
<file path=[Content_Types].xml><?xml version="1.0" encoding="utf-8"?>
<Types xmlns="http://schemas.openxmlformats.org/package/2006/content-types">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1.xml.rels" ContentType="application/vnd.openxmlformats-package.relationships+xml"/>
  <Override PartName="/ppt/theme/theme1.xml" ContentType="application/vnd.openxmlformats-officedocument.theme+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_rels/slideLayout9.xml.rels" ContentType="application/vnd.openxmlformats-package.relationships+xml"/>
  <Override PartName="/ppt/slideLayouts/_rels/slideLayout1.xml.rels" ContentType="application/vnd.openxmlformats-package.relationships+xml"/>
  <Override PartName="/ppt/slideLayouts/_rels/slideLayout2.xml.rels" ContentType="application/vnd.openxmlformats-package.relationships+xml"/>
  <Override PartName="/ppt/slideLayouts/_rels/slideLayout3.xml.rels" ContentType="application/vnd.openxmlformats-package.relationships+xml"/>
  <Override PartName="/ppt/slideLayouts/_rels/slideLayout4.xml.rels" ContentType="application/vnd.openxmlformats-package.relationships+xml"/>
  <Override PartName="/ppt/slideLayouts/_rels/slideLayout5.xml.rels" ContentType="application/vnd.openxmlformats-package.relationships+xml"/>
  <Override PartName="/ppt/slideLayouts/_rels/slideLayout6.xml.rels" ContentType="application/vnd.openxmlformats-package.relationships+xml"/>
  <Override PartName="/ppt/slideLayouts/_rels/slideLayout7.xml.rels" ContentType="application/vnd.openxmlformats-package.relationships+xml"/>
  <Override PartName="/ppt/slideLayouts/_rels/slideLayout8.xml.rels" ContentType="application/vnd.openxmlformats-package.relationships+xml"/>
  <Override PartName="/ppt/slideLayouts/_rels/slideLayout10.xml.rels" ContentType="application/vnd.openxmlformats-package.relationships+xml"/>
  <Override PartName="/ppt/slideLayouts/_rels/slideLayout11.xml.rels" ContentType="application/vnd.openxmlformats-package.relationships+xml"/>
  <Override PartName="/ppt/slideLayouts/_rels/slideLayout12.xml.rels" ContentType="application/vnd.openxmlformats-package.relationships+xml"/>
  <Override PartName="/ppt/_rels/presentation.xml.rels" ContentType="application/vnd.openxmlformats-package.relationships+xml"/>
  <Override PartName="/ppt/slides/slide9.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21.xml" ContentType="application/vnd.openxmlformats-officedocument.presentationml.slide+xml"/>
  <Override PartName="/ppt/slides/slide4.xml" ContentType="application/vnd.openxmlformats-officedocument.presentationml.slide+xml"/>
  <Override PartName="/ppt/slides/slide22.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_rels/slide9.xml.rels" ContentType="application/vnd.openxmlformats-package.relationships+xml"/>
  <Override PartName="/ppt/slides/_rels/slide1.xml.rels" ContentType="application/vnd.openxmlformats-package.relationships+xml"/>
  <Override PartName="/ppt/slides/_rels/slide2.xml.rels" ContentType="application/vnd.openxmlformats-package.relationships+xml"/>
  <Override PartName="/ppt/slides/_rels/slide3.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6.xml.rels" ContentType="application/vnd.openxmlformats-package.relationships+xml"/>
  <Override PartName="/ppt/slides/_rels/slide7.xml.rels" ContentType="application/vnd.openxmlformats-package.relationships+xml"/>
  <Override PartName="/ppt/slides/_rels/slide8.xml.rels" ContentType="application/vnd.openxmlformats-package.relationships+xml"/>
  <Override PartName="/ppt/slides/_rels/slide10.xml.rels" ContentType="application/vnd.openxmlformats-package.relationships+xml"/>
  <Override PartName="/ppt/slides/_rels/slide11.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14.xml.rels" ContentType="application/vnd.openxmlformats-package.relationships+xml"/>
  <Override PartName="/ppt/slides/_rels/slide15.xml.rels" ContentType="application/vnd.openxmlformats-package.relationships+xml"/>
  <Override PartName="/ppt/slides/_rels/slide16.xml.rels" ContentType="application/vnd.openxmlformats-package.relationships+xml"/>
  <Override PartName="/ppt/slides/_rels/slide17.xml.rels" ContentType="application/vnd.openxmlformats-package.relationships+xml"/>
  <Override PartName="/ppt/slides/_rels/slide18.xml.rels" ContentType="application/vnd.openxmlformats-package.relationships+xml"/>
  <Override PartName="/ppt/slides/_rels/slide19.xml.rels" ContentType="application/vnd.openxmlformats-package.relationships+xml"/>
  <Override PartName="/ppt/slides/_rels/slide20.xml.rels" ContentType="application/vnd.openxmlformats-package.relationships+xml"/>
  <Override PartName="/ppt/slides/_rels/slide21.xml.rels" ContentType="application/vnd.openxmlformats-package.relationships+xml"/>
  <Override PartName="/ppt/slides/_rels/slide22.xml.rels" ContentType="application/vnd.openxmlformats-package.relationships+xml"/>
  <Override PartName="/ppt/slides/_rels/slide23.xml.rels" ContentType="application/vnd.openxmlformats-package.relationships+xml"/>
  <Override PartName="/ppt/media/image9.png" ContentType="image/png"/>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7.png" ContentType="image/png"/>
  <Override PartName="/ppt/media/image8.png" ContentType="image/png"/>
  <Override PartName="/ppt/media/image10.png" ContentType="image/png"/>
  <Override PartName="/ppt/media/image11.png" ContentType="image/png"/>
  <Override PartName="/ppt/media/image12.png" ContentType="image/png"/>
  <Override PartName="/ppt/media/image13.png" ContentType="image/png"/>
  <Override PartName="/ppt/media/image14.png" ContentType="image/png"/>
  <Override PartName="/ppt/media/image15.png" ContentType="image/png"/>
  <Override PartName="/ppt/media/image16.png" ContentType="image/png"/>
  <Override PartName="/ppt/media/image17.png" ContentType="image/png"/>
  <Override PartName="/ppt/media/image18.png" ContentType="image/png"/>
  <Override PartName="/ppt/media/image19.png" ContentType="image/png"/>
  <Override PartName="/ppt/media/image20.png" ContentType="image/png"/>
  <Override PartName="/ppt/media/image21.png" ContentType="image/png"/>
  <Override PartName="/ppt/media/image22.png" ContentType="image/pn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Lst>
  <p:sldSz cx="9144000" cy="6858000"/>
  <p:notesSz cx="7559675" cy="10691812"/>
</p:presentation>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27" name="PlaceHolder 2"/>
          <p:cNvSpPr>
            <a:spLocks noGrp="1"/>
          </p:cNvSpPr>
          <p:nvPr>
            <p:ph type="body"/>
          </p:nvPr>
        </p:nvSpPr>
        <p:spPr>
          <a:xfrm>
            <a:off x="628560" y="1825560"/>
            <a:ext cx="788652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8" name="PlaceHolder 3"/>
          <p:cNvSpPr>
            <a:spLocks noGrp="1"/>
          </p:cNvSpPr>
          <p:nvPr>
            <p:ph type="body"/>
          </p:nvPr>
        </p:nvSpPr>
        <p:spPr>
          <a:xfrm>
            <a:off x="628560" y="4098240"/>
            <a:ext cx="788652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30" name="PlaceHolder 2"/>
          <p:cNvSpPr>
            <a:spLocks noGrp="1"/>
          </p:cNvSpPr>
          <p:nvPr>
            <p:ph type="body"/>
          </p:nvPr>
        </p:nvSpPr>
        <p:spPr>
          <a:xfrm>
            <a:off x="628560" y="182556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1" name="PlaceHolder 3"/>
          <p:cNvSpPr>
            <a:spLocks noGrp="1"/>
          </p:cNvSpPr>
          <p:nvPr>
            <p:ph type="body"/>
          </p:nvPr>
        </p:nvSpPr>
        <p:spPr>
          <a:xfrm>
            <a:off x="4669920" y="182556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2" name="PlaceHolder 4"/>
          <p:cNvSpPr>
            <a:spLocks noGrp="1"/>
          </p:cNvSpPr>
          <p:nvPr>
            <p:ph type="body"/>
          </p:nvPr>
        </p:nvSpPr>
        <p:spPr>
          <a:xfrm>
            <a:off x="628560" y="409824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3" name="PlaceHolder 5"/>
          <p:cNvSpPr>
            <a:spLocks noGrp="1"/>
          </p:cNvSpPr>
          <p:nvPr>
            <p:ph type="body"/>
          </p:nvPr>
        </p:nvSpPr>
        <p:spPr>
          <a:xfrm>
            <a:off x="4669920" y="409824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35" name="PlaceHolder 2"/>
          <p:cNvSpPr>
            <a:spLocks noGrp="1"/>
          </p:cNvSpPr>
          <p:nvPr>
            <p:ph type="body"/>
          </p:nvPr>
        </p:nvSpPr>
        <p:spPr>
          <a:xfrm>
            <a:off x="628560" y="1825560"/>
            <a:ext cx="2539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6" name="PlaceHolder 3"/>
          <p:cNvSpPr>
            <a:spLocks noGrp="1"/>
          </p:cNvSpPr>
          <p:nvPr>
            <p:ph type="body"/>
          </p:nvPr>
        </p:nvSpPr>
        <p:spPr>
          <a:xfrm>
            <a:off x="3295080" y="1825560"/>
            <a:ext cx="2539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7" name="PlaceHolder 4"/>
          <p:cNvSpPr>
            <a:spLocks noGrp="1"/>
          </p:cNvSpPr>
          <p:nvPr>
            <p:ph type="body"/>
          </p:nvPr>
        </p:nvSpPr>
        <p:spPr>
          <a:xfrm>
            <a:off x="5961240" y="1825560"/>
            <a:ext cx="2539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8" name="PlaceHolder 5"/>
          <p:cNvSpPr>
            <a:spLocks noGrp="1"/>
          </p:cNvSpPr>
          <p:nvPr>
            <p:ph type="body"/>
          </p:nvPr>
        </p:nvSpPr>
        <p:spPr>
          <a:xfrm>
            <a:off x="628560" y="4098240"/>
            <a:ext cx="2539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39" name="PlaceHolder 6"/>
          <p:cNvSpPr>
            <a:spLocks noGrp="1"/>
          </p:cNvSpPr>
          <p:nvPr>
            <p:ph type="body"/>
          </p:nvPr>
        </p:nvSpPr>
        <p:spPr>
          <a:xfrm>
            <a:off x="3295080" y="4098240"/>
            <a:ext cx="253908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40" name="PlaceHolder 7"/>
          <p:cNvSpPr>
            <a:spLocks noGrp="1"/>
          </p:cNvSpPr>
          <p:nvPr>
            <p:ph type="body"/>
          </p:nvPr>
        </p:nvSpPr>
        <p:spPr>
          <a:xfrm>
            <a:off x="5961240" y="4098240"/>
            <a:ext cx="253908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6" name="PlaceHolder 2"/>
          <p:cNvSpPr>
            <a:spLocks noGrp="1"/>
          </p:cNvSpPr>
          <p:nvPr>
            <p:ph type="subTitle"/>
          </p:nvPr>
        </p:nvSpPr>
        <p:spPr>
          <a:xfrm>
            <a:off x="628560" y="1825560"/>
            <a:ext cx="7886520" cy="435096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8" name="PlaceHolder 2"/>
          <p:cNvSpPr>
            <a:spLocks noGrp="1"/>
          </p:cNvSpPr>
          <p:nvPr>
            <p:ph type="body"/>
          </p:nvPr>
        </p:nvSpPr>
        <p:spPr>
          <a:xfrm>
            <a:off x="628560" y="1825560"/>
            <a:ext cx="7886520" cy="435096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10" name="PlaceHolder 2"/>
          <p:cNvSpPr>
            <a:spLocks noGrp="1"/>
          </p:cNvSpPr>
          <p:nvPr>
            <p:ph type="body"/>
          </p:nvPr>
        </p:nvSpPr>
        <p:spPr>
          <a:xfrm>
            <a:off x="628560" y="1825560"/>
            <a:ext cx="384840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11" name="PlaceHolder 3"/>
          <p:cNvSpPr>
            <a:spLocks noGrp="1"/>
          </p:cNvSpPr>
          <p:nvPr>
            <p:ph type="body"/>
          </p:nvPr>
        </p:nvSpPr>
        <p:spPr>
          <a:xfrm>
            <a:off x="4669920" y="1825560"/>
            <a:ext cx="3848400" cy="435096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28560" y="365040"/>
            <a:ext cx="7886520" cy="6144120"/>
          </a:xfrm>
          <a:prstGeom prst="rect">
            <a:avLst/>
          </a:prstGeom>
        </p:spPr>
        <p:txBody>
          <a:bodyPr lIns="0" rIns="0" tIns="0" bIns="0" anchor="ctr"/>
          <a:p>
            <a:pPr algn="ctr"/>
            <a:endParaRPr b="0" lang="el-GR"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15" name="PlaceHolder 2"/>
          <p:cNvSpPr>
            <a:spLocks noGrp="1"/>
          </p:cNvSpPr>
          <p:nvPr>
            <p:ph type="body"/>
          </p:nvPr>
        </p:nvSpPr>
        <p:spPr>
          <a:xfrm>
            <a:off x="628560" y="182556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16" name="PlaceHolder 3"/>
          <p:cNvSpPr>
            <a:spLocks noGrp="1"/>
          </p:cNvSpPr>
          <p:nvPr>
            <p:ph type="body"/>
          </p:nvPr>
        </p:nvSpPr>
        <p:spPr>
          <a:xfrm>
            <a:off x="4669920" y="1825560"/>
            <a:ext cx="384840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17" name="PlaceHolder 4"/>
          <p:cNvSpPr>
            <a:spLocks noGrp="1"/>
          </p:cNvSpPr>
          <p:nvPr>
            <p:ph type="body"/>
          </p:nvPr>
        </p:nvSpPr>
        <p:spPr>
          <a:xfrm>
            <a:off x="628560" y="409824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19" name="PlaceHolder 2"/>
          <p:cNvSpPr>
            <a:spLocks noGrp="1"/>
          </p:cNvSpPr>
          <p:nvPr>
            <p:ph type="body"/>
          </p:nvPr>
        </p:nvSpPr>
        <p:spPr>
          <a:xfrm>
            <a:off x="628560" y="1825560"/>
            <a:ext cx="3848400" cy="4350960"/>
          </a:xfrm>
          <a:prstGeom prst="rect">
            <a:avLst/>
          </a:prstGeom>
        </p:spPr>
        <p:txBody>
          <a:bodyPr lIns="0" rIns="0" tIns="0" bIns="0">
            <a:normAutofit/>
          </a:bodyPr>
          <a:p>
            <a:endParaRPr b="0" lang="el-GR" sz="2800" spc="-1" strike="noStrike">
              <a:solidFill>
                <a:srgbClr val="000000"/>
              </a:solidFill>
              <a:latin typeface="Calibri"/>
            </a:endParaRPr>
          </a:p>
        </p:txBody>
      </p:sp>
      <p:sp>
        <p:nvSpPr>
          <p:cNvPr id="20" name="PlaceHolder 3"/>
          <p:cNvSpPr>
            <a:spLocks noGrp="1"/>
          </p:cNvSpPr>
          <p:nvPr>
            <p:ph type="body"/>
          </p:nvPr>
        </p:nvSpPr>
        <p:spPr>
          <a:xfrm>
            <a:off x="4669920" y="182556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1" name="PlaceHolder 4"/>
          <p:cNvSpPr>
            <a:spLocks noGrp="1"/>
          </p:cNvSpPr>
          <p:nvPr>
            <p:ph type="body"/>
          </p:nvPr>
        </p:nvSpPr>
        <p:spPr>
          <a:xfrm>
            <a:off x="4669920" y="409824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28560" y="365040"/>
            <a:ext cx="7886520" cy="1325160"/>
          </a:xfrm>
          <a:prstGeom prst="rect">
            <a:avLst/>
          </a:prstGeom>
        </p:spPr>
        <p:txBody>
          <a:bodyPr lIns="0" rIns="0" tIns="0" bIns="0" anchor="ctr"/>
          <a:p>
            <a:endParaRPr b="0" lang="el-GR" sz="1800" spc="-1" strike="noStrike">
              <a:solidFill>
                <a:srgbClr val="000000"/>
              </a:solidFill>
              <a:latin typeface="Calibri"/>
            </a:endParaRPr>
          </a:p>
        </p:txBody>
      </p:sp>
      <p:sp>
        <p:nvSpPr>
          <p:cNvPr id="23" name="PlaceHolder 2"/>
          <p:cNvSpPr>
            <a:spLocks noGrp="1"/>
          </p:cNvSpPr>
          <p:nvPr>
            <p:ph type="body"/>
          </p:nvPr>
        </p:nvSpPr>
        <p:spPr>
          <a:xfrm>
            <a:off x="628560" y="182556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4" name="PlaceHolder 3"/>
          <p:cNvSpPr>
            <a:spLocks noGrp="1"/>
          </p:cNvSpPr>
          <p:nvPr>
            <p:ph type="body"/>
          </p:nvPr>
        </p:nvSpPr>
        <p:spPr>
          <a:xfrm>
            <a:off x="4669920" y="1825560"/>
            <a:ext cx="3848400" cy="2075040"/>
          </a:xfrm>
          <a:prstGeom prst="rect">
            <a:avLst/>
          </a:prstGeom>
        </p:spPr>
        <p:txBody>
          <a:bodyPr lIns="0" rIns="0" tIns="0" bIns="0">
            <a:normAutofit/>
          </a:bodyPr>
          <a:p>
            <a:endParaRPr b="0" lang="el-GR" sz="2800" spc="-1" strike="noStrike">
              <a:solidFill>
                <a:srgbClr val="000000"/>
              </a:solidFill>
              <a:latin typeface="Calibri"/>
            </a:endParaRPr>
          </a:p>
        </p:txBody>
      </p:sp>
      <p:sp>
        <p:nvSpPr>
          <p:cNvPr id="25" name="PlaceHolder 4"/>
          <p:cNvSpPr>
            <a:spLocks noGrp="1"/>
          </p:cNvSpPr>
          <p:nvPr>
            <p:ph type="body"/>
          </p:nvPr>
        </p:nvSpPr>
        <p:spPr>
          <a:xfrm>
            <a:off x="628560" y="4098240"/>
            <a:ext cx="7886520" cy="2075040"/>
          </a:xfrm>
          <a:prstGeom prst="rect">
            <a:avLst/>
          </a:prstGeom>
        </p:spPr>
        <p:txBody>
          <a:bodyPr lIns="0" rIns="0" tIns="0" bIns="0">
            <a:normAutofit/>
          </a:bodyPr>
          <a:p>
            <a:endParaRPr b="0" lang="el-GR" sz="2800" spc="-1" strike="noStrike">
              <a:solidFill>
                <a:srgbClr val="000000"/>
              </a:solidFill>
              <a:latin typeface="Calibri"/>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2f5597"/>
        </a:solidFill>
      </p:bgPr>
    </p:bg>
    <p:spTree>
      <p:nvGrpSpPr>
        <p:cNvPr id="1" name=""/>
        <p:cNvGrpSpPr/>
        <p:nvPr/>
      </p:nvGrpSpPr>
      <p:grpSpPr>
        <a:xfrm>
          <a:off x="0" y="0"/>
          <a:ext cx="0" cy="0"/>
          <a:chOff x="0" y="0"/>
          <a:chExt cx="0" cy="0"/>
        </a:xfrm>
      </p:grpSpPr>
      <p:sp>
        <p:nvSpPr>
          <p:cNvPr id="0" name="PlaceHolder 1"/>
          <p:cNvSpPr>
            <a:spLocks noGrp="1"/>
          </p:cNvSpPr>
          <p:nvPr>
            <p:ph type="title"/>
          </p:nvPr>
        </p:nvSpPr>
        <p:spPr>
          <a:xfrm>
            <a:off x="628560" y="365040"/>
            <a:ext cx="7886520" cy="1325160"/>
          </a:xfrm>
          <a:prstGeom prst="rect">
            <a:avLst/>
          </a:prstGeom>
        </p:spPr>
        <p:txBody>
          <a:bodyPr anchor="ctr"/>
          <a:p>
            <a:pPr>
              <a:lnSpc>
                <a:spcPct val="90000"/>
              </a:lnSpc>
            </a:pPr>
            <a:r>
              <a:rPr b="0" lang="el-GR" sz="4400" spc="-1" strike="noStrike">
                <a:solidFill>
                  <a:srgbClr val="000000"/>
                </a:solidFill>
                <a:latin typeface="Calibri Light"/>
              </a:rPr>
              <a:t>Στυλ κύριου τίτλου</a:t>
            </a:r>
            <a:endParaRPr b="0" lang="el-GR" sz="4400" spc="-1" strike="noStrike">
              <a:solidFill>
                <a:srgbClr val="000000"/>
              </a:solidFill>
              <a:latin typeface="Calibri"/>
            </a:endParaRPr>
          </a:p>
        </p:txBody>
      </p:sp>
      <p:sp>
        <p:nvSpPr>
          <p:cNvPr id="1" name="PlaceHolder 2"/>
          <p:cNvSpPr>
            <a:spLocks noGrp="1"/>
          </p:cNvSpPr>
          <p:nvPr>
            <p:ph type="body"/>
          </p:nvPr>
        </p:nvSpPr>
        <p:spPr>
          <a:xfrm>
            <a:off x="628560" y="1825560"/>
            <a:ext cx="7886520" cy="4350960"/>
          </a:xfrm>
          <a:prstGeom prst="rect">
            <a:avLst/>
          </a:prstGeom>
        </p:spPr>
        <p:txBody>
          <a:bodyPr/>
          <a:p>
            <a:pPr marL="228600" indent="-228240">
              <a:lnSpc>
                <a:spcPct val="90000"/>
              </a:lnSpc>
              <a:spcBef>
                <a:spcPts val="1001"/>
              </a:spcBef>
              <a:buClr>
                <a:srgbClr val="000000"/>
              </a:buClr>
              <a:buFont typeface="Arial"/>
              <a:buChar char="•"/>
            </a:pPr>
            <a:r>
              <a:rPr b="0" lang="el-GR" sz="2800" spc="-1" strike="noStrike">
                <a:solidFill>
                  <a:srgbClr val="000000"/>
                </a:solidFill>
                <a:latin typeface="Calibri"/>
              </a:rPr>
              <a:t>Στυλ υποδείγματος κειμένου</a:t>
            </a:r>
            <a:endParaRPr b="0" lang="el-GR" sz="2800" spc="-1" strike="noStrike">
              <a:solidFill>
                <a:srgbClr val="000000"/>
              </a:solidFill>
              <a:latin typeface="Calibri"/>
            </a:endParaRPr>
          </a:p>
          <a:p>
            <a:pPr lvl="1" marL="685800" indent="-228240">
              <a:lnSpc>
                <a:spcPct val="90000"/>
              </a:lnSpc>
              <a:spcBef>
                <a:spcPts val="499"/>
              </a:spcBef>
              <a:buClr>
                <a:srgbClr val="000000"/>
              </a:buClr>
              <a:buFont typeface="Arial"/>
              <a:buChar char="•"/>
            </a:pPr>
            <a:r>
              <a:rPr b="0" lang="el-GR" sz="2400" spc="-1" strike="noStrike">
                <a:solidFill>
                  <a:srgbClr val="000000"/>
                </a:solidFill>
                <a:latin typeface="Calibri"/>
              </a:rPr>
              <a:t>Δεύτερου επιπέδου</a:t>
            </a:r>
            <a:endParaRPr b="0" lang="el-GR" sz="2400" spc="-1" strike="noStrike">
              <a:solidFill>
                <a:srgbClr val="000000"/>
              </a:solidFill>
              <a:latin typeface="Calibri"/>
            </a:endParaRPr>
          </a:p>
          <a:p>
            <a:pPr lvl="2" marL="1143000" indent="-228240">
              <a:lnSpc>
                <a:spcPct val="90000"/>
              </a:lnSpc>
              <a:spcBef>
                <a:spcPts val="499"/>
              </a:spcBef>
              <a:buClr>
                <a:srgbClr val="000000"/>
              </a:buClr>
              <a:buFont typeface="Arial"/>
              <a:buChar char="•"/>
            </a:pPr>
            <a:r>
              <a:rPr b="0" lang="el-GR" sz="2000" spc="-1" strike="noStrike">
                <a:solidFill>
                  <a:srgbClr val="000000"/>
                </a:solidFill>
                <a:latin typeface="Calibri"/>
              </a:rPr>
              <a:t>Τρίτου επιπέδου</a:t>
            </a:r>
            <a:endParaRPr b="0" lang="el-GR" sz="2000" spc="-1" strike="noStrike">
              <a:solidFill>
                <a:srgbClr val="000000"/>
              </a:solidFill>
              <a:latin typeface="Calibri"/>
            </a:endParaRPr>
          </a:p>
          <a:p>
            <a:pPr lvl="3" marL="1600200" indent="-228240">
              <a:lnSpc>
                <a:spcPct val="90000"/>
              </a:lnSpc>
              <a:spcBef>
                <a:spcPts val="499"/>
              </a:spcBef>
              <a:buClr>
                <a:srgbClr val="000000"/>
              </a:buClr>
              <a:buFont typeface="Arial"/>
              <a:buChar char="•"/>
            </a:pPr>
            <a:r>
              <a:rPr b="0" lang="el-GR" sz="1800" spc="-1" strike="noStrike">
                <a:solidFill>
                  <a:srgbClr val="000000"/>
                </a:solidFill>
                <a:latin typeface="Calibri"/>
              </a:rPr>
              <a:t>Τέταρτου επιπέδου</a:t>
            </a:r>
            <a:endParaRPr b="0" lang="el-GR" sz="1800" spc="-1" strike="noStrike">
              <a:solidFill>
                <a:srgbClr val="000000"/>
              </a:solidFill>
              <a:latin typeface="Calibri"/>
            </a:endParaRPr>
          </a:p>
          <a:p>
            <a:pPr lvl="4" marL="2057400" indent="-228240">
              <a:lnSpc>
                <a:spcPct val="90000"/>
              </a:lnSpc>
              <a:spcBef>
                <a:spcPts val="499"/>
              </a:spcBef>
              <a:buClr>
                <a:srgbClr val="000000"/>
              </a:buClr>
              <a:buFont typeface="Arial"/>
              <a:buChar char="•"/>
            </a:pPr>
            <a:r>
              <a:rPr b="0" lang="el-GR" sz="1800" spc="-1" strike="noStrike">
                <a:solidFill>
                  <a:srgbClr val="000000"/>
                </a:solidFill>
                <a:latin typeface="Calibri"/>
              </a:rPr>
              <a:t>Πέμπτου επιπέδου</a:t>
            </a:r>
            <a:endParaRPr b="0" lang="el-GR" sz="1800" spc="-1" strike="noStrike">
              <a:solidFill>
                <a:srgbClr val="000000"/>
              </a:solidFill>
              <a:latin typeface="Calibri"/>
            </a:endParaRPr>
          </a:p>
        </p:txBody>
      </p:sp>
      <p:sp>
        <p:nvSpPr>
          <p:cNvPr id="2" name="PlaceHolder 3"/>
          <p:cNvSpPr>
            <a:spLocks noGrp="1"/>
          </p:cNvSpPr>
          <p:nvPr>
            <p:ph type="dt"/>
          </p:nvPr>
        </p:nvSpPr>
        <p:spPr>
          <a:xfrm>
            <a:off x="628560" y="6356520"/>
            <a:ext cx="2057040" cy="364680"/>
          </a:xfrm>
          <a:prstGeom prst="rect">
            <a:avLst/>
          </a:prstGeom>
        </p:spPr>
        <p:txBody>
          <a:bodyPr anchor="ctr"/>
          <a:p>
            <a:pPr>
              <a:lnSpc>
                <a:spcPct val="100000"/>
              </a:lnSpc>
            </a:pPr>
            <a:fld id="{D7DE850D-93E4-45D4-982B-AE6428BDC09A}" type="datetime">
              <a:rPr b="0" lang="el-GR" sz="1200" spc="-1" strike="noStrike">
                <a:solidFill>
                  <a:srgbClr val="8b8b8b"/>
                </a:solidFill>
                <a:latin typeface="Calibri"/>
              </a:rPr>
              <a:t>7/3/2025</a:t>
            </a:fld>
            <a:endParaRPr b="0" lang="el-GR" sz="1200" spc="-1" strike="noStrike">
              <a:latin typeface="Times New Roman"/>
            </a:endParaRPr>
          </a:p>
        </p:txBody>
      </p:sp>
      <p:sp>
        <p:nvSpPr>
          <p:cNvPr id="3" name="PlaceHolder 4"/>
          <p:cNvSpPr>
            <a:spLocks noGrp="1"/>
          </p:cNvSpPr>
          <p:nvPr>
            <p:ph type="ftr"/>
          </p:nvPr>
        </p:nvSpPr>
        <p:spPr>
          <a:xfrm>
            <a:off x="3029040" y="6356520"/>
            <a:ext cx="3085920" cy="364680"/>
          </a:xfrm>
          <a:prstGeom prst="rect">
            <a:avLst/>
          </a:prstGeom>
        </p:spPr>
        <p:txBody>
          <a:bodyPr anchor="ctr"/>
          <a:p>
            <a:endParaRPr b="0" lang="el-GR" sz="2400" spc="-1" strike="noStrike">
              <a:latin typeface="Times New Roman"/>
            </a:endParaRPr>
          </a:p>
        </p:txBody>
      </p:sp>
      <p:sp>
        <p:nvSpPr>
          <p:cNvPr id="4" name="PlaceHolder 5"/>
          <p:cNvSpPr>
            <a:spLocks noGrp="1"/>
          </p:cNvSpPr>
          <p:nvPr>
            <p:ph type="sldNum"/>
          </p:nvPr>
        </p:nvSpPr>
        <p:spPr>
          <a:xfrm>
            <a:off x="6458040" y="6356520"/>
            <a:ext cx="2057040" cy="364680"/>
          </a:xfrm>
          <a:prstGeom prst="rect">
            <a:avLst/>
          </a:prstGeom>
        </p:spPr>
        <p:txBody>
          <a:bodyPr anchor="ctr"/>
          <a:p>
            <a:pPr algn="r">
              <a:lnSpc>
                <a:spcPct val="100000"/>
              </a:lnSpc>
            </a:pPr>
            <a:fld id="{0DF1BF60-AB18-4E33-B9AC-578CB4843B26}" type="slidenum">
              <a:rPr b="0" lang="el-GR" sz="1200" spc="-1" strike="noStrike">
                <a:solidFill>
                  <a:srgbClr val="8b8b8b"/>
                </a:solidFill>
                <a:latin typeface="Calibri"/>
              </a:rPr>
              <a:t>&lt;αριθμός&gt;</a:t>
            </a:fld>
            <a:endParaRPr b="0" lang="el-GR" sz="1200" spc="-1" strike="noStrike">
              <a:latin typeface="Times New Roman"/>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s/_rels/slide1.xml.rels><?xml version="1.0" encoding="UTF-8"?>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xml"/>
</Relationships>
</file>

<file path=ppt/slides/_rels/slide11.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3.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xml"/>
</Relationships>
</file>

<file path=ppt/slides/_rels/slide14.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1.xml"/>
</Relationships>
</file>

<file path=ppt/slides/_rels/slide15.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xml"/>
</Relationships>
</file>

<file path=ppt/slides/_rels/slide16.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slideLayout" Target="../slideLayouts/slideLayout1.xml"/>
</Relationships>
</file>

<file path=ppt/slides/_rels/slide17.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8.xml.rels><?xml version="1.0" encoding="UTF-8"?>
<Relationships xmlns="http://schemas.openxmlformats.org/package/2006/relationships"><Relationship Id="rId1" Type="http://schemas.openxmlformats.org/officeDocument/2006/relationships/image" Target="../media/image16.png"/><Relationship Id="rId2" Type="http://schemas.openxmlformats.org/officeDocument/2006/relationships/slideLayout" Target="../slideLayouts/slideLayout1.xml"/>
</Relationships>
</file>

<file path=ppt/slides/_rels/slide1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2.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image" Target="../media/image21.png"/><Relationship Id="rId3" Type="http://schemas.openxmlformats.org/officeDocument/2006/relationships/image" Target="../media/image22.png"/><Relationship Id="rId4" Type="http://schemas.openxmlformats.org/officeDocument/2006/relationships/slideLayout" Target="../slideLayouts/slideLayout1.xml"/>
</Relationships>
</file>

<file path=ppt/slides/_rels/slide23.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3.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xml"/>
</Relationships>
</file>

<file path=ppt/slides/_rels/slide4.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xml"/>
</Relationships>
</file>

<file path=ppt/slides/_rels/slide5.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slideLayout" Target="../slideLayouts/slideLayout1.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7.xml.rels><?xml version="1.0" encoding="UTF-8"?>
<Relationships xmlns="http://schemas.openxmlformats.org/package/2006/relationships"><Relationship Id="rId1" Type="http://schemas.openxmlformats.org/officeDocument/2006/relationships/image" Target="../media/image5.png"/><Relationship Id="rId2" Type="http://schemas.openxmlformats.org/officeDocument/2006/relationships/slideLayout" Target="../slideLayouts/slideLayout1.xml"/>
</Relationships>
</file>

<file path=ppt/slides/_rels/slide8.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1.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Ανταγωνισμός στο στρατόπεδο των νικητών</a:t>
            </a:r>
            <a:endParaRPr b="0" lang="el-GR" sz="2400" spc="-1" strike="noStrike">
              <a:solidFill>
                <a:srgbClr val="000000"/>
              </a:solidFill>
              <a:latin typeface="Calibri"/>
            </a:endParaRPr>
          </a:p>
        </p:txBody>
      </p:sp>
      <p:pic>
        <p:nvPicPr>
          <p:cNvPr id="42" name="Εικόνα 3" descr=""/>
          <p:cNvPicPr/>
          <p:nvPr/>
        </p:nvPicPr>
        <p:blipFill>
          <a:blip r:embed="rId1"/>
          <a:stretch/>
        </p:blipFill>
        <p:spPr>
          <a:xfrm>
            <a:off x="1038240" y="884880"/>
            <a:ext cx="7067160" cy="5705280"/>
          </a:xfrm>
          <a:prstGeom prst="rect">
            <a:avLst/>
          </a:prstGeom>
          <a:ln>
            <a:noFill/>
          </a:ln>
        </p:spPr>
      </p:pic>
    </p:spTree>
  </p:cSld>
  <p:timing>
    <p:tnLst>
      <p:par>
        <p:cTn id="1" dur="indefinite" restart="never" nodeType="tmRoot">
          <p:childTnLst>
            <p:seq>
              <p:cTn id="2" dur="indefinite" nodeType="mainSeq"/>
              <p:prevCondLst>
                <p:cond delay="0" evt="onPrev">
                  <p:tgtEl>
                    <p:sldTgt/>
                  </p:tgtEl>
                </p:cond>
              </p:prevCondLst>
              <p:nextCondLst>
                <p:cond delay="0" evt="onNext">
                  <p:tgtEl>
                    <p:sldTgt/>
                  </p:tgtEl>
                </p:cond>
              </p:nextCondLst>
            </p:seq>
          </p:childTnLst>
        </p:cTn>
      </p:par>
    </p:tnLst>
  </p:timing>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6"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Η Ελλάδα προς το τέλος της κατοχής</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Μέχρι τις αρχές του 1944, οι αντάρτες (κυρίως του Ε.Λ.Α.Σ.) ελέγχουν ήδη το μεγαλύτερο μέρος της ορεινής Ελλάδας.</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Το Ε.Α.Μ. δημιουργεί μάλιστα την Πολιτική Επιτροπή  Εθνικής Απελευθέρωσης (Π.Ε.Ε.Α), την «κυβέρνηση του βουνού»</a:t>
            </a:r>
            <a:endParaRPr b="0" lang="el-GR" sz="2400" spc="-1" strike="noStrike">
              <a:solidFill>
                <a:srgbClr val="000000"/>
              </a:solidFill>
              <a:latin typeface="Calibri"/>
            </a:endParaRPr>
          </a:p>
        </p:txBody>
      </p:sp>
      <p:pic>
        <p:nvPicPr>
          <p:cNvPr id="57" name="Εικόνα 5" descr=""/>
          <p:cNvPicPr/>
          <p:nvPr/>
        </p:nvPicPr>
        <p:blipFill>
          <a:blip r:embed="rId1"/>
          <a:stretch/>
        </p:blipFill>
        <p:spPr>
          <a:xfrm>
            <a:off x="1531440" y="2865240"/>
            <a:ext cx="6081120" cy="3992400"/>
          </a:xfrm>
          <a:prstGeom prst="rect">
            <a:avLst/>
          </a:prstGeom>
          <a:ln>
            <a:noFill/>
          </a:ln>
        </p:spPr>
      </p:pic>
    </p:spTree>
  </p:cSld>
  <p:timing>
    <p:tnLst>
      <p:par>
        <p:cTn id="19" dur="indefinite" restart="never" nodeType="tmRoot">
          <p:childTnLst>
            <p:seq>
              <p:cTn id="20" dur="indefinite" nodeType="mainSeq"/>
              <p:prevCondLst>
                <p:cond delay="0" evt="onPrev">
                  <p:tgtEl>
                    <p:sldTgt/>
                  </p:tgtEl>
                </p:cond>
              </p:prevCondLst>
              <p:nextCondLst>
                <p:cond delay="0" evt="onNext">
                  <p:tgtEl>
                    <p:sldTgt/>
                  </p:tgtEl>
                </p:cond>
              </p:nextCondLst>
            </p:seq>
          </p:childTnLst>
        </p:cTn>
      </p:par>
    </p:tnLst>
  </p:timing>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Την ίδια εποχή η δωσίλογη κυβέρνηση δημιουργούσε τα τάγματα ασφαλείας (γερμανοτσολιάδες)</a:t>
            </a:r>
            <a:endParaRPr b="0" lang="el-GR" sz="2400" spc="-1" strike="noStrike">
              <a:solidFill>
                <a:srgbClr val="000000"/>
              </a:solidFill>
              <a:latin typeface="Calibri"/>
            </a:endParaRPr>
          </a:p>
        </p:txBody>
      </p:sp>
      <p:pic>
        <p:nvPicPr>
          <p:cNvPr id="59" name="Εικόνα 1" descr=""/>
          <p:cNvPicPr/>
          <p:nvPr/>
        </p:nvPicPr>
        <p:blipFill>
          <a:blip r:embed="rId1"/>
          <a:stretch/>
        </p:blipFill>
        <p:spPr>
          <a:xfrm>
            <a:off x="762120" y="1465920"/>
            <a:ext cx="7619760" cy="5124240"/>
          </a:xfrm>
          <a:prstGeom prst="rect">
            <a:avLst/>
          </a:prstGeom>
          <a:ln>
            <a:noFill/>
          </a:ln>
        </p:spPr>
      </p:pic>
    </p:spTree>
  </p:cSld>
  <p:timing>
    <p:tnLst>
      <p:par>
        <p:cTn id="21" dur="indefinite" restart="never" nodeType="tmRoot">
          <p:childTnLst>
            <p:seq>
              <p:cTn id="22" dur="indefinite" nodeType="mainSeq"/>
              <p:prevCondLst>
                <p:cond delay="0" evt="onPrev">
                  <p:tgtEl>
                    <p:sldTgt/>
                  </p:tgtEl>
                </p:cond>
              </p:prevCondLst>
              <p:nextCondLst>
                <p:cond delay="0" evt="onNext">
                  <p:tgtEl>
                    <p:sldTgt/>
                  </p:tgtEl>
                </p:cond>
              </p:nextCondLst>
            </p:seq>
          </p:childTnLst>
        </p:cTn>
      </p:par>
    </p:tnLst>
  </p:timing>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0"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endParaRPr b="0" lang="el-GR" sz="2800" spc="-1" strike="noStrike">
              <a:solidFill>
                <a:srgbClr val="000000"/>
              </a:solidFill>
              <a:latin typeface="Calibri"/>
            </a:endParaRPr>
          </a:p>
          <a:p>
            <a:pPr algn="ctr">
              <a:lnSpc>
                <a:spcPct val="90000"/>
              </a:lnSpc>
              <a:spcBef>
                <a:spcPts val="1001"/>
              </a:spcBef>
            </a:pPr>
            <a:endParaRPr b="0" lang="el-GR" sz="28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Οι συνομιλίες μεταξύ της εξόριστης κυβέρνησης (στο Λίβανο) και του ΕΑΜ κι άλλων αντιστασιακών οργανώσεων είχαν οδηγήσει τελικά σε μια κυβέρνηση του Γ. Παπανδρέου, στην οποία συμμετείχαν και υπουργοί του ΕΑΜ (2 Σεπτ.1944).</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[Κυβέρνηση Εθνικής Ενότητας]</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Στις 26 Σεπτ. 1944 (στην Καζέρτα) συμφωνήθηκε η υπαγωγή των αντάρτικων δυνάμεων στις διαταγές της εθνικής κυβέρνησης, που θα της παραχωρούσε στις διαταγές του Άγγλου στρατηγού Σκόμπι.</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p:txBody>
      </p:sp>
    </p:spTree>
  </p:cSld>
  <p:timing>
    <p:tnLst>
      <p:par>
        <p:cTn id="23" dur="indefinite" restart="never" nodeType="tmRoot">
          <p:childTnLst>
            <p:seq>
              <p:cTn id="24" dur="indefinite" nodeType="mainSeq"/>
              <p:prevCondLst>
                <p:cond delay="0" evt="onPrev">
                  <p:tgtEl>
                    <p:sldTgt/>
                  </p:tgtEl>
                </p:cond>
              </p:prevCondLst>
              <p:nextCondLst>
                <p:cond delay="0" evt="onNext">
                  <p:tgtEl>
                    <p:sldTgt/>
                  </p:tgtEl>
                </p:cond>
              </p:nextCondLst>
            </p:seq>
          </p:childTnLst>
        </p:cTn>
      </p:par>
    </p:tnLst>
  </p:timing>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1"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Οι Γερμανοί αποχωρούν, τελικά, στις 12 Οκτ. 1944</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p:txBody>
      </p:sp>
      <p:pic>
        <p:nvPicPr>
          <p:cNvPr id="62" name="Εικόνα 1" descr=""/>
          <p:cNvPicPr/>
          <p:nvPr/>
        </p:nvPicPr>
        <p:blipFill>
          <a:blip r:embed="rId1"/>
          <a:stretch/>
        </p:blipFill>
        <p:spPr>
          <a:xfrm>
            <a:off x="1653120" y="1353240"/>
            <a:ext cx="5837760" cy="4221000"/>
          </a:xfrm>
          <a:prstGeom prst="rect">
            <a:avLst/>
          </a:prstGeom>
          <a:ln>
            <a:noFill/>
          </a:ln>
        </p:spPr>
      </p:pic>
    </p:spTree>
  </p:cSld>
  <p:timing>
    <p:tnLst>
      <p:par>
        <p:cTn id="25" dur="indefinite" restart="never" nodeType="tmRoot">
          <p:childTnLst>
            <p:seq>
              <p:cTn id="26" dur="indefinite" nodeType="mainSeq"/>
              <p:prevCondLst>
                <p:cond delay="0" evt="onPrev">
                  <p:tgtEl>
                    <p:sldTgt/>
                  </p:tgtEl>
                </p:cond>
              </p:prevCondLst>
              <p:nextCondLst>
                <p:cond delay="0" evt="onNext">
                  <p:tgtEl>
                    <p:sldTgt/>
                  </p:tgtEl>
                </p:cond>
              </p:nextCondLst>
            </p:seq>
          </p:childTnLst>
        </p:cTn>
      </p:par>
    </p:tnLst>
  </p:timing>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3" name="Θέση περιεχομένου 1" descr=""/>
          <p:cNvPicPr/>
          <p:nvPr/>
        </p:nvPicPr>
        <p:blipFill>
          <a:blip r:embed="rId1"/>
          <a:stretch/>
        </p:blipFill>
        <p:spPr>
          <a:xfrm>
            <a:off x="210960" y="182880"/>
            <a:ext cx="5055840" cy="2814840"/>
          </a:xfrm>
          <a:prstGeom prst="rect">
            <a:avLst/>
          </a:prstGeom>
          <a:ln>
            <a:noFill/>
          </a:ln>
        </p:spPr>
      </p:pic>
      <p:pic>
        <p:nvPicPr>
          <p:cNvPr id="64" name="Εικόνα 3" descr=""/>
          <p:cNvPicPr/>
          <p:nvPr/>
        </p:nvPicPr>
        <p:blipFill>
          <a:blip r:embed="rId2"/>
          <a:stretch/>
        </p:blipFill>
        <p:spPr>
          <a:xfrm>
            <a:off x="210960" y="3305160"/>
            <a:ext cx="5238360" cy="3552480"/>
          </a:xfrm>
          <a:prstGeom prst="rect">
            <a:avLst/>
          </a:prstGeom>
          <a:ln>
            <a:noFill/>
          </a:ln>
        </p:spPr>
      </p:pic>
      <p:pic>
        <p:nvPicPr>
          <p:cNvPr id="65" name="Εικόνα 4" descr=""/>
          <p:cNvPicPr/>
          <p:nvPr/>
        </p:nvPicPr>
        <p:blipFill>
          <a:blip r:embed="rId3"/>
          <a:stretch/>
        </p:blipFill>
        <p:spPr>
          <a:xfrm>
            <a:off x="5590440" y="891720"/>
            <a:ext cx="3454920" cy="4213080"/>
          </a:xfrm>
          <a:prstGeom prst="rect">
            <a:avLst/>
          </a:prstGeom>
          <a:ln>
            <a:noFill/>
          </a:ln>
        </p:spPr>
      </p:pic>
    </p:spTree>
  </p:cSld>
  <p:timing>
    <p:tnLst>
      <p:par>
        <p:cTn id="27" dur="indefinite" restart="never" nodeType="tmRoot">
          <p:childTnLst>
            <p:seq>
              <p:cTn id="28" dur="indefinite" nodeType="mainSeq"/>
              <p:prevCondLst>
                <p:cond delay="0" evt="onPrev">
                  <p:tgtEl>
                    <p:sldTgt/>
                  </p:tgtEl>
                </p:cond>
              </p:prevCondLst>
              <p:nextCondLst>
                <p:cond delay="0" evt="onNext">
                  <p:tgtEl>
                    <p:sldTgt/>
                  </p:tgtEl>
                </p:cond>
              </p:nextCondLst>
            </p:seq>
          </p:childTnLst>
        </p:cTn>
      </p:par>
    </p:tnLst>
  </p:timing>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endParaRPr b="0" lang="el-GR" sz="2800" spc="-1" strike="noStrike">
              <a:solidFill>
                <a:srgbClr val="000000"/>
              </a:solidFill>
              <a:latin typeface="Calibri"/>
            </a:endParaRPr>
          </a:p>
          <a:p>
            <a:pPr algn="ctr">
              <a:lnSpc>
                <a:spcPct val="90000"/>
              </a:lnSpc>
              <a:spcBef>
                <a:spcPts val="1001"/>
              </a:spcBef>
            </a:pPr>
            <a:endParaRPr b="0" lang="el-GR" sz="2800" spc="-1" strike="noStrike">
              <a:solidFill>
                <a:srgbClr val="000000"/>
              </a:solidFill>
              <a:latin typeface="Calibri"/>
            </a:endParaRPr>
          </a:p>
        </p:txBody>
      </p:sp>
      <p:pic>
        <p:nvPicPr>
          <p:cNvPr id="67" name="Εικόνα 1" descr=""/>
          <p:cNvPicPr/>
          <p:nvPr/>
        </p:nvPicPr>
        <p:blipFill>
          <a:blip r:embed="rId1"/>
          <a:stretch/>
        </p:blipFill>
        <p:spPr>
          <a:xfrm>
            <a:off x="167040" y="337680"/>
            <a:ext cx="4006800" cy="5183640"/>
          </a:xfrm>
          <a:prstGeom prst="rect">
            <a:avLst/>
          </a:prstGeom>
          <a:ln>
            <a:noFill/>
          </a:ln>
        </p:spPr>
      </p:pic>
      <p:pic>
        <p:nvPicPr>
          <p:cNvPr id="68" name="Εικόνα 3" descr=""/>
          <p:cNvPicPr/>
          <p:nvPr/>
        </p:nvPicPr>
        <p:blipFill>
          <a:blip r:embed="rId2"/>
          <a:stretch/>
        </p:blipFill>
        <p:spPr>
          <a:xfrm>
            <a:off x="4901040" y="492480"/>
            <a:ext cx="3768480" cy="3207960"/>
          </a:xfrm>
          <a:prstGeom prst="rect">
            <a:avLst/>
          </a:prstGeom>
          <a:ln>
            <a:noFill/>
          </a:ln>
        </p:spPr>
      </p:pic>
    </p:spTree>
  </p:cSld>
  <p:timing>
    <p:tnLst>
      <p:par>
        <p:cTn id="29" dur="indefinite" restart="never" nodeType="tmRoot">
          <p:childTnLst>
            <p:seq>
              <p:cTn id="30" dur="indefinite" nodeType="mainSeq"/>
              <p:prevCondLst>
                <p:cond delay="0" evt="onPrev">
                  <p:tgtEl>
                    <p:sldTgt/>
                  </p:tgtEl>
                </p:cond>
              </p:prevCondLst>
              <p:nextCondLst>
                <p:cond delay="0" evt="onNext">
                  <p:tgtEl>
                    <p:sldTgt/>
                  </p:tgtEl>
                </p:cond>
              </p:nextCondLst>
            </p:seq>
          </p:childTnLst>
        </p:cTn>
      </p:par>
    </p:tnLst>
  </p:timing>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69" name="Θέση περιεχομένου 1" descr=""/>
          <p:cNvPicPr/>
          <p:nvPr/>
        </p:nvPicPr>
        <p:blipFill>
          <a:blip r:embed="rId1"/>
          <a:stretch/>
        </p:blipFill>
        <p:spPr>
          <a:xfrm>
            <a:off x="651240" y="309960"/>
            <a:ext cx="7869600" cy="6251040"/>
          </a:xfrm>
          <a:prstGeom prst="rect">
            <a:avLst/>
          </a:prstGeom>
          <a:ln>
            <a:noFill/>
          </a:ln>
        </p:spPr>
      </p:pic>
    </p:spTree>
  </p:cSld>
  <p:timing>
    <p:tnLst>
      <p:par>
        <p:cTn id="31" dur="indefinite" restart="never" nodeType="tmRoot">
          <p:childTnLst>
            <p:seq>
              <p:cTn id="32" dur="indefinite" nodeType="mainSeq"/>
              <p:prevCondLst>
                <p:cond delay="0" evt="onPrev">
                  <p:tgtEl>
                    <p:sldTgt/>
                  </p:tgtEl>
                </p:cond>
              </p:prevCondLst>
              <p:nextCondLst>
                <p:cond delay="0" evt="onNext">
                  <p:tgtEl>
                    <p:sldTgt/>
                  </p:tgtEl>
                </p:cond>
              </p:nextCondLst>
            </p:seq>
          </p:childTnLst>
        </p:cTn>
      </p:par>
    </p:tnLst>
  </p:timing>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0"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Δυστυχώς, τη χαρά θ’ ακολουθήσει σύντομα η πολιτική κρίση</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Στην Ελλάδα θ’ αρχίσουν να συγκρούονται τα δύο νέα στρατόπεδα.</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Σημαντικά θέματα που είχαν προκύψει ήδη πριν την απελευθέρωση: </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-η σχέση του ΕΑΜ με την κυβέρνηση </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-ο αφοπλισμός του ΕΛΑΣ</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-το μελλοντικό πολίτευμα (πολιτειακό)</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-ο αφοπλισμός των Ταγμάτων Ασφαλείας</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p:txBody>
      </p:sp>
    </p:spTree>
  </p:cSld>
  <p:timing>
    <p:tnLst>
      <p:par>
        <p:cTn id="33" dur="indefinite" restart="never" nodeType="tmRoot">
          <p:childTnLst>
            <p:seq>
              <p:cTn id="34" dur="indefinite" nodeType="mainSeq"/>
              <p:prevCondLst>
                <p:cond delay="0" evt="onPrev">
                  <p:tgtEl>
                    <p:sldTgt/>
                  </p:tgtEl>
                </p:cond>
              </p:prevCondLst>
              <p:nextCondLst>
                <p:cond delay="0"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1"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Δεκεμβριανά</a:t>
            </a:r>
            <a:endParaRPr b="0" lang="el-GR" sz="2400" spc="-1" strike="noStrike">
              <a:solidFill>
                <a:srgbClr val="000000"/>
              </a:solidFill>
              <a:latin typeface="Calibri"/>
            </a:endParaRPr>
          </a:p>
        </p:txBody>
      </p:sp>
      <p:pic>
        <p:nvPicPr>
          <p:cNvPr id="72" name="Εικόνα 1" descr=""/>
          <p:cNvPicPr/>
          <p:nvPr/>
        </p:nvPicPr>
        <p:blipFill>
          <a:blip r:embed="rId1"/>
          <a:stretch/>
        </p:blipFill>
        <p:spPr>
          <a:xfrm>
            <a:off x="1733400" y="875160"/>
            <a:ext cx="5676480" cy="5714640"/>
          </a:xfrm>
          <a:prstGeom prst="rect">
            <a:avLst/>
          </a:prstGeom>
          <a:ln>
            <a:noFill/>
          </a:ln>
        </p:spPr>
      </p:pic>
    </p:spTree>
  </p:cSld>
  <p:timing>
    <p:tnLst>
      <p:par>
        <p:cTn id="35" dur="indefinite" restart="never" nodeType="tmRoot">
          <p:childTnLst>
            <p:seq>
              <p:cTn id="36" dur="indefinite" nodeType="mainSeq"/>
              <p:prevCondLst>
                <p:cond delay="0" evt="onPrev">
                  <p:tgtEl>
                    <p:sldTgt/>
                  </p:tgtEl>
                </p:cond>
              </p:prevCondLst>
              <p:nextCondLst>
                <p:cond delay="0" evt="onNext">
                  <p:tgtEl>
                    <p:sldTgt/>
                  </p:tgtEl>
                </p:cond>
              </p:nextCondLst>
            </p:seq>
          </p:childTnLst>
        </p:cTn>
      </p:par>
    </p:tnLst>
  </p:timing>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Για να στηρίξει τις θέσεις του στη διαπραγμάτευση,</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το ΕΑΜ κάλεσε το λαό σε απεργία (2/12/1944) και διαδήλωση (3/12/1944)</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Η διαδήλωση πνίγηκε στο αίμα</a:t>
            </a:r>
            <a:endParaRPr b="0" lang="el-GR" sz="2400" spc="-1" strike="noStrike">
              <a:solidFill>
                <a:srgbClr val="000000"/>
              </a:solidFill>
              <a:latin typeface="Calibri"/>
            </a:endParaRPr>
          </a:p>
        </p:txBody>
      </p:sp>
      <p:pic>
        <p:nvPicPr>
          <p:cNvPr id="74" name="Εικόνα 1" descr=""/>
          <p:cNvPicPr/>
          <p:nvPr/>
        </p:nvPicPr>
        <p:blipFill>
          <a:blip r:embed="rId1"/>
          <a:stretch/>
        </p:blipFill>
        <p:spPr>
          <a:xfrm>
            <a:off x="5299920" y="1960560"/>
            <a:ext cx="3628080" cy="4591440"/>
          </a:xfrm>
          <a:prstGeom prst="rect">
            <a:avLst/>
          </a:prstGeom>
          <a:ln>
            <a:noFill/>
          </a:ln>
        </p:spPr>
      </p:pic>
      <p:pic>
        <p:nvPicPr>
          <p:cNvPr id="75" name="Εικόνα 3" descr=""/>
          <p:cNvPicPr/>
          <p:nvPr/>
        </p:nvPicPr>
        <p:blipFill>
          <a:blip r:embed="rId2"/>
          <a:stretch/>
        </p:blipFill>
        <p:spPr>
          <a:xfrm>
            <a:off x="213480" y="1944000"/>
            <a:ext cx="4196160" cy="4645800"/>
          </a:xfrm>
          <a:prstGeom prst="rect">
            <a:avLst/>
          </a:prstGeom>
          <a:ln>
            <a:noFill/>
          </a:ln>
        </p:spPr>
      </p:pic>
    </p:spTree>
  </p:cSld>
  <p:timing>
    <p:tnLst>
      <p:par>
        <p:cTn id="37" dur="indefinite" restart="never" nodeType="tmRoot">
          <p:childTnLst>
            <p:seq>
              <p:cTn id="38" dur="indefinite" nodeType="mainSeq"/>
              <p:prevCondLst>
                <p:cond delay="0" evt="onPrev">
                  <p:tgtEl>
                    <p:sldTgt/>
                  </p:tgtEl>
                </p:cond>
              </p:prevCondLst>
              <p:nextCondLst>
                <p:cond delay="0" evt="onNext">
                  <p:tgtEl>
                    <p:sldTgt/>
                  </p:tgtEl>
                </p:cond>
              </p:nextCondLst>
            </p:seq>
          </p:childTnLst>
        </p:cTn>
      </p:par>
    </p:tnLst>
  </p:timing>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endParaRPr b="0" lang="el-GR" sz="28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Από νωρίς γίνεται εμφανές ότι θα υπάρξουν </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σημαντικές διαφορές ανάμεσα στους μελλοντικούς νικητές.</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Διαφορές που ήδη υπήρχαν</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-Πολιτικές (καπιταλισμός – κομμουνισμός) </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-Αποικιοκρατία – Αποαποικιοποίηση</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-Στάση απέναντι στους Γερμανούς, απέναντι στους λαούς</a:t>
            </a:r>
            <a:endParaRPr b="0" lang="el-GR" sz="2400" spc="-1" strike="noStrike">
              <a:solidFill>
                <a:srgbClr val="000000"/>
              </a:solidFill>
              <a:latin typeface="Calibri"/>
            </a:endParaRPr>
          </a:p>
        </p:txBody>
      </p:sp>
    </p:spTree>
  </p:cSld>
  <p:timing>
    <p:tnLst>
      <p:par>
        <p:cTn id="3" dur="indefinite" restart="never" nodeType="tmRoot">
          <p:childTnLst>
            <p:seq>
              <p:cTn id="4" dur="indefinite" nodeType="mainSeq"/>
              <p:prevCondLst>
                <p:cond delay="0" evt="onPrev">
                  <p:tgtEl>
                    <p:sldTgt/>
                  </p:tgtEl>
                </p:cond>
              </p:prevCondLst>
              <p:nextCondLst>
                <p:cond delay="0" evt="onNext">
                  <p:tgtEl>
                    <p:sldTgt/>
                  </p:tgtEl>
                </p:cond>
              </p:nextCondLst>
            </p:seq>
          </p:childTnLst>
        </p:cTn>
      </p:par>
    </p:tnLst>
  </p:timing>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6" name="TextShape 1"/>
          <p:cNvSpPr txBox="1"/>
          <p:nvPr/>
        </p:nvSpPr>
        <p:spPr>
          <a:xfrm>
            <a:off x="304920" y="337680"/>
            <a:ext cx="883872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Μάχη της Αθήνας</a:t>
            </a:r>
            <a:endParaRPr b="0" lang="el-GR" sz="2400" spc="-1" strike="noStrike">
              <a:solidFill>
                <a:srgbClr val="000000"/>
              </a:solidFill>
              <a:latin typeface="Calibri"/>
            </a:endParaRPr>
          </a:p>
          <a:p>
            <a:pPr algn="r">
              <a:lnSpc>
                <a:spcPct val="90000"/>
              </a:lnSpc>
              <a:spcBef>
                <a:spcPts val="1001"/>
              </a:spcBef>
            </a:pP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Ακολούθησαν οδομαχίες για 33 μέρες ανάμεσα σε</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ΕΛΑΣίτες, κυβερνητικούς και Άγγλους, που έστελναν</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συνεχώς ενισχύσεις.</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Στις 6 Ιαν. 1945 ο ΕΛΑΣ εκκένωσε τον Πειραιά και την </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Αθήνα.</a:t>
            </a:r>
            <a:endParaRPr b="0" lang="el-GR" sz="2400" spc="-1" strike="noStrike">
              <a:solidFill>
                <a:srgbClr val="000000"/>
              </a:solidFill>
              <a:latin typeface="Calibri"/>
            </a:endParaRPr>
          </a:p>
          <a:p>
            <a:pPr algn="r">
              <a:lnSpc>
                <a:spcPct val="90000"/>
              </a:lnSpc>
              <a:spcBef>
                <a:spcPts val="1001"/>
              </a:spcBef>
            </a:pP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Υπήρξαν πολλοί νεκροί. </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   </a:t>
            </a:r>
            <a:endParaRPr b="0" lang="el-GR" sz="2400" spc="-1" strike="noStrike">
              <a:solidFill>
                <a:srgbClr val="000000"/>
              </a:solidFill>
              <a:latin typeface="Calibri"/>
            </a:endParaRPr>
          </a:p>
        </p:txBody>
      </p:sp>
      <p:pic>
        <p:nvPicPr>
          <p:cNvPr id="77" name="Εικόνα 3" descr=""/>
          <p:cNvPicPr/>
          <p:nvPr/>
        </p:nvPicPr>
        <p:blipFill>
          <a:blip r:embed="rId1"/>
          <a:stretch/>
        </p:blipFill>
        <p:spPr>
          <a:xfrm>
            <a:off x="504000" y="3197880"/>
            <a:ext cx="3384000" cy="3400560"/>
          </a:xfrm>
          <a:prstGeom prst="rect">
            <a:avLst/>
          </a:prstGeom>
          <a:ln>
            <a:noFill/>
          </a:ln>
        </p:spPr>
      </p:pic>
    </p:spTree>
  </p:cSld>
  <p:timing>
    <p:tnLst>
      <p:par>
        <p:cTn id="39" dur="indefinite" restart="never" nodeType="tmRoot">
          <p:childTnLst>
            <p:seq>
              <p:cTn id="40" dur="indefinite" nodeType="mainSeq"/>
              <p:prevCondLst>
                <p:cond delay="0" evt="onPrev">
                  <p:tgtEl>
                    <p:sldTgt/>
                  </p:tgtEl>
                </p:cond>
              </p:prevCondLst>
              <p:nextCondLst>
                <p:cond delay="0"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8" name="TextShape 1"/>
          <p:cNvSpPr txBox="1"/>
          <p:nvPr/>
        </p:nvSpPr>
        <p:spPr>
          <a:xfrm>
            <a:off x="0" y="337680"/>
            <a:ext cx="914364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Η ήττα του ΕΛΑΣ οδήγησε τελικά στη</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Συμφωνία της Βάρκιζας (12-2-1945), που προέβλεπε:</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Tη δημιουργία μιας </a:t>
            </a:r>
            <a:r>
              <a:rPr b="0" lang="el-GR" sz="2400" spc="-1" strike="noStrike" u="sng">
                <a:solidFill>
                  <a:srgbClr val="ffff00"/>
                </a:solidFill>
                <a:uFillTx/>
                <a:latin typeface="Calibri"/>
              </a:rPr>
              <a:t>δημοκρατικής</a:t>
            </a:r>
            <a:r>
              <a:rPr b="0" lang="el-GR" sz="2400" spc="-1" strike="noStrike">
                <a:solidFill>
                  <a:srgbClr val="ffff00"/>
                </a:solidFill>
                <a:latin typeface="Calibri"/>
              </a:rPr>
              <a:t> πολιτείας με πλήρεις πολιτικές ελευθερίες.</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Την </a:t>
            </a:r>
            <a:r>
              <a:rPr b="0" lang="el-GR" sz="2400" spc="-1" strike="noStrike" u="sng">
                <a:solidFill>
                  <a:srgbClr val="ffff00"/>
                </a:solidFill>
                <a:uFillTx/>
                <a:latin typeface="Calibri"/>
              </a:rPr>
              <a:t>άρση</a:t>
            </a:r>
            <a:r>
              <a:rPr b="0" lang="el-GR" sz="2400" spc="-1" strike="noStrike">
                <a:solidFill>
                  <a:srgbClr val="ffff00"/>
                </a:solidFill>
                <a:latin typeface="Calibri"/>
              </a:rPr>
              <a:t> του στρατιωτικού νόμου.</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Την </a:t>
            </a:r>
            <a:r>
              <a:rPr b="0" lang="el-GR" sz="2400" spc="-1" strike="noStrike" u="sng">
                <a:solidFill>
                  <a:srgbClr val="ffff00"/>
                </a:solidFill>
                <a:uFillTx/>
                <a:latin typeface="Calibri"/>
              </a:rPr>
              <a:t>αμνηστία</a:t>
            </a:r>
            <a:r>
              <a:rPr b="0" lang="el-GR" sz="2400" spc="-1" strike="noStrike">
                <a:solidFill>
                  <a:srgbClr val="ffff00"/>
                </a:solidFill>
                <a:latin typeface="Calibri"/>
              </a:rPr>
              <a:t> των πολιτικών αδικημάτων (αλλά με την εξαίρεση των κοινών αδικημάτων), που πραγματοποιήθηκαν μετά τις 3 Δεκεμβρίου 1944.</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Την πλήρη </a:t>
            </a:r>
            <a:r>
              <a:rPr b="0" lang="el-GR" sz="2400" spc="-1" strike="noStrike" u="sng">
                <a:solidFill>
                  <a:srgbClr val="ffff00"/>
                </a:solidFill>
                <a:uFillTx/>
                <a:latin typeface="Calibri"/>
              </a:rPr>
              <a:t>απελευθέρωση</a:t>
            </a:r>
            <a:r>
              <a:rPr b="0" lang="el-GR" sz="2400" spc="-1" strike="noStrike">
                <a:solidFill>
                  <a:srgbClr val="ffff00"/>
                </a:solidFill>
                <a:latin typeface="Calibri"/>
              </a:rPr>
              <a:t> των συλληφθέντων από τον ΕΛΑΣ.</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 </a:t>
            </a:r>
            <a:r>
              <a:rPr b="0" lang="el-GR" sz="2400" spc="-1" strike="noStrike" u="sng">
                <a:solidFill>
                  <a:srgbClr val="ffff00"/>
                </a:solidFill>
                <a:uFillTx/>
                <a:latin typeface="Calibri"/>
              </a:rPr>
              <a:t>δημιουργία</a:t>
            </a:r>
            <a:r>
              <a:rPr b="0" lang="el-GR" sz="2400" spc="-1" strike="noStrike">
                <a:solidFill>
                  <a:srgbClr val="ffff00"/>
                </a:solidFill>
                <a:latin typeface="Calibri"/>
              </a:rPr>
              <a:t> ενός νέου Εθνικού Στρατού.</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Την </a:t>
            </a:r>
            <a:r>
              <a:rPr b="0" lang="el-GR" sz="2400" spc="-1" strike="noStrike" u="sng">
                <a:solidFill>
                  <a:srgbClr val="ffff00"/>
                </a:solidFill>
                <a:uFillTx/>
                <a:latin typeface="Calibri"/>
              </a:rPr>
              <a:t>αποστράτευση</a:t>
            </a:r>
            <a:r>
              <a:rPr b="0" lang="el-GR" sz="2400" spc="-1" strike="noStrike">
                <a:solidFill>
                  <a:srgbClr val="ffff00"/>
                </a:solidFill>
                <a:latin typeface="Calibri"/>
              </a:rPr>
              <a:t> του ΕΛΑΣ και τον πλήρη αφοπλισμό του.</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Την </a:t>
            </a:r>
            <a:r>
              <a:rPr b="0" lang="el-GR" sz="2400" spc="-1" strike="noStrike" u="sng">
                <a:solidFill>
                  <a:srgbClr val="ffff00"/>
                </a:solidFill>
                <a:uFillTx/>
                <a:latin typeface="Calibri"/>
              </a:rPr>
              <a:t>εκκαθάριση</a:t>
            </a:r>
            <a:r>
              <a:rPr b="0" lang="el-GR" sz="2400" spc="-1" strike="noStrike">
                <a:solidFill>
                  <a:srgbClr val="ffff00"/>
                </a:solidFill>
                <a:latin typeface="Calibri"/>
              </a:rPr>
              <a:t> των δημοσίων υπηρεσιών.</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Την αντίστοιχη </a:t>
            </a:r>
            <a:r>
              <a:rPr b="0" lang="el-GR" sz="2400" spc="-1" strike="noStrike" u="sng">
                <a:solidFill>
                  <a:srgbClr val="ffff00"/>
                </a:solidFill>
                <a:uFillTx/>
                <a:latin typeface="Calibri"/>
              </a:rPr>
              <a:t>εκκαθάριση</a:t>
            </a:r>
            <a:r>
              <a:rPr b="0" lang="el-GR" sz="2400" spc="-1" strike="noStrike">
                <a:solidFill>
                  <a:srgbClr val="ffff00"/>
                </a:solidFill>
                <a:latin typeface="Calibri"/>
              </a:rPr>
              <a:t> των σωμάτων ασφαλείας, και</a:t>
            </a:r>
            <a:endParaRPr b="0" lang="el-GR" sz="2400" spc="-1" strike="noStrike">
              <a:solidFill>
                <a:srgbClr val="000000"/>
              </a:solidFill>
              <a:latin typeface="Calibri"/>
            </a:endParaRPr>
          </a:p>
          <a:p>
            <a:pPr marL="228600" indent="-228240" algn="ctr">
              <a:lnSpc>
                <a:spcPct val="90000"/>
              </a:lnSpc>
              <a:spcBef>
                <a:spcPts val="1001"/>
              </a:spcBef>
              <a:buClr>
                <a:srgbClr val="ffff00"/>
              </a:buClr>
              <a:buFont typeface="Arial"/>
              <a:buChar char="•"/>
            </a:pPr>
            <a:r>
              <a:rPr b="0" lang="el-GR" sz="2400" spc="-1" strike="noStrike">
                <a:solidFill>
                  <a:srgbClr val="ffff00"/>
                </a:solidFill>
                <a:latin typeface="Calibri"/>
              </a:rPr>
              <a:t>Τη διεξαγωγή </a:t>
            </a:r>
            <a:r>
              <a:rPr b="0" lang="el-GR" sz="2400" spc="-1" strike="noStrike" u="sng">
                <a:solidFill>
                  <a:srgbClr val="ffff00"/>
                </a:solidFill>
                <a:uFillTx/>
                <a:latin typeface="Calibri"/>
              </a:rPr>
              <a:t>δημοψηφίσματος</a:t>
            </a:r>
            <a:r>
              <a:rPr b="0" lang="el-GR" sz="2400" spc="-1" strike="noStrike">
                <a:solidFill>
                  <a:srgbClr val="ffff00"/>
                </a:solidFill>
                <a:latin typeface="Calibri"/>
              </a:rPr>
              <a:t> για το πολιτειακό ζήτημα και εκλογών με συμμετοχή διεθνών παρατηρητών.</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p:txBody>
      </p:sp>
    </p:spTree>
  </p:cSld>
  <p:timing>
    <p:tnLst>
      <p:par>
        <p:cTn id="41" dur="indefinite" restart="never" nodeType="tmRoot">
          <p:childTnLst>
            <p:seq>
              <p:cTn id="42" dur="indefinite" nodeType="mainSeq"/>
              <p:prevCondLst>
                <p:cond delay="0" evt="onPrev">
                  <p:tgtEl>
                    <p:sldTgt/>
                  </p:tgtEl>
                </p:cond>
              </p:prevCondLst>
              <p:nextCondLst>
                <p:cond delay="0" evt="onNext">
                  <p:tgtEl>
                    <p:sldTgt/>
                  </p:tgtEl>
                </p:cond>
              </p:nextCondLst>
            </p:seq>
          </p:childTnLst>
        </p:cTn>
      </p:par>
    </p:tnLst>
  </p:timing>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9"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Στις 28/2 ο αφοπλισμός του ΕΛΑΣ ολοκληρώθηκε.</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Ο Άρης Βελουχιώτης αρνήθηκε να καταθέσει τα όπλα.</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Η κατάσταση σύντομα εκτραχύνθηκε πάλι.</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p:txBody>
      </p:sp>
      <p:pic>
        <p:nvPicPr>
          <p:cNvPr id="80" name="Εικόνα 1" descr=""/>
          <p:cNvPicPr/>
          <p:nvPr/>
        </p:nvPicPr>
        <p:blipFill>
          <a:blip r:embed="rId1"/>
          <a:stretch/>
        </p:blipFill>
        <p:spPr>
          <a:xfrm>
            <a:off x="5155920" y="1833120"/>
            <a:ext cx="3333240" cy="2657160"/>
          </a:xfrm>
          <a:prstGeom prst="rect">
            <a:avLst/>
          </a:prstGeom>
          <a:ln>
            <a:noFill/>
          </a:ln>
        </p:spPr>
      </p:pic>
      <p:pic>
        <p:nvPicPr>
          <p:cNvPr id="81" name="Εικόνα 3" descr=""/>
          <p:cNvPicPr/>
          <p:nvPr/>
        </p:nvPicPr>
        <p:blipFill>
          <a:blip r:embed="rId2"/>
          <a:stretch/>
        </p:blipFill>
        <p:spPr>
          <a:xfrm>
            <a:off x="995040" y="2952720"/>
            <a:ext cx="3333240" cy="2485800"/>
          </a:xfrm>
          <a:prstGeom prst="rect">
            <a:avLst/>
          </a:prstGeom>
          <a:ln>
            <a:noFill/>
          </a:ln>
        </p:spPr>
      </p:pic>
      <p:pic>
        <p:nvPicPr>
          <p:cNvPr id="82" name="Εικόνα 4" descr=""/>
          <p:cNvPicPr/>
          <p:nvPr/>
        </p:nvPicPr>
        <p:blipFill>
          <a:blip r:embed="rId3"/>
          <a:stretch/>
        </p:blipFill>
        <p:spPr>
          <a:xfrm>
            <a:off x="5292720" y="5038920"/>
            <a:ext cx="3060000" cy="1733760"/>
          </a:xfrm>
          <a:prstGeom prst="rect">
            <a:avLst/>
          </a:prstGeom>
          <a:ln>
            <a:noFill/>
          </a:ln>
        </p:spPr>
      </p:pic>
    </p:spTree>
  </p:cSld>
  <p:timing>
    <p:tnLst>
      <p:par>
        <p:cTn id="43" dur="indefinite" restart="never" nodeType="tmRoot">
          <p:childTnLst>
            <p:seq>
              <p:cTn id="44" dur="indefinite" nodeType="mainSeq"/>
              <p:prevCondLst>
                <p:cond delay="0" evt="onPrev">
                  <p:tgtEl>
                    <p:sldTgt/>
                  </p:tgtEl>
                </p:cond>
              </p:prevCondLst>
              <p:nextCondLst>
                <p:cond delay="0"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3" name="TextShape 1"/>
          <p:cNvSpPr txBox="1"/>
          <p:nvPr/>
        </p:nvSpPr>
        <p:spPr>
          <a:xfrm>
            <a:off x="304920" y="337680"/>
            <a:ext cx="8534160" cy="6252120"/>
          </a:xfrm>
          <a:prstGeom prst="rect">
            <a:avLst/>
          </a:prstGeom>
          <a:noFill/>
          <a:ln>
            <a:noFill/>
          </a:ln>
        </p:spPr>
        <p:txBody>
          <a:bodyPr>
            <a:normAutofit/>
          </a:bodyPr>
          <a:p>
            <a:endParaRPr b="0" lang="el-GR" sz="2800" spc="-1" strike="noStrike">
              <a:solidFill>
                <a:srgbClr val="000000"/>
              </a:solidFill>
              <a:latin typeface="Calibri"/>
            </a:endParaRPr>
          </a:p>
        </p:txBody>
      </p:sp>
    </p:spTree>
  </p:cSld>
  <p:timing>
    <p:tnLst>
      <p:par>
        <p:cTn id="45" dur="indefinite" restart="never" nodeType="tmRoot">
          <p:childTnLst>
            <p:seq>
              <p:cTn id="46" dur="indefinite" nodeType="mainSeq"/>
              <p:prevCondLst>
                <p:cond delay="0" evt="onPrev">
                  <p:tgtEl>
                    <p:sldTgt/>
                  </p:tgtEl>
                </p:cond>
              </p:prevCondLst>
              <p:nextCondLst>
                <p:cond delay="0" evt="onNext">
                  <p:tgtEl>
                    <p:sldTgt/>
                  </p:tgtEl>
                </p:cond>
              </p:nextCondLst>
            </p:seq>
          </p:childTnLst>
        </p:cTn>
      </p:par>
    </p:tnLst>
  </p:timing>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4" name="TextShape 1"/>
          <p:cNvSpPr txBox="1"/>
          <p:nvPr/>
        </p:nvSpPr>
        <p:spPr>
          <a:xfrm>
            <a:off x="304920" y="0"/>
            <a:ext cx="8534160" cy="685764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Κατά τη διάρκεια του πολέμου οι ηγέτες των Συμμάχων συναντήθηκαν αρκετές φορές</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Οι πιο σημαντικές συναντήσεις:</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-Τεχεράνη Νοέ.-Δεκ. 1943</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Αφορούσε τη Γιουγκοσλαβία, την Τουρκία και κυρίως τη σχεδίαση της απόβασης στη Νορμανδία</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p:txBody>
      </p:sp>
      <p:pic>
        <p:nvPicPr>
          <p:cNvPr id="45" name="Εικόνα 1" descr=""/>
          <p:cNvPicPr/>
          <p:nvPr/>
        </p:nvPicPr>
        <p:blipFill>
          <a:blip r:embed="rId1"/>
          <a:stretch/>
        </p:blipFill>
        <p:spPr>
          <a:xfrm>
            <a:off x="1878120" y="1690560"/>
            <a:ext cx="5387400" cy="4379040"/>
          </a:xfrm>
          <a:prstGeom prst="rect">
            <a:avLst/>
          </a:prstGeom>
          <a:ln>
            <a:noFill/>
          </a:ln>
        </p:spPr>
      </p:pic>
    </p:spTree>
  </p:cSld>
  <p:timing>
    <p:tnLst>
      <p:par>
        <p:cTn id="5" dur="indefinite" restart="never" nodeType="tmRoot">
          <p:childTnLst>
            <p:seq>
              <p:cTn id="6" dur="indefinite" nodeType="mainSeq"/>
              <p:prevCondLst>
                <p:cond delay="0" evt="onPrev">
                  <p:tgtEl>
                    <p:sldTgt/>
                  </p:tgtEl>
                </p:cond>
              </p:prevCondLst>
              <p:nextCondLst>
                <p:cond delay="0"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Τον Οκτώβριο του 1944 ο Τσόρτσιλ κι ο Στάλιν συναντήθηκαν στη Μόσχα.</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Εκεί, χώρισαν τα Νότια Βαλκάνια σε δύο σφαίρες επιρροής</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-Αγγλική: Ελλάδα</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-Σοβιετική Βουλγαρία</a:t>
            </a: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-Αγγλοσοβιετική: Γιουγκοσλαβία</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p:txBody>
      </p:sp>
      <p:pic>
        <p:nvPicPr>
          <p:cNvPr id="47" name="Εικόνα 1" descr=""/>
          <p:cNvPicPr/>
          <p:nvPr/>
        </p:nvPicPr>
        <p:blipFill>
          <a:blip r:embed="rId1"/>
          <a:stretch/>
        </p:blipFill>
        <p:spPr>
          <a:xfrm>
            <a:off x="2304000" y="2880000"/>
            <a:ext cx="5616000" cy="3898800"/>
          </a:xfrm>
          <a:prstGeom prst="rect">
            <a:avLst/>
          </a:prstGeom>
          <a:ln>
            <a:noFill/>
          </a:ln>
        </p:spPr>
      </p:pic>
    </p:spTree>
  </p:cSld>
  <p:timing>
    <p:tnLst>
      <p:par>
        <p:cTn id="7" dur="indefinite" restart="never" nodeType="tmRoot">
          <p:childTnLst>
            <p:seq>
              <p:cTn id="8" dur="indefinite" nodeType="mainSeq"/>
              <p:prevCondLst>
                <p:cond delay="0" evt="onPrev">
                  <p:tgtEl>
                    <p:sldTgt/>
                  </p:tgtEl>
                </p:cond>
              </p:prevCondLst>
              <p:nextCondLst>
                <p:cond delay="0" evt="onNext">
                  <p:tgtEl>
                    <p:sldTgt/>
                  </p:tgtEl>
                </p:cond>
              </p:nextCondLst>
            </p:seq>
          </p:childTnLst>
        </p:cTn>
      </p:par>
    </p:tnLst>
  </p:timing>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8"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Ακόμη πιο σημαντική ήταν η Συνδιάσκεψη των Τσόρτσιλ, Ρούζβελτ, Στάλιν στη Γιάλτα (Φεβρ. 1945)</a:t>
            </a:r>
            <a:endParaRPr b="0" lang="el-GR" sz="2400" spc="-1" strike="noStrike">
              <a:solidFill>
                <a:srgbClr val="000000"/>
              </a:solidFill>
              <a:latin typeface="Calibri"/>
            </a:endParaRPr>
          </a:p>
        </p:txBody>
      </p:sp>
      <p:pic>
        <p:nvPicPr>
          <p:cNvPr id="49" name="Εικόνα 1" descr=""/>
          <p:cNvPicPr/>
          <p:nvPr/>
        </p:nvPicPr>
        <p:blipFill>
          <a:blip r:embed="rId1"/>
          <a:stretch/>
        </p:blipFill>
        <p:spPr>
          <a:xfrm>
            <a:off x="762120" y="1143000"/>
            <a:ext cx="7619760" cy="5714640"/>
          </a:xfrm>
          <a:prstGeom prst="rect">
            <a:avLst/>
          </a:prstGeom>
          <a:ln>
            <a:noFill/>
          </a:ln>
        </p:spPr>
      </p:pic>
    </p:spTree>
  </p:cSld>
  <p:timing>
    <p:tnLst>
      <p:par>
        <p:cTn id="9" dur="indefinite" restart="never" nodeType="tmRoot">
          <p:childTnLst>
            <p:seq>
              <p:cTn id="10" dur="indefinite" nodeType="mainSeq"/>
              <p:prevCondLst>
                <p:cond delay="0" evt="onPrev">
                  <p:tgtEl>
                    <p:sldTgt/>
                  </p:tgtEl>
                </p:cond>
              </p:prevCondLst>
              <p:nextCondLst>
                <p:cond delay="0" evt="onNext">
                  <p:tgtEl>
                    <p:sldTgt/>
                  </p:tgtEl>
                </p:cond>
              </p:nextCondLst>
            </p:seq>
          </p:childTnLst>
        </p:cTn>
      </p:par>
    </p:tnLst>
  </p:timing>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0"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Ανάμεσα σ’ άλλα αποφασίστηκε:</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-Να μη γίνει δεκτή παρά μόνο η άνευ όρων παράδοση της Γερμανίας, που έμελλε ν’ αποστρατιωτικοποιηθεί κι αποναζιστοποιηθεί.</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-Να βρεθούν και να δικαστούν οι Ναζί εγκληματίες</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-Να συγκροτηθούν αντιπροσωπευτικές κυβερνήσεις για διενέργεια ελεύθερων εκλογών υπό τριμερή συμμαχικό έλεγχο στις απελευθερωμένες χώρες.</a:t>
            </a:r>
            <a:endParaRPr b="0" lang="el-GR" sz="2400" spc="-1" strike="noStrike">
              <a:solidFill>
                <a:srgbClr val="000000"/>
              </a:solidFill>
              <a:latin typeface="Calibri"/>
            </a:endParaRPr>
          </a:p>
        </p:txBody>
      </p:sp>
    </p:spTree>
  </p:cSld>
  <p:timing>
    <p:tnLst>
      <p:par>
        <p:cTn id="11" dur="indefinite" restart="never" nodeType="tmRoot">
          <p:childTnLst>
            <p:seq>
              <p:cTn id="12" dur="indefinite" nodeType="mainSeq"/>
              <p:prevCondLst>
                <p:cond delay="0" evt="onPrev">
                  <p:tgtEl>
                    <p:sldTgt/>
                  </p:tgtEl>
                </p:cond>
              </p:prevCondLst>
              <p:nextCondLst>
                <p:cond delay="0" evt="onNext">
                  <p:tgtEl>
                    <p:sldTgt/>
                  </p:tgtEl>
                </p:cond>
              </p:nextCondLst>
            </p:seq>
          </p:childTnLst>
        </p:cTn>
      </p:par>
    </p:tnLst>
  </p:timing>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1"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Οι Δυτικοί Σύμμαχοι θεώρησαν νωρίς ότι οι Σοβιετικοί καταπάτησαν τον τελευταίο όρο στη Ρουμανία και την Πολωνία, που ελέγχονταν από το Σοβιετικό στρατό</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Νέα Συνδιάσκεψη στο Πότσνταμ (Ιού.-Αύγ. 1945)</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-Βρετανοί: Άτλι</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-Η.Π.Α: Τρούμαν</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-Ε.Σ.Σ.Δ: Στάλιν</a:t>
            </a:r>
            <a:endParaRPr b="0" lang="el-GR" sz="2400" spc="-1" strike="noStrike">
              <a:solidFill>
                <a:srgbClr val="000000"/>
              </a:solidFill>
              <a:latin typeface="Calibri"/>
            </a:endParaRPr>
          </a:p>
        </p:txBody>
      </p:sp>
      <p:pic>
        <p:nvPicPr>
          <p:cNvPr id="52" name="Εικόνα 3" descr=""/>
          <p:cNvPicPr/>
          <p:nvPr/>
        </p:nvPicPr>
        <p:blipFill>
          <a:blip r:embed="rId1"/>
          <a:stretch/>
        </p:blipFill>
        <p:spPr>
          <a:xfrm>
            <a:off x="304920" y="2580840"/>
            <a:ext cx="5071320" cy="4008960"/>
          </a:xfrm>
          <a:prstGeom prst="rect">
            <a:avLst/>
          </a:prstGeom>
          <a:ln>
            <a:noFill/>
          </a:ln>
        </p:spPr>
      </p:pic>
    </p:spTree>
  </p:cSld>
  <p:timing>
    <p:tnLst>
      <p:par>
        <p:cTn id="13" dur="indefinite" restart="never" nodeType="tmRoot">
          <p:childTnLst>
            <p:seq>
              <p:cTn id="14" dur="indefinite" nodeType="mainSeq"/>
              <p:prevCondLst>
                <p:cond delay="0" evt="onPrev">
                  <p:tgtEl>
                    <p:sldTgt/>
                  </p:tgtEl>
                </p:cond>
              </p:prevCondLst>
              <p:nextCondLst>
                <p:cond delay="0" evt="onNext">
                  <p:tgtEl>
                    <p:sldTgt/>
                  </p:tgtEl>
                </p:cond>
              </p:nextCondLst>
            </p:seq>
          </p:childTnLst>
        </p:cTn>
      </p:par>
    </p:tnLst>
  </p:timing>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 name="TextShape 1"/>
          <p:cNvSpPr txBox="1"/>
          <p:nvPr/>
        </p:nvSpPr>
        <p:spPr>
          <a:xfrm>
            <a:off x="295560" y="379800"/>
            <a:ext cx="8496360" cy="6090840"/>
          </a:xfrm>
          <a:prstGeom prst="rect">
            <a:avLst/>
          </a:prstGeom>
          <a:noFill/>
          <a:ln>
            <a:noFill/>
          </a:ln>
        </p:spPr>
        <p:txBody>
          <a:bodyPr>
            <a:normAutofit/>
          </a:bodyPr>
          <a:p>
            <a:pPr algn="r">
              <a:lnSpc>
                <a:spcPct val="90000"/>
              </a:lnSpc>
              <a:spcBef>
                <a:spcPts val="1001"/>
              </a:spcBef>
            </a:pPr>
            <a:r>
              <a:rPr b="0" lang="el-GR" sz="2400" spc="-1" strike="noStrike">
                <a:solidFill>
                  <a:srgbClr val="ffff00"/>
                </a:solidFill>
                <a:latin typeface="Calibri"/>
              </a:rPr>
              <a:t>Στο Πότσνταμ τέθηκαν οι βάσεις για τη</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μελλοντική κατάσταση  της Γερμανίας</a:t>
            </a:r>
            <a:endParaRPr b="0" lang="el-GR" sz="2400" spc="-1" strike="noStrike">
              <a:solidFill>
                <a:srgbClr val="000000"/>
              </a:solidFill>
              <a:latin typeface="Calibri"/>
            </a:endParaRPr>
          </a:p>
          <a:p>
            <a:pPr algn="r">
              <a:lnSpc>
                <a:spcPct val="90000"/>
              </a:lnSpc>
              <a:spcBef>
                <a:spcPts val="1001"/>
              </a:spcBef>
            </a:pPr>
            <a:endParaRPr b="0" lang="el-GR" sz="2400" spc="-1" strike="noStrike">
              <a:solidFill>
                <a:srgbClr val="000000"/>
              </a:solidFill>
              <a:latin typeface="Calibri"/>
            </a:endParaRPr>
          </a:p>
          <a:p>
            <a:pPr algn="r">
              <a:lnSpc>
                <a:spcPct val="90000"/>
              </a:lnSpc>
              <a:spcBef>
                <a:spcPts val="1001"/>
              </a:spcBef>
            </a:pP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-Διαμοιρασμός των γερμανικών εδαφών</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-Εκδημοκρατισμός</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-Επανεκκίνηση της Γερμανικής οικονομίας</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σε βάση αγροτική και βιοτεχνική</a:t>
            </a:r>
            <a:endParaRPr b="0" lang="el-GR" sz="2400" spc="-1" strike="noStrike">
              <a:solidFill>
                <a:srgbClr val="000000"/>
              </a:solidFill>
              <a:latin typeface="Calibri"/>
            </a:endParaRPr>
          </a:p>
          <a:p>
            <a:pPr algn="r">
              <a:lnSpc>
                <a:spcPct val="90000"/>
              </a:lnSpc>
              <a:spcBef>
                <a:spcPts val="1001"/>
              </a:spcBef>
            </a:pPr>
            <a:r>
              <a:rPr b="0" lang="el-GR" sz="2400" spc="-1" strike="noStrike">
                <a:solidFill>
                  <a:srgbClr val="ffff00"/>
                </a:solidFill>
                <a:latin typeface="Calibri"/>
              </a:rPr>
              <a:t>-Γερμανικές Αποζημιώσεις προς την Ε.Σ.Σ.Δ.</a:t>
            </a:r>
            <a:endParaRPr b="0" lang="el-GR" sz="2400" spc="-1" strike="noStrike">
              <a:solidFill>
                <a:srgbClr val="000000"/>
              </a:solidFill>
              <a:latin typeface="Calibri"/>
            </a:endParaRPr>
          </a:p>
        </p:txBody>
      </p:sp>
      <p:pic>
        <p:nvPicPr>
          <p:cNvPr id="54" name="Εικόνα 4" descr=""/>
          <p:cNvPicPr/>
          <p:nvPr/>
        </p:nvPicPr>
        <p:blipFill>
          <a:blip r:embed="rId1"/>
          <a:stretch/>
        </p:blipFill>
        <p:spPr>
          <a:xfrm>
            <a:off x="136080" y="379800"/>
            <a:ext cx="3047760" cy="2409480"/>
          </a:xfrm>
          <a:prstGeom prst="rect">
            <a:avLst/>
          </a:prstGeom>
          <a:ln>
            <a:noFill/>
          </a:ln>
        </p:spPr>
      </p:pic>
    </p:spTree>
  </p:cSld>
  <p:timing>
    <p:tnLst>
      <p:par>
        <p:cTn id="15" dur="indefinite" restart="never" nodeType="tmRoot">
          <p:childTnLst>
            <p:seq>
              <p:cTn id="16" dur="indefinite" nodeType="mainSeq"/>
              <p:prevCondLst>
                <p:cond delay="0" evt="onPrev">
                  <p:tgtEl>
                    <p:sldTgt/>
                  </p:tgtEl>
                </p:cond>
              </p:prevCondLst>
              <p:nextCondLst>
                <p:cond delay="0" evt="onNext">
                  <p:tgtEl>
                    <p:sldTgt/>
                  </p:tgtEl>
                </p:cond>
              </p:nextCondLst>
            </p:seq>
          </p:childTnLst>
        </p:cTn>
      </p:par>
    </p:tnLst>
  </p:timing>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5" name="TextShape 1"/>
          <p:cNvSpPr txBox="1"/>
          <p:nvPr/>
        </p:nvSpPr>
        <p:spPr>
          <a:xfrm>
            <a:off x="304920" y="337680"/>
            <a:ext cx="8534160" cy="6252120"/>
          </a:xfrm>
          <a:prstGeom prst="rect">
            <a:avLst/>
          </a:prstGeom>
          <a:noFill/>
          <a:ln>
            <a:noFill/>
          </a:ln>
        </p:spPr>
        <p:txBody>
          <a:bodyPr>
            <a:normAutofit/>
          </a:bodyPr>
          <a:p>
            <a:pPr algn="ctr">
              <a:lnSpc>
                <a:spcPct val="90000"/>
              </a:lnSpc>
              <a:spcBef>
                <a:spcPts val="1001"/>
              </a:spcBef>
            </a:pPr>
            <a:r>
              <a:rPr b="0" lang="el-GR" sz="2400" spc="-1" strike="noStrike">
                <a:solidFill>
                  <a:srgbClr val="ffff00"/>
                </a:solidFill>
                <a:latin typeface="Calibri"/>
              </a:rPr>
              <a:t>Οι εντάσεις ανάμεσα σε Σοβιετικούς, που προσπαθούν να επιβάλουν τον έλεγχό τους στην Ανατολική Ευρώπη, και στους Αγγλοαμερικάνους αυξάνονται.</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Ο Τσόρτσιλ θα μιλήσει στο αγγλικό κοινοβούλιο για το «σιδηρούν παραπέτασμα» (“iron curtain”), που υψώνεται στη ζώνη της σοβιετικής επιρροής. </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Calibri"/>
              </a:rPr>
              <a:t>Παράλληλα, η αμερικανική στάση σκληραίνει</a:t>
            </a:r>
            <a:endParaRPr b="0" lang="el-GR" sz="2400" spc="-1" strike="noStrike">
              <a:solidFill>
                <a:srgbClr val="000000"/>
              </a:solidFill>
              <a:latin typeface="Calibri"/>
            </a:endParaRPr>
          </a:p>
          <a:p>
            <a:pPr algn="ctr">
              <a:lnSpc>
                <a:spcPct val="90000"/>
              </a:lnSpc>
              <a:spcBef>
                <a:spcPts val="1001"/>
              </a:spcBef>
            </a:pPr>
            <a:endParaRPr b="0" lang="el-GR" sz="2400" spc="-1" strike="noStrike">
              <a:solidFill>
                <a:srgbClr val="000000"/>
              </a:solidFill>
              <a:latin typeface="Calibri"/>
            </a:endParaRPr>
          </a:p>
          <a:p>
            <a:pPr algn="ctr">
              <a:lnSpc>
                <a:spcPct val="90000"/>
              </a:lnSpc>
              <a:spcBef>
                <a:spcPts val="1001"/>
              </a:spcBef>
            </a:pPr>
            <a:r>
              <a:rPr b="0" lang="el-GR" sz="2400" spc="-1" strike="noStrike">
                <a:solidFill>
                  <a:srgbClr val="ffff00"/>
                </a:solidFill>
                <a:latin typeface="Wingdings"/>
              </a:rPr>
              <a:t></a:t>
            </a:r>
            <a:r>
              <a:rPr b="0" lang="el-GR" sz="2400" spc="-1" strike="noStrike">
                <a:solidFill>
                  <a:srgbClr val="ffff00"/>
                </a:solidFill>
                <a:latin typeface="Calibri"/>
              </a:rPr>
              <a:t> </a:t>
            </a:r>
            <a:r>
              <a:rPr b="0" lang="el-GR" sz="2400" spc="-1" strike="noStrike">
                <a:solidFill>
                  <a:srgbClr val="ffff00"/>
                </a:solidFill>
                <a:latin typeface="Calibri"/>
              </a:rPr>
              <a:t>Ψυχρός Πόλεμος</a:t>
            </a:r>
            <a:endParaRPr b="0" lang="el-GR" sz="2400" spc="-1" strike="noStrike">
              <a:solidFill>
                <a:srgbClr val="000000"/>
              </a:solidFill>
              <a:latin typeface="Calibri"/>
            </a:endParaRPr>
          </a:p>
        </p:txBody>
      </p:sp>
    </p:spTree>
  </p:cSld>
  <p:timing>
    <p:tnLst>
      <p:par>
        <p:cTn id="17" dur="indefinite" restart="never" nodeType="tmRoot">
          <p:childTnLst>
            <p:seq>
              <p:cTn id="18" dur="indefinite" nodeType="mainSeq"/>
              <p:prevCondLst>
                <p:cond delay="0" evt="onPrev">
                  <p:tgtEl>
                    <p:sldTgt/>
                  </p:tgtEl>
                </p:cond>
              </p:prevCondLst>
              <p:nextCondLst>
                <p:cond delay="0" evt="onNext">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270</TotalTime>
  <Application>LibreOffice/6.0.4.2$Windows_x86 LibreOffice_project/9b0d9b32d5dcda91d2f1a96dc04c645c450872bf</Application>
  <Words>731</Words>
  <Paragraphs>119</Paragraphs>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2015-02-21T16:05:35Z</dcterms:created>
  <dc:creator>Geo Veo</dc:creator>
  <dc:description/>
  <dc:language>el-GR</dc:language>
  <cp:lastModifiedBy/>
  <dcterms:modified xsi:type="dcterms:W3CDTF">2025-03-07T19:00:50Z</dcterms:modified>
  <cp:revision>17</cp:revision>
  <dc:subject/>
  <dc:title>Παρουσίαση του PowerPoint</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15.0000</vt:lpwstr>
  </property>
  <property fmtid="{D5CDD505-2E9C-101B-9397-08002B2CF9AE}" pid="3" name="HiddenSlides">
    <vt:i4>0</vt:i4>
  </property>
  <property fmtid="{D5CDD505-2E9C-101B-9397-08002B2CF9AE}" pid="4" name="HyperlinksChanged">
    <vt:bool>0</vt:bool>
  </property>
  <property fmtid="{D5CDD505-2E9C-101B-9397-08002B2CF9AE}" pid="5" name="LinksUpToDate">
    <vt:bool>0</vt:bool>
  </property>
  <property fmtid="{D5CDD505-2E9C-101B-9397-08002B2CF9AE}" pid="6" name="MMClips">
    <vt:i4>0</vt:i4>
  </property>
  <property fmtid="{D5CDD505-2E9C-101B-9397-08002B2CF9AE}" pid="7" name="Notes">
    <vt:i4>0</vt:i4>
  </property>
  <property fmtid="{D5CDD505-2E9C-101B-9397-08002B2CF9AE}" pid="8" name="PresentationFormat">
    <vt:lpwstr>Προβολή στην οθόνη (4:3)</vt:lpwstr>
  </property>
  <property fmtid="{D5CDD505-2E9C-101B-9397-08002B2CF9AE}" pid="9" name="ScaleCrop">
    <vt:bool>0</vt:bool>
  </property>
  <property fmtid="{D5CDD505-2E9C-101B-9397-08002B2CF9AE}" pid="10" name="ShareDoc">
    <vt:bool>0</vt:bool>
  </property>
  <property fmtid="{D5CDD505-2E9C-101B-9397-08002B2CF9AE}" pid="11" name="Slides">
    <vt:i4>24</vt:i4>
  </property>
</Properties>
</file>