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259" r:id="rId3"/>
    <p:sldId id="261" r:id="rId4"/>
    <p:sldId id="291" r:id="rId5"/>
    <p:sldId id="262" r:id="rId6"/>
    <p:sldId id="273" r:id="rId7"/>
    <p:sldId id="274" r:id="rId8"/>
    <p:sldId id="275" r:id="rId9"/>
    <p:sldId id="276" r:id="rId10"/>
    <p:sldId id="277" r:id="rId11"/>
    <p:sldId id="278" r:id="rId12"/>
    <p:sldId id="279" r:id="rId13"/>
    <p:sldId id="280" r:id="rId14"/>
    <p:sldId id="282" r:id="rId15"/>
    <p:sldId id="283" r:id="rId16"/>
    <p:sldId id="281" r:id="rId17"/>
    <p:sldId id="258" r:id="rId18"/>
    <p:sldId id="256" r:id="rId19"/>
    <p:sldId id="285" r:id="rId2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1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F2853615-BFDE-46DE-814C-47EC6EF6D371}" type="datetimeFigureOut">
              <a:rPr lang="el-GR" smtClean="0"/>
              <a:t>18/12/2017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2853615-BFDE-46DE-814C-47EC6EF6D371}" type="datetimeFigureOut">
              <a:rPr lang="el-GR" smtClean="0"/>
              <a:t>18/12/2017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2853615-BFDE-46DE-814C-47EC6EF6D371}" type="datetimeFigureOut">
              <a:rPr lang="el-GR" smtClean="0"/>
              <a:t>18/12/2017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2853615-BFDE-46DE-814C-47EC6EF6D371}" type="datetimeFigureOut">
              <a:rPr lang="el-GR" smtClean="0"/>
              <a:t>18/12/2017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F2853615-BFDE-46DE-814C-47EC6EF6D371}" type="datetimeFigureOut">
              <a:rPr lang="el-GR" smtClean="0"/>
              <a:t>18/12/2017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F2853615-BFDE-46DE-814C-47EC6EF6D371}" type="datetimeFigureOut">
              <a:rPr lang="el-GR" smtClean="0"/>
              <a:t>18/12/2017</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F2853615-BFDE-46DE-814C-47EC6EF6D371}" type="datetimeFigureOut">
              <a:rPr lang="el-GR" smtClean="0"/>
              <a:t>18/12/2017</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F2853615-BFDE-46DE-814C-47EC6EF6D371}" type="datetimeFigureOut">
              <a:rPr lang="el-GR" smtClean="0"/>
              <a:t>18/12/2017</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F2853615-BFDE-46DE-814C-47EC6EF6D371}" type="datetimeFigureOut">
              <a:rPr lang="el-GR" smtClean="0"/>
              <a:t>18/12/2017</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2853615-BFDE-46DE-814C-47EC6EF6D371}" type="datetimeFigureOut">
              <a:rPr lang="el-GR" smtClean="0"/>
              <a:t>18/12/2017</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2853615-BFDE-46DE-814C-47EC6EF6D371}" type="datetimeFigureOut">
              <a:rPr lang="el-GR" smtClean="0"/>
              <a:t>18/12/2017</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853615-BFDE-46DE-814C-47EC6EF6D371}" type="datetimeFigureOut">
              <a:rPr lang="el-GR" smtClean="0"/>
              <a:t>18/12/2017</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F53439-851E-44AD-84B1-B6BFC3D0C743}"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youtube.com/watch?v=pDuWRjmOQWM" TargetMode="Externa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9.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p:cNvSpPr/>
          <p:nvPr/>
        </p:nvSpPr>
        <p:spPr>
          <a:xfrm>
            <a:off x="3059832" y="548680"/>
            <a:ext cx="3096344" cy="369332"/>
          </a:xfrm>
          <a:prstGeom prst="rect">
            <a:avLst/>
          </a:prstGeom>
        </p:spPr>
        <p:txBody>
          <a:bodyPr wrap="square">
            <a:spAutoFit/>
          </a:bodyPr>
          <a:lstStyle/>
          <a:p>
            <a:pPr algn="ctr"/>
            <a:r>
              <a:rPr lang="el-GR" b="1" dirty="0"/>
              <a:t>Η Ιατρική του Μέλλοντος</a:t>
            </a:r>
          </a:p>
        </p:txBody>
      </p:sp>
      <p:sp>
        <p:nvSpPr>
          <p:cNvPr id="6" name="Ορθογώνιο 5"/>
          <p:cNvSpPr/>
          <p:nvPr/>
        </p:nvSpPr>
        <p:spPr>
          <a:xfrm>
            <a:off x="1916832" y="5229200"/>
            <a:ext cx="5382344" cy="369332"/>
          </a:xfrm>
          <a:prstGeom prst="rect">
            <a:avLst/>
          </a:prstGeom>
        </p:spPr>
        <p:txBody>
          <a:bodyPr wrap="square">
            <a:spAutoFit/>
          </a:bodyPr>
          <a:lstStyle/>
          <a:p>
            <a:r>
              <a:rPr lang="en-US" dirty="0">
                <a:hlinkClick r:id="rId2"/>
              </a:rPr>
              <a:t>https://www.youtube.com/watch?v=pDuWRjmOQWM</a:t>
            </a:r>
            <a:endParaRPr lang="el-GR" dirty="0"/>
          </a:p>
        </p:txBody>
      </p:sp>
      <p:pic>
        <p:nvPicPr>
          <p:cNvPr id="7" name="Εικόνα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5541" y="1700808"/>
            <a:ext cx="5887272" cy="2953162"/>
          </a:xfrm>
          <a:prstGeom prst="rect">
            <a:avLst/>
          </a:prstGeom>
        </p:spPr>
      </p:pic>
    </p:spTree>
    <p:extLst>
      <p:ext uri="{BB962C8B-B14F-4D97-AF65-F5344CB8AC3E}">
        <p14:creationId xmlns:p14="http://schemas.microsoft.com/office/powerpoint/2010/main" val="42816241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p:cNvSpPr/>
          <p:nvPr/>
        </p:nvSpPr>
        <p:spPr>
          <a:xfrm>
            <a:off x="395536" y="404665"/>
            <a:ext cx="8352928" cy="2862322"/>
          </a:xfrm>
          <a:prstGeom prst="rect">
            <a:avLst/>
          </a:prstGeom>
        </p:spPr>
        <p:txBody>
          <a:bodyPr wrap="square">
            <a:spAutoFit/>
          </a:bodyPr>
          <a:lstStyle/>
          <a:p>
            <a:pPr algn="ctr"/>
            <a:r>
              <a:rPr lang="el-GR" b="1" u="sng" dirty="0" smtClean="0"/>
              <a:t>8) Νέες Ασθένειες</a:t>
            </a:r>
          </a:p>
          <a:p>
            <a:r>
              <a:rPr lang="el-GR" dirty="0"/>
              <a:t/>
            </a:r>
            <a:br>
              <a:rPr lang="el-GR" dirty="0"/>
            </a:br>
            <a:r>
              <a:rPr lang="el-GR" dirty="0"/>
              <a:t>Με την τεχνολογική ανάπτυξη υπάρχει πάντα ο κίνδυνος εμφάνισης άγνωστων ασθενειών. Οι νέοι τύποι ασθενειών θα εμφανιστούν εξαιτίας της υπερβολικής χρήσης εικονικής πραγματικότητας. Για παράδειγμα η εικονική </a:t>
            </a:r>
            <a:r>
              <a:rPr lang="el-GR" dirty="0" err="1"/>
              <a:t>μετα</a:t>
            </a:r>
            <a:r>
              <a:rPr lang="el-GR" dirty="0"/>
              <a:t>-τραυματική διαταραχή (v-PTSD) αφορά παίκτες που συμμετάσχουν σε εικονικές μάχες φορώντας μάσκες VR και αντιμετωπίζουν συμπτώματα παρόμοια με εκείνους που πολεμούν σε κανονικούς πολέμους. Παράλληλα, ο εθισμός αποτελεί σημαντικό κομμάτι που πλήττει το </a:t>
            </a:r>
            <a:r>
              <a:rPr lang="el-GR" dirty="0" err="1"/>
              <a:t>online</a:t>
            </a:r>
            <a:r>
              <a:rPr lang="el-GR" dirty="0"/>
              <a:t> </a:t>
            </a:r>
            <a:r>
              <a:rPr lang="el-GR" dirty="0" err="1"/>
              <a:t>gaming</a:t>
            </a:r>
            <a:r>
              <a:rPr lang="el-GR" dirty="0"/>
              <a:t> όλο και περισσότερο. Αναμένεται, εν τέλει,  να δούμε κώδικες ICD, που θα σχετίζονται με τις καινούργιες συνθήκες</a:t>
            </a:r>
            <a:r>
              <a:rPr lang="el-GR" dirty="0" smtClean="0"/>
              <a:t>.</a:t>
            </a:r>
            <a:endParaRPr lang="el-GR" dirty="0"/>
          </a:p>
        </p:txBody>
      </p:sp>
      <p:pic>
        <p:nvPicPr>
          <p:cNvPr id="6146" name="Picture 2" descr="https://1.bp.blogspot.com/-BZYWFoWocQk/WHYI7sYEMUI/AAAAAAAAmAQ/QqbCtY_cTxwTwELRymdEzFdoHCYsOigZgCLcB/s400/22032E07-5A59-4781-8BFD-75FE46AA38D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3356992"/>
            <a:ext cx="3810000" cy="2533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75202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p:cNvSpPr/>
          <p:nvPr/>
        </p:nvSpPr>
        <p:spPr>
          <a:xfrm>
            <a:off x="539552" y="404664"/>
            <a:ext cx="8352928" cy="2585323"/>
          </a:xfrm>
          <a:prstGeom prst="rect">
            <a:avLst/>
          </a:prstGeom>
        </p:spPr>
        <p:txBody>
          <a:bodyPr wrap="square">
            <a:spAutoFit/>
          </a:bodyPr>
          <a:lstStyle/>
          <a:p>
            <a:pPr algn="ctr"/>
            <a:r>
              <a:rPr lang="el-GR" b="1" u="sng" dirty="0" smtClean="0"/>
              <a:t>9) Διάγνωση </a:t>
            </a:r>
            <a:r>
              <a:rPr lang="el-GR" b="1" u="sng" dirty="0"/>
              <a:t>σε πραγματικό </a:t>
            </a:r>
            <a:r>
              <a:rPr lang="el-GR" b="1" u="sng" dirty="0" smtClean="0"/>
              <a:t>χρόνο</a:t>
            </a:r>
          </a:p>
          <a:p>
            <a:r>
              <a:rPr lang="el-GR" dirty="0"/>
              <a:t/>
            </a:r>
            <a:br>
              <a:rPr lang="el-GR" dirty="0"/>
            </a:br>
            <a:r>
              <a:rPr lang="el-GR" dirty="0"/>
              <a:t>Το ευφυές χειρουργικό μαχαίρι (</a:t>
            </a:r>
            <a:r>
              <a:rPr lang="el-GR" dirty="0" err="1"/>
              <a:t>iKnife</a:t>
            </a:r>
            <a:r>
              <a:rPr lang="el-GR" dirty="0"/>
              <a:t>) αναπτύχθηκε από τον </a:t>
            </a:r>
            <a:r>
              <a:rPr lang="el-GR" dirty="0" err="1"/>
              <a:t>Zoltan</a:t>
            </a:r>
            <a:r>
              <a:rPr lang="el-GR" dirty="0"/>
              <a:t> </a:t>
            </a:r>
            <a:r>
              <a:rPr lang="el-GR" dirty="0" err="1"/>
              <a:t>Takats</a:t>
            </a:r>
            <a:r>
              <a:rPr lang="el-GR" dirty="0"/>
              <a:t> του </a:t>
            </a:r>
            <a:r>
              <a:rPr lang="el-GR" dirty="0" err="1"/>
              <a:t>Imperial</a:t>
            </a:r>
            <a:r>
              <a:rPr lang="el-GR" dirty="0"/>
              <a:t> </a:t>
            </a:r>
            <a:r>
              <a:rPr lang="el-GR" dirty="0" err="1"/>
              <a:t>College</a:t>
            </a:r>
            <a:r>
              <a:rPr lang="el-GR" dirty="0"/>
              <a:t> </a:t>
            </a:r>
            <a:r>
              <a:rPr lang="el-GR" dirty="0" err="1"/>
              <a:t>London</a:t>
            </a:r>
            <a:r>
              <a:rPr lang="el-GR" dirty="0"/>
              <a:t> και λειτουργεί με την χρήση μιας παλιάς τεχνολογίας όπου ένα ηλεκτρικό κύκλωμα καίει τον ιστό ώστε να κάνει τομές με ελάχιστη απώλεια αίματος . Ο ατμοποιημένος καπνός αναλύεται από ένα φασματόμετρο που ανιχνεύει τις χημικές ουσίες στο βιολογικό δείγμα. Αυτό σημαίνει ότι μπορεί να προσδιορίσει εάν ο ιστός είναι κακοήθης σε πραγματικό χρόνο. Οι χειρούργοι θα λατρέψουν αυτό το εργαλείο , το οποίο μπορεί να μειώσει δραματικά την διάρκεια μιας επέμβασης</a:t>
            </a:r>
            <a:r>
              <a:rPr lang="el-GR" dirty="0" smtClean="0"/>
              <a:t>.</a:t>
            </a:r>
            <a:endParaRPr lang="el-GR" dirty="0"/>
          </a:p>
        </p:txBody>
      </p:sp>
      <p:pic>
        <p:nvPicPr>
          <p:cNvPr id="7170" name="Picture 2" descr="https://2.bp.blogspot.com/-g1i46zRY54k/WHYJGrPJBmI/AAAAAAAAmAY/4FR0D0CiBh8nv-Nq49RqhWRir2yJ-SMTwCLcB/s400/457805C4-40C0-4E79-99A1-D017C6914F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3356992"/>
            <a:ext cx="381000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90461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p:cNvSpPr/>
          <p:nvPr/>
        </p:nvSpPr>
        <p:spPr>
          <a:xfrm>
            <a:off x="323528" y="1052736"/>
            <a:ext cx="8424936" cy="2308324"/>
          </a:xfrm>
          <a:prstGeom prst="rect">
            <a:avLst/>
          </a:prstGeom>
        </p:spPr>
        <p:txBody>
          <a:bodyPr wrap="square">
            <a:spAutoFit/>
          </a:bodyPr>
          <a:lstStyle/>
          <a:p>
            <a:pPr algn="ctr"/>
            <a:r>
              <a:rPr lang="el-GR" b="1" u="sng" dirty="0" smtClean="0"/>
              <a:t>10) Ολογραφική </a:t>
            </a:r>
            <a:r>
              <a:rPr lang="el-GR" b="1" u="sng" dirty="0"/>
              <a:t>Εισαγωγή </a:t>
            </a:r>
            <a:r>
              <a:rPr lang="el-GR" b="1" u="sng" dirty="0" smtClean="0"/>
              <a:t>στοιχείων</a:t>
            </a:r>
          </a:p>
          <a:p>
            <a:r>
              <a:rPr lang="el-GR" dirty="0"/>
              <a:t/>
            </a:r>
            <a:br>
              <a:rPr lang="el-GR" dirty="0"/>
            </a:br>
            <a:r>
              <a:rPr lang="el-GR" dirty="0"/>
              <a:t>Στο μέλλον δεν θα χρειάζεται να  έχουμε </a:t>
            </a:r>
            <a:r>
              <a:rPr lang="el-GR" dirty="0" err="1"/>
              <a:t>hardware</a:t>
            </a:r>
            <a:r>
              <a:rPr lang="el-GR" dirty="0"/>
              <a:t> για να προσθέσουμε δεδομένα σε ένα </a:t>
            </a:r>
            <a:r>
              <a:rPr lang="el-GR" dirty="0" err="1"/>
              <a:t>λαπτοπ</a:t>
            </a:r>
            <a:r>
              <a:rPr lang="el-GR" dirty="0"/>
              <a:t> ή έναν υπολογιστή καθώς οι οθόνες και τα πληκτρολόγια θα προβάλλονται σε τοίχους ή στο τραπέζι κάνοντας το  απλό και </a:t>
            </a:r>
            <a:r>
              <a:rPr lang="el-GR" dirty="0" err="1"/>
              <a:t>προσιτό.Τα</a:t>
            </a:r>
            <a:r>
              <a:rPr lang="el-GR" dirty="0"/>
              <a:t> ολογράμματα εικονικών πληκτρολογίων θα μας ωθήσουν στο να ξεχάσουμε τα κινητά και τα </a:t>
            </a:r>
            <a:r>
              <a:rPr lang="el-GR" dirty="0" err="1"/>
              <a:t>τάμπλετ</a:t>
            </a:r>
            <a:r>
              <a:rPr lang="el-GR" dirty="0"/>
              <a:t> μας, Θα χρειάζονται μόνο μικροί </a:t>
            </a:r>
            <a:r>
              <a:rPr lang="el-GR" dirty="0" err="1"/>
              <a:t>προτζέκτορες</a:t>
            </a:r>
            <a:r>
              <a:rPr lang="el-GR" dirty="0"/>
              <a:t> , ενώ τα δεδομένα θα αποθηκεύονται αποκλειστικά στο </a:t>
            </a:r>
            <a:r>
              <a:rPr lang="el-GR" dirty="0" err="1"/>
              <a:t>cloud</a:t>
            </a:r>
            <a:r>
              <a:rPr lang="el-GR" dirty="0" smtClean="0"/>
              <a:t>.</a:t>
            </a:r>
            <a:endParaRPr lang="el-GR" dirty="0"/>
          </a:p>
        </p:txBody>
      </p:sp>
      <p:pic>
        <p:nvPicPr>
          <p:cNvPr id="8194" name="Picture 2" descr="https://4.bp.blogspot.com/-aIeRCEPWnTQ/WHYJMCmlHvI/AAAAAAAAmAc/mWMIWQM-rVk67vUA-aWkELhotDbT2FFIgCLcB/s400/B676BDB0-A55B-4CCC-8026-6E25E1AE17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3504" y="3212976"/>
            <a:ext cx="3284984" cy="3284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9998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p:cNvSpPr/>
          <p:nvPr/>
        </p:nvSpPr>
        <p:spPr>
          <a:xfrm>
            <a:off x="395536" y="404664"/>
            <a:ext cx="8280920" cy="2585323"/>
          </a:xfrm>
          <a:prstGeom prst="rect">
            <a:avLst/>
          </a:prstGeom>
        </p:spPr>
        <p:txBody>
          <a:bodyPr wrap="square">
            <a:spAutoFit/>
          </a:bodyPr>
          <a:lstStyle/>
          <a:p>
            <a:pPr algn="ctr"/>
            <a:r>
              <a:rPr lang="el-GR" b="1" u="sng" dirty="0" smtClean="0"/>
              <a:t>11) Πολυσύνθετη Ακτινολογία</a:t>
            </a:r>
          </a:p>
          <a:p>
            <a:r>
              <a:rPr lang="el-GR" dirty="0"/>
              <a:t/>
            </a:r>
            <a:br>
              <a:rPr lang="el-GR" dirty="0"/>
            </a:br>
            <a:r>
              <a:rPr lang="el-GR" dirty="0"/>
              <a:t>Η Ακτινοδιαγνωστική είναι ένας  από τους  πιο αναπτυσσόμενους τομείς της ιατρικής  και επομένως εκεί θα δούμε ίσως τα μεγαλύτερα άλματα προόδου. Ένα πολυσύνθετο μηχάνημα μπορεί να ανιχνεύσει ένα πλήθος ιατρικών προβλημάτων  και συμπτωμάτων με τη μια. Προφανώς, οι καλλιτέχνες και οι ταινίες προπορεύονται, για παράδειγμα δείτε στην ταινία </a:t>
            </a:r>
            <a:r>
              <a:rPr lang="el-GR" dirty="0" err="1"/>
              <a:t>Elysium</a:t>
            </a:r>
            <a:r>
              <a:rPr lang="el-GR" dirty="0"/>
              <a:t> τα μηχανήματα που χρησιμοποιούνται. Με μια γρήγορη εξέταση σου λέει ποιο ποσοστό των κυττάρων σου δεν έχει προσβληθεί από καρκίνο</a:t>
            </a:r>
            <a:r>
              <a:rPr lang="el-GR" dirty="0" smtClean="0"/>
              <a:t>.</a:t>
            </a:r>
            <a:endParaRPr lang="el-GR" dirty="0"/>
          </a:p>
        </p:txBody>
      </p:sp>
      <p:sp>
        <p:nvSpPr>
          <p:cNvPr id="6" name="Ορθογώνιο 5"/>
          <p:cNvSpPr/>
          <p:nvPr/>
        </p:nvSpPr>
        <p:spPr>
          <a:xfrm>
            <a:off x="395536" y="3211697"/>
            <a:ext cx="8280920" cy="1477328"/>
          </a:xfrm>
          <a:prstGeom prst="rect">
            <a:avLst/>
          </a:prstGeom>
        </p:spPr>
        <p:txBody>
          <a:bodyPr wrap="square">
            <a:spAutoFit/>
          </a:bodyPr>
          <a:lstStyle/>
          <a:p>
            <a:pPr algn="ctr"/>
            <a:r>
              <a:rPr lang="el-GR" b="1" u="sng" dirty="0" smtClean="0"/>
              <a:t>12) Τεχνητή </a:t>
            </a:r>
            <a:r>
              <a:rPr lang="el-GR" b="1" u="sng" dirty="0"/>
              <a:t>νοημοσύνη στη διαδικασία λήψης ιατρικών αποφάσεων</a:t>
            </a:r>
          </a:p>
          <a:p>
            <a:r>
              <a:rPr lang="el-GR" dirty="0"/>
              <a:t>Η γνώση ακόμη και των πιο αναγνωρισμένων καθηγητών δε μπορεί να συγκριθεί με τους γνωστικούς υπολογιστές. Η ποσότητα των ιατρικών πληροφοριών αυξάνεται με γεωμετρική πρόοδο, και η χρήση αυτών των λύσεων για την παροχή βοήθειας στη λήψη ιατρικών αποφάσεων είναι αναπόφευκτη.</a:t>
            </a:r>
          </a:p>
        </p:txBody>
      </p:sp>
      <p:sp>
        <p:nvSpPr>
          <p:cNvPr id="8" name="Ορθογώνιο 7"/>
          <p:cNvSpPr/>
          <p:nvPr/>
        </p:nvSpPr>
        <p:spPr>
          <a:xfrm>
            <a:off x="395536" y="5085184"/>
            <a:ext cx="8136904" cy="1200329"/>
          </a:xfrm>
          <a:prstGeom prst="rect">
            <a:avLst/>
          </a:prstGeom>
        </p:spPr>
        <p:txBody>
          <a:bodyPr wrap="square">
            <a:spAutoFit/>
          </a:bodyPr>
          <a:lstStyle/>
          <a:p>
            <a:pPr algn="ctr"/>
            <a:r>
              <a:rPr lang="el-GR" b="1" u="sng" dirty="0" smtClean="0"/>
              <a:t>13) Δωρεάν </a:t>
            </a:r>
            <a:r>
              <a:rPr lang="el-GR" b="1" u="sng" dirty="0"/>
              <a:t>αλληλουχία </a:t>
            </a:r>
            <a:r>
              <a:rPr lang="el-GR" b="1" u="sng" dirty="0" err="1"/>
              <a:t>γονιδιώματος</a:t>
            </a:r>
            <a:endParaRPr lang="el-GR" b="1" u="sng" dirty="0"/>
          </a:p>
          <a:p>
            <a:r>
              <a:rPr lang="el-GR" dirty="0"/>
              <a:t>Στο μέλλον το προσωπικό </a:t>
            </a:r>
            <a:r>
              <a:rPr lang="el-GR" dirty="0" err="1"/>
              <a:t>γονιδίωμα</a:t>
            </a:r>
            <a:r>
              <a:rPr lang="el-GR" dirty="0"/>
              <a:t> θα εφαρμόζεται σε κάθε ασθενή, κάτι που σημαίνει ότι θα μπορούν να παίρνουν την κατάλληλη δόση φαρμάκων ανάλογα με το </a:t>
            </a:r>
            <a:r>
              <a:rPr lang="el-GR" dirty="0" err="1"/>
              <a:t>γονιδιωματικό</a:t>
            </a:r>
            <a:r>
              <a:rPr lang="el-GR" dirty="0"/>
              <a:t> τους κώδικα.</a:t>
            </a:r>
          </a:p>
        </p:txBody>
      </p:sp>
    </p:spTree>
    <p:extLst>
      <p:ext uri="{BB962C8B-B14F-4D97-AF65-F5344CB8AC3E}">
        <p14:creationId xmlns:p14="http://schemas.microsoft.com/office/powerpoint/2010/main" val="17184072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p:cNvSpPr/>
          <p:nvPr/>
        </p:nvSpPr>
        <p:spPr>
          <a:xfrm>
            <a:off x="467544" y="215435"/>
            <a:ext cx="8136904" cy="2123658"/>
          </a:xfrm>
          <a:prstGeom prst="rect">
            <a:avLst/>
          </a:prstGeom>
        </p:spPr>
        <p:txBody>
          <a:bodyPr wrap="square">
            <a:spAutoFit/>
          </a:bodyPr>
          <a:lstStyle/>
          <a:p>
            <a:pPr algn="ctr"/>
            <a:r>
              <a:rPr lang="el-GR" b="1" dirty="0" smtClean="0"/>
              <a:t>14) </a:t>
            </a:r>
            <a:r>
              <a:rPr lang="el-GR" b="1" dirty="0" err="1" smtClean="0"/>
              <a:t>Νανορομπότ</a:t>
            </a:r>
            <a:r>
              <a:rPr lang="el-GR" b="1" dirty="0" smtClean="0"/>
              <a:t> </a:t>
            </a:r>
            <a:r>
              <a:rPr lang="el-GR" b="1" dirty="0"/>
              <a:t>στην κυκλοφορία του </a:t>
            </a:r>
            <a:r>
              <a:rPr lang="el-GR" b="1" dirty="0" smtClean="0"/>
              <a:t>αίματος</a:t>
            </a:r>
          </a:p>
          <a:p>
            <a:pPr algn="ctr"/>
            <a:endParaRPr lang="el-GR" dirty="0"/>
          </a:p>
          <a:p>
            <a:r>
              <a:rPr lang="el-GR" sz="1600" dirty="0">
                <a:latin typeface="Arial" pitchFamily="34" charset="0"/>
                <a:cs typeface="Arial" pitchFamily="34" charset="0"/>
              </a:rPr>
              <a:t>Εδώ και κάποια χρόνια η </a:t>
            </a:r>
            <a:r>
              <a:rPr lang="el-GR" sz="1600" dirty="0" err="1">
                <a:latin typeface="Arial" pitchFamily="34" charset="0"/>
                <a:cs typeface="Arial" pitchFamily="34" charset="0"/>
              </a:rPr>
              <a:t>νανοτεχνολογία</a:t>
            </a:r>
            <a:r>
              <a:rPr lang="el-GR" sz="1600" dirty="0">
                <a:latin typeface="Arial" pitchFamily="34" charset="0"/>
                <a:cs typeface="Arial" pitchFamily="34" charset="0"/>
              </a:rPr>
              <a:t> έχει παρουσιάσει τη δυνατότητα χρήσης των συσκευών </a:t>
            </a:r>
            <a:r>
              <a:rPr lang="el-GR" sz="1600" dirty="0" err="1">
                <a:latin typeface="Arial" pitchFamily="34" charset="0"/>
                <a:cs typeface="Arial" pitchFamily="34" charset="0"/>
              </a:rPr>
              <a:t>νανοτεχνολογίας</a:t>
            </a:r>
            <a:r>
              <a:rPr lang="el-GR" sz="1600" dirty="0">
                <a:latin typeface="Arial" pitchFamily="34" charset="0"/>
                <a:cs typeface="Arial" pitchFamily="34" charset="0"/>
              </a:rPr>
              <a:t> στη θεραπεία ασθενειών.</a:t>
            </a:r>
          </a:p>
          <a:p>
            <a:r>
              <a:rPr lang="el-GR" sz="1600" dirty="0">
                <a:latin typeface="Arial" pitchFamily="34" charset="0"/>
                <a:cs typeface="Arial" pitchFamily="34" charset="0"/>
              </a:rPr>
              <a:t>Τα </a:t>
            </a:r>
            <a:r>
              <a:rPr lang="el-GR" sz="1600" dirty="0" err="1">
                <a:latin typeface="Arial" pitchFamily="34" charset="0"/>
                <a:cs typeface="Arial" pitchFamily="34" charset="0"/>
              </a:rPr>
              <a:t>νανορομπότ</a:t>
            </a:r>
            <a:r>
              <a:rPr lang="el-GR" sz="1600" dirty="0">
                <a:latin typeface="Arial" pitchFamily="34" charset="0"/>
                <a:cs typeface="Arial" pitchFamily="34" charset="0"/>
              </a:rPr>
              <a:t> στην κυκλοφορία του αίματος θα μπορούν να παρεμβαίνουν, προτού εμφανιστεί μια ασθένεια. Θα μπορούν να διατηρούν τους ιστούς καλά οξυγονωμένους μετά από μια καρδιακή προσβολή, να στοχεύουν στα καρκινικά κύτταρα ή να αφαιρούν αιμοπετάλια.</a:t>
            </a:r>
          </a:p>
        </p:txBody>
      </p:sp>
      <p:pic>
        <p:nvPicPr>
          <p:cNvPr id="6" name="Εικόνα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5936" y="3933579"/>
            <a:ext cx="4396026" cy="2747516"/>
          </a:xfrm>
          <a:prstGeom prst="rect">
            <a:avLst/>
          </a:prstGeom>
        </p:spPr>
      </p:pic>
      <p:sp>
        <p:nvSpPr>
          <p:cNvPr id="7" name="Ορθογώνιο 6"/>
          <p:cNvSpPr/>
          <p:nvPr/>
        </p:nvSpPr>
        <p:spPr>
          <a:xfrm>
            <a:off x="326976" y="2553470"/>
            <a:ext cx="8496944" cy="1077218"/>
          </a:xfrm>
          <a:prstGeom prst="rect">
            <a:avLst/>
          </a:prstGeom>
        </p:spPr>
        <p:txBody>
          <a:bodyPr wrap="square">
            <a:spAutoFit/>
          </a:bodyPr>
          <a:lstStyle/>
          <a:p>
            <a:r>
              <a:rPr lang="el-GR" sz="1600" dirty="0">
                <a:latin typeface="Arial" pitchFamily="34" charset="0"/>
                <a:ea typeface="Times New Roman"/>
                <a:cs typeface="Arial" pitchFamily="34" charset="0"/>
              </a:rPr>
              <a:t>Η </a:t>
            </a:r>
            <a:r>
              <a:rPr lang="el-GR" sz="1600" dirty="0" err="1">
                <a:latin typeface="Arial" pitchFamily="34" charset="0"/>
                <a:ea typeface="Times New Roman"/>
                <a:cs typeface="Arial" pitchFamily="34" charset="0"/>
              </a:rPr>
              <a:t>νανοβιοτεχνολογία</a:t>
            </a:r>
            <a:r>
              <a:rPr lang="el-GR" sz="1600" dirty="0">
                <a:latin typeface="Arial" pitchFamily="34" charset="0"/>
                <a:ea typeface="Times New Roman"/>
                <a:cs typeface="Arial" pitchFamily="34" charset="0"/>
              </a:rPr>
              <a:t>, για παράδειγμα, είναι μία τεχνολογία σχεδιασμού μικροσκοπικών βιολογικών συσκευών μοριακού μήκους (ένα δισεκατομμυριοστό του μέτρου).</a:t>
            </a:r>
            <a:br>
              <a:rPr lang="el-GR" sz="1600" dirty="0">
                <a:latin typeface="Arial" pitchFamily="34" charset="0"/>
                <a:ea typeface="Times New Roman"/>
                <a:cs typeface="Arial" pitchFamily="34" charset="0"/>
              </a:rPr>
            </a:br>
            <a:r>
              <a:rPr lang="el-GR" sz="1600" dirty="0">
                <a:latin typeface="Arial" pitchFamily="34" charset="0"/>
                <a:ea typeface="Times New Roman"/>
                <a:cs typeface="Arial" pitchFamily="34" charset="0"/>
              </a:rPr>
              <a:t>Οι </a:t>
            </a:r>
            <a:r>
              <a:rPr lang="el-GR" sz="1600" dirty="0" smtClean="0">
                <a:latin typeface="Arial" pitchFamily="34" charset="0"/>
                <a:ea typeface="Times New Roman"/>
                <a:cs typeface="Arial" pitchFamily="34" charset="0"/>
              </a:rPr>
              <a:t>εν δυνάμει </a:t>
            </a:r>
            <a:r>
              <a:rPr lang="el-GR" sz="1600" dirty="0">
                <a:latin typeface="Arial" pitchFamily="34" charset="0"/>
                <a:ea typeface="Times New Roman"/>
                <a:cs typeface="Arial" pitchFamily="34" charset="0"/>
              </a:rPr>
              <a:t>εφαρμογές της </a:t>
            </a:r>
            <a:r>
              <a:rPr lang="el-GR" sz="1600" dirty="0" err="1">
                <a:latin typeface="Arial" pitchFamily="34" charset="0"/>
                <a:ea typeface="Times New Roman"/>
                <a:cs typeface="Arial" pitchFamily="34" charset="0"/>
              </a:rPr>
              <a:t>νανοβιοτεχνολογίας</a:t>
            </a:r>
            <a:r>
              <a:rPr lang="el-GR" sz="1600" dirty="0">
                <a:latin typeface="Arial" pitchFamily="34" charset="0"/>
                <a:ea typeface="Times New Roman"/>
                <a:cs typeface="Arial" pitchFamily="34" charset="0"/>
              </a:rPr>
              <a:t> περιλαμβάνουν συστήματα βελτιωμένης χορήγησης φαρμάκων και </a:t>
            </a:r>
            <a:r>
              <a:rPr lang="el-GR" sz="1600" dirty="0" err="1">
                <a:latin typeface="Arial" pitchFamily="34" charset="0"/>
                <a:ea typeface="Times New Roman"/>
                <a:cs typeface="Arial" pitchFamily="34" charset="0"/>
              </a:rPr>
              <a:t>βιοσυμβατά</a:t>
            </a:r>
            <a:r>
              <a:rPr lang="el-GR" sz="1600" dirty="0">
                <a:latin typeface="Arial" pitchFamily="34" charset="0"/>
                <a:ea typeface="Times New Roman"/>
                <a:cs typeface="Arial" pitchFamily="34" charset="0"/>
              </a:rPr>
              <a:t> υλικά εμφυτευμάτων υψηλής απόδοσης. </a:t>
            </a:r>
            <a:endParaRPr lang="el-GR" sz="1600" dirty="0">
              <a:latin typeface="Arial" pitchFamily="34" charset="0"/>
              <a:cs typeface="Arial" pitchFamily="34" charset="0"/>
            </a:endParaRPr>
          </a:p>
        </p:txBody>
      </p:sp>
      <p:pic>
        <p:nvPicPr>
          <p:cNvPr id="8" name="Εικόνα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310" y="3832722"/>
            <a:ext cx="3419952" cy="2848373"/>
          </a:xfrm>
          <a:prstGeom prst="rect">
            <a:avLst/>
          </a:prstGeom>
        </p:spPr>
      </p:pic>
    </p:spTree>
    <p:extLst>
      <p:ext uri="{BB962C8B-B14F-4D97-AF65-F5344CB8AC3E}">
        <p14:creationId xmlns:p14="http://schemas.microsoft.com/office/powerpoint/2010/main" val="28369870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395536" y="332656"/>
            <a:ext cx="8568952" cy="2862322"/>
          </a:xfrm>
          <a:prstGeom prst="rect">
            <a:avLst/>
          </a:prstGeom>
        </p:spPr>
        <p:txBody>
          <a:bodyPr wrap="square">
            <a:spAutoFit/>
          </a:bodyPr>
          <a:lstStyle/>
          <a:p>
            <a:pPr algn="ctr"/>
            <a:r>
              <a:rPr lang="el-GR" b="1" u="sng" dirty="0" smtClean="0"/>
              <a:t>15) Νοσοκόμα </a:t>
            </a:r>
            <a:r>
              <a:rPr lang="el-GR" b="1" u="sng" dirty="0"/>
              <a:t>ή ένα ανθρωποειδές </a:t>
            </a:r>
            <a:r>
              <a:rPr lang="el-GR" b="1" u="sng" dirty="0" smtClean="0"/>
              <a:t>ρομπότ</a:t>
            </a:r>
            <a:endParaRPr lang="el-GR" dirty="0"/>
          </a:p>
          <a:p>
            <a:r>
              <a:rPr lang="el-GR" dirty="0" err="1" smtClean="0"/>
              <a:t>To</a:t>
            </a:r>
            <a:r>
              <a:rPr lang="el-GR" dirty="0" smtClean="0"/>
              <a:t> </a:t>
            </a:r>
            <a:r>
              <a:rPr lang="el-GR" dirty="0"/>
              <a:t>KIRO-M5 είναι ένα αυτοκινούμενο ρομπότ που κατασκευάζεται και αναπτύσσεται από επιστήμονες στη Νότιο Κορέα για ιατρικούς σκοπούς και συγκεκριμένα για να βοηθάει υπέργηρους και ηλικιωμένους με προβλήματα κίνησης. Το KIRO-M5 έχει ύψος 1 μέτρο, βάρος 80 κιλά και ενημερώνει τον ασθενή που “φυλάει” ή και την νοσοκόμα του για την ώρα που πρέπει να πάρει την φαρμακευτική αγωγή, να κάνει τις καθημερινές του ασκήσεις ή να τον βοηθήσει να περπατήσει προσφέροντάς του στήριξη.</a:t>
            </a:r>
          </a:p>
          <a:p>
            <a:r>
              <a:rPr lang="el-GR" dirty="0"/>
              <a:t>Στην περίπτωση που ο ασθενής είναι κατάκοιτος και χρειάζεται αλλαγή η πάνα του, το ρομπότ KIRO-M5 μυρίζει τον αέρα και ενημερώνει τη νοσοκόμα ενώ ταυτόχρονα απολυμαίνει και </a:t>
            </a:r>
            <a:r>
              <a:rPr lang="el-GR" dirty="0" err="1"/>
              <a:t>αρωτατίζει</a:t>
            </a:r>
            <a:r>
              <a:rPr lang="el-GR" dirty="0"/>
              <a:t> τον αέρα. Η τεχνολογία στις υπηρεσίες μας</a:t>
            </a:r>
            <a:r>
              <a:rPr lang="el-GR" dirty="0" smtClean="0"/>
              <a:t>.</a:t>
            </a:r>
            <a:endParaRPr lang="el-GR" dirty="0"/>
          </a:p>
        </p:txBody>
      </p:sp>
      <p:pic>
        <p:nvPicPr>
          <p:cNvPr id="9218" name="Picture 2" descr="KIRO-M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3197682"/>
            <a:ext cx="5429250" cy="3552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74430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p:cNvSpPr/>
          <p:nvPr/>
        </p:nvSpPr>
        <p:spPr>
          <a:xfrm>
            <a:off x="455649" y="412461"/>
            <a:ext cx="8208912" cy="2862322"/>
          </a:xfrm>
          <a:prstGeom prst="rect">
            <a:avLst/>
          </a:prstGeom>
        </p:spPr>
        <p:txBody>
          <a:bodyPr wrap="square">
            <a:spAutoFit/>
          </a:bodyPr>
          <a:lstStyle/>
          <a:p>
            <a:pPr algn="ctr"/>
            <a:r>
              <a:rPr lang="el-GR" b="1" u="sng" dirty="0" smtClean="0"/>
              <a:t>16 </a:t>
            </a:r>
            <a:r>
              <a:rPr lang="el-GR" b="1" u="sng" dirty="0" err="1" smtClean="0"/>
              <a:t>Βιοϋλικά</a:t>
            </a:r>
            <a:endParaRPr lang="el-GR" b="1" u="sng" dirty="0" smtClean="0"/>
          </a:p>
          <a:p>
            <a:r>
              <a:rPr lang="el-GR" dirty="0" smtClean="0"/>
              <a:t>Το </a:t>
            </a:r>
            <a:r>
              <a:rPr lang="el-GR" dirty="0"/>
              <a:t>μέλλον της Αναγεννητική Ιατρικής αποτελούν τα </a:t>
            </a:r>
            <a:r>
              <a:rPr lang="el-GR" dirty="0" err="1"/>
              <a:t>βιοϋλικά</a:t>
            </a:r>
            <a:r>
              <a:rPr lang="el-GR" dirty="0"/>
              <a:t>, τα οποία ήδη χρησιμοποιούνται σε διάφορους τομείς της Ιατρικής. Νέα «</a:t>
            </a:r>
            <a:r>
              <a:rPr lang="el-GR" dirty="0" err="1"/>
              <a:t>πολυλειτουργικά</a:t>
            </a:r>
            <a:r>
              <a:rPr lang="el-GR" dirty="0"/>
              <a:t>» </a:t>
            </a:r>
            <a:r>
              <a:rPr lang="el-GR" dirty="0" err="1"/>
              <a:t>βιοϋλικά</a:t>
            </a:r>
            <a:r>
              <a:rPr lang="el-GR" dirty="0"/>
              <a:t> που μπορούν να αποκαταστήσουν ελλείμματα ή βλάβες ιστών και οργάνων, παρέχοντας παράλληλα μηχανική στήριξη και βιολογική δράση, αναμένεται να αποτελέσουν σύντομα καθημερινότητα για την Ιατρική. </a:t>
            </a:r>
            <a:r>
              <a:rPr lang="el-GR" dirty="0"/>
              <a:t>Η έλευση των βλαστικών κυττάρων βασισμένα σε θεραπείες, έφεραν την αναγεννητική ιατρική σε μια αυξημένη εστίαση στα πλαίσια της σύγχρονης πρακτικής ιατρικής. Η γονιδιακή θεραπεία θα παίξει επίσης έναν μεγαλύτερο ρόλο σε αυτό το νέο κόσμο.</a:t>
            </a:r>
          </a:p>
          <a:p>
            <a:endParaRPr lang="el-GR" dirty="0"/>
          </a:p>
        </p:txBody>
      </p:sp>
      <p:pic>
        <p:nvPicPr>
          <p:cNvPr id="6" name="Εικόνα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4197" y="3153428"/>
            <a:ext cx="6096851" cy="1200318"/>
          </a:xfrm>
          <a:prstGeom prst="rect">
            <a:avLst/>
          </a:prstGeom>
        </p:spPr>
      </p:pic>
      <p:pic>
        <p:nvPicPr>
          <p:cNvPr id="7" name="Εικόνα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4360851"/>
            <a:ext cx="2000529" cy="1905266"/>
          </a:xfrm>
          <a:prstGeom prst="rect">
            <a:avLst/>
          </a:prstGeom>
        </p:spPr>
      </p:pic>
      <p:pic>
        <p:nvPicPr>
          <p:cNvPr id="8" name="Εικόνα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0272" y="4423462"/>
            <a:ext cx="1876687" cy="1676634"/>
          </a:xfrm>
          <a:prstGeom prst="rect">
            <a:avLst/>
          </a:prstGeom>
        </p:spPr>
      </p:pic>
      <p:pic>
        <p:nvPicPr>
          <p:cNvPr id="9" name="Εικόνα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04048" y="4423462"/>
            <a:ext cx="1743318" cy="1514686"/>
          </a:xfrm>
          <a:prstGeom prst="rect">
            <a:avLst/>
          </a:prstGeom>
        </p:spPr>
      </p:pic>
      <p:pic>
        <p:nvPicPr>
          <p:cNvPr id="10" name="Εικόνα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89569" y="4480620"/>
            <a:ext cx="1857634" cy="1562318"/>
          </a:xfrm>
          <a:prstGeom prst="rect">
            <a:avLst/>
          </a:prstGeom>
        </p:spPr>
      </p:pic>
    </p:spTree>
    <p:extLst>
      <p:ext uri="{BB962C8B-B14F-4D97-AF65-F5344CB8AC3E}">
        <p14:creationId xmlns:p14="http://schemas.microsoft.com/office/powerpoint/2010/main" val="24224564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Θέση εικόνας 4" descr="ιατρικη_τεχνολογια_3 [Λειτουργία συμβατότητας] - Microsoft Word (Η ενεργοποίηση προϊόντος απέτυχε)"/>
          <p:cNvPicPr>
            <a:picLocks noGrp="1" noChangeAspect="1"/>
          </p:cNvPicPr>
          <p:nvPr>
            <p:ph type="pic" idx="1"/>
          </p:nvPr>
        </p:nvPicPr>
        <p:blipFill>
          <a:blip r:embed="rId2">
            <a:extLst>
              <a:ext uri="{28A0092B-C50C-407E-A947-70E740481C1C}">
                <a14:useLocalDpi xmlns:a14="http://schemas.microsoft.com/office/drawing/2010/main" val="0"/>
              </a:ext>
            </a:extLst>
          </a:blip>
          <a:srcRect/>
          <a:stretch>
            <a:fillRect/>
          </a:stretch>
        </p:blipFill>
        <p:spPr>
          <a:xfrm>
            <a:off x="179512" y="692696"/>
            <a:ext cx="8900614" cy="5328592"/>
          </a:xfrm>
        </p:spPr>
      </p:pic>
    </p:spTree>
    <p:extLst>
      <p:ext uri="{BB962C8B-B14F-4D97-AF65-F5344CB8AC3E}">
        <p14:creationId xmlns:p14="http://schemas.microsoft.com/office/powerpoint/2010/main" val="38481226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εικόνας 4" descr="ιατρικη_τεχνολογια - Microsoft Word (Η ενεργοποίηση προϊόντος απέτυχε)"/>
          <p:cNvPicPr>
            <a:picLocks noGrp="1" noChangeAspect="1"/>
          </p:cNvPicPr>
          <p:nvPr>
            <p:ph type="pic" idx="1"/>
          </p:nvPr>
        </p:nvPicPr>
        <p:blipFill>
          <a:blip r:embed="rId2">
            <a:extLst>
              <a:ext uri="{28A0092B-C50C-407E-A947-70E740481C1C}">
                <a14:useLocalDpi xmlns:a14="http://schemas.microsoft.com/office/drawing/2010/main" val="0"/>
              </a:ext>
            </a:extLst>
          </a:blip>
          <a:srcRect/>
          <a:stretch>
            <a:fillRect/>
          </a:stretch>
        </p:blipFill>
        <p:spPr>
          <a:xfrm>
            <a:off x="1403648" y="1124743"/>
            <a:ext cx="5616624" cy="5369899"/>
          </a:xfrm>
        </p:spPr>
      </p:pic>
      <p:sp>
        <p:nvSpPr>
          <p:cNvPr id="4" name="Θέση κειμένου 3"/>
          <p:cNvSpPr>
            <a:spLocks noGrp="1"/>
          </p:cNvSpPr>
          <p:nvPr>
            <p:ph type="body" sz="half" idx="2"/>
          </p:nvPr>
        </p:nvSpPr>
        <p:spPr>
          <a:xfrm>
            <a:off x="1403648" y="332656"/>
            <a:ext cx="5486400" cy="804862"/>
          </a:xfrm>
        </p:spPr>
        <p:txBody>
          <a:bodyPr/>
          <a:lstStyle/>
          <a:p>
            <a:pPr algn="ctr"/>
            <a:r>
              <a:rPr lang="el-GR" dirty="0" smtClean="0"/>
              <a:t>ΠΑΡΑΚΑΤΩ ΒΛΕΠΟΥΜΕ ΤΙΣ ΣΗΜΕΡΙΝΕΣ ΙΑΤΡΙΚΕΣ ΕΙΔΙΚΟΤΗΤΕΣ</a:t>
            </a:r>
          </a:p>
          <a:p>
            <a:pPr algn="ctr"/>
            <a:r>
              <a:rPr lang="el-GR" dirty="0" smtClean="0"/>
              <a:t>ΠΟΛΛΕΣ ΑΠΌ ΤΙΣ ΣΥΓΧΡΟΝΕΣ ΕΙΔΙΚΟΤΗΤΕΣ </a:t>
            </a:r>
            <a:r>
              <a:rPr lang="el-GR" dirty="0" smtClean="0"/>
              <a:t>ΤΗΣ </a:t>
            </a:r>
            <a:r>
              <a:rPr lang="el-GR" dirty="0" smtClean="0"/>
              <a:t>ΙΑΤΡΙΚΗΣ ΘΑ ΚΑΤΑΡΓΗΘΟΥΝ ΛΟΓΟ ΤΗΣ ΤΕΧΝΟΛΟΓΙΑΣ</a:t>
            </a:r>
            <a:endParaRPr lang="el-GR" dirty="0"/>
          </a:p>
        </p:txBody>
      </p:sp>
    </p:spTree>
    <p:extLst>
      <p:ext uri="{BB962C8B-B14F-4D97-AF65-F5344CB8AC3E}">
        <p14:creationId xmlns:p14="http://schemas.microsoft.com/office/powerpoint/2010/main" val="531915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p:cNvSpPr/>
          <p:nvPr/>
        </p:nvSpPr>
        <p:spPr>
          <a:xfrm>
            <a:off x="611560" y="2996952"/>
            <a:ext cx="8136904" cy="830997"/>
          </a:xfrm>
          <a:prstGeom prst="rect">
            <a:avLst/>
          </a:prstGeom>
        </p:spPr>
        <p:txBody>
          <a:bodyPr wrap="square">
            <a:spAutoFit/>
          </a:bodyPr>
          <a:lstStyle/>
          <a:p>
            <a:pPr algn="ctr"/>
            <a:r>
              <a:rPr lang="el-GR" sz="2400" dirty="0"/>
              <a:t> </a:t>
            </a:r>
            <a:r>
              <a:rPr lang="el-GR" sz="2400" dirty="0" smtClean="0"/>
              <a:t>Η ιατρική </a:t>
            </a:r>
            <a:r>
              <a:rPr lang="el-GR" sz="2400" dirty="0"/>
              <a:t>του μέλλοντος θα χαρακτηρίζεται από πρόληψη, συνέχεια, εξατομίκευση και προσβασιμότητα. </a:t>
            </a:r>
            <a:endParaRPr lang="el-GR" sz="2400" dirty="0"/>
          </a:p>
        </p:txBody>
      </p:sp>
    </p:spTree>
    <p:extLst>
      <p:ext uri="{BB962C8B-B14F-4D97-AF65-F5344CB8AC3E}">
        <p14:creationId xmlns:p14="http://schemas.microsoft.com/office/powerpoint/2010/main" val="1997567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εικόνας 4" descr="ιατρικη_τεχνολογια_3 [Λειτουργία συμβατότητας] - Microsoft Word (Η ενεργοποίηση προϊόντος απέτυχε)"/>
          <p:cNvPicPr>
            <a:picLocks noGrp="1" noChangeAspect="1"/>
          </p:cNvPicPr>
          <p:nvPr>
            <p:ph type="pic" idx="1"/>
          </p:nvPr>
        </p:nvPicPr>
        <p:blipFill>
          <a:blip r:embed="rId2">
            <a:extLst>
              <a:ext uri="{28A0092B-C50C-407E-A947-70E740481C1C}">
                <a14:useLocalDpi xmlns:a14="http://schemas.microsoft.com/office/drawing/2010/main" val="0"/>
              </a:ext>
            </a:extLst>
          </a:blip>
          <a:srcRect/>
          <a:stretch>
            <a:fillRect/>
          </a:stretch>
        </p:blipFill>
        <p:spPr>
          <a:xfrm>
            <a:off x="611560" y="404664"/>
            <a:ext cx="8064896" cy="2791696"/>
          </a:xfrm>
        </p:spPr>
      </p:pic>
      <p:pic>
        <p:nvPicPr>
          <p:cNvPr id="7" name="Θέση εικόνας 4" descr="ιατρικη_τεχνολογια_3 [Λειτουργία συμβατότητας] - Microsoft Word (Η ενεργοποίηση προϊόντος απέτυχε)"/>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683568" y="3645024"/>
            <a:ext cx="7992888" cy="2649277"/>
          </a:xfrm>
          <a:prstGeom prst="rect">
            <a:avLst/>
          </a:prstGeom>
        </p:spPr>
      </p:pic>
    </p:spTree>
    <p:extLst>
      <p:ext uri="{BB962C8B-B14F-4D97-AF65-F5344CB8AC3E}">
        <p14:creationId xmlns:p14="http://schemas.microsoft.com/office/powerpoint/2010/main" val="3372524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899592" y="624007"/>
            <a:ext cx="7416824" cy="3016210"/>
          </a:xfrm>
          <a:prstGeom prst="rect">
            <a:avLst/>
          </a:prstGeom>
        </p:spPr>
        <p:txBody>
          <a:bodyPr wrap="square">
            <a:spAutoFit/>
          </a:bodyPr>
          <a:lstStyle/>
          <a:p>
            <a:pPr marL="342900" indent="-342900" algn="just">
              <a:lnSpc>
                <a:spcPts val="1725"/>
              </a:lnSpc>
              <a:spcAft>
                <a:spcPts val="1200"/>
              </a:spcAft>
              <a:buAutoNum type="arabicParenR"/>
            </a:pPr>
            <a:r>
              <a:rPr lang="el-GR" b="1" dirty="0" smtClean="0">
                <a:latin typeface="Arial" pitchFamily="34" charset="0"/>
                <a:ea typeface="Times New Roman"/>
                <a:cs typeface="Arial" pitchFamily="34" charset="0"/>
              </a:rPr>
              <a:t>Οι </a:t>
            </a:r>
            <a:r>
              <a:rPr lang="el-GR" b="1" dirty="0">
                <a:latin typeface="Arial" pitchFamily="34" charset="0"/>
                <a:ea typeface="Times New Roman"/>
                <a:cs typeface="Arial" pitchFamily="34" charset="0"/>
              </a:rPr>
              <a:t>Τεχνολογίες  υγείας </a:t>
            </a:r>
            <a:r>
              <a:rPr lang="el-GR" b="1" dirty="0" err="1">
                <a:latin typeface="Arial" pitchFamily="34" charset="0"/>
                <a:ea typeface="Times New Roman"/>
                <a:cs typeface="Arial" pitchFamily="34" charset="0"/>
              </a:rPr>
              <a:t>Point</a:t>
            </a:r>
            <a:r>
              <a:rPr lang="el-GR" b="1" dirty="0">
                <a:latin typeface="Arial" pitchFamily="34" charset="0"/>
                <a:ea typeface="Times New Roman"/>
                <a:cs typeface="Arial" pitchFamily="34" charset="0"/>
              </a:rPr>
              <a:t> </a:t>
            </a:r>
            <a:r>
              <a:rPr lang="el-GR" b="1" dirty="0" err="1">
                <a:latin typeface="Arial" pitchFamily="34" charset="0"/>
                <a:ea typeface="Times New Roman"/>
                <a:cs typeface="Arial" pitchFamily="34" charset="0"/>
              </a:rPr>
              <a:t>of</a:t>
            </a:r>
            <a:r>
              <a:rPr lang="el-GR" b="1" dirty="0">
                <a:latin typeface="Arial" pitchFamily="34" charset="0"/>
                <a:ea typeface="Times New Roman"/>
                <a:cs typeface="Arial" pitchFamily="34" charset="0"/>
              </a:rPr>
              <a:t> </a:t>
            </a:r>
            <a:r>
              <a:rPr lang="el-GR" b="1" dirty="0" err="1">
                <a:latin typeface="Arial" pitchFamily="34" charset="0"/>
                <a:ea typeface="Times New Roman"/>
                <a:cs typeface="Arial" pitchFamily="34" charset="0"/>
              </a:rPr>
              <a:t>care</a:t>
            </a:r>
            <a:r>
              <a:rPr lang="el-GR" b="1" dirty="0">
                <a:latin typeface="Arial" pitchFamily="34" charset="0"/>
                <a:ea typeface="Times New Roman"/>
                <a:cs typeface="Arial" pitchFamily="34" charset="0"/>
              </a:rPr>
              <a:t>, είναι ο τρόπος με τον οποίο τα </a:t>
            </a:r>
            <a:r>
              <a:rPr lang="el-GR" b="1" dirty="0" err="1">
                <a:latin typeface="Arial" pitchFamily="34" charset="0"/>
                <a:ea typeface="Times New Roman"/>
                <a:cs typeface="Arial" pitchFamily="34" charset="0"/>
              </a:rPr>
              <a:t>φαρμακα</a:t>
            </a:r>
            <a:r>
              <a:rPr lang="el-GR" b="1" dirty="0">
                <a:latin typeface="Arial" pitchFamily="34" charset="0"/>
                <a:ea typeface="Times New Roman"/>
                <a:cs typeface="Arial" pitchFamily="34" charset="0"/>
              </a:rPr>
              <a:t> μπορούν να παραδοθούν σε ατομικές </a:t>
            </a:r>
            <a:r>
              <a:rPr lang="el-GR" b="1" dirty="0" err="1">
                <a:latin typeface="Arial" pitchFamily="34" charset="0"/>
                <a:ea typeface="Times New Roman"/>
                <a:cs typeface="Arial" pitchFamily="34" charset="0"/>
              </a:rPr>
              <a:t>περιπτωσεις</a:t>
            </a:r>
            <a:r>
              <a:rPr lang="el-GR" b="1" dirty="0">
                <a:latin typeface="Arial" pitchFamily="34" charset="0"/>
                <a:ea typeface="Times New Roman"/>
                <a:cs typeface="Arial" pitchFamily="34" charset="0"/>
              </a:rPr>
              <a:t>, από την παρακολούθηση της υγείας μέχρι την </a:t>
            </a:r>
            <a:r>
              <a:rPr lang="el-GR" b="1" dirty="0" err="1">
                <a:latin typeface="Arial" pitchFamily="34" charset="0"/>
                <a:ea typeface="Times New Roman"/>
                <a:cs typeface="Arial" pitchFamily="34" charset="0"/>
              </a:rPr>
              <a:t>τηλειατρική</a:t>
            </a:r>
            <a:r>
              <a:rPr lang="el-GR" b="1" dirty="0">
                <a:latin typeface="Arial" pitchFamily="34" charset="0"/>
                <a:ea typeface="Times New Roman"/>
                <a:cs typeface="Arial" pitchFamily="34" charset="0"/>
              </a:rPr>
              <a:t>. </a:t>
            </a:r>
            <a:endParaRPr lang="en-US" dirty="0">
              <a:latin typeface="Arial" pitchFamily="34" charset="0"/>
              <a:ea typeface="Times New Roman"/>
              <a:cs typeface="Arial" pitchFamily="34" charset="0"/>
            </a:endParaRPr>
          </a:p>
          <a:p>
            <a:pPr algn="just">
              <a:lnSpc>
                <a:spcPts val="1725"/>
              </a:lnSpc>
              <a:spcAft>
                <a:spcPts val="1200"/>
              </a:spcAft>
            </a:pPr>
            <a:r>
              <a:rPr lang="el-GR" dirty="0" err="1" smtClean="0">
                <a:latin typeface="Arial" pitchFamily="34" charset="0"/>
                <a:ea typeface="Times New Roman"/>
                <a:cs typeface="Arial" pitchFamily="34" charset="0"/>
              </a:rPr>
              <a:t>Ολα</a:t>
            </a:r>
            <a:r>
              <a:rPr lang="el-GR" dirty="0" smtClean="0">
                <a:latin typeface="Arial" pitchFamily="34" charset="0"/>
                <a:ea typeface="Times New Roman"/>
                <a:cs typeface="Arial" pitchFamily="34" charset="0"/>
              </a:rPr>
              <a:t> </a:t>
            </a:r>
            <a:r>
              <a:rPr lang="el-GR" dirty="0">
                <a:latin typeface="Arial" pitchFamily="34" charset="0"/>
                <a:ea typeface="Times New Roman"/>
                <a:cs typeface="Arial" pitchFamily="34" charset="0"/>
              </a:rPr>
              <a:t>τα σημεία της περίθαλψης εξαρτώνται από τους ασθενείς, οι οποίοι συνδέονται με τους επαγγελματίες του συστήματος υγείας μέσω ηλεκτρονικών υπολογιστών. Η αντιμετώπιση των ασθενών με αυτό τον τρόπο, μπορεί να αποβεί ευεργετική, τόσο ως μια μεγάλη εξοικονόμηση κόστους, αλλά και από την ποιοτική σκοπιά. </a:t>
            </a:r>
            <a:endParaRPr lang="en-US" dirty="0" smtClean="0">
              <a:latin typeface="Arial" pitchFamily="34" charset="0"/>
              <a:ea typeface="Times New Roman"/>
              <a:cs typeface="Arial" pitchFamily="34" charset="0"/>
            </a:endParaRPr>
          </a:p>
          <a:p>
            <a:pPr algn="just">
              <a:lnSpc>
                <a:spcPts val="1725"/>
              </a:lnSpc>
              <a:spcAft>
                <a:spcPts val="1200"/>
              </a:spcAft>
            </a:pPr>
            <a:r>
              <a:rPr lang="el-GR" dirty="0" smtClean="0">
                <a:latin typeface="Arial" pitchFamily="34" charset="0"/>
                <a:ea typeface="Times New Roman"/>
                <a:cs typeface="Arial" pitchFamily="34" charset="0"/>
              </a:rPr>
              <a:t>Μέσα </a:t>
            </a:r>
            <a:r>
              <a:rPr lang="el-GR" dirty="0">
                <a:latin typeface="Arial" pitchFamily="34" charset="0"/>
                <a:ea typeface="Times New Roman"/>
                <a:cs typeface="Arial" pitchFamily="34" charset="0"/>
              </a:rPr>
              <a:t>σε αυτή τη νοοτροπία, η μηχανική νοσηλευτική γίνεται γρήγορα μια σταδιοδρομία για το μέλλον. ¨</a:t>
            </a:r>
            <a:r>
              <a:rPr lang="el-GR" dirty="0" err="1">
                <a:latin typeface="Arial" pitchFamily="34" charset="0"/>
                <a:ea typeface="Times New Roman"/>
                <a:cs typeface="Arial" pitchFamily="34" charset="0"/>
              </a:rPr>
              <a:t>Ολες</a:t>
            </a:r>
            <a:r>
              <a:rPr lang="el-GR" dirty="0">
                <a:latin typeface="Arial" pitchFamily="34" charset="0"/>
                <a:ea typeface="Times New Roman"/>
                <a:cs typeface="Arial" pitchFamily="34" charset="0"/>
              </a:rPr>
              <a:t> αυτές οι λύσεις εξαρτώνται επίσης από το βελτιωμένο λογισμικό και υλικό των υπολογιστών.</a:t>
            </a:r>
            <a:endParaRPr lang="el-GR" sz="1600" dirty="0">
              <a:latin typeface="Arial" pitchFamily="34" charset="0"/>
              <a:ea typeface="Times New Roman"/>
              <a:cs typeface="Arial" pitchFamily="34" charset="0"/>
            </a:endParaRPr>
          </a:p>
        </p:txBody>
      </p:sp>
    </p:spTree>
    <p:extLst>
      <p:ext uri="{BB962C8B-B14F-4D97-AF65-F5344CB8AC3E}">
        <p14:creationId xmlns:p14="http://schemas.microsoft.com/office/powerpoint/2010/main" val="35348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Ορθογώνιο 6"/>
          <p:cNvSpPr/>
          <p:nvPr/>
        </p:nvSpPr>
        <p:spPr>
          <a:xfrm>
            <a:off x="977605" y="591038"/>
            <a:ext cx="6858000" cy="2585323"/>
          </a:xfrm>
          <a:prstGeom prst="rect">
            <a:avLst/>
          </a:prstGeom>
        </p:spPr>
        <p:txBody>
          <a:bodyPr wrap="square">
            <a:spAutoFit/>
          </a:bodyPr>
          <a:lstStyle/>
          <a:p>
            <a:r>
              <a:rPr lang="el-GR" dirty="0"/>
              <a:t>Ηλεκτρονικά εμφυτεύματα</a:t>
            </a:r>
          </a:p>
          <a:p>
            <a:r>
              <a:rPr lang="el-GR" dirty="0"/>
              <a:t> Η εμφύτευση ενός </a:t>
            </a:r>
            <a:r>
              <a:rPr lang="el-GR" dirty="0" err="1"/>
              <a:t>νευροδιεγέρτη</a:t>
            </a:r>
            <a:r>
              <a:rPr lang="el-GR" dirty="0"/>
              <a:t> με τη βοήθεια ηλεκτρονικού υπολογιστή στο πλαίσιο του προγράμματος SUAW (</a:t>
            </a:r>
            <a:r>
              <a:rPr lang="el-GR" dirty="0" err="1"/>
              <a:t>Stand</a:t>
            </a:r>
            <a:r>
              <a:rPr lang="el-GR" dirty="0"/>
              <a:t> </a:t>
            </a:r>
            <a:r>
              <a:rPr lang="el-GR" dirty="0" err="1"/>
              <a:t>Up</a:t>
            </a:r>
            <a:r>
              <a:rPr lang="el-GR" dirty="0"/>
              <a:t> </a:t>
            </a:r>
            <a:r>
              <a:rPr lang="el-GR" dirty="0" err="1"/>
              <a:t>And</a:t>
            </a:r>
            <a:r>
              <a:rPr lang="el-GR" dirty="0"/>
              <a:t> </a:t>
            </a:r>
            <a:r>
              <a:rPr lang="el-GR" dirty="0" err="1"/>
              <a:t>Walk</a:t>
            </a:r>
            <a:r>
              <a:rPr lang="el-GR" dirty="0"/>
              <a:t>, Σήκω Και Περπάτα) μπορεί να βοηθήσει κάποιον που είναι παράλυτος στην ανάκτηση κάποιου ποσοστού κινητικότητας και στη βελτίωση, κατά συνέπεια, της ποιότητας ζωής του. </a:t>
            </a:r>
          </a:p>
          <a:p>
            <a:r>
              <a:rPr lang="el-GR" dirty="0"/>
              <a:t>Η ηλεκτρική διέγερση από το εμφύτευμα προκαλεί τεχνητή μυϊκή συστολή.</a:t>
            </a:r>
          </a:p>
          <a:p>
            <a:endParaRPr lang="el-GR" dirty="0"/>
          </a:p>
        </p:txBody>
      </p:sp>
      <p:sp>
        <p:nvSpPr>
          <p:cNvPr id="8" name="Ορθογώνιο 7"/>
          <p:cNvSpPr/>
          <p:nvPr/>
        </p:nvSpPr>
        <p:spPr>
          <a:xfrm>
            <a:off x="2714465" y="188640"/>
            <a:ext cx="3641574" cy="410882"/>
          </a:xfrm>
          <a:prstGeom prst="rect">
            <a:avLst/>
          </a:prstGeom>
        </p:spPr>
        <p:txBody>
          <a:bodyPr wrap="none">
            <a:spAutoFit/>
          </a:bodyPr>
          <a:lstStyle/>
          <a:p>
            <a:pPr>
              <a:lnSpc>
                <a:spcPct val="115000"/>
              </a:lnSpc>
              <a:spcAft>
                <a:spcPts val="1000"/>
              </a:spcAft>
            </a:pPr>
            <a:r>
              <a:rPr lang="el-GR" b="1" dirty="0" smtClean="0">
                <a:solidFill>
                  <a:srgbClr val="20124D"/>
                </a:solidFill>
                <a:latin typeface="Arial" pitchFamily="34" charset="0"/>
                <a:ea typeface="Times New Roman"/>
                <a:cs typeface="Arial" pitchFamily="34" charset="0"/>
              </a:rPr>
              <a:t>2) Τα </a:t>
            </a:r>
            <a:r>
              <a:rPr lang="el-GR" b="1" dirty="0" smtClean="0">
                <a:solidFill>
                  <a:srgbClr val="20124D"/>
                </a:solidFill>
                <a:latin typeface="Arial" pitchFamily="34" charset="0"/>
                <a:ea typeface="Times New Roman"/>
                <a:cs typeface="Arial" pitchFamily="34" charset="0"/>
              </a:rPr>
              <a:t>Ηλεκτρονικά </a:t>
            </a:r>
            <a:r>
              <a:rPr lang="el-GR" b="1" dirty="0">
                <a:solidFill>
                  <a:srgbClr val="20124D"/>
                </a:solidFill>
                <a:latin typeface="Arial" pitchFamily="34" charset="0"/>
                <a:ea typeface="Times New Roman"/>
                <a:cs typeface="Arial" pitchFamily="34" charset="0"/>
              </a:rPr>
              <a:t>εμφυτεύματα</a:t>
            </a:r>
            <a:endParaRPr lang="el-GR" sz="1100" dirty="0">
              <a:latin typeface="Arial" pitchFamily="34" charset="0"/>
              <a:ea typeface="Times New Roman"/>
              <a:cs typeface="Arial" pitchFamily="34" charset="0"/>
            </a:endParaRPr>
          </a:p>
        </p:txBody>
      </p:sp>
      <p:pic>
        <p:nvPicPr>
          <p:cNvPr id="13316" name="Εικόνα 9" descr="Περιγραφή: http://ec.europa.eu/research/leaflets/medicine/images/sc04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2596" y="2826421"/>
            <a:ext cx="2339578" cy="3722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3976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3789040"/>
            <a:ext cx="9215856"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l-GR" sz="1400" b="1" dirty="0">
                <a:ea typeface="Times New Roman" pitchFamily="18" charset="0"/>
                <a:cs typeface="Times New Roman" pitchFamily="18" charset="0"/>
              </a:rPr>
              <a:t>3</a:t>
            </a:r>
            <a:r>
              <a:rPr kumimoji="0" lang="el-GR" sz="1400" b="1" i="0" u="none" strike="noStrike" cap="none" normalizeH="0" baseline="0" dirty="0" smtClean="0">
                <a:ln>
                  <a:noFill/>
                </a:ln>
                <a:effectLst/>
                <a:ea typeface="Times New Roman" pitchFamily="18" charset="0"/>
                <a:cs typeface="Times New Roman" pitchFamily="18" charset="0"/>
              </a:rPr>
              <a:t>)Οι </a:t>
            </a:r>
            <a:r>
              <a:rPr kumimoji="0" lang="el-GR" sz="1400" b="1" i="0" u="none" strike="noStrike" cap="none" normalizeH="0" baseline="0" dirty="0" smtClean="0">
                <a:ln>
                  <a:noFill/>
                </a:ln>
                <a:effectLst/>
                <a:ea typeface="Times New Roman" pitchFamily="18" charset="0"/>
                <a:cs typeface="Times New Roman" pitchFamily="18" charset="0"/>
              </a:rPr>
              <a:t>οπτικές τεχνολογίες απεικόνισης, θα χρησιμοποιηθούν περισσότερο για την διάγνωση και κατάσταση </a:t>
            </a: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dirty="0" smtClean="0">
                <a:ln>
                  <a:noFill/>
                </a:ln>
                <a:effectLst/>
                <a:ea typeface="Times New Roman" pitchFamily="18" charset="0"/>
                <a:cs typeface="Times New Roman" pitchFamily="18" charset="0"/>
              </a:rPr>
              <a:t>του καρκίνου, των καρδιαγγειακών παθήσεων και άλλων ανίατων </a:t>
            </a:r>
            <a:r>
              <a:rPr kumimoji="0" lang="el-GR" sz="1400" b="1" i="0" u="none" strike="noStrike" cap="none" normalizeH="0" baseline="0" dirty="0" err="1" smtClean="0">
                <a:ln>
                  <a:noFill/>
                </a:ln>
                <a:effectLst/>
                <a:ea typeface="Times New Roman" pitchFamily="18" charset="0"/>
                <a:cs typeface="Times New Roman" pitchFamily="18" charset="0"/>
              </a:rPr>
              <a:t>ασθενιών</a:t>
            </a:r>
            <a:r>
              <a:rPr kumimoji="0" lang="el-GR" sz="1400" b="0" i="0" u="none" strike="noStrike" cap="none" normalizeH="0" baseline="0" dirty="0" smtClean="0">
                <a:ln>
                  <a:noFill/>
                </a:ln>
                <a:effectLst/>
                <a:ea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dirty="0" smtClean="0">
                <a:ln>
                  <a:noFill/>
                </a:ln>
                <a:effectLst/>
                <a:ea typeface="Times New Roman" pitchFamily="18" charset="0"/>
                <a:cs typeface="Times New Roman" pitchFamily="18" charset="0"/>
              </a:rPr>
              <a:t>Η </a:t>
            </a:r>
            <a:r>
              <a:rPr kumimoji="0" lang="el-GR" sz="1400" b="0" i="0" u="none" strike="noStrike" cap="none" normalizeH="0" baseline="0" dirty="0" err="1" smtClean="0">
                <a:ln>
                  <a:noFill/>
                </a:ln>
                <a:effectLst/>
                <a:ea typeface="Times New Roman" pitchFamily="18" charset="0"/>
                <a:cs typeface="Times New Roman" pitchFamily="18" charset="0"/>
              </a:rPr>
              <a:t>τρεχουσα</a:t>
            </a:r>
            <a:r>
              <a:rPr kumimoji="0" lang="el-GR" sz="1400" b="0" i="0" u="none" strike="noStrike" cap="none" normalizeH="0" baseline="0" dirty="0" smtClean="0">
                <a:ln>
                  <a:noFill/>
                </a:ln>
                <a:effectLst/>
                <a:ea typeface="Times New Roman" pitchFamily="18" charset="0"/>
                <a:cs typeface="Times New Roman" pitchFamily="18" charset="0"/>
              </a:rPr>
              <a:t> μοριακή απεικόνιση/ θεραπεία, εστιάζει στην ανακάλυψη και εξερεύνηση των φυσικών </a:t>
            </a:r>
            <a:r>
              <a:rPr kumimoji="0" lang="el-GR" sz="1400" b="0" i="0" u="none" strike="noStrike" cap="none" normalizeH="0" baseline="0" dirty="0" err="1" smtClean="0">
                <a:ln>
                  <a:noFill/>
                </a:ln>
                <a:effectLst/>
                <a:ea typeface="Times New Roman" pitchFamily="18" charset="0"/>
                <a:cs typeface="Times New Roman" pitchFamily="18" charset="0"/>
              </a:rPr>
              <a:t>μoριακών</a:t>
            </a:r>
            <a:r>
              <a:rPr kumimoji="0" lang="el-GR" sz="1400" b="0" i="0" u="none" strike="noStrike" cap="none" normalizeH="0" baseline="0" dirty="0" smtClean="0">
                <a:ln>
                  <a:noFill/>
                </a:ln>
                <a:effectLst/>
                <a:ea typeface="Times New Roman" pitchFamily="18" charset="0"/>
                <a:cs typeface="Times New Roman" pitchFamily="18" charset="0"/>
              </a:rPr>
              <a:t> στόχων </a:t>
            </a: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dirty="0" smtClean="0">
                <a:ln>
                  <a:noFill/>
                </a:ln>
                <a:effectLst/>
                <a:ea typeface="Times New Roman" pitchFamily="18" charset="0"/>
                <a:cs typeface="Times New Roman" pitchFamily="18" charset="0"/>
              </a:rPr>
              <a:t>των </a:t>
            </a:r>
            <a:r>
              <a:rPr kumimoji="0" lang="el-GR" sz="1400" b="0" i="0" u="none" strike="noStrike" cap="none" normalizeH="0" baseline="0" dirty="0" err="1" smtClean="0">
                <a:ln>
                  <a:noFill/>
                </a:ln>
                <a:effectLst/>
                <a:ea typeface="Times New Roman" pitchFamily="18" charset="0"/>
                <a:cs typeface="Times New Roman" pitchFamily="18" charset="0"/>
              </a:rPr>
              <a:t>ασθενειων</a:t>
            </a:r>
            <a:r>
              <a:rPr kumimoji="0" lang="el-GR" sz="1400" b="0" i="0" u="none" strike="noStrike" cap="none" normalizeH="0" baseline="0" dirty="0" smtClean="0">
                <a:ln>
                  <a:noFill/>
                </a:ln>
                <a:effectLst/>
                <a:ea typeface="Times New Roman" pitchFamily="18" charset="0"/>
                <a:cs typeface="Times New Roman" pitchFamily="18" charset="0"/>
              </a:rPr>
              <a:t>. Επίσης, επικεντρώνεται σε καινοτόμες προσεγγίσεις και σε καλύτερους τρόπους, ώστε να </a:t>
            </a:r>
            <a:r>
              <a:rPr kumimoji="0" lang="el-GR" sz="1400" b="0" i="0" u="none" strike="noStrike" cap="none" normalizeH="0" baseline="0" dirty="0" err="1" smtClean="0">
                <a:ln>
                  <a:noFill/>
                </a:ln>
                <a:effectLst/>
                <a:ea typeface="Times New Roman" pitchFamily="18" charset="0"/>
                <a:cs typeface="Times New Roman" pitchFamily="18" charset="0"/>
              </a:rPr>
              <a:t>αξιοποιήθούν</a:t>
            </a:r>
            <a:r>
              <a:rPr kumimoji="0" lang="el-GR" sz="1400" b="0" i="0" u="none" strike="noStrike" cap="none" normalizeH="0" baseline="0" dirty="0" smtClean="0">
                <a:ln>
                  <a:noFill/>
                </a:ln>
                <a:effectLst/>
                <a:ea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dirty="0" smtClean="0">
                <a:ln>
                  <a:noFill/>
                </a:ln>
                <a:effectLst/>
                <a:ea typeface="Times New Roman" pitchFamily="18" charset="0"/>
                <a:cs typeface="Times New Roman" pitchFamily="18" charset="0"/>
              </a:rPr>
              <a:t>οι διαφορές που σχετίζονται με τους μοριακούς στόχους μεταξύ των </a:t>
            </a:r>
            <a:r>
              <a:rPr kumimoji="0" lang="el-GR" sz="1400" b="0" i="0" u="none" strike="noStrike" cap="none" normalizeH="0" baseline="0" dirty="0" err="1" smtClean="0">
                <a:ln>
                  <a:noFill/>
                </a:ln>
                <a:effectLst/>
                <a:ea typeface="Times New Roman" pitchFamily="18" charset="0"/>
                <a:cs typeface="Times New Roman" pitchFamily="18" charset="0"/>
              </a:rPr>
              <a:t>κανονικων</a:t>
            </a:r>
            <a:r>
              <a:rPr kumimoji="0" lang="el-GR" sz="1400" b="0" i="0" u="none" strike="noStrike" cap="none" normalizeH="0" baseline="0" dirty="0" smtClean="0">
                <a:ln>
                  <a:noFill/>
                </a:ln>
                <a:effectLst/>
                <a:ea typeface="Times New Roman" pitchFamily="18" charset="0"/>
                <a:cs typeface="Times New Roman" pitchFamily="18" charset="0"/>
              </a:rPr>
              <a:t>  και </a:t>
            </a:r>
            <a:r>
              <a:rPr kumimoji="0" lang="el-GR" sz="1400" b="0" i="0" u="none" strike="noStrike" cap="none" normalizeH="0" baseline="0" dirty="0" err="1" smtClean="0">
                <a:ln>
                  <a:noFill/>
                </a:ln>
                <a:effectLst/>
                <a:ea typeface="Times New Roman" pitchFamily="18" charset="0"/>
                <a:cs typeface="Times New Roman" pitchFamily="18" charset="0"/>
              </a:rPr>
              <a:t>νοσούντων</a:t>
            </a:r>
            <a:r>
              <a:rPr kumimoji="0" lang="el-GR" sz="1400" b="0" i="0" u="none" strike="noStrike" cap="none" normalizeH="0" baseline="0" dirty="0" smtClean="0">
                <a:ln>
                  <a:noFill/>
                </a:ln>
                <a:effectLst/>
                <a:ea typeface="Times New Roman" pitchFamily="18" charset="0"/>
                <a:cs typeface="Times New Roman" pitchFamily="18" charset="0"/>
              </a:rPr>
              <a:t> καταστάσεων, με απώτερο </a:t>
            </a: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dirty="0" smtClean="0">
                <a:ln>
                  <a:noFill/>
                </a:ln>
                <a:effectLst/>
                <a:ea typeface="Times New Roman" pitchFamily="18" charset="0"/>
                <a:cs typeface="Times New Roman" pitchFamily="18" charset="0"/>
              </a:rPr>
              <a:t>σκοπό τη διάγνωση και τη θεραπεία.</a:t>
            </a:r>
            <a:endParaRPr kumimoji="0" lang="el-GR" sz="1400" b="0" i="0" u="none" strike="noStrike" cap="none" normalizeH="0" baseline="0" dirty="0" smtClean="0">
              <a:ln>
                <a:noFill/>
              </a:ln>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3"/>
          <p:cNvSpPr>
            <a:spLocks noChangeArrowheads="1"/>
          </p:cNvSpPr>
          <p:nvPr/>
        </p:nvSpPr>
        <p:spPr bwMode="auto">
          <a:xfrm>
            <a:off x="0" y="186690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pic>
        <p:nvPicPr>
          <p:cNvPr id="1026" name="Picture 2" descr="Αποτέλεσμα εικόνας για 3D mir of bod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462"/>
            <a:ext cx="3714874" cy="37148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Αποτέλεσμα εικόνας για 3D mir of bod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103521"/>
            <a:ext cx="3597832" cy="3597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35254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p:cNvSpPr/>
          <p:nvPr/>
        </p:nvSpPr>
        <p:spPr>
          <a:xfrm>
            <a:off x="395536" y="476672"/>
            <a:ext cx="8208912" cy="2893100"/>
          </a:xfrm>
          <a:prstGeom prst="rect">
            <a:avLst/>
          </a:prstGeom>
        </p:spPr>
        <p:txBody>
          <a:bodyPr wrap="square">
            <a:spAutoFit/>
          </a:bodyPr>
          <a:lstStyle/>
          <a:p>
            <a:pPr algn="ctr"/>
            <a:r>
              <a:rPr lang="el-GR" b="1" u="sng" dirty="0" smtClean="0"/>
              <a:t>4) Επαυξημένη Πραγματικότητα</a:t>
            </a:r>
            <a:r>
              <a:rPr lang="el-GR" dirty="0"/>
              <a:t/>
            </a:r>
            <a:br>
              <a:rPr lang="el-GR" dirty="0"/>
            </a:br>
            <a:endParaRPr lang="en-US" dirty="0" smtClean="0"/>
          </a:p>
          <a:p>
            <a:pPr marL="285750" indent="-285750">
              <a:buFont typeface="Arial" pitchFamily="34" charset="0"/>
              <a:buChar char="•"/>
            </a:pPr>
            <a:r>
              <a:rPr lang="el-GR" sz="1600" dirty="0" smtClean="0"/>
              <a:t>Ο </a:t>
            </a:r>
            <a:r>
              <a:rPr lang="el-GR" sz="1600" dirty="0"/>
              <a:t>ψηφιακός φακός επαφής της </a:t>
            </a:r>
            <a:r>
              <a:rPr lang="el-GR" sz="1600" dirty="0" err="1"/>
              <a:t>Google</a:t>
            </a:r>
            <a:r>
              <a:rPr lang="el-GR" sz="1600" dirty="0"/>
              <a:t> έχει ως στόχο να αλλάξει την αντιμετώπιση  του διαβήτη, μετρώντας τα επίπεδα γλυκόζης στο αίμα από τα δάκρυα. </a:t>
            </a:r>
            <a:endParaRPr lang="en-US" sz="1600" dirty="0" smtClean="0"/>
          </a:p>
          <a:p>
            <a:endParaRPr lang="en-US" sz="1600" dirty="0" smtClean="0"/>
          </a:p>
          <a:p>
            <a:r>
              <a:rPr lang="el-GR" sz="1600" dirty="0" smtClean="0"/>
              <a:t>Ενώ </a:t>
            </a:r>
            <a:r>
              <a:rPr lang="el-GR" sz="1600" dirty="0"/>
              <a:t>το πρωτότυπο περνά από σκληρά τεστ, οι έλεγχοι πρέπει να αφήσουν την συγκεκριμένη τεχνολογία να εισαχθεί στην αγορά και να ωφελήσει τους ασθενείς. </a:t>
            </a:r>
            <a:endParaRPr lang="en-US" sz="1600" dirty="0" smtClean="0"/>
          </a:p>
          <a:p>
            <a:endParaRPr lang="en-US" sz="1600" dirty="0"/>
          </a:p>
          <a:p>
            <a:pPr marL="285750" indent="-285750">
              <a:buFont typeface="Arial" pitchFamily="34" charset="0"/>
              <a:buChar char="•"/>
            </a:pPr>
            <a:r>
              <a:rPr lang="el-GR" sz="1600" dirty="0" smtClean="0"/>
              <a:t>Η </a:t>
            </a:r>
            <a:r>
              <a:rPr lang="el-GR" sz="1600" dirty="0"/>
              <a:t>ιατρική εκπαίδευση μπορεί επίσης να αλλάξει όπως και ο τρόπος με τον οποίο βλέπουμε τον κόσμο μέσω απεικόνισης ψηφιακών πληροφοριών από την Microsoft </a:t>
            </a:r>
            <a:r>
              <a:rPr lang="el-GR" sz="1600" dirty="0" err="1"/>
              <a:t>Hololens</a:t>
            </a:r>
            <a:r>
              <a:rPr lang="el-GR" sz="1600" dirty="0"/>
              <a:t>. </a:t>
            </a:r>
            <a:endParaRPr lang="en-US" sz="1600" dirty="0" smtClean="0"/>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3849236"/>
            <a:ext cx="38100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Ορθογώνιο 5"/>
          <p:cNvSpPr/>
          <p:nvPr/>
        </p:nvSpPr>
        <p:spPr>
          <a:xfrm>
            <a:off x="251520" y="3985324"/>
            <a:ext cx="4572000" cy="2062103"/>
          </a:xfrm>
          <a:prstGeom prst="rect">
            <a:avLst/>
          </a:prstGeom>
        </p:spPr>
        <p:txBody>
          <a:bodyPr>
            <a:spAutoFit/>
          </a:bodyPr>
          <a:lstStyle/>
          <a:p>
            <a:pPr marL="285750" indent="-285750">
              <a:buFont typeface="Arial" pitchFamily="34" charset="0"/>
              <a:buChar char="•"/>
            </a:pPr>
            <a:r>
              <a:rPr lang="el-GR" sz="1600" dirty="0"/>
              <a:t>Μια κλινική στην Γερμανία ξεκίνησε να πειραματίζεται με μια εφαρμογή , η οποία χρησιμοποιεί επαυξημένη πραγματικότητα σε </a:t>
            </a:r>
            <a:r>
              <a:rPr lang="el-GR" sz="1600" dirty="0" err="1"/>
              <a:t>iPad</a:t>
            </a:r>
            <a:r>
              <a:rPr lang="el-GR" sz="1600" dirty="0"/>
              <a:t>. Κατά τη διάρκεια της επέμβασης , οι χειρούργοι μπορούν να δουν μέσω ανατομικών δομών όπως πχ τα αιμοφόρα αγγεία στο συκώτι χωρίς να χρειαστεί να ανοίξουν τα όργανα και συνεπών να εκτελέσουν ακριβέστερες κινήσεις.</a:t>
            </a:r>
            <a:endParaRPr lang="el-GR" sz="1600" dirty="0"/>
          </a:p>
        </p:txBody>
      </p:sp>
    </p:spTree>
    <p:extLst>
      <p:ext uri="{BB962C8B-B14F-4D97-AF65-F5344CB8AC3E}">
        <p14:creationId xmlns:p14="http://schemas.microsoft.com/office/powerpoint/2010/main" val="547453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p:cNvSpPr/>
          <p:nvPr/>
        </p:nvSpPr>
        <p:spPr>
          <a:xfrm>
            <a:off x="395536" y="260648"/>
            <a:ext cx="8352928" cy="4247317"/>
          </a:xfrm>
          <a:prstGeom prst="rect">
            <a:avLst/>
          </a:prstGeom>
        </p:spPr>
        <p:txBody>
          <a:bodyPr wrap="square">
            <a:spAutoFit/>
          </a:bodyPr>
          <a:lstStyle/>
          <a:p>
            <a:pPr algn="ctr"/>
            <a:r>
              <a:rPr lang="el-GR" b="1" u="sng" dirty="0" smtClean="0"/>
              <a:t>5) Ψυχαγωγικά </a:t>
            </a:r>
            <a:r>
              <a:rPr lang="el-GR" b="1" u="sng" dirty="0" err="1" smtClean="0"/>
              <a:t>cyborgs</a:t>
            </a:r>
            <a:endParaRPr lang="en-US" b="1" u="sng" dirty="0" smtClean="0"/>
          </a:p>
          <a:p>
            <a:r>
              <a:rPr lang="el-GR" dirty="0"/>
              <a:t/>
            </a:r>
            <a:br>
              <a:rPr lang="el-GR" dirty="0"/>
            </a:br>
            <a:r>
              <a:rPr lang="el-GR" dirty="0"/>
              <a:t>Υπάρχουν ήδη διάσημα παραδείγματα πραγματικών </a:t>
            </a:r>
            <a:r>
              <a:rPr lang="el-GR" dirty="0" err="1"/>
              <a:t>cyborgs</a:t>
            </a:r>
            <a:r>
              <a:rPr lang="el-GR" dirty="0"/>
              <a:t> και είμαστε αρκετά πεπεισμένοι πως τέτοιου είδους πλάσματα δεν θα πρωταγωνιστούν μόνο σε ταινίες επιστημονικής φαντασίας , αλλά θα είναι παντού γύρω μας στο εγγύς μέλλον. </a:t>
            </a:r>
            <a:endParaRPr lang="en-US" dirty="0" smtClean="0"/>
          </a:p>
          <a:p>
            <a:endParaRPr lang="en-US" dirty="0"/>
          </a:p>
          <a:p>
            <a:pPr marL="285750" indent="-285750">
              <a:buFont typeface="Arial" pitchFamily="34" charset="0"/>
              <a:buChar char="•"/>
            </a:pPr>
            <a:r>
              <a:rPr lang="el-GR" dirty="0" smtClean="0"/>
              <a:t>Η </a:t>
            </a:r>
            <a:r>
              <a:rPr lang="el-GR" dirty="0"/>
              <a:t>«</a:t>
            </a:r>
            <a:r>
              <a:rPr lang="el-GR" dirty="0" err="1"/>
              <a:t>cyborg</a:t>
            </a:r>
            <a:r>
              <a:rPr lang="el-GR" dirty="0"/>
              <a:t>-τρέλα» θα ξεκινήσει τελικά με μια νέα γενιά των </a:t>
            </a:r>
            <a:r>
              <a:rPr lang="el-GR" dirty="0" err="1"/>
              <a:t>χίπστερ</a:t>
            </a:r>
            <a:r>
              <a:rPr lang="el-GR" dirty="0"/>
              <a:t>, οι οποίοι θα εμφυτεύουν συσκευές και τεχνολογίες στο σώμα τους απλώς για να ξεχωρίζουν. </a:t>
            </a:r>
            <a:endParaRPr lang="en-US" dirty="0" smtClean="0"/>
          </a:p>
          <a:p>
            <a:pPr marL="285750" indent="-285750">
              <a:buFont typeface="Arial" pitchFamily="34" charset="0"/>
              <a:buChar char="•"/>
            </a:pPr>
            <a:endParaRPr lang="en-US" dirty="0"/>
          </a:p>
          <a:p>
            <a:pPr marL="285750" indent="-285750">
              <a:buFont typeface="Arial" pitchFamily="34" charset="0"/>
              <a:buChar char="•"/>
            </a:pPr>
            <a:r>
              <a:rPr lang="el-GR" dirty="0" smtClean="0"/>
              <a:t>Στο </a:t>
            </a:r>
            <a:r>
              <a:rPr lang="el-GR" dirty="0"/>
              <a:t>μέλλον η ιατρική τεχνολογία δεν θα μας βοηθά απλώς να διορθώνουμε φυσικά μειονεκτήματα όπως εξασθενημένη όραση αλλά θα δημιουργεί υπεράνθρωπες δυνάμεις όπως την όραση ενός αετού και την ακοή μιας νυχτερίδας. Αρκετοί θα ζητάνε την εμφύτευση μιας συγκεκριμένης συσκευής χωρίς να πάσχουν από κάποια ασθένεια.</a:t>
            </a:r>
            <a:br>
              <a:rPr lang="el-GR" dirty="0"/>
            </a:br>
            <a:endParaRPr lang="el-GR" dirty="0"/>
          </a:p>
        </p:txBody>
      </p:sp>
      <p:pic>
        <p:nvPicPr>
          <p:cNvPr id="3074" name="Picture 2" descr="https://3.bp.blogspot.com/-JOHi5uCPLI4/WHYIZlHxeYI/AAAAAAAAmAA/rGnnVbWxJgsK2ZLP_EqrTcSU88dnJq5zgCLcB/s400/C8F5E4CD-43EC-4768-875A-64103C6E3D6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4077072"/>
            <a:ext cx="3810000" cy="2543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6697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p:cNvSpPr/>
          <p:nvPr/>
        </p:nvSpPr>
        <p:spPr>
          <a:xfrm>
            <a:off x="467544" y="404664"/>
            <a:ext cx="8280920" cy="4247317"/>
          </a:xfrm>
          <a:prstGeom prst="rect">
            <a:avLst/>
          </a:prstGeom>
        </p:spPr>
        <p:txBody>
          <a:bodyPr wrap="square">
            <a:spAutoFit/>
          </a:bodyPr>
          <a:lstStyle/>
          <a:p>
            <a:pPr algn="ctr"/>
            <a:r>
              <a:rPr lang="el-GR" b="1" u="sng" dirty="0" smtClean="0"/>
              <a:t>6) Ιατρική </a:t>
            </a:r>
            <a:r>
              <a:rPr lang="el-GR" b="1" u="sng" dirty="0"/>
              <a:t>τρισδιάστατη </a:t>
            </a:r>
            <a:r>
              <a:rPr lang="el-GR" b="1" u="sng" dirty="0" smtClean="0"/>
              <a:t>εκτύπωση</a:t>
            </a:r>
            <a:endParaRPr lang="en-US" b="1" u="sng" dirty="0" smtClean="0"/>
          </a:p>
          <a:p>
            <a:r>
              <a:rPr lang="el-GR" dirty="0"/>
              <a:t/>
            </a:r>
            <a:br>
              <a:rPr lang="el-GR" dirty="0"/>
            </a:br>
            <a:r>
              <a:rPr lang="el-GR" dirty="0"/>
              <a:t>Εάν μπορούν να εκτυπωθούν όπλα και άλλα αντικείμενα τότε ίσως γίνεται να εκτυπωθούν ακόμα και ζωντανά κύτταρα. Πάνω σε αυτό δουλεύει η βιομηχανία της βιοτεχνολογίας. </a:t>
            </a:r>
            <a:endParaRPr lang="en-US" dirty="0" smtClean="0"/>
          </a:p>
          <a:p>
            <a:r>
              <a:rPr lang="el-GR" dirty="0" smtClean="0"/>
              <a:t>Η </a:t>
            </a:r>
            <a:r>
              <a:rPr lang="el-GR" dirty="0"/>
              <a:t>τρισδιάστατη εκτύπωση φαρμάκων θα αλλάξει και θα επανασχεδιάσει ολόκληρο το φαρμακευτικό κόσμο αλλά αυτό θα είναι μια τεράστια πρόκληση αφού ο καθένας θα μπορεί να εκτυπώσει οποιοδήποτε είδος φαρμάκου έχοντας στην κατοχή του τον απαραίτητο εξοπλισμό. Βιονικά αυτιά και απλά όργανα θα εκτυπώνονται δίπλα από τον ασθενή.</a:t>
            </a:r>
            <a:r>
              <a:rPr lang="el-GR" dirty="0"/>
              <a:t/>
            </a:r>
            <a:br>
              <a:rPr lang="el-GR" dirty="0"/>
            </a:br>
            <a:r>
              <a:rPr lang="el-GR" dirty="0"/>
              <a:t>Υπάρχουν ήδη παραδείγματα της τρισδιάστατης εκτύπωσης που χρησιμοποιούνται στην ιατρική. Μέσω του e-NABLING πρόγραμμα, ένα παγκόσμιο δίκτυο παθιασμένων εθελοντών, ιατρών ή άλλων του πεδίου, βοηθούν με την διάδοση τρισδιάστατων σχεδίων εκτύπωσης, οδηγιών σε βίντεο και άλλων πληροφοριών σχετικά με την κατασκευή προσθετικών χεριών</a:t>
            </a:r>
            <a:r>
              <a:rPr lang="el-GR" dirty="0" smtClean="0"/>
              <a:t>.</a:t>
            </a:r>
            <a:endParaRPr lang="el-GR" dirty="0"/>
          </a:p>
        </p:txBody>
      </p:sp>
      <p:pic>
        <p:nvPicPr>
          <p:cNvPr id="4098" name="Picture 2" descr="https://1.bp.blogspot.com/-AGFlbF7Mdz8/WHYIuSqa_RI/AAAAAAAAmAg/pf_hErM4QOUHgnrvdlwCw3G2CmZuJ6qJQCEw/s400/05D7CBC2-9DDB-4F4E-B637-41BF408BC8E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4324558"/>
            <a:ext cx="3810000" cy="2533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4183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p:cNvSpPr/>
          <p:nvPr/>
        </p:nvSpPr>
        <p:spPr>
          <a:xfrm>
            <a:off x="467544" y="476672"/>
            <a:ext cx="8208912" cy="3693319"/>
          </a:xfrm>
          <a:prstGeom prst="rect">
            <a:avLst/>
          </a:prstGeom>
        </p:spPr>
        <p:txBody>
          <a:bodyPr wrap="square">
            <a:spAutoFit/>
          </a:bodyPr>
          <a:lstStyle/>
          <a:p>
            <a:pPr algn="ctr"/>
            <a:r>
              <a:rPr lang="el-GR" b="1" u="sng" dirty="0" smtClean="0"/>
              <a:t>7) Η Αλλαγή </a:t>
            </a:r>
            <a:r>
              <a:rPr lang="el-GR" b="1" u="sng" dirty="0"/>
              <a:t>συμπεριφοράς μέσω </a:t>
            </a:r>
            <a:r>
              <a:rPr lang="el-GR" b="1" u="sng" dirty="0" smtClean="0"/>
              <a:t>παιχνιδιών</a:t>
            </a:r>
          </a:p>
          <a:p>
            <a:endParaRPr lang="el-GR" dirty="0" smtClean="0"/>
          </a:p>
          <a:p>
            <a:r>
              <a:rPr lang="el-GR" dirty="0" smtClean="0"/>
              <a:t>Η </a:t>
            </a:r>
            <a:r>
              <a:rPr lang="el-GR" dirty="0"/>
              <a:t>εμμονή και η συμμόρφωση αντιπροσωπεύουν τα κρίσιμα ζητήματα στη βελτίωση της υγείας των ασθενών και τη μείωση του κόστους στην υγειονομική περίθαλψη. </a:t>
            </a:r>
            <a:endParaRPr lang="el-GR" dirty="0" smtClean="0"/>
          </a:p>
          <a:p>
            <a:endParaRPr lang="el-GR" dirty="0"/>
          </a:p>
          <a:p>
            <a:r>
              <a:rPr lang="el-GR" dirty="0" smtClean="0"/>
              <a:t>Διάφορα </a:t>
            </a:r>
            <a:r>
              <a:rPr lang="el-GR" dirty="0"/>
              <a:t>παραδείγματα  έχουν στοχεύσει σε αυτό το ζήτημα με λύσεις όπως το κουτί χαπιών που φωτίζεται μπλε όταν πρέπει να ληφθεί μια δόση και κόκκινο όταν παραλείπεται μια δόση ή αισθητήρες που τοποθετούνται μέσα σε χάπια και δίνουν πληροφορίες σχετικά με τον ασθενή. </a:t>
            </a:r>
            <a:endParaRPr lang="el-GR" dirty="0" smtClean="0"/>
          </a:p>
          <a:p>
            <a:endParaRPr lang="el-GR" dirty="0"/>
          </a:p>
          <a:p>
            <a:r>
              <a:rPr lang="el-GR" dirty="0" smtClean="0"/>
              <a:t>Γενικά </a:t>
            </a:r>
            <a:r>
              <a:rPr lang="el-GR" dirty="0"/>
              <a:t>οι  ασθενείς δεν επιθυμούν να ακολουθούν εντολές αλλά ιδέες σαν  το διάσημο παιχνίδι </a:t>
            </a:r>
            <a:r>
              <a:rPr lang="el-GR" dirty="0" err="1"/>
              <a:t>Pokemon</a:t>
            </a:r>
            <a:r>
              <a:rPr lang="el-GR" dirty="0"/>
              <a:t> </a:t>
            </a:r>
            <a:r>
              <a:rPr lang="el-GR" dirty="0" err="1"/>
              <a:t>Go</a:t>
            </a:r>
            <a:r>
              <a:rPr lang="el-GR" dirty="0"/>
              <a:t>, που ωθούσε τους παίκτες να περπατήσουν για να παίξουν,  θα μπορούσαν να διαδραματίσουν έναν πολύ σημαντικό ρόλο στο μέλλον</a:t>
            </a:r>
            <a:r>
              <a:rPr lang="el-GR" dirty="0" smtClean="0"/>
              <a:t>.</a:t>
            </a:r>
            <a:endParaRPr lang="el-GR" dirty="0"/>
          </a:p>
        </p:txBody>
      </p:sp>
      <p:pic>
        <p:nvPicPr>
          <p:cNvPr id="5122" name="Picture 2" descr="https://1.bp.blogspot.com/-t7iH-bVX080/WHYI10I-isI/AAAAAAAAmAM/8_w5OUiU3z8Ji7_QwdWBZSw-u7ubBoBmwCLcB/s400/C2352820-EFC3-446C-AAC3-A628028CB06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4437112"/>
            <a:ext cx="3810000" cy="2162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7422544"/>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TotalTime>
  <Words>590</Words>
  <Application>Microsoft Office PowerPoint</Application>
  <PresentationFormat>Προβολή στην οθόνη (4:3)</PresentationFormat>
  <Paragraphs>63</Paragraphs>
  <Slides>19</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19</vt:i4>
      </vt:variant>
    </vt:vector>
  </HeadingPairs>
  <TitlesOfParts>
    <vt:vector size="20" baseType="lpstr">
      <vt:lpstr>Θέμα του Office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A</dc:creator>
  <cp:lastModifiedBy>A</cp:lastModifiedBy>
  <cp:revision>24</cp:revision>
  <dcterms:created xsi:type="dcterms:W3CDTF">2017-12-18T20:25:23Z</dcterms:created>
  <dcterms:modified xsi:type="dcterms:W3CDTF">2017-12-18T22:03:56Z</dcterms:modified>
</cp:coreProperties>
</file>