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 varScale="1">
        <p:scale>
          <a:sx n="70" d="100"/>
          <a:sy n="70" d="100"/>
        </p:scale>
        <p:origin x="-71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6A26-6EE4-4406-A6CA-BBB0FE245D50}" type="datetimeFigureOut">
              <a:rPr lang="el-GR" smtClean="0"/>
              <a:t>30/1/2022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CBFB4-E8E0-4808-9BBE-D0D0A455E0D7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4874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6A26-6EE4-4406-A6CA-BBB0FE245D50}" type="datetimeFigureOut">
              <a:rPr lang="el-GR" smtClean="0"/>
              <a:t>30/1/2022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CBFB4-E8E0-4808-9BBE-D0D0A455E0D7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21498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6A26-6EE4-4406-A6CA-BBB0FE245D50}" type="datetimeFigureOut">
              <a:rPr lang="el-GR" smtClean="0"/>
              <a:t>30/1/2022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CBFB4-E8E0-4808-9BBE-D0D0A455E0D7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39691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6A26-6EE4-4406-A6CA-BBB0FE245D50}" type="datetimeFigureOut">
              <a:rPr lang="el-GR" smtClean="0"/>
              <a:t>30/1/2022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CBFB4-E8E0-4808-9BBE-D0D0A455E0D7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20753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6A26-6EE4-4406-A6CA-BBB0FE245D50}" type="datetimeFigureOut">
              <a:rPr lang="el-GR" smtClean="0"/>
              <a:t>30/1/2022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CBFB4-E8E0-4808-9BBE-D0D0A455E0D7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18503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6A26-6EE4-4406-A6CA-BBB0FE245D50}" type="datetimeFigureOut">
              <a:rPr lang="el-GR" smtClean="0"/>
              <a:t>30/1/2022</a:t>
            </a:fld>
            <a:endParaRPr lang="el-GR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CBFB4-E8E0-4808-9BBE-D0D0A455E0D7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44612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6A26-6EE4-4406-A6CA-BBB0FE245D50}" type="datetimeFigureOut">
              <a:rPr lang="el-GR" smtClean="0"/>
              <a:t>30/1/2022</a:t>
            </a:fld>
            <a:endParaRPr lang="el-GR" dirty="0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CBFB4-E8E0-4808-9BBE-D0D0A455E0D7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10402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6A26-6EE4-4406-A6CA-BBB0FE245D50}" type="datetimeFigureOut">
              <a:rPr lang="el-GR" smtClean="0"/>
              <a:t>30/1/2022</a:t>
            </a:fld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CBFB4-E8E0-4808-9BBE-D0D0A455E0D7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63360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6A26-6EE4-4406-A6CA-BBB0FE245D50}" type="datetimeFigureOut">
              <a:rPr lang="el-GR" smtClean="0"/>
              <a:t>30/1/2022</a:t>
            </a:fld>
            <a:endParaRPr lang="el-GR" dirty="0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CBFB4-E8E0-4808-9BBE-D0D0A455E0D7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61533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6A26-6EE4-4406-A6CA-BBB0FE245D50}" type="datetimeFigureOut">
              <a:rPr lang="el-GR" smtClean="0"/>
              <a:t>30/1/2022</a:t>
            </a:fld>
            <a:endParaRPr lang="el-GR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CBFB4-E8E0-4808-9BBE-D0D0A455E0D7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54996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6A26-6EE4-4406-A6CA-BBB0FE245D50}" type="datetimeFigureOut">
              <a:rPr lang="el-GR" smtClean="0"/>
              <a:t>30/1/2022</a:t>
            </a:fld>
            <a:endParaRPr lang="el-GR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CBFB4-E8E0-4808-9BBE-D0D0A455E0D7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43346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56A26-6EE4-4406-A6CA-BBB0FE245D50}" type="datetimeFigureOut">
              <a:rPr lang="el-GR" smtClean="0"/>
              <a:t>30/1/2022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CBFB4-E8E0-4808-9BBE-D0D0A455E0D7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72341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Δεξιό βέλος 5"/>
          <p:cNvSpPr/>
          <p:nvPr/>
        </p:nvSpPr>
        <p:spPr>
          <a:xfrm>
            <a:off x="2267744" y="260648"/>
            <a:ext cx="5040560" cy="1296144"/>
          </a:xfrm>
          <a:prstGeom prst="rightArrow">
            <a:avLst>
              <a:gd name="adj1" fmla="val 50000"/>
              <a:gd name="adj2" fmla="val 237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</p:spPr>
        <p:txBody>
          <a:bodyPr/>
          <a:lstStyle/>
          <a:p>
            <a:r>
              <a:rPr lang="el-GR" dirty="0" smtClean="0"/>
              <a:t>ΓΡΙΦΟΙ ΣΤ΄ μέρος </a:t>
            </a:r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5840397"/>
            <a:ext cx="3776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Επιμέλεια: </a:t>
            </a:r>
            <a:r>
              <a:rPr lang="el-GR" dirty="0" smtClean="0"/>
              <a:t>Νικολακοπούλου Ρεβέκκα</a:t>
            </a:r>
          </a:p>
          <a:p>
            <a:r>
              <a:rPr lang="el-GR" dirty="0" smtClean="0"/>
              <a:t>2</a:t>
            </a:r>
            <a:r>
              <a:rPr lang="el-GR" baseline="30000" dirty="0" smtClean="0"/>
              <a:t>ο</a:t>
            </a:r>
            <a:r>
              <a:rPr lang="el-GR" dirty="0" smtClean="0"/>
              <a:t> Γυμνάσιο Αγίων Αναργύρων</a:t>
            </a:r>
            <a:endParaRPr lang="el-GR" dirty="0"/>
          </a:p>
        </p:txBody>
      </p:sp>
      <p:sp>
        <p:nvSpPr>
          <p:cNvPr id="7" name="TextBox 6"/>
          <p:cNvSpPr txBox="1"/>
          <p:nvPr/>
        </p:nvSpPr>
        <p:spPr>
          <a:xfrm>
            <a:off x="4427984" y="5445224"/>
            <a:ext cx="4427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 smtClean="0"/>
          </a:p>
          <a:p>
            <a:r>
              <a:rPr lang="el-GR" dirty="0" smtClean="0"/>
              <a:t>Πηγές:</a:t>
            </a:r>
            <a:endParaRPr lang="el-GR" dirty="0"/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https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://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anagennisi.edu.gr/diagonismos-grifwn-mathimatikwn-kai-logikis</a:t>
            </a:r>
            <a:endParaRPr lang="el-GR" dirty="0"/>
          </a:p>
        </p:txBody>
      </p:sp>
      <p:pic>
        <p:nvPicPr>
          <p:cNvPr id="1026" name="Picture 2" descr="C:\Users\rebecca\AppData\Local\Microsoft\Windows\INetCache\IE\2BP0AGJX\18-152f11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996" y="1700808"/>
            <a:ext cx="4010980" cy="4010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62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ιζόντιος πάπυρος 4"/>
          <p:cNvSpPr/>
          <p:nvPr/>
        </p:nvSpPr>
        <p:spPr>
          <a:xfrm>
            <a:off x="107503" y="428351"/>
            <a:ext cx="8863737" cy="4329795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352928" cy="922114"/>
          </a:xfrm>
        </p:spPr>
        <p:txBody>
          <a:bodyPr>
            <a:normAutofit fontScale="90000"/>
          </a:bodyPr>
          <a:lstStyle/>
          <a:p>
            <a:pPr algn="l"/>
            <a:r>
              <a:rPr lang="el-GR" sz="2000" dirty="0" smtClean="0"/>
              <a:t/>
            </a:r>
            <a:br>
              <a:rPr lang="el-GR" sz="2000" dirty="0" smtClean="0"/>
            </a:br>
            <a:r>
              <a:rPr lang="el-GR" sz="2000" dirty="0" smtClean="0"/>
              <a:t>                                                                      </a:t>
            </a:r>
            <a:r>
              <a:rPr lang="el-GR" sz="3600" dirty="0" smtClean="0">
                <a:solidFill>
                  <a:srgbClr val="0070C0"/>
                </a:solidFill>
              </a:rPr>
              <a:t> </a:t>
            </a:r>
            <a:r>
              <a:rPr lang="el-GR" sz="3600" u="sng" dirty="0" smtClean="0">
                <a:solidFill>
                  <a:srgbClr val="0070C0"/>
                </a:solidFill>
              </a:rPr>
              <a:t>5</a:t>
            </a:r>
            <a:r>
              <a:rPr lang="el-GR" sz="3600" u="sng" baseline="30000" dirty="0" smtClean="0">
                <a:solidFill>
                  <a:srgbClr val="0070C0"/>
                </a:solidFill>
              </a:rPr>
              <a:t>ος</a:t>
            </a:r>
            <a:r>
              <a:rPr lang="el-GR" sz="3600" u="sng" dirty="0" smtClean="0">
                <a:solidFill>
                  <a:srgbClr val="0070C0"/>
                </a:solidFill>
              </a:rPr>
              <a:t>  </a:t>
            </a:r>
            <a:r>
              <a:rPr lang="el-GR" sz="3600" u="sng" dirty="0">
                <a:solidFill>
                  <a:srgbClr val="0070C0"/>
                </a:solidFill>
              </a:rPr>
              <a:t>ΓΡΙΦΟΣ </a:t>
            </a:r>
            <a:r>
              <a:rPr lang="el-GR" sz="2000" dirty="0"/>
              <a:t/>
            </a:r>
            <a:br>
              <a:rPr lang="el-GR" sz="2000" dirty="0"/>
            </a:b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827584" y="1340768"/>
            <a:ext cx="79928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Όταν ρώτησαν τον Μαθηματικό για την οικογένειά του, αυτός απάντησε</a:t>
            </a:r>
          </a:p>
          <a:p>
            <a:r>
              <a:rPr lang="el-G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 Και οι γονείς μου είχαν μεγάλη οικογένεια. Έχω τόσους αδερφούς όσες και αδερφές. Κάθε αδερφή μου έχει διπλάσιους αδερφούς από αδερφές».</a:t>
            </a:r>
          </a:p>
          <a:p>
            <a:r>
              <a:rPr lang="el-G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Πόσες αδερφές έχει;</a:t>
            </a:r>
          </a:p>
        </p:txBody>
      </p:sp>
      <p:pic>
        <p:nvPicPr>
          <p:cNvPr id="2050" name="Picture 2" descr="C:\Users\rebecca\AppData\Local\Microsoft\Windows\INetCache\IE\2BP0AGJX\clipart019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509120"/>
            <a:ext cx="3126228" cy="191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69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643192" cy="868958"/>
          </a:xfrm>
        </p:spPr>
        <p:txBody>
          <a:bodyPr/>
          <a:lstStyle/>
          <a:p>
            <a:pPr algn="l"/>
            <a:r>
              <a:rPr lang="el-GR" sz="4000" u="sng" dirty="0">
                <a:solidFill>
                  <a:prstClr val="black"/>
                </a:solidFill>
              </a:rPr>
              <a:t>ΛΥΣΗ</a:t>
            </a:r>
            <a:r>
              <a:rPr lang="el-GR" sz="4000" dirty="0" smtClean="0">
                <a:solidFill>
                  <a:prstClr val="black"/>
                </a:solidFill>
              </a:rPr>
              <a:t>:</a:t>
            </a:r>
            <a:r>
              <a:rPr lang="en-US" sz="4000" dirty="0" smtClean="0">
                <a:solidFill>
                  <a:prstClr val="black"/>
                </a:solidFill>
              </a:rPr>
              <a:t>        3 </a:t>
            </a:r>
            <a:r>
              <a:rPr lang="el-GR" sz="4000" dirty="0" smtClean="0">
                <a:solidFill>
                  <a:prstClr val="black"/>
                </a:solidFill>
              </a:rPr>
              <a:t>αδερφές</a:t>
            </a:r>
            <a:endParaRPr lang="el-GR" dirty="0"/>
          </a:p>
        </p:txBody>
      </p:sp>
      <p:sp>
        <p:nvSpPr>
          <p:cNvPr id="3" name="Ορθογώνιο 2"/>
          <p:cNvSpPr/>
          <p:nvPr/>
        </p:nvSpPr>
        <p:spPr>
          <a:xfrm>
            <a:off x="1115616" y="1700808"/>
            <a:ext cx="66967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 </a:t>
            </a:r>
            <a:r>
              <a:rPr lang="el-GR" sz="2000" b="1" dirty="0" smtClean="0"/>
              <a:t>3 </a:t>
            </a:r>
            <a:r>
              <a:rPr lang="el-GR" sz="2000" b="1" dirty="0"/>
              <a:t>αδερφές έχει και 3 αδερφούς</a:t>
            </a:r>
            <a:r>
              <a:rPr lang="el-GR" sz="2000" b="1" dirty="0"/>
              <a:t/>
            </a:r>
            <a:br>
              <a:rPr lang="el-GR" sz="2000" b="1" dirty="0"/>
            </a:br>
            <a:r>
              <a:rPr lang="el-GR" sz="2000" b="1" dirty="0"/>
              <a:t>Και κάθε αδερφή έχει 4 αδερφούς και 2 </a:t>
            </a:r>
            <a:r>
              <a:rPr lang="el-GR" sz="2000" b="1" dirty="0" smtClean="0"/>
              <a:t>αδερφές</a:t>
            </a:r>
            <a:endParaRPr lang="en-US" sz="2000" b="1" dirty="0" smtClean="0"/>
          </a:p>
          <a:p>
            <a:r>
              <a:rPr lang="el-GR" sz="2000" b="1" dirty="0"/>
              <a:t>4αγορια – 3 </a:t>
            </a:r>
            <a:r>
              <a:rPr lang="el-GR" sz="2000" b="1" dirty="0" smtClean="0"/>
              <a:t>κορίτσια</a:t>
            </a:r>
            <a:endParaRPr lang="el-GR" sz="2000" b="1" dirty="0"/>
          </a:p>
        </p:txBody>
      </p:sp>
    </p:spTree>
    <p:extLst>
      <p:ext uri="{BB962C8B-B14F-4D97-AF65-F5344CB8AC3E}">
        <p14:creationId xmlns:p14="http://schemas.microsoft.com/office/powerpoint/2010/main" val="64007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416824" cy="1440160"/>
          </a:xfrm>
        </p:spPr>
        <p:txBody>
          <a:bodyPr>
            <a:normAutofit fontScale="90000"/>
          </a:bodyPr>
          <a:lstStyle/>
          <a:p>
            <a:pPr algn="l"/>
            <a:r>
              <a:rPr lang="el-GR" sz="2000" dirty="0" smtClean="0"/>
              <a:t/>
            </a:r>
            <a:br>
              <a:rPr lang="el-GR" sz="2000" dirty="0" smtClean="0"/>
            </a:br>
            <a:r>
              <a:rPr lang="el-GR" sz="2000" dirty="0"/>
              <a:t/>
            </a:r>
            <a:br>
              <a:rPr lang="el-GR" sz="2000" dirty="0"/>
            </a:br>
            <a:r>
              <a:rPr lang="el-GR" sz="2000" dirty="0" smtClean="0"/>
              <a:t>                                                          </a:t>
            </a:r>
            <a:r>
              <a:rPr lang="el-GR" sz="3600" u="sng" dirty="0" smtClean="0">
                <a:solidFill>
                  <a:srgbClr val="0070C0"/>
                </a:solidFill>
              </a:rPr>
              <a:t> 1</a:t>
            </a:r>
            <a:r>
              <a:rPr lang="el-GR" sz="3600" u="sng" baseline="30000" dirty="0" smtClean="0">
                <a:solidFill>
                  <a:srgbClr val="0070C0"/>
                </a:solidFill>
              </a:rPr>
              <a:t>ος</a:t>
            </a:r>
            <a:r>
              <a:rPr lang="el-GR" sz="3600" u="sng" dirty="0" smtClean="0">
                <a:solidFill>
                  <a:srgbClr val="0070C0"/>
                </a:solidFill>
              </a:rPr>
              <a:t>  ΓΡΙΦΟΣ </a:t>
            </a:r>
            <a:r>
              <a:rPr lang="el-GR" sz="2000" dirty="0" smtClean="0">
                <a:solidFill>
                  <a:srgbClr val="0070C0"/>
                </a:solidFill>
              </a:rPr>
              <a:t/>
            </a:r>
            <a:br>
              <a:rPr lang="el-GR" sz="2000" dirty="0" smtClean="0">
                <a:solidFill>
                  <a:srgbClr val="0070C0"/>
                </a:solidFill>
              </a:rPr>
            </a:br>
            <a:endParaRPr lang="el-GR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28" y="1268760"/>
            <a:ext cx="7848872" cy="312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C:\Users\rebecca\AppData\Local\Microsoft\Windows\INetCache\IE\0FX6RUZI\galataki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653136"/>
            <a:ext cx="3433564" cy="200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9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23528" y="260649"/>
            <a:ext cx="7344816" cy="1152128"/>
          </a:xfrm>
        </p:spPr>
        <p:txBody>
          <a:bodyPr>
            <a:normAutofit fontScale="90000"/>
          </a:bodyPr>
          <a:lstStyle/>
          <a:p>
            <a:pPr algn="l"/>
            <a:r>
              <a:rPr lang="el-GR" u="sng" dirty="0" smtClean="0"/>
              <a:t/>
            </a:r>
            <a:br>
              <a:rPr lang="el-GR" u="sng" dirty="0" smtClean="0"/>
            </a:br>
            <a:r>
              <a:rPr lang="el-GR" u="sng" dirty="0"/>
              <a:t/>
            </a:r>
            <a:br>
              <a:rPr lang="el-GR" u="sng" dirty="0"/>
            </a:br>
            <a:r>
              <a:rPr lang="el-GR" u="sng" dirty="0" smtClean="0"/>
              <a:t>ΛΥΣΗ:</a:t>
            </a:r>
            <a:br>
              <a:rPr lang="el-GR" u="sng" dirty="0" smtClean="0"/>
            </a:b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466975"/>
            <a:ext cx="8143875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16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075240" cy="2448272"/>
          </a:xfrm>
        </p:spPr>
        <p:txBody>
          <a:bodyPr>
            <a:noAutofit/>
          </a:bodyPr>
          <a:lstStyle/>
          <a:p>
            <a:r>
              <a:rPr lang="el-GR" sz="3200" u="sng" dirty="0" smtClean="0">
                <a:solidFill>
                  <a:srgbClr val="0070C0"/>
                </a:solidFill>
              </a:rPr>
              <a:t> 2</a:t>
            </a:r>
            <a:r>
              <a:rPr lang="el-GR" sz="3200" u="sng" baseline="30000" dirty="0" smtClean="0">
                <a:solidFill>
                  <a:srgbClr val="0070C0"/>
                </a:solidFill>
              </a:rPr>
              <a:t>ος</a:t>
            </a:r>
            <a:r>
              <a:rPr lang="el-GR" sz="3200" u="sng" dirty="0" smtClean="0">
                <a:solidFill>
                  <a:srgbClr val="0070C0"/>
                </a:solidFill>
              </a:rPr>
              <a:t>  ΓΡΙΦΟΣ </a:t>
            </a:r>
            <a:r>
              <a:rPr lang="el-GR" sz="2800" dirty="0"/>
              <a:t/>
            </a:r>
            <a:br>
              <a:rPr lang="el-GR" sz="2800" dirty="0"/>
            </a:br>
            <a:endParaRPr lang="el-GR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2138363"/>
            <a:ext cx="842010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948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08912" cy="1786210"/>
          </a:xfrm>
        </p:spPr>
        <p:txBody>
          <a:bodyPr>
            <a:normAutofit/>
          </a:bodyPr>
          <a:lstStyle/>
          <a:p>
            <a:pPr algn="l"/>
            <a:r>
              <a:rPr lang="el-GR" u="sng" dirty="0" smtClean="0"/>
              <a:t>ΛΥΣΗ: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sz="2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33918"/>
            <a:ext cx="8316416" cy="3092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1318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488832" cy="2232248"/>
          </a:xfrm>
        </p:spPr>
        <p:txBody>
          <a:bodyPr>
            <a:noAutofit/>
          </a:bodyPr>
          <a:lstStyle/>
          <a:p>
            <a:pPr algn="l"/>
            <a:r>
              <a:rPr lang="el-GR" sz="2000" dirty="0"/>
              <a:t> </a:t>
            </a:r>
            <a:r>
              <a:rPr lang="el-GR" sz="2000" dirty="0" smtClean="0"/>
              <a:t>                                                   </a:t>
            </a:r>
            <a:r>
              <a:rPr lang="en-US" sz="2000" dirty="0" smtClean="0"/>
              <a:t> </a:t>
            </a:r>
            <a:r>
              <a:rPr lang="el-GR" sz="3200" u="sng" dirty="0" smtClean="0">
                <a:solidFill>
                  <a:srgbClr val="0070C0"/>
                </a:solidFill>
              </a:rPr>
              <a:t> </a:t>
            </a:r>
            <a:r>
              <a:rPr lang="en-US" sz="3200" u="sng" dirty="0" smtClean="0">
                <a:solidFill>
                  <a:srgbClr val="0070C0"/>
                </a:solidFill>
              </a:rPr>
              <a:t>3</a:t>
            </a:r>
            <a:r>
              <a:rPr lang="el-GR" sz="3200" u="sng" baseline="30000" dirty="0" smtClean="0">
                <a:solidFill>
                  <a:srgbClr val="0070C0"/>
                </a:solidFill>
              </a:rPr>
              <a:t>ος</a:t>
            </a:r>
            <a:r>
              <a:rPr lang="el-GR" sz="3200" u="sng" dirty="0" smtClean="0">
                <a:solidFill>
                  <a:srgbClr val="0070C0"/>
                </a:solidFill>
              </a:rPr>
              <a:t>  ΓΡΙΦΟΣ </a:t>
            </a:r>
            <a:r>
              <a:rPr lang="el-GR" sz="2000" dirty="0"/>
              <a:t/>
            </a:r>
            <a:br>
              <a:rPr lang="el-GR" sz="2000" dirty="0"/>
            </a:br>
            <a:endParaRPr lang="el-GR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80982"/>
            <a:ext cx="8604448" cy="4100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8815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43192" cy="1282154"/>
          </a:xfrm>
        </p:spPr>
        <p:txBody>
          <a:bodyPr>
            <a:normAutofit fontScale="90000"/>
          </a:bodyPr>
          <a:lstStyle/>
          <a:p>
            <a:pPr algn="l"/>
            <a:r>
              <a:rPr lang="el-GR" sz="2200" dirty="0" smtClean="0"/>
              <a:t/>
            </a:r>
            <a:br>
              <a:rPr lang="el-GR" sz="2200" dirty="0" smtClean="0"/>
            </a:br>
            <a:r>
              <a:rPr lang="el-GR" sz="2200" dirty="0"/>
              <a:t/>
            </a:r>
            <a:br>
              <a:rPr lang="el-GR" sz="2200" dirty="0"/>
            </a:br>
            <a:r>
              <a:rPr lang="el-GR" u="sng" dirty="0" smtClean="0"/>
              <a:t>ΛΥΣΗ:</a:t>
            </a:r>
            <a:br>
              <a:rPr lang="el-GR" u="sng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dirty="0"/>
              <a:t> </a:t>
            </a:r>
            <a:br>
              <a:rPr lang="el-GR" dirty="0"/>
            </a:br>
            <a:endParaRPr lang="el-G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8" y="2609850"/>
            <a:ext cx="652462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284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560840" cy="936104"/>
          </a:xfrm>
        </p:spPr>
        <p:txBody>
          <a:bodyPr>
            <a:normAutofit fontScale="90000"/>
          </a:bodyPr>
          <a:lstStyle/>
          <a:p>
            <a:pPr algn="l"/>
            <a:r>
              <a:rPr lang="el-GR" sz="3600" dirty="0" smtClean="0">
                <a:solidFill>
                  <a:srgbClr val="0070C0"/>
                </a:solidFill>
              </a:rPr>
              <a:t>                        </a:t>
            </a:r>
            <a:r>
              <a:rPr lang="el-GR" sz="3600" u="sng" dirty="0" smtClean="0">
                <a:solidFill>
                  <a:srgbClr val="0070C0"/>
                </a:solidFill>
              </a:rPr>
              <a:t>4</a:t>
            </a:r>
            <a:r>
              <a:rPr lang="el-GR" sz="3600" u="sng" baseline="30000" dirty="0" smtClean="0">
                <a:solidFill>
                  <a:srgbClr val="0070C0"/>
                </a:solidFill>
              </a:rPr>
              <a:t>ος</a:t>
            </a:r>
            <a:r>
              <a:rPr lang="el-GR" sz="3600" u="sng" dirty="0" smtClean="0">
                <a:solidFill>
                  <a:srgbClr val="0070C0"/>
                </a:solidFill>
              </a:rPr>
              <a:t>  ΓΡΙΦΟΣ </a:t>
            </a:r>
            <a:r>
              <a:rPr lang="el-GR" sz="3600" dirty="0" smtClean="0">
                <a:solidFill>
                  <a:srgbClr val="0070C0"/>
                </a:solidFill>
              </a:rPr>
              <a:t/>
            </a:r>
            <a:br>
              <a:rPr lang="el-GR" sz="3600" dirty="0" smtClean="0">
                <a:solidFill>
                  <a:srgbClr val="0070C0"/>
                </a:solidFill>
              </a:rPr>
            </a:br>
            <a:endParaRPr lang="el-GR" sz="2700" dirty="0"/>
          </a:p>
        </p:txBody>
      </p:sp>
      <p:sp>
        <p:nvSpPr>
          <p:cNvPr id="3" name="Ορθογώνιο 2"/>
          <p:cNvSpPr/>
          <p:nvPr/>
        </p:nvSpPr>
        <p:spPr>
          <a:xfrm>
            <a:off x="611560" y="908720"/>
            <a:ext cx="73448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</a:rPr>
              <a:t>Σε ένα μακρινό ηλιακό σύστημα, ο πλανήτης Α για να γυρίσει γύρω από τον εκεί  Ήλιο, χρειάζεται 6 χρόνια, ενώ ο πλανήτης Β χρειάζεται 4 χρόνια.</a:t>
            </a:r>
          </a:p>
          <a:p>
            <a:endParaRPr lang="el-GR" b="1" dirty="0">
              <a:solidFill>
                <a:srgbClr val="FF0000"/>
              </a:solidFill>
            </a:endParaRPr>
          </a:p>
          <a:p>
            <a:r>
              <a:rPr lang="el-GR" b="1" dirty="0">
                <a:solidFill>
                  <a:srgbClr val="FF0000"/>
                </a:solidFill>
              </a:rPr>
              <a:t>Αν και τα τρία ουράνια σώματα βρίσκονται ευθυγραμμισμένα όπως στο σχήμα , μετά από πόσο χρόνο θα βρίσκονται πάλι σε μία ευθεία;</a:t>
            </a:r>
          </a:p>
          <a:p>
            <a:endParaRPr lang="el-GR" b="1" dirty="0">
              <a:solidFill>
                <a:srgbClr val="FF0000"/>
              </a:solidFill>
            </a:endParaRPr>
          </a:p>
          <a:p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64" y="3801344"/>
            <a:ext cx="2979624" cy="2756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C:\Users\rebecca\AppData\Local\Microsoft\Windows\INetCache\IE\FVOQYN4H\DppAg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198971"/>
            <a:ext cx="4825059" cy="335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88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1930226"/>
          </a:xfrm>
        </p:spPr>
        <p:txBody>
          <a:bodyPr>
            <a:normAutofit/>
          </a:bodyPr>
          <a:lstStyle/>
          <a:p>
            <a:pPr algn="l"/>
            <a:r>
              <a:rPr lang="el-GR" u="sng" dirty="0">
                <a:solidFill>
                  <a:prstClr val="black"/>
                </a:solidFill>
              </a:rPr>
              <a:t>ΛΥΣΗ:</a:t>
            </a:r>
            <a:r>
              <a:rPr lang="el-GR" sz="2000" dirty="0" smtClean="0"/>
              <a:t/>
            </a:r>
            <a:br>
              <a:rPr lang="el-GR" sz="2000" dirty="0" smtClean="0"/>
            </a:br>
            <a:endParaRPr lang="el-GR" sz="2700" dirty="0"/>
          </a:p>
        </p:txBody>
      </p:sp>
      <p:sp>
        <p:nvSpPr>
          <p:cNvPr id="4" name="Ορθογώνιο 3"/>
          <p:cNvSpPr/>
          <p:nvPr/>
        </p:nvSpPr>
        <p:spPr>
          <a:xfrm>
            <a:off x="407566" y="2180763"/>
            <a:ext cx="29945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600" dirty="0">
                <a:solidFill>
                  <a:srgbClr val="FF0000"/>
                </a:solidFill>
              </a:rPr>
              <a:t>ΣΕ 12 ΧΡΟΝΙΑ (ΕΚΠ 6,4)</a:t>
            </a:r>
            <a:endParaRPr lang="el-GR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56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Ορίζοντα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142</Words>
  <Application>Microsoft Office PowerPoint</Application>
  <PresentationFormat>Προβολή στην οθόνη (4:3)</PresentationFormat>
  <Paragraphs>25</Paragraphs>
  <Slides>11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2" baseType="lpstr">
      <vt:lpstr>Θέμα του Office</vt:lpstr>
      <vt:lpstr>ΓΡΙΦΟΙ ΣΤ΄ μέρος </vt:lpstr>
      <vt:lpstr>                                                             1ος  ΓΡΙΦΟΣ  </vt:lpstr>
      <vt:lpstr>  ΛΥΣΗ:  </vt:lpstr>
      <vt:lpstr> 2ος  ΓΡΙΦΟΣ  </vt:lpstr>
      <vt:lpstr>ΛΥΣΗ: </vt:lpstr>
      <vt:lpstr>                                                      3ος  ΓΡΙΦΟΣ  </vt:lpstr>
      <vt:lpstr>  ΛΥΣΗ:    </vt:lpstr>
      <vt:lpstr>                        4ος  ΓΡΙΦΟΣ  </vt:lpstr>
      <vt:lpstr>ΛΥΣΗ: </vt:lpstr>
      <vt:lpstr>                                                                        5ος  ΓΡΙΦΟΣ  </vt:lpstr>
      <vt:lpstr>ΛΥΣΗ:        3 αδερφές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Πηγές: https://omathimatikos.gr/</dc:title>
  <dc:creator>rebecca</dc:creator>
  <cp:lastModifiedBy>rebecca</cp:lastModifiedBy>
  <cp:revision>33</cp:revision>
  <dcterms:created xsi:type="dcterms:W3CDTF">2022-01-09T11:14:57Z</dcterms:created>
  <dcterms:modified xsi:type="dcterms:W3CDTF">2022-01-30T09:42:57Z</dcterms:modified>
</cp:coreProperties>
</file>