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57"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58" r:id="rId19"/>
    <p:sldId id="263" r:id="rId20"/>
    <p:sldId id="264" r:id="rId21"/>
    <p:sldId id="265" r:id="rId22"/>
    <p:sldId id="259" r:id="rId23"/>
    <p:sldId id="266" r:id="rId24"/>
    <p:sldId id="268" r:id="rId25"/>
    <p:sldId id="267" r:id="rId26"/>
    <p:sldId id="269" r:id="rId27"/>
    <p:sldId id="260" r:id="rId28"/>
    <p:sldId id="270" r:id="rId29"/>
    <p:sldId id="271" r:id="rId30"/>
    <p:sldId id="274" r:id="rId31"/>
    <p:sldId id="261" r:id="rId32"/>
    <p:sldId id="272" r:id="rId33"/>
    <p:sldId id="291" r:id="rId34"/>
    <p:sldId id="295" r:id="rId35"/>
    <p:sldId id="292" r:id="rId36"/>
    <p:sldId id="293" r:id="rId37"/>
    <p:sldId id="296" r:id="rId38"/>
    <p:sldId id="297" r:id="rId39"/>
    <p:sldId id="298" r:id="rId40"/>
    <p:sldId id="262" r:id="rId41"/>
    <p:sldId id="275" r:id="rId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D699DDB7-1677-4418-BCDD-1416956A335C}" type="datetimeFigureOut">
              <a:rPr lang="el-GR" smtClean="0"/>
              <a:t>22/3/2022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68659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699DDB7-1677-4418-BCDD-1416956A335C}" type="datetimeFigureOut">
              <a:rPr lang="el-GR" smtClean="0"/>
              <a:t>22/3/2022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55376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699DDB7-1677-4418-BCDD-1416956A335C}" type="datetimeFigureOut">
              <a:rPr lang="el-GR" smtClean="0"/>
              <a:t>22/3/2022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145469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a:lstStyle/>
          <a:p>
            <a:fld id="{9184DA70-C731-4C70-880D-CCD4705E623C}" type="datetime1">
              <a:rPr lang="en-US" smtClean="0"/>
              <a:t>3/22/2022</a:t>
            </a:fld>
            <a:endParaRPr lang="en-US" dirty="0"/>
          </a:p>
        </p:txBody>
      </p:sp>
      <p:sp>
        <p:nvSpPr>
          <p:cNvPr id="5" name="Footer Placeholder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2" name="Title 1"/>
          <p:cNvSpPr>
            <a:spLocks noGrp="1"/>
          </p:cNvSpPr>
          <p:nvPr>
            <p:ph type="ctrTitle"/>
          </p:nvPr>
        </p:nvSpPr>
        <p:spPr>
          <a:xfrm>
            <a:off x="794002" y="854538"/>
            <a:ext cx="3425706" cy="3566160"/>
          </a:xfrm>
        </p:spPr>
        <p:txBody>
          <a:bodyPr anchor="b">
            <a:normAutofit/>
          </a:bodyPr>
          <a:lstStyle>
            <a:lvl1pPr algn="l">
              <a:lnSpc>
                <a:spcPct val="90000"/>
              </a:lnSpc>
              <a:defRPr sz="5400" spc="-5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96080" y="4429842"/>
            <a:ext cx="3425706" cy="1143000"/>
          </a:xfrm>
        </p:spPr>
        <p:txBody>
          <a:bodyPr lIns="91440" rIns="91440">
            <a:normAutofit/>
          </a:bodyPr>
          <a:lstStyle>
            <a:lvl1pPr marL="0" indent="0" algn="l">
              <a:buNone/>
              <a:defRPr sz="16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subtitle</a:t>
            </a:r>
          </a:p>
        </p:txBody>
      </p:sp>
      <p:sp>
        <p:nvSpPr>
          <p:cNvPr id="12" name="Freeform 11">
            <a:extLst>
              <a:ext uri="{FF2B5EF4-FFF2-40B4-BE49-F238E27FC236}">
                <a16:creationId xmlns:a16="http://schemas.microsoft.com/office/drawing/2014/main" xmlns="" id="{C28A7DB8-FEA5-5A4A-85DF-FA1ADFB3EFC5}"/>
              </a:ext>
            </a:extLst>
          </p:cNvPr>
          <p:cNvSpPr>
            <a:spLocks noGrp="1"/>
          </p:cNvSpPr>
          <p:nvPr>
            <p:ph type="pic" sz="quarter" idx="13"/>
          </p:nvPr>
        </p:nvSpPr>
        <p:spPr>
          <a:xfrm>
            <a:off x="3700291" y="-19458"/>
            <a:ext cx="5446378" cy="6877457"/>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 name="connsiteX0" fmla="*/ 3993491 w 8464509"/>
              <a:gd name="connsiteY0" fmla="*/ 19455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993491 w 8464509"/>
              <a:gd name="connsiteY6" fmla="*/ 19455 h 6858000"/>
              <a:gd name="connsiteX0" fmla="*/ 3993491 w 8464509"/>
              <a:gd name="connsiteY0" fmla="*/ 19455 h 6858000"/>
              <a:gd name="connsiteX1" fmla="*/ 3440072 w 8464509"/>
              <a:gd name="connsiteY1" fmla="*/ 37000 h 6858000"/>
              <a:gd name="connsiteX2" fmla="*/ 8464509 w 8464509"/>
              <a:gd name="connsiteY2" fmla="*/ 0 h 6858000"/>
              <a:gd name="connsiteX3" fmla="*/ 8464509 w 8464509"/>
              <a:gd name="connsiteY3" fmla="*/ 6858000 h 6858000"/>
              <a:gd name="connsiteX4" fmla="*/ 0 w 8464509"/>
              <a:gd name="connsiteY4" fmla="*/ 6858000 h 6858000"/>
              <a:gd name="connsiteX5" fmla="*/ 3993491 w 8464509"/>
              <a:gd name="connsiteY5" fmla="*/ 19455 h 6858000"/>
              <a:gd name="connsiteX0" fmla="*/ 3993491 w 8464509"/>
              <a:gd name="connsiteY0" fmla="*/ 19455 h 6858000"/>
              <a:gd name="connsiteX1" fmla="*/ 8464509 w 8464509"/>
              <a:gd name="connsiteY1" fmla="*/ 0 h 6858000"/>
              <a:gd name="connsiteX2" fmla="*/ 8464509 w 8464509"/>
              <a:gd name="connsiteY2" fmla="*/ 6858000 h 6858000"/>
              <a:gd name="connsiteX3" fmla="*/ 0 w 8464509"/>
              <a:gd name="connsiteY3" fmla="*/ 6858000 h 6858000"/>
              <a:gd name="connsiteX4" fmla="*/ 3993491 w 8464509"/>
              <a:gd name="connsiteY4" fmla="*/ 19455 h 6858000"/>
              <a:gd name="connsiteX0" fmla="*/ 4061557 w 8464509"/>
              <a:gd name="connsiteY0" fmla="*/ 0 h 6858001"/>
              <a:gd name="connsiteX1" fmla="*/ 8464509 w 8464509"/>
              <a:gd name="connsiteY1" fmla="*/ 1 h 6858001"/>
              <a:gd name="connsiteX2" fmla="*/ 8464509 w 8464509"/>
              <a:gd name="connsiteY2" fmla="*/ 6858001 h 6858001"/>
              <a:gd name="connsiteX3" fmla="*/ 0 w 8464509"/>
              <a:gd name="connsiteY3" fmla="*/ 6858001 h 6858001"/>
              <a:gd name="connsiteX4" fmla="*/ 4061557 w 8464509"/>
              <a:gd name="connsiteY4" fmla="*/ 0 h 6858001"/>
              <a:gd name="connsiteX0" fmla="*/ 5059852 w 8464509"/>
              <a:gd name="connsiteY0" fmla="*/ 19454 h 6858000"/>
              <a:gd name="connsiteX1" fmla="*/ 8464509 w 8464509"/>
              <a:gd name="connsiteY1" fmla="*/ 0 h 6858000"/>
              <a:gd name="connsiteX2" fmla="*/ 8464509 w 8464509"/>
              <a:gd name="connsiteY2" fmla="*/ 6858000 h 6858000"/>
              <a:gd name="connsiteX3" fmla="*/ 0 w 8464509"/>
              <a:gd name="connsiteY3" fmla="*/ 6858000 h 6858000"/>
              <a:gd name="connsiteX4" fmla="*/ 5059852 w 8464509"/>
              <a:gd name="connsiteY4" fmla="*/ 19454 h 6858000"/>
              <a:gd name="connsiteX0" fmla="*/ 4061557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61557 w 8464509"/>
              <a:gd name="connsiteY4" fmla="*/ 0 h 6877457"/>
              <a:gd name="connsiteX0" fmla="*/ 4040810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4509"/>
              <a:gd name="connsiteY0" fmla="*/ 0 h 6877457"/>
              <a:gd name="connsiteX1" fmla="*/ 8464509 w 8464509"/>
              <a:gd name="connsiteY1" fmla="*/ 143986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8658"/>
              <a:gd name="connsiteY0" fmla="*/ 0 h 6877457"/>
              <a:gd name="connsiteX1" fmla="*/ 8468658 w 8468658"/>
              <a:gd name="connsiteY1" fmla="*/ 12341 h 6877457"/>
              <a:gd name="connsiteX2" fmla="*/ 8464509 w 8468658"/>
              <a:gd name="connsiteY2" fmla="*/ 6877457 h 6877457"/>
              <a:gd name="connsiteX3" fmla="*/ 0 w 8468658"/>
              <a:gd name="connsiteY3" fmla="*/ 6877457 h 6877457"/>
              <a:gd name="connsiteX4" fmla="*/ 4040810 w 8468658"/>
              <a:gd name="connsiteY4" fmla="*/ 0 h 687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658" h="6877457">
                <a:moveTo>
                  <a:pt x="4040810" y="0"/>
                </a:moveTo>
                <a:lnTo>
                  <a:pt x="8468658" y="12341"/>
                </a:lnTo>
                <a:lnTo>
                  <a:pt x="8464509" y="6877457"/>
                </a:lnTo>
                <a:lnTo>
                  <a:pt x="0" y="6877457"/>
                </a:lnTo>
                <a:lnTo>
                  <a:pt x="4040810" y="0"/>
                </a:lnTo>
                <a:close/>
              </a:path>
            </a:pathLst>
          </a:custGeom>
          <a:solidFill>
            <a:schemeClr val="accent4"/>
          </a:solidFill>
        </p:spPr>
        <p:txBody>
          <a:bodyPr wrap="square">
            <a:noAutofit/>
          </a:bodyPr>
          <a:lstStyle/>
          <a:p>
            <a:r>
              <a:rPr lang="en-US"/>
              <a:t>Click icon to add picture</a:t>
            </a:r>
            <a:endParaRPr lang="en-US" dirty="0"/>
          </a:p>
        </p:txBody>
      </p:sp>
      <p:sp>
        <p:nvSpPr>
          <p:cNvPr id="14" name="Triangle 13">
            <a:extLst>
              <a:ext uri="{FF2B5EF4-FFF2-40B4-BE49-F238E27FC236}">
                <a16:creationId xmlns:a16="http://schemas.microsoft.com/office/drawing/2014/main" xmlns="" id="{6A021AF7-4044-A644-8DB8-495F263390D0}"/>
              </a:ext>
            </a:extLst>
          </p:cNvPr>
          <p:cNvSpPr/>
          <p:nvPr userDrawn="1"/>
        </p:nvSpPr>
        <p:spPr>
          <a:xfrm rot="10800000">
            <a:off x="3700291" y="267868"/>
            <a:ext cx="2273816" cy="303175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xmlns="" id="{D2DFDB14-A8D5-F944-A91C-960A5C2F22AF}"/>
              </a:ext>
            </a:extLst>
          </p:cNvPr>
          <p:cNvSpPr/>
          <p:nvPr userDrawn="1"/>
        </p:nvSpPr>
        <p:spPr>
          <a:xfrm>
            <a:off x="-16631" y="5596959"/>
            <a:ext cx="945780" cy="1261040"/>
          </a:xfrm>
          <a:prstGeom prst="triangle">
            <a:avLst/>
          </a:prstGeom>
          <a:pattFill prst="lgGrid">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xmlns="" id="{B7735FBC-8FBF-9947-B380-14D44D2206B1}"/>
              </a:ext>
            </a:extLst>
          </p:cNvPr>
          <p:cNvSpPr/>
          <p:nvPr userDrawn="1"/>
        </p:nvSpPr>
        <p:spPr>
          <a:xfrm rot="10800000">
            <a:off x="138227" y="236699"/>
            <a:ext cx="389503" cy="519337"/>
          </a:xfrm>
          <a:prstGeom prst="triangle">
            <a:avLst/>
          </a:prstGeom>
          <a:pattFill prst="dkVert">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xmlns="" id="{17B7C303-8734-B141-AF0D-2945DA349FBD}"/>
              </a:ext>
            </a:extLst>
          </p:cNvPr>
          <p:cNvSpPr/>
          <p:nvPr userDrawn="1"/>
        </p:nvSpPr>
        <p:spPr>
          <a:xfrm>
            <a:off x="3310788" y="5795387"/>
            <a:ext cx="389503" cy="519337"/>
          </a:xfrm>
          <a:prstGeom prst="triangle">
            <a:avLst/>
          </a:prstGeom>
          <a:pattFill prst="wdUpDiag">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xmlns="" id="{67914AE0-93F2-8346-B885-5734D2B694B2}"/>
              </a:ext>
            </a:extLst>
          </p:cNvPr>
          <p:cNvSpPr/>
          <p:nvPr userDrawn="1"/>
        </p:nvSpPr>
        <p:spPr>
          <a:xfrm rot="5400000">
            <a:off x="-117480" y="3101744"/>
            <a:ext cx="648200" cy="3957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724244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_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7418687-D621-0443-9593-F546524940B3}"/>
              </a:ext>
            </a:extLst>
          </p:cNvPr>
          <p:cNvSpPr/>
          <p:nvPr userDrawn="1"/>
        </p:nvSpPr>
        <p:spPr>
          <a:xfrm>
            <a:off x="310369" y="483781"/>
            <a:ext cx="8523263" cy="5890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99247" y="2031121"/>
            <a:ext cx="7839636" cy="3933150"/>
          </a:xfrm>
        </p:spPr>
        <p:txBody>
          <a:bodyPr/>
          <a:lstStyle>
            <a:lvl1pPr marL="342900" indent="-342900">
              <a:buClr>
                <a:schemeClr val="accent1"/>
              </a:buClr>
              <a:buFont typeface="Arial" panose="020B0604020202020204" pitchFamily="34" charset="0"/>
              <a:buChar char="•"/>
              <a:defRPr>
                <a:solidFill>
                  <a:schemeClr val="bg1"/>
                </a:solidFill>
              </a:defRPr>
            </a:lvl1pPr>
            <a:lvl2pPr marL="486918" indent="-285750">
              <a:buClr>
                <a:schemeClr val="accent1"/>
              </a:buClr>
              <a:buFont typeface="Arial" panose="020B0604020202020204" pitchFamily="34" charset="0"/>
              <a:buChar char="•"/>
              <a:defRPr>
                <a:solidFill>
                  <a:schemeClr val="bg1"/>
                </a:solidFill>
              </a:defRPr>
            </a:lvl2pPr>
            <a:lvl3pPr marL="669798" indent="-285750">
              <a:buClr>
                <a:schemeClr val="accent1"/>
              </a:buClr>
              <a:buFont typeface="Arial" panose="020B0604020202020204" pitchFamily="34" charset="0"/>
              <a:buChar char="•"/>
              <a:defRPr>
                <a:solidFill>
                  <a:schemeClr val="bg1"/>
                </a:solidFill>
              </a:defRPr>
            </a:lvl3pPr>
            <a:lvl4pPr marL="852678" indent="-285750">
              <a:buClr>
                <a:schemeClr val="accent1"/>
              </a:buClr>
              <a:buFont typeface="Arial" panose="020B0604020202020204" pitchFamily="34" charset="0"/>
              <a:buChar char="•"/>
              <a:defRPr>
                <a:solidFill>
                  <a:schemeClr val="bg1"/>
                </a:solidFill>
              </a:defRPr>
            </a:lvl4pPr>
            <a:lvl5pPr marL="1035558" indent="-28575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a:lstStyle/>
          <a:p>
            <a:fld id="{4BE1D723-8F53-4F53-90B0-1982A396982E}" type="datetime1">
              <a:rPr lang="en-US" smtClean="0"/>
              <a:t>3/22/2022</a:t>
            </a:fld>
            <a:endParaRPr lang="en-US" dirty="0"/>
          </a:p>
        </p:txBody>
      </p:sp>
      <p:sp>
        <p:nvSpPr>
          <p:cNvPr id="8" name="Footer Placeholder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9">
            <a:extLst>
              <a:ext uri="{FF2B5EF4-FFF2-40B4-BE49-F238E27FC236}">
                <a16:creationId xmlns:a16="http://schemas.microsoft.com/office/drawing/2014/main" xmlns="" id="{E885CA99-382D-3E4B-9C4E-B250026EF32E}"/>
              </a:ext>
            </a:extLst>
          </p:cNvPr>
          <p:cNvSpPr>
            <a:spLocks noGrp="1"/>
          </p:cNvSpPr>
          <p:nvPr>
            <p:ph type="title"/>
          </p:nvPr>
        </p:nvSpPr>
        <p:spPr>
          <a:xfrm>
            <a:off x="699247" y="893729"/>
            <a:ext cx="7839637" cy="910492"/>
          </a:xfrm>
        </p:spPr>
        <p:txBody>
          <a:bodyPr anchor="ctr"/>
          <a:lstStyle>
            <a:lvl1pPr algn="l">
              <a:defRPr>
                <a:solidFill>
                  <a:schemeClr val="bg1"/>
                </a:solidFill>
              </a:defRPr>
            </a:lvl1pPr>
          </a:lstStyle>
          <a:p>
            <a:r>
              <a:rPr lang="en-US"/>
              <a:t>Click to edit Master title style</a:t>
            </a:r>
            <a:endParaRPr lang="en-US" dirty="0"/>
          </a:p>
        </p:txBody>
      </p:sp>
      <p:sp>
        <p:nvSpPr>
          <p:cNvPr id="11" name="Triangle 10">
            <a:extLst>
              <a:ext uri="{FF2B5EF4-FFF2-40B4-BE49-F238E27FC236}">
                <a16:creationId xmlns:a16="http://schemas.microsoft.com/office/drawing/2014/main" xmlns="" id="{6FFCA020-4282-7D4F-AD59-3DEA5E91ADAB}"/>
              </a:ext>
            </a:extLst>
          </p:cNvPr>
          <p:cNvSpPr/>
          <p:nvPr userDrawn="1"/>
        </p:nvSpPr>
        <p:spPr>
          <a:xfrm>
            <a:off x="7844325" y="5309446"/>
            <a:ext cx="1099450" cy="146593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xmlns="" id="{653A8DFA-7BAB-7F45-AC35-E4D26BDBC78A}"/>
              </a:ext>
            </a:extLst>
          </p:cNvPr>
          <p:cNvSpPr/>
          <p:nvPr userDrawn="1"/>
        </p:nvSpPr>
        <p:spPr>
          <a:xfrm rot="5400000">
            <a:off x="-117480" y="1151098"/>
            <a:ext cx="648200" cy="3957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38601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7418687-D621-0443-9593-F546524940B3}"/>
              </a:ext>
            </a:extLst>
          </p:cNvPr>
          <p:cNvSpPr/>
          <p:nvPr userDrawn="1"/>
        </p:nvSpPr>
        <p:spPr>
          <a:xfrm>
            <a:off x="310369" y="483781"/>
            <a:ext cx="8523263" cy="5890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a:lstStyle/>
          <a:p>
            <a:fld id="{4BE1D723-8F53-4F53-90B0-1982A396982E}" type="datetime1">
              <a:rPr lang="en-US" smtClean="0"/>
              <a:t>3/22/2022</a:t>
            </a:fld>
            <a:endParaRPr lang="en-US" dirty="0"/>
          </a:p>
        </p:txBody>
      </p:sp>
      <p:sp>
        <p:nvSpPr>
          <p:cNvPr id="8" name="Footer Placeholder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9">
            <a:extLst>
              <a:ext uri="{FF2B5EF4-FFF2-40B4-BE49-F238E27FC236}">
                <a16:creationId xmlns:a16="http://schemas.microsoft.com/office/drawing/2014/main" xmlns="" id="{E885CA99-382D-3E4B-9C4E-B250026EF32E}"/>
              </a:ext>
            </a:extLst>
          </p:cNvPr>
          <p:cNvSpPr>
            <a:spLocks noGrp="1"/>
          </p:cNvSpPr>
          <p:nvPr>
            <p:ph type="title"/>
          </p:nvPr>
        </p:nvSpPr>
        <p:spPr>
          <a:xfrm>
            <a:off x="699247" y="893729"/>
            <a:ext cx="7839637" cy="910492"/>
          </a:xfrm>
        </p:spPr>
        <p:txBody>
          <a:bodyPr anchor="ctr"/>
          <a:lstStyle>
            <a:lvl1pPr algn="l">
              <a:defRPr>
                <a:solidFill>
                  <a:schemeClr val="bg1"/>
                </a:solidFill>
              </a:defRPr>
            </a:lvl1pPr>
          </a:lstStyle>
          <a:p>
            <a:r>
              <a:rPr lang="en-US"/>
              <a:t>Click to edit Master title style</a:t>
            </a:r>
            <a:endParaRPr lang="en-US" dirty="0"/>
          </a:p>
        </p:txBody>
      </p:sp>
      <p:sp>
        <p:nvSpPr>
          <p:cNvPr id="11" name="Triangle 10">
            <a:extLst>
              <a:ext uri="{FF2B5EF4-FFF2-40B4-BE49-F238E27FC236}">
                <a16:creationId xmlns:a16="http://schemas.microsoft.com/office/drawing/2014/main" xmlns="" id="{6FFCA020-4282-7D4F-AD59-3DEA5E91ADAB}"/>
              </a:ext>
            </a:extLst>
          </p:cNvPr>
          <p:cNvSpPr/>
          <p:nvPr userDrawn="1"/>
        </p:nvSpPr>
        <p:spPr>
          <a:xfrm>
            <a:off x="7844325" y="5309446"/>
            <a:ext cx="1099450" cy="146593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xmlns="" id="{653A8DFA-7BAB-7F45-AC35-E4D26BDBC78A}"/>
              </a:ext>
            </a:extLst>
          </p:cNvPr>
          <p:cNvSpPr/>
          <p:nvPr userDrawn="1"/>
        </p:nvSpPr>
        <p:spPr>
          <a:xfrm rot="5400000">
            <a:off x="-117480" y="1151098"/>
            <a:ext cx="648200" cy="3957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763084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D699DDB7-1677-4418-BCDD-1416956A335C}" type="datetimeFigureOut">
              <a:rPr lang="el-GR" smtClean="0"/>
              <a:t>22/3/2022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306053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D699DDB7-1677-4418-BCDD-1416956A335C}" type="datetimeFigureOut">
              <a:rPr lang="el-GR" smtClean="0"/>
              <a:t>22/3/2022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591030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D699DDB7-1677-4418-BCDD-1416956A335C}" type="datetimeFigureOut">
              <a:rPr lang="el-GR" smtClean="0"/>
              <a:t>22/3/2022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1838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D699DDB7-1677-4418-BCDD-1416956A335C}" type="datetimeFigureOut">
              <a:rPr lang="el-GR" smtClean="0"/>
              <a:t>22/3/2022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131917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D699DDB7-1677-4418-BCDD-1416956A335C}" type="datetimeFigureOut">
              <a:rPr lang="el-GR" smtClean="0"/>
              <a:t>22/3/2022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149150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699DDB7-1677-4418-BCDD-1416956A335C}" type="datetimeFigureOut">
              <a:rPr lang="el-GR" smtClean="0"/>
              <a:t>22/3/2022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51599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699DDB7-1677-4418-BCDD-1416956A335C}" type="datetimeFigureOut">
              <a:rPr lang="el-GR" smtClean="0"/>
              <a:t>22/3/2022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233064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D699DDB7-1677-4418-BCDD-1416956A335C}" type="datetimeFigureOut">
              <a:rPr lang="el-GR" smtClean="0"/>
              <a:t>22/3/2022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00CF98F-A40D-4185-B8AA-E6C5DF06CAE3}" type="slidenum">
              <a:rPr lang="el-GR" smtClean="0"/>
              <a:t>‹#›</a:t>
            </a:fld>
            <a:endParaRPr lang="el-GR"/>
          </a:p>
        </p:txBody>
      </p:sp>
    </p:spTree>
    <p:extLst>
      <p:ext uri="{BB962C8B-B14F-4D97-AF65-F5344CB8AC3E}">
        <p14:creationId xmlns:p14="http://schemas.microsoft.com/office/powerpoint/2010/main" val="321179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9DDB7-1677-4418-BCDD-1416956A335C}" type="datetimeFigureOut">
              <a:rPr lang="el-GR" smtClean="0"/>
              <a:t>22/3/2022</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CF98F-A40D-4185-B8AA-E6C5DF06CAE3}" type="slidenum">
              <a:rPr lang="el-GR" smtClean="0"/>
              <a:t>‹#›</a:t>
            </a:fld>
            <a:endParaRPr lang="el-GR"/>
          </a:p>
        </p:txBody>
      </p:sp>
    </p:spTree>
    <p:extLst>
      <p:ext uri="{BB962C8B-B14F-4D97-AF65-F5344CB8AC3E}">
        <p14:creationId xmlns:p14="http://schemas.microsoft.com/office/powerpoint/2010/main" val="65566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3lyk-komot.rod.sch.gr/new/images/docs_12_13/zwh_ergo_puthagora.pdf"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giodonkaranton.wordpress.com/2016/02/14/&#955;&#943;&#947;&#945;-&#955;&#972;&#947;&#953;&#945;-&#947;&#953;&#945;-&#964;&#959;&#957;-&#960;&#965;&#952;&#945;&#947;&#972;&#961;&#945;/" TargetMode="External"/><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3gymamarousiou.gr/attachments/"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philenews.com/f-me-apopsi/paremvaseis-ston-f/article/687047/pythagras-i-dynami-tis-"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ipaidia.gr/endiaferouses-eidiseis/ti-einai-i-koupa-tou-pithagora/"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users.uoa.gr/~hspyridis/kallipateira.pdf" TargetMode="External"/><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hyperlink" Target="https://docplayer.gr/3470186-Moysiki-kai-mathimatika.html" TargetMode="External"/><Relationship Id="rId4" Type="http://schemas.openxmlformats.org/officeDocument/2006/relationships/hyperlink" Target="https://www.youtube.com/watch?v=UK8Zg0Gz78w"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539552" y="188640"/>
            <a:ext cx="7704856" cy="1800200"/>
          </a:xfrm>
        </p:spPr>
        <p:txBody>
          <a:bodyPr>
            <a:normAutofit fontScale="90000"/>
          </a:bodyPr>
          <a:lstStyle/>
          <a:p>
            <a:r>
              <a:rPr lang="el-GR" i="1" u="sng" dirty="0" smtClean="0"/>
              <a:t/>
            </a:r>
            <a:br>
              <a:rPr lang="el-GR" i="1" u="sng" dirty="0" smtClean="0"/>
            </a:br>
            <a:r>
              <a:rPr lang="el-GR" sz="3100" i="1" u="sng" dirty="0" smtClean="0"/>
              <a:t>« </a:t>
            </a:r>
            <a:r>
              <a:rPr lang="el-GR" sz="3100" i="1" u="sng" dirty="0"/>
              <a:t>Ο άνθρωπος που έβλεπε παντού αριθμούς</a:t>
            </a:r>
            <a:r>
              <a:rPr lang="el-GR" sz="3100" i="1" u="sng" dirty="0" smtClean="0"/>
              <a:t>»</a:t>
            </a:r>
            <a:br>
              <a:rPr lang="el-GR" sz="3100" i="1" u="sng" dirty="0" smtClean="0"/>
            </a:br>
            <a:r>
              <a:rPr lang="el-GR" sz="2200" i="1" u="sng" dirty="0" smtClean="0">
                <a:solidFill>
                  <a:srgbClr val="FF0000"/>
                </a:solidFill>
              </a:rPr>
              <a:t>ΟΜΑΔΙΚΗ ΕΡΓΑΣΙΑ</a:t>
            </a:r>
            <a:br>
              <a:rPr lang="el-GR" sz="2200" i="1" u="sng" dirty="0" smtClean="0">
                <a:solidFill>
                  <a:srgbClr val="FF0000"/>
                </a:solidFill>
              </a:rPr>
            </a:br>
            <a:r>
              <a:rPr lang="el-GR" sz="2200" i="1" u="sng" dirty="0" smtClean="0">
                <a:solidFill>
                  <a:srgbClr val="FF0000"/>
                </a:solidFill>
              </a:rPr>
              <a:t>2</a:t>
            </a:r>
            <a:r>
              <a:rPr lang="el-GR" sz="2200" i="1" u="sng" baseline="30000" dirty="0" smtClean="0">
                <a:solidFill>
                  <a:srgbClr val="FF0000"/>
                </a:solidFill>
              </a:rPr>
              <a:t>ο</a:t>
            </a:r>
            <a:r>
              <a:rPr lang="el-GR" sz="2200" i="1" u="sng" dirty="0" smtClean="0">
                <a:solidFill>
                  <a:srgbClr val="FF0000"/>
                </a:solidFill>
              </a:rPr>
              <a:t> ΓΥΜΝΑΣΙΟ ΑΓΙΩΝ ΑΝΑΡΓΥΡΩΝ</a:t>
            </a:r>
            <a:br>
              <a:rPr lang="el-GR" sz="2200" i="1" u="sng" dirty="0" smtClean="0">
                <a:solidFill>
                  <a:srgbClr val="FF0000"/>
                </a:solidFill>
              </a:rPr>
            </a:br>
            <a:r>
              <a:rPr lang="el-GR" sz="2200" i="1" dirty="0" smtClean="0">
                <a:solidFill>
                  <a:srgbClr val="FF0000"/>
                </a:solidFill>
              </a:rPr>
              <a:t>ΤΜΗΜΑ Β3                 Σχ.έτος: 2021-22</a:t>
            </a:r>
            <a:br>
              <a:rPr lang="el-GR" sz="2200" i="1" dirty="0" smtClean="0">
                <a:solidFill>
                  <a:srgbClr val="FF0000"/>
                </a:solidFill>
              </a:rPr>
            </a:br>
            <a:r>
              <a:rPr lang="el-GR" sz="1600" u="sng" dirty="0" smtClean="0">
                <a:solidFill>
                  <a:srgbClr val="FF0000"/>
                </a:solidFill>
                <a:latin typeface="Georgia" panose="02040502050405020303" pitchFamily="18" charset="0"/>
              </a:rPr>
              <a:t>Υπεύθυνη καθηγήτρια:</a:t>
            </a:r>
            <a:r>
              <a:rPr lang="el-GR" sz="1600" dirty="0" smtClean="0">
                <a:solidFill>
                  <a:srgbClr val="FF0000"/>
                </a:solidFill>
                <a:latin typeface="Georgia" panose="02040502050405020303" pitchFamily="18" charset="0"/>
              </a:rPr>
              <a:t> </a:t>
            </a:r>
            <a:r>
              <a:rPr lang="el-GR" sz="1600" dirty="0">
                <a:solidFill>
                  <a:srgbClr val="FF0000"/>
                </a:solidFill>
                <a:latin typeface="Georgia" panose="02040502050405020303" pitchFamily="18" charset="0"/>
              </a:rPr>
              <a:t>ΝΙΚΟΛΑΚΟΠΟΥΛΟΥ ΡΕΒΕΚΚΑ</a:t>
            </a:r>
            <a:br>
              <a:rPr lang="el-GR" sz="1600" dirty="0">
                <a:solidFill>
                  <a:srgbClr val="FF0000"/>
                </a:solidFill>
                <a:latin typeface="Georgia" panose="02040502050405020303" pitchFamily="18" charset="0"/>
              </a:rPr>
            </a:br>
            <a:r>
              <a:rPr lang="el-GR" sz="1600" dirty="0"/>
              <a:t/>
            </a:r>
            <a:br>
              <a:rPr lang="el-GR" sz="1600" dirty="0"/>
            </a:br>
            <a:endParaRPr lang="el-GR" sz="1600" dirty="0"/>
          </a:p>
        </p:txBody>
      </p:sp>
      <p:pic>
        <p:nvPicPr>
          <p:cNvPr id="4" name="Εικόνα 3"/>
          <p:cNvPicPr/>
          <p:nvPr/>
        </p:nvPicPr>
        <p:blipFill>
          <a:blip r:embed="rId2" cstate="print">
            <a:extLst>
              <a:ext uri="{28A0092B-C50C-407E-A947-70E740481C1C}">
                <a14:useLocalDpi xmlns:a14="http://schemas.microsoft.com/office/drawing/2010/main" val="0"/>
              </a:ext>
            </a:extLst>
          </a:blip>
          <a:stretch>
            <a:fillRect/>
          </a:stretch>
        </p:blipFill>
        <p:spPr>
          <a:xfrm>
            <a:off x="2051720" y="2393504"/>
            <a:ext cx="4680520" cy="4131840"/>
          </a:xfrm>
          <a:prstGeom prst="rect">
            <a:avLst/>
          </a:prstGeom>
        </p:spPr>
      </p:pic>
    </p:spTree>
    <p:extLst>
      <p:ext uri="{BB962C8B-B14F-4D97-AF65-F5344CB8AC3E}">
        <p14:creationId xmlns:p14="http://schemas.microsoft.com/office/powerpoint/2010/main" val="3613730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D32527D-5AA7-47C8-9DFD-3EBF11A7489E}"/>
              </a:ext>
            </a:extLst>
          </p:cNvPr>
          <p:cNvSpPr>
            <a:spLocks noGrp="1"/>
          </p:cNvSpPr>
          <p:nvPr>
            <p:ph idx="1"/>
          </p:nvPr>
        </p:nvSpPr>
        <p:spPr>
          <a:xfrm>
            <a:off x="699247" y="2031121"/>
            <a:ext cx="5528937" cy="2792806"/>
          </a:xfrm>
        </p:spPr>
        <p:txBody>
          <a:bodyPr>
            <a:normAutofit fontScale="62500" lnSpcReduction="20000"/>
          </a:bodyPr>
          <a:lstStyle/>
          <a:p>
            <a:pPr marL="0" indent="0">
              <a:buNone/>
            </a:pPr>
            <a:r>
              <a:rPr lang="el-GR" b="0" i="0" dirty="0">
                <a:effectLst/>
                <a:latin typeface="Georgia" panose="02040502050405020303" pitchFamily="18" charset="0"/>
              </a:rPr>
              <a:t>Ως σκλάβος πλέον, κατάφερε να διακριθεί και να επιζητούν συναναστροφές μαζί του Πέρσες Μάγοι και σοφοί Χαλδαίοι, για ανταλλαγές γνώσεων και διδασκαλιών </a:t>
            </a:r>
          </a:p>
          <a:p>
            <a:pPr marL="0" indent="0">
              <a:buNone/>
            </a:pPr>
            <a:r>
              <a:rPr lang="el-GR" dirty="0">
                <a:latin typeface="Georgia" panose="02040502050405020303" pitchFamily="18" charset="0"/>
              </a:rPr>
              <a:t>Έ</a:t>
            </a:r>
            <a:r>
              <a:rPr lang="el-GR" b="0" i="0" dirty="0">
                <a:effectLst/>
                <a:latin typeface="Georgia" panose="02040502050405020303" pitchFamily="18" charset="0"/>
              </a:rPr>
              <a:t>πειτα ο προσωπικός γιατρός του Πέρση βασιλιά, ο Έλληνας Δημοκείδης, μεσολάβησε και κατάφερε επιτέλους να αφεθεί ελεύθερος ο Πυθαγόρας, με τον όρο να επιστρέψει στην πατρίδα του τη Σάμο κι όχι στην Αίγυπτο.</a:t>
            </a:r>
            <a:endParaRPr lang="en-US" dirty="0"/>
          </a:p>
        </p:txBody>
      </p:sp>
      <p:sp>
        <p:nvSpPr>
          <p:cNvPr id="3" name="Title 2">
            <a:extLst>
              <a:ext uri="{FF2B5EF4-FFF2-40B4-BE49-F238E27FC236}">
                <a16:creationId xmlns:a16="http://schemas.microsoft.com/office/drawing/2014/main" xmlns="" id="{8FA6968F-E1B5-405D-8095-0BB7D3905404}"/>
              </a:ext>
            </a:extLst>
          </p:cNvPr>
          <p:cNvSpPr>
            <a:spLocks noGrp="1"/>
          </p:cNvSpPr>
          <p:nvPr>
            <p:ph type="title"/>
          </p:nvPr>
        </p:nvSpPr>
        <p:spPr/>
        <p:txBody>
          <a:bodyPr/>
          <a:lstStyle/>
          <a:p>
            <a:r>
              <a:rPr lang="el-GR" dirty="0"/>
              <a:t>Στην Βαβυλώνα </a:t>
            </a:r>
            <a:endParaRPr lang="en-US" dirty="0"/>
          </a:p>
        </p:txBody>
      </p:sp>
      <p:pic>
        <p:nvPicPr>
          <p:cNvPr id="4" name="Picture 3">
            <a:extLst>
              <a:ext uri="{FF2B5EF4-FFF2-40B4-BE49-F238E27FC236}">
                <a16:creationId xmlns:a16="http://schemas.microsoft.com/office/drawing/2014/main" xmlns="" id="{DE398DD9-835D-4F84-A207-4D506A137D39}"/>
              </a:ext>
            </a:extLst>
          </p:cNvPr>
          <p:cNvPicPr>
            <a:picLocks noChangeAspect="1"/>
          </p:cNvPicPr>
          <p:nvPr/>
        </p:nvPicPr>
        <p:blipFill>
          <a:blip r:embed="rId2"/>
          <a:stretch>
            <a:fillRect/>
          </a:stretch>
        </p:blipFill>
        <p:spPr>
          <a:xfrm>
            <a:off x="5801308" y="4158240"/>
            <a:ext cx="2915233" cy="2073054"/>
          </a:xfrm>
          <a:prstGeom prst="rect">
            <a:avLst/>
          </a:prstGeom>
        </p:spPr>
      </p:pic>
    </p:spTree>
    <p:extLst>
      <p:ext uri="{BB962C8B-B14F-4D97-AF65-F5344CB8AC3E}">
        <p14:creationId xmlns:p14="http://schemas.microsoft.com/office/powerpoint/2010/main" val="165646924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C944104-D4F5-4202-BE9D-A9E951FE474B}"/>
              </a:ext>
            </a:extLst>
          </p:cNvPr>
          <p:cNvSpPr>
            <a:spLocks noGrp="1"/>
          </p:cNvSpPr>
          <p:nvPr>
            <p:ph idx="1"/>
          </p:nvPr>
        </p:nvSpPr>
        <p:spPr>
          <a:xfrm>
            <a:off x="699247" y="2031121"/>
            <a:ext cx="7684308" cy="2606193"/>
          </a:xfrm>
        </p:spPr>
        <p:txBody>
          <a:bodyPr>
            <a:normAutofit fontScale="62500" lnSpcReduction="20000"/>
          </a:bodyPr>
          <a:lstStyle/>
          <a:p>
            <a:pPr marL="0" indent="0">
              <a:buNone/>
            </a:pPr>
            <a:r>
              <a:rPr lang="el-GR" b="0" i="0" dirty="0">
                <a:effectLst/>
                <a:latin typeface="Georgia" panose="02040502050405020303" pitchFamily="18" charset="0"/>
              </a:rPr>
              <a:t>Ο </a:t>
            </a:r>
            <a:r>
              <a:rPr lang="el-GR" dirty="0">
                <a:latin typeface="Georgia" panose="02040502050405020303" pitchFamily="18" charset="0"/>
              </a:rPr>
              <a:t>Πυθαγόρας, μόλις απέκτησε την ελευθερία του ταξίδεψε σε όλη την εγγύς Ανατολή, έφτασε μέχρι και την Ινδία, πάντοτε αναζητώντας σπάνιες γνώσεις και σπάνιους ανθρώπους. Ήταν εκ πεποιθήσεως «τουρίστας» περιηγητής.</a:t>
            </a:r>
          </a:p>
          <a:p>
            <a:pPr marL="0" indent="0">
              <a:buNone/>
            </a:pPr>
            <a:r>
              <a:rPr lang="el-GR" dirty="0">
                <a:latin typeface="Georgia" panose="02040502050405020303" pitchFamily="18" charset="0"/>
              </a:rPr>
              <a:t> Ταξίδεψε επίσης σε διάσημους «ιερούς τόπους» της </a:t>
            </a:r>
            <a:r>
              <a:rPr lang="el-GR" dirty="0">
                <a:highlight>
                  <a:srgbClr val="000000"/>
                </a:highlight>
                <a:latin typeface="Georgia" panose="02040502050405020303" pitchFamily="18" charset="0"/>
              </a:rPr>
              <a:t>Ελλάδας, για να εξερευνήσει τα μυστήρια αυτών των τόπων, στη Δήλο, στο Ιδαίον Άντρον της Κρήτης και στους Δελφούς </a:t>
            </a:r>
            <a:r>
              <a:rPr lang="el-GR" b="0" i="0" dirty="0">
                <a:effectLst/>
                <a:highlight>
                  <a:srgbClr val="000000"/>
                </a:highlight>
                <a:latin typeface="Georgia" panose="02040502050405020303" pitchFamily="18" charset="0"/>
              </a:rPr>
              <a:t>όπου λέγεται ότι συνδέθηκε ερωτικά με την Ιέρεια Θεμιστοκλεία και έμεινε μαζί της για έναν χρόνο, όπου έμαθε πολλά μυστικά των Δελφών, μάλλον απομυθοποιητικά για το μαντείο.</a:t>
            </a:r>
            <a:endParaRPr lang="en-US" dirty="0">
              <a:highlight>
                <a:srgbClr val="000000"/>
              </a:highlight>
              <a:latin typeface="Georgia" panose="02040502050405020303" pitchFamily="18" charset="0"/>
            </a:endParaRPr>
          </a:p>
        </p:txBody>
      </p:sp>
      <p:sp>
        <p:nvSpPr>
          <p:cNvPr id="3" name="Title 2">
            <a:extLst>
              <a:ext uri="{FF2B5EF4-FFF2-40B4-BE49-F238E27FC236}">
                <a16:creationId xmlns:a16="http://schemas.microsoft.com/office/drawing/2014/main" xmlns="" id="{7D1ACF14-414F-4DA7-B861-EADFBCDE7EC9}"/>
              </a:ext>
            </a:extLst>
          </p:cNvPr>
          <p:cNvSpPr>
            <a:spLocks noGrp="1"/>
          </p:cNvSpPr>
          <p:nvPr>
            <p:ph type="title"/>
          </p:nvPr>
        </p:nvSpPr>
        <p:spPr/>
        <p:txBody>
          <a:bodyPr/>
          <a:lstStyle/>
          <a:p>
            <a:r>
              <a:rPr lang="el-GR" dirty="0"/>
              <a:t>Ως ελεύθερος, πλέον, πολίτης</a:t>
            </a:r>
            <a:endParaRPr lang="en-US" dirty="0"/>
          </a:p>
        </p:txBody>
      </p:sp>
      <p:pic>
        <p:nvPicPr>
          <p:cNvPr id="4" name="Picture 3">
            <a:extLst>
              <a:ext uri="{FF2B5EF4-FFF2-40B4-BE49-F238E27FC236}">
                <a16:creationId xmlns:a16="http://schemas.microsoft.com/office/drawing/2014/main" xmlns="" id="{7B06E1C4-A304-4061-8503-3E2BEEAAD200}"/>
              </a:ext>
            </a:extLst>
          </p:cNvPr>
          <p:cNvPicPr>
            <a:picLocks noChangeAspect="1"/>
          </p:cNvPicPr>
          <p:nvPr/>
        </p:nvPicPr>
        <p:blipFill>
          <a:blip r:embed="rId2"/>
          <a:stretch>
            <a:fillRect/>
          </a:stretch>
        </p:blipFill>
        <p:spPr>
          <a:xfrm>
            <a:off x="5566001" y="4391367"/>
            <a:ext cx="2236724" cy="1858686"/>
          </a:xfrm>
          <a:prstGeom prst="rect">
            <a:avLst/>
          </a:prstGeom>
        </p:spPr>
      </p:pic>
    </p:spTree>
    <p:extLst>
      <p:ext uri="{BB962C8B-B14F-4D97-AF65-F5344CB8AC3E}">
        <p14:creationId xmlns:p14="http://schemas.microsoft.com/office/powerpoint/2010/main" val="112760549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1FB0A1-29BD-4C1A-91D7-996FAAC5DE29}"/>
              </a:ext>
            </a:extLst>
          </p:cNvPr>
          <p:cNvSpPr>
            <a:spLocks noGrp="1"/>
          </p:cNvSpPr>
          <p:nvPr>
            <p:ph idx="1"/>
          </p:nvPr>
        </p:nvSpPr>
        <p:spPr>
          <a:xfrm>
            <a:off x="652182" y="1804220"/>
            <a:ext cx="7839636" cy="4475281"/>
          </a:xfrm>
        </p:spPr>
        <p:txBody>
          <a:bodyPr>
            <a:normAutofit fontScale="70000" lnSpcReduction="20000"/>
          </a:bodyPr>
          <a:lstStyle/>
          <a:p>
            <a:pPr marL="0" indent="0">
              <a:buNone/>
            </a:pPr>
            <a:r>
              <a:rPr lang="el-GR" b="0" i="0" dirty="0">
                <a:effectLst/>
                <a:latin typeface="Georgia" panose="02040502050405020303" pitchFamily="18" charset="0"/>
              </a:rPr>
              <a:t>Οι επαφές του και τα ταξίδια είχαν μετατρέψει τον Φιλόσοφο σε έναν σπάνιο ανθολόγο των γνώσεων τού τότε κόσμου. Σε ηλικία περίπου πενήντα ετών κατάλαβε ότι ήταν απαραίτητο να ιδρύσει μία σχολή για να διδάξει τις γνώσεις, τις μελέτες και τα συμπεράσματα του και σκέφτηκε να ιδρύσει αυτή τη σχολή στην πατρίδα του τη Σάμο.</a:t>
            </a:r>
          </a:p>
          <a:p>
            <a:pPr marL="0" indent="0">
              <a:buNone/>
            </a:pPr>
            <a:endParaRPr lang="el-GR" dirty="0">
              <a:latin typeface="Georgia" panose="02040502050405020303" pitchFamily="18" charset="0"/>
            </a:endParaRPr>
          </a:p>
          <a:p>
            <a:pPr marL="0" indent="0">
              <a:buNone/>
            </a:pPr>
            <a:endParaRPr lang="el-GR" b="0" i="0" dirty="0">
              <a:effectLst/>
              <a:latin typeface="Georgia" panose="02040502050405020303" pitchFamily="18" charset="0"/>
            </a:endParaRPr>
          </a:p>
          <a:p>
            <a:pPr marL="0" indent="0">
              <a:buNone/>
            </a:pPr>
            <a:endParaRPr lang="el-GR" b="0" i="0" dirty="0">
              <a:effectLst/>
              <a:latin typeface="Georgia" panose="02040502050405020303" pitchFamily="18" charset="0"/>
            </a:endParaRPr>
          </a:p>
          <a:p>
            <a:pPr marL="0" indent="0">
              <a:buNone/>
            </a:pPr>
            <a:endParaRPr lang="el-GR" b="0" i="0" dirty="0">
              <a:effectLst/>
              <a:latin typeface="Georgia" panose="02040502050405020303" pitchFamily="18" charset="0"/>
            </a:endParaRPr>
          </a:p>
          <a:p>
            <a:pPr marL="0" indent="0">
              <a:buNone/>
            </a:pPr>
            <a:r>
              <a:rPr lang="el-GR" dirty="0">
                <a:latin typeface="Georgia" panose="02040502050405020303" pitchFamily="18" charset="0"/>
              </a:rPr>
              <a:t>Παρόλα αυτά, μετά από δυσκολίες που συνάντησε, σχετικά με την σχόλη και τους υπόλοιπους φιλοσόφους, αποφάσισε να ταξιδέψει για την Κρότωνα στον Κάτω Ιταλία.</a:t>
            </a:r>
          </a:p>
        </p:txBody>
      </p:sp>
      <p:sp>
        <p:nvSpPr>
          <p:cNvPr id="3" name="Title 2">
            <a:extLst>
              <a:ext uri="{FF2B5EF4-FFF2-40B4-BE49-F238E27FC236}">
                <a16:creationId xmlns:a16="http://schemas.microsoft.com/office/drawing/2014/main" xmlns="" id="{13F9CE7C-D0E6-4DBD-89D6-793D572B4E03}"/>
              </a:ext>
            </a:extLst>
          </p:cNvPr>
          <p:cNvSpPr>
            <a:spLocks noGrp="1"/>
          </p:cNvSpPr>
          <p:nvPr>
            <p:ph type="title"/>
          </p:nvPr>
        </p:nvSpPr>
        <p:spPr/>
        <p:txBody>
          <a:bodyPr/>
          <a:lstStyle/>
          <a:p>
            <a:r>
              <a:rPr lang="el-GR" dirty="0"/>
              <a:t>Μία χρόνια στάση</a:t>
            </a:r>
            <a:endParaRPr lang="en-US" dirty="0"/>
          </a:p>
        </p:txBody>
      </p:sp>
      <p:pic>
        <p:nvPicPr>
          <p:cNvPr id="5" name="Picture 4">
            <a:extLst>
              <a:ext uri="{FF2B5EF4-FFF2-40B4-BE49-F238E27FC236}">
                <a16:creationId xmlns:a16="http://schemas.microsoft.com/office/drawing/2014/main" xmlns="" id="{1322BDF2-F0EC-49D1-B0A8-A84AD3ED5843}"/>
              </a:ext>
            </a:extLst>
          </p:cNvPr>
          <p:cNvPicPr>
            <a:picLocks noChangeAspect="1"/>
          </p:cNvPicPr>
          <p:nvPr/>
        </p:nvPicPr>
        <p:blipFill>
          <a:blip r:embed="rId2"/>
          <a:stretch>
            <a:fillRect/>
          </a:stretch>
        </p:blipFill>
        <p:spPr>
          <a:xfrm>
            <a:off x="2699791" y="3482094"/>
            <a:ext cx="3168353" cy="1350132"/>
          </a:xfrm>
          <a:prstGeom prst="rect">
            <a:avLst/>
          </a:prstGeom>
        </p:spPr>
      </p:pic>
    </p:spTree>
    <p:extLst>
      <p:ext uri="{BB962C8B-B14F-4D97-AF65-F5344CB8AC3E}">
        <p14:creationId xmlns:p14="http://schemas.microsoft.com/office/powerpoint/2010/main" val="340671473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0ABED30-0222-4B28-879A-A69BC373AF05}"/>
              </a:ext>
            </a:extLst>
          </p:cNvPr>
          <p:cNvSpPr>
            <a:spLocks noGrp="1"/>
          </p:cNvSpPr>
          <p:nvPr>
            <p:ph idx="1"/>
          </p:nvPr>
        </p:nvSpPr>
        <p:spPr>
          <a:xfrm>
            <a:off x="652183" y="1947145"/>
            <a:ext cx="5485028" cy="3940471"/>
          </a:xfrm>
        </p:spPr>
        <p:txBody>
          <a:bodyPr>
            <a:normAutofit fontScale="77500" lnSpcReduction="20000"/>
          </a:bodyPr>
          <a:lstStyle/>
          <a:p>
            <a:pPr marL="0" indent="0">
              <a:buNone/>
            </a:pPr>
            <a:r>
              <a:rPr lang="el-GR" dirty="0">
                <a:latin typeface="Georgia" panose="02040502050405020303" pitchFamily="18" charset="0"/>
              </a:rPr>
              <a:t>Ο Κρότωνα στην Κάτω Ιταλία, φημιζόταν για τις πρωτοποριακές ιδέες, τις τέχνες, και τους ευτυχισμένους ανθρώπους, κάνοντας έτσι τον Πυθαγόρα να πιστέψει πως σε αυτήν την  αποικία θα μπορούσε να ιδρύσει τη σχολή του. Φτάνοντας στον Κρότωνα, ίδρυσε τελικά τη σχολή του εκεί και αργότερα έφτασε στο σημείο να ιδρύσει παραρτήματα της σχολής του σε πολλές πόλεις της Κάτω Ιταλίας και της Σικελίας.</a:t>
            </a:r>
            <a:endParaRPr lang="en-US" dirty="0">
              <a:latin typeface="Georgia" panose="02040502050405020303" pitchFamily="18" charset="0"/>
            </a:endParaRPr>
          </a:p>
        </p:txBody>
      </p:sp>
      <p:sp>
        <p:nvSpPr>
          <p:cNvPr id="3" name="Title 2">
            <a:extLst>
              <a:ext uri="{FF2B5EF4-FFF2-40B4-BE49-F238E27FC236}">
                <a16:creationId xmlns:a16="http://schemas.microsoft.com/office/drawing/2014/main" xmlns="" id="{CFE4ED2A-6E58-4DF2-962A-6C3C8D0A23A6}"/>
              </a:ext>
            </a:extLst>
          </p:cNvPr>
          <p:cNvSpPr>
            <a:spLocks noGrp="1"/>
          </p:cNvSpPr>
          <p:nvPr>
            <p:ph type="title"/>
          </p:nvPr>
        </p:nvSpPr>
        <p:spPr/>
        <p:txBody>
          <a:bodyPr/>
          <a:lstStyle/>
          <a:p>
            <a:r>
              <a:rPr lang="el-GR" dirty="0"/>
              <a:t>Στον Κρότωνα </a:t>
            </a:r>
            <a:endParaRPr lang="en-US" dirty="0"/>
          </a:p>
        </p:txBody>
      </p:sp>
      <p:pic>
        <p:nvPicPr>
          <p:cNvPr id="4" name="Picture 3">
            <a:extLst>
              <a:ext uri="{FF2B5EF4-FFF2-40B4-BE49-F238E27FC236}">
                <a16:creationId xmlns:a16="http://schemas.microsoft.com/office/drawing/2014/main" xmlns="" id="{8344669B-4E2F-4600-B9E9-3E224F4F3909}"/>
              </a:ext>
            </a:extLst>
          </p:cNvPr>
          <p:cNvPicPr>
            <a:picLocks noChangeAspect="1"/>
          </p:cNvPicPr>
          <p:nvPr/>
        </p:nvPicPr>
        <p:blipFill>
          <a:blip r:embed="rId2"/>
          <a:stretch>
            <a:fillRect/>
          </a:stretch>
        </p:blipFill>
        <p:spPr>
          <a:xfrm>
            <a:off x="6522099" y="1508644"/>
            <a:ext cx="1799024" cy="3463362"/>
          </a:xfrm>
          <a:prstGeom prst="rect">
            <a:avLst/>
          </a:prstGeom>
        </p:spPr>
      </p:pic>
    </p:spTree>
    <p:extLst>
      <p:ext uri="{BB962C8B-B14F-4D97-AF65-F5344CB8AC3E}">
        <p14:creationId xmlns:p14="http://schemas.microsoft.com/office/powerpoint/2010/main" val="207555320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44AFDBD-03D7-484F-A312-C1772E260F7D}"/>
              </a:ext>
            </a:extLst>
          </p:cNvPr>
          <p:cNvSpPr>
            <a:spLocks noGrp="1"/>
          </p:cNvSpPr>
          <p:nvPr>
            <p:ph idx="1"/>
          </p:nvPr>
        </p:nvSpPr>
        <p:spPr/>
        <p:txBody>
          <a:bodyPr>
            <a:normAutofit fontScale="70000" lnSpcReduction="20000"/>
          </a:bodyPr>
          <a:lstStyle/>
          <a:p>
            <a:pPr marL="0" indent="0">
              <a:buNone/>
            </a:pPr>
            <a:r>
              <a:rPr lang="el-GR" dirty="0">
                <a:latin typeface="Georgia" panose="02040502050405020303" pitchFamily="18" charset="0"/>
              </a:rPr>
              <a:t>Υπήρχε ένας άντρας από τον Κρότωνα, ο Κύλων, ο οποίος ήταν σε χαρακτήρα φορτικός, βίαιος και τυραννικός. Αυτός πίστευε πως έπρεπε να γίνει μέτοχος και στη φιλοσοφία του Πυθαγόρα και να γίνει δεκτός μεταξύ των μαθητών. Με βάση αυτά ο Πυθαγόρας δεν δέχτηκε τον Κύλων για μαθητή του. </a:t>
            </a:r>
          </a:p>
          <a:p>
            <a:pPr marL="0" indent="0">
              <a:buNone/>
            </a:pPr>
            <a:r>
              <a:rPr lang="el-GR" dirty="0">
                <a:latin typeface="Georgia" panose="02040502050405020303" pitchFamily="18" charset="0"/>
              </a:rPr>
              <a:t>Ο Κύλων το πήρε ως μεγάλη προσβολή, συγκέντρωσε τους φίλους του όπου κατηγόρησε τον Πυθαγόρα και άρχισε να προετοιμάζεται για να βλάψει αυτόν και τους μαθητές του.</a:t>
            </a:r>
          </a:p>
          <a:p>
            <a:pPr marL="0" indent="0">
              <a:buNone/>
            </a:pPr>
            <a:r>
              <a:rPr lang="el-GR" dirty="0">
                <a:latin typeface="Georgia" panose="02040502050405020303" pitchFamily="18" charset="0"/>
              </a:rPr>
              <a:t>Μέσα σε λίγες μέρες με δημαγωγία ξεσήκωσε τον λαό εναντίων των Πυθαγορείων και ο ίδιος με τους υποστηρικτές του επιτέθηκαν.</a:t>
            </a:r>
            <a:endParaRPr lang="en-US" dirty="0">
              <a:latin typeface="Georgia" panose="02040502050405020303" pitchFamily="18" charset="0"/>
            </a:endParaRPr>
          </a:p>
        </p:txBody>
      </p:sp>
      <p:sp>
        <p:nvSpPr>
          <p:cNvPr id="3" name="Title 2">
            <a:extLst>
              <a:ext uri="{FF2B5EF4-FFF2-40B4-BE49-F238E27FC236}">
                <a16:creationId xmlns:a16="http://schemas.microsoft.com/office/drawing/2014/main" xmlns="" id="{63872B71-81CB-4466-BF47-5CEFFE0938A2}"/>
              </a:ext>
            </a:extLst>
          </p:cNvPr>
          <p:cNvSpPr>
            <a:spLocks noGrp="1"/>
          </p:cNvSpPr>
          <p:nvPr>
            <p:ph type="title"/>
          </p:nvPr>
        </p:nvSpPr>
        <p:spPr/>
        <p:txBody>
          <a:bodyPr/>
          <a:lstStyle/>
          <a:p>
            <a:r>
              <a:rPr lang="el-GR" dirty="0"/>
              <a:t>Ο Κύλων </a:t>
            </a:r>
            <a:endParaRPr lang="en-US" dirty="0"/>
          </a:p>
        </p:txBody>
      </p:sp>
    </p:spTree>
    <p:extLst>
      <p:ext uri="{BB962C8B-B14F-4D97-AF65-F5344CB8AC3E}">
        <p14:creationId xmlns:p14="http://schemas.microsoft.com/office/powerpoint/2010/main" val="239108554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95FD65E-E1F7-4862-87E3-56885174DBB8}"/>
              </a:ext>
            </a:extLst>
          </p:cNvPr>
          <p:cNvSpPr>
            <a:spLocks noGrp="1"/>
          </p:cNvSpPr>
          <p:nvPr>
            <p:ph idx="1"/>
          </p:nvPr>
        </p:nvSpPr>
        <p:spPr>
          <a:xfrm>
            <a:off x="699247" y="2031122"/>
            <a:ext cx="7839636" cy="1841083"/>
          </a:xfrm>
        </p:spPr>
        <p:txBody>
          <a:bodyPr>
            <a:normAutofit fontScale="62500" lnSpcReduction="20000"/>
          </a:bodyPr>
          <a:lstStyle/>
          <a:p>
            <a:pPr marL="0" indent="0">
              <a:buNone/>
            </a:pPr>
            <a:r>
              <a:rPr lang="el-GR" dirty="0">
                <a:latin typeface="Georgia" panose="02040502050405020303" pitchFamily="18" charset="0"/>
              </a:rPr>
              <a:t>Ο Πυθαγόρας διέφυγε αρχικά μεταβαίνοντας στους Λοκρούς και οι πολίτες εκεί φοβούμενοι για πιθανό πόλεμο αρνήθηκαν να τον δεχτούν.</a:t>
            </a:r>
          </a:p>
          <a:p>
            <a:pPr marL="0" indent="0">
              <a:buNone/>
            </a:pPr>
            <a:r>
              <a:rPr lang="el-GR" dirty="0">
                <a:latin typeface="Georgia" panose="02040502050405020303" pitchFamily="18" charset="0"/>
              </a:rPr>
              <a:t>Ο Πυθαγόρας έπλευσε προς τον Τάραντα και από εκεί προς τον Μεταπόντιο. Εκεί λέγετε ότι τελείωσε η ζωή του, αποσυρόμενος στο ιερό των Μουσών και παραμένοντας εκεί 40 μέρες δίχως τροφή</a:t>
            </a:r>
            <a:r>
              <a:rPr lang="el-GR" dirty="0"/>
              <a:t>.</a:t>
            </a:r>
            <a:endParaRPr lang="en-US" dirty="0"/>
          </a:p>
        </p:txBody>
      </p:sp>
      <p:sp>
        <p:nvSpPr>
          <p:cNvPr id="3" name="Title 2">
            <a:extLst>
              <a:ext uri="{FF2B5EF4-FFF2-40B4-BE49-F238E27FC236}">
                <a16:creationId xmlns:a16="http://schemas.microsoft.com/office/drawing/2014/main" xmlns="" id="{4912C079-8AB9-4EA3-B0DB-AAA71022EF50}"/>
              </a:ext>
            </a:extLst>
          </p:cNvPr>
          <p:cNvSpPr>
            <a:spLocks noGrp="1"/>
          </p:cNvSpPr>
          <p:nvPr>
            <p:ph type="title"/>
          </p:nvPr>
        </p:nvSpPr>
        <p:spPr/>
        <p:txBody>
          <a:bodyPr/>
          <a:lstStyle/>
          <a:p>
            <a:r>
              <a:rPr lang="el-GR" dirty="0"/>
              <a:t>Ο θάνατος </a:t>
            </a:r>
            <a:endParaRPr lang="en-US" dirty="0"/>
          </a:p>
        </p:txBody>
      </p:sp>
      <p:pic>
        <p:nvPicPr>
          <p:cNvPr id="6" name="Picture 5">
            <a:extLst>
              <a:ext uri="{FF2B5EF4-FFF2-40B4-BE49-F238E27FC236}">
                <a16:creationId xmlns:a16="http://schemas.microsoft.com/office/drawing/2014/main" xmlns="" id="{44AA4F91-305F-466F-8CF7-DACF3BC04B5F}"/>
              </a:ext>
            </a:extLst>
          </p:cNvPr>
          <p:cNvPicPr>
            <a:picLocks noChangeAspect="1"/>
          </p:cNvPicPr>
          <p:nvPr/>
        </p:nvPicPr>
        <p:blipFill>
          <a:blip r:embed="rId2"/>
          <a:stretch>
            <a:fillRect/>
          </a:stretch>
        </p:blipFill>
        <p:spPr>
          <a:xfrm>
            <a:off x="4835591" y="3720582"/>
            <a:ext cx="3953846" cy="2544645"/>
          </a:xfrm>
          <a:prstGeom prst="rect">
            <a:avLst/>
          </a:prstGeom>
        </p:spPr>
      </p:pic>
    </p:spTree>
    <p:extLst>
      <p:ext uri="{BB962C8B-B14F-4D97-AF65-F5344CB8AC3E}">
        <p14:creationId xmlns:p14="http://schemas.microsoft.com/office/powerpoint/2010/main" val="266428964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BF06DBD-CBD9-48DF-AC59-02F1A62BFF32}"/>
              </a:ext>
            </a:extLst>
          </p:cNvPr>
          <p:cNvSpPr>
            <a:spLocks noGrp="1"/>
          </p:cNvSpPr>
          <p:nvPr>
            <p:ph idx="1"/>
          </p:nvPr>
        </p:nvSpPr>
        <p:spPr>
          <a:xfrm>
            <a:off x="467545" y="2031121"/>
            <a:ext cx="7920880" cy="1613903"/>
          </a:xfrm>
        </p:spPr>
        <p:txBody>
          <a:bodyPr>
            <a:normAutofit fontScale="62500" lnSpcReduction="20000"/>
          </a:bodyPr>
          <a:lstStyle/>
          <a:p>
            <a:r>
              <a:rPr lang="en-US" dirty="0">
                <a:hlinkClick r:id="rId2"/>
              </a:rPr>
              <a:t>http://3lyk-komot.rod.sch.gr/new/images/docs_12_13/zwh_ergo_puthagora.pdf</a:t>
            </a:r>
            <a:endParaRPr lang="el-GR" dirty="0"/>
          </a:p>
          <a:p>
            <a:r>
              <a:rPr lang="en-US" dirty="0"/>
              <a:t>https://www.mikrometoxos.gr/pythagoras-enas-filos-apo-makria-i-zoi-kai-to-ergo-toy-apotelese-megalo-mystiko-ana-toys-aiones/</a:t>
            </a:r>
            <a:endParaRPr lang="el-GR" dirty="0"/>
          </a:p>
          <a:p>
            <a:endParaRPr lang="el-GR" dirty="0"/>
          </a:p>
        </p:txBody>
      </p:sp>
      <p:sp>
        <p:nvSpPr>
          <p:cNvPr id="3" name="Title 2">
            <a:extLst>
              <a:ext uri="{FF2B5EF4-FFF2-40B4-BE49-F238E27FC236}">
                <a16:creationId xmlns:a16="http://schemas.microsoft.com/office/drawing/2014/main" xmlns="" id="{2AF0E06F-9459-4590-A80B-14B611E4115C}"/>
              </a:ext>
            </a:extLst>
          </p:cNvPr>
          <p:cNvSpPr>
            <a:spLocks noGrp="1"/>
          </p:cNvSpPr>
          <p:nvPr>
            <p:ph type="title"/>
          </p:nvPr>
        </p:nvSpPr>
        <p:spPr/>
        <p:txBody>
          <a:bodyPr/>
          <a:lstStyle/>
          <a:p>
            <a:r>
              <a:rPr lang="el-GR" dirty="0"/>
              <a:t>Πηγές </a:t>
            </a:r>
            <a:endParaRPr lang="en-US" dirty="0"/>
          </a:p>
        </p:txBody>
      </p:sp>
      <p:pic>
        <p:nvPicPr>
          <p:cNvPr id="4" name="Picture 3">
            <a:extLst>
              <a:ext uri="{FF2B5EF4-FFF2-40B4-BE49-F238E27FC236}">
                <a16:creationId xmlns:a16="http://schemas.microsoft.com/office/drawing/2014/main" xmlns="" id="{DA021F15-B0C7-488B-9C3F-AD87A7B13801}"/>
              </a:ext>
            </a:extLst>
          </p:cNvPr>
          <p:cNvPicPr>
            <a:picLocks noChangeAspect="1"/>
          </p:cNvPicPr>
          <p:nvPr/>
        </p:nvPicPr>
        <p:blipFill>
          <a:blip r:embed="rId3"/>
          <a:stretch>
            <a:fillRect/>
          </a:stretch>
        </p:blipFill>
        <p:spPr>
          <a:xfrm>
            <a:off x="2483768" y="3512039"/>
            <a:ext cx="4220899" cy="2551975"/>
          </a:xfrm>
          <a:prstGeom prst="rect">
            <a:avLst/>
          </a:prstGeom>
        </p:spPr>
      </p:pic>
    </p:spTree>
    <p:extLst>
      <p:ext uri="{BB962C8B-B14F-4D97-AF65-F5344CB8AC3E}">
        <p14:creationId xmlns:p14="http://schemas.microsoft.com/office/powerpoint/2010/main" val="325659687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53AB970-2E66-4D14-B716-BAC468B77302}"/>
              </a:ext>
            </a:extLst>
          </p:cNvPr>
          <p:cNvPicPr>
            <a:picLocks noChangeAspect="1"/>
          </p:cNvPicPr>
          <p:nvPr/>
        </p:nvPicPr>
        <p:blipFill>
          <a:blip r:embed="rId2"/>
          <a:stretch>
            <a:fillRect/>
          </a:stretch>
        </p:blipFill>
        <p:spPr>
          <a:xfrm>
            <a:off x="2341596" y="548680"/>
            <a:ext cx="6393702" cy="4670428"/>
          </a:xfrm>
          <a:prstGeom prst="rect">
            <a:avLst/>
          </a:prstGeom>
        </p:spPr>
      </p:pic>
      <p:sp>
        <p:nvSpPr>
          <p:cNvPr id="8" name="TextBox 7">
            <a:extLst>
              <a:ext uri="{FF2B5EF4-FFF2-40B4-BE49-F238E27FC236}">
                <a16:creationId xmlns:a16="http://schemas.microsoft.com/office/drawing/2014/main" xmlns="" id="{7E7DB9F3-F4B2-4E48-B606-C75B4165922F}"/>
              </a:ext>
            </a:extLst>
          </p:cNvPr>
          <p:cNvSpPr txBox="1"/>
          <p:nvPr/>
        </p:nvSpPr>
        <p:spPr>
          <a:xfrm flipH="1">
            <a:off x="326570" y="2659224"/>
            <a:ext cx="2157198" cy="1015663"/>
          </a:xfrm>
          <a:prstGeom prst="rect">
            <a:avLst/>
          </a:prstGeom>
          <a:noFill/>
        </p:spPr>
        <p:txBody>
          <a:bodyPr wrap="square" rtlCol="0">
            <a:spAutoFit/>
          </a:bodyPr>
          <a:lstStyle/>
          <a:p>
            <a:r>
              <a:rPr lang="el-GR" sz="2000" dirty="0">
                <a:solidFill>
                  <a:schemeClr val="bg1"/>
                </a:solidFill>
                <a:latin typeface="Georgia" panose="02040502050405020303" pitchFamily="18" charset="0"/>
              </a:rPr>
              <a:t>Ευχαριστούμε </a:t>
            </a:r>
            <a:r>
              <a:rPr lang="el-GR" sz="2000" dirty="0" smtClean="0">
                <a:solidFill>
                  <a:schemeClr val="bg1"/>
                </a:solidFill>
                <a:latin typeface="Georgia" panose="02040502050405020303" pitchFamily="18" charset="0"/>
              </a:rPr>
              <a:t>για </a:t>
            </a:r>
            <a:r>
              <a:rPr lang="el-GR" sz="2000" dirty="0">
                <a:solidFill>
                  <a:schemeClr val="bg1"/>
                </a:solidFill>
                <a:latin typeface="Georgia" panose="02040502050405020303" pitchFamily="18" charset="0"/>
              </a:rPr>
              <a:t>την </a:t>
            </a:r>
          </a:p>
          <a:p>
            <a:r>
              <a:rPr lang="el-GR" sz="2000" dirty="0">
                <a:solidFill>
                  <a:schemeClr val="bg1"/>
                </a:solidFill>
                <a:latin typeface="Georgia" panose="02040502050405020303" pitchFamily="18" charset="0"/>
              </a:rPr>
              <a:t>Παρακολούθηση </a:t>
            </a:r>
            <a:endParaRPr lang="en-US" sz="2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5383688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475633"/>
            <a:ext cx="16461080" cy="80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659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188640"/>
            <a:ext cx="8784976" cy="3693319"/>
          </a:xfrm>
          <a:prstGeom prst="rect">
            <a:avLst/>
          </a:prstGeom>
        </p:spPr>
        <p:txBody>
          <a:bodyPr wrap="square">
            <a:spAutoFit/>
          </a:bodyPr>
          <a:lstStyle/>
          <a:p>
            <a:r>
              <a:rPr lang="el-GR" b="1" u="sng" dirty="0">
                <a:solidFill>
                  <a:srgbClr val="FF0000"/>
                </a:solidFill>
              </a:rPr>
              <a:t>ΠΥΘΑΓΟΡΕΙΟ ΘΕΩΡΗΜΑ </a:t>
            </a:r>
            <a:endParaRPr lang="el-GR" dirty="0">
              <a:solidFill>
                <a:srgbClr val="FF0000"/>
              </a:solidFill>
            </a:endParaRPr>
          </a:p>
          <a:p>
            <a:r>
              <a:rPr lang="el-GR" b="1" u="sng" dirty="0">
                <a:solidFill>
                  <a:srgbClr val="FF0000"/>
                </a:solidFill>
              </a:rPr>
              <a:t>(ΑΠΟΔΕΙΞΕΙΣ,ΠΟΙΟΙ ΤΟ ΑΝΑΚΑΛΥΨΑΝ, ΙΣΤΟΡΙΚΗ ΔΙΑΣΤΑΣΗ) </a:t>
            </a:r>
            <a:endParaRPr lang="el-GR" dirty="0">
              <a:solidFill>
                <a:srgbClr val="FF0000"/>
              </a:solidFill>
            </a:endParaRPr>
          </a:p>
          <a:p>
            <a:r>
              <a:rPr lang="el-GR" i="1" dirty="0"/>
              <a:t>(ΙΩΑΝΝΗΣ </a:t>
            </a:r>
            <a:r>
              <a:rPr lang="el-GR" i="1" dirty="0" smtClean="0"/>
              <a:t>Π.- </a:t>
            </a:r>
            <a:r>
              <a:rPr lang="el-GR" i="1" dirty="0"/>
              <a:t>ΕΛΠΙΔΑ </a:t>
            </a:r>
            <a:r>
              <a:rPr lang="el-GR" i="1" dirty="0" smtClean="0"/>
              <a:t>Σ.-ΑΝΤΩΝΗΣ Π.-ΕΜΜΑΝΟΥΕΛ Χ.)</a:t>
            </a:r>
            <a:endParaRPr lang="el-GR" dirty="0"/>
          </a:p>
          <a:p>
            <a:endParaRPr lang="el-GR" b="1" u="sng" dirty="0" smtClean="0"/>
          </a:p>
          <a:p>
            <a:r>
              <a:rPr lang="el-GR" b="1" u="sng" dirty="0" smtClean="0">
                <a:solidFill>
                  <a:srgbClr val="7030A0"/>
                </a:solidFill>
              </a:rPr>
              <a:t>ΑΠΟ </a:t>
            </a:r>
            <a:r>
              <a:rPr lang="el-GR" b="1" u="sng" dirty="0">
                <a:solidFill>
                  <a:srgbClr val="7030A0"/>
                </a:solidFill>
              </a:rPr>
              <a:t>ΠΟΙΟΝ ΑΝΑΚΑΛΥΦΘΗΚΕ ΤΟ ΠΥΘΑΓΟΡΕΙΟ ΘΕΩΡΗΜΑ? </a:t>
            </a:r>
            <a:endParaRPr lang="el-GR" dirty="0">
              <a:solidFill>
                <a:srgbClr val="7030A0"/>
              </a:solidFill>
            </a:endParaRPr>
          </a:p>
          <a:p>
            <a:r>
              <a:rPr lang="el-GR" b="1" dirty="0"/>
              <a:t>Ο Πυθαγόρας, γιος του Μνήσαρχου και της Πυθαΐδας, γεννήθηκε στη Σάμο. Η γέννηση του πιθανολογείται ανάμεσα στο (592 και το 572 </a:t>
            </a:r>
            <a:r>
              <a:rPr lang="el-GR" b="1" dirty="0" err="1"/>
              <a:t>π.Χ.</a:t>
            </a:r>
            <a:r>
              <a:rPr lang="el-GR" b="1" dirty="0"/>
              <a:t>) . Ο Πυθαγόρας, υπήρξε σημαντικός έλληνας φιλόσοφος,  μαθηματικός, γεωμέτρης, θεωρητικός της μουσικής και ιδρυτής της πυθαγόρειας σχολής. Είναι ο κατεξοχήν θεμελιωτής των ελληνικών μαθηματικών και δημιούργησε ένα άρτιο σύστημα για την επιστήμη των ουρανίων σωμάτων, που κατοχύρωσε με όλες τις σχετικές αριθμητικές και γεωμετρικές αποδείξεις. Ο Πυθαγόρας είναι ο πρώτος που ονόμασε τον εαυτό του "φιλόσοφο" και ο πρώτος που ανακάλυψε τα μουσικά διαστήματα από μία χορδή.</a:t>
            </a: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05064"/>
            <a:ext cx="3846513"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341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ecca\Desktop\ΕΡΓΑΣΙΕΣ ΠΥΘΑΓΟΡΑ\ΠΥΘΑΓΟΡΑΣ-Αφίσα.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92727"/>
            <a:ext cx="8503768" cy="629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729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7504" y="404664"/>
            <a:ext cx="8856984" cy="3724609"/>
          </a:xfrm>
          <a:prstGeom prst="rect">
            <a:avLst/>
          </a:prstGeom>
        </p:spPr>
        <p:txBody>
          <a:bodyPr wrap="square">
            <a:spAutoFit/>
          </a:bodyPr>
          <a:lstStyle/>
          <a:p>
            <a:pPr>
              <a:lnSpc>
                <a:spcPct val="115000"/>
              </a:lnSpc>
              <a:spcAft>
                <a:spcPts val="1000"/>
              </a:spcAft>
            </a:pPr>
            <a:r>
              <a:rPr lang="el-GR" b="1" u="sng" dirty="0">
                <a:solidFill>
                  <a:srgbClr val="9B00D3"/>
                </a:solidFill>
                <a:ea typeface="Times New Roman"/>
                <a:cs typeface="Calibri"/>
              </a:rPr>
              <a:t>Η ΑΠΟΔΕΙΞΗ ΤΟΥ ΠΥΘΑΓΟΡΕΙΟΥ ΘΕΩΡΗΜΑΤΟΣ:</a:t>
            </a:r>
            <a:endParaRPr lang="el-GR" sz="1600" dirty="0">
              <a:ea typeface="Times New Roman"/>
              <a:cs typeface="Times New Roman"/>
            </a:endParaRPr>
          </a:p>
          <a:p>
            <a:pPr>
              <a:lnSpc>
                <a:spcPct val="115000"/>
              </a:lnSpc>
              <a:spcAft>
                <a:spcPts val="1000"/>
              </a:spcAft>
            </a:pPr>
            <a:r>
              <a:rPr lang="el-GR" b="1" dirty="0">
                <a:ea typeface="Times New Roman"/>
                <a:cs typeface="Calibri"/>
              </a:rPr>
              <a:t> </a:t>
            </a:r>
            <a:r>
              <a:rPr lang="en-US" b="1" dirty="0">
                <a:ea typeface="Times New Roman"/>
                <a:cs typeface="Calibri"/>
              </a:rPr>
              <a:t>O</a:t>
            </a:r>
            <a:r>
              <a:rPr lang="el-GR" b="1" dirty="0">
                <a:ea typeface="Times New Roman"/>
                <a:cs typeface="Calibri"/>
              </a:rPr>
              <a:t> Πυθαγόρας είναι αυτός ο πρώτος που κατάφερε να το αποδείξει. Σε κάθε περίπτωση, η απόδειξη που του αποδίδεται είναι πολύ απλή και ονομάζεται απόδειξη με ανακατανομή. Καθένα από τα δύο μεγάλα τετράγωνα της εικόνας περιέχει τέσσερα όμοια τρίγωνα και η μόνη διαφορά τους είναι ότι τα τετράγωνα κατανέμονται διαφορετικά. Για αυτό το λόγο, η λευκή περιοχή των δύο τετραγώνων πρέπει να έχει ίσο εμβαδόν. Ο υπολογισμός των εμβαδών των λευκών περιοχών, οδηγεί στο πυθαγόρεια θεώρημα και αποδεικνύει το ζητούμενο. Το γεγονός ότι αυτή η πολύ απλή απόδειξη αποδίδεται στον Πυθαγόρα, συχνά αναφέρεται σε συγγράμματα του μεταγενέστερου Έλληνα φιλόσοφου και μαθηματικού, Πρόκλου. Αρκετές ακόμα αποδείξεις του θεωρήματος περιγράφοντα παρακάτω, αλλά αυτή είναι γνωστή σαν πυθαγόρεια απόδειξη</a:t>
            </a:r>
            <a:r>
              <a:rPr lang="el-GR" b="1" dirty="0" smtClean="0">
                <a:ea typeface="Times New Roman"/>
                <a:cs typeface="Calibri"/>
              </a:rPr>
              <a:t>.</a:t>
            </a:r>
          </a:p>
        </p:txBody>
      </p:sp>
      <p:pic>
        <p:nvPicPr>
          <p:cNvPr id="3" name="Εικόνα 2"/>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129273"/>
            <a:ext cx="4392488" cy="2728727"/>
          </a:xfrm>
          <a:prstGeom prst="rect">
            <a:avLst/>
          </a:prstGeom>
          <a:noFill/>
          <a:ln>
            <a:noFill/>
          </a:ln>
        </p:spPr>
      </p:pic>
    </p:spTree>
    <p:extLst>
      <p:ext uri="{BB962C8B-B14F-4D97-AF65-F5344CB8AC3E}">
        <p14:creationId xmlns:p14="http://schemas.microsoft.com/office/powerpoint/2010/main" val="3487073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116632"/>
            <a:ext cx="8460432" cy="4680256"/>
          </a:xfrm>
          <a:prstGeom prst="rect">
            <a:avLst/>
          </a:prstGeom>
        </p:spPr>
        <p:txBody>
          <a:bodyPr wrap="square">
            <a:spAutoFit/>
          </a:bodyPr>
          <a:lstStyle/>
          <a:p>
            <a:pPr>
              <a:lnSpc>
                <a:spcPct val="115000"/>
              </a:lnSpc>
              <a:spcAft>
                <a:spcPts val="1000"/>
              </a:spcAft>
            </a:pPr>
            <a:r>
              <a:rPr lang="el-GR" b="1" u="sng" dirty="0">
                <a:solidFill>
                  <a:srgbClr val="9B00D3"/>
                </a:solidFill>
                <a:ea typeface="Times New Roman"/>
                <a:cs typeface="Calibri"/>
              </a:rPr>
              <a:t>ΙΣΤΟΡΙΚΗ ΔΙΑΣΤΑΣΗ:</a:t>
            </a:r>
            <a:endParaRPr lang="el-GR" sz="1600" dirty="0">
              <a:ea typeface="Times New Roman"/>
              <a:cs typeface="Times New Roman"/>
            </a:endParaRPr>
          </a:p>
          <a:p>
            <a:pPr>
              <a:lnSpc>
                <a:spcPct val="115000"/>
              </a:lnSpc>
              <a:spcAft>
                <a:spcPts val="1000"/>
              </a:spcAft>
            </a:pPr>
            <a:r>
              <a:rPr lang="el-GR" b="1" dirty="0" smtClean="0">
                <a:ea typeface="Times New Roman"/>
                <a:cs typeface="Calibri"/>
              </a:rPr>
              <a:t>Ο Πυθαγόρας </a:t>
            </a:r>
            <a:r>
              <a:rPr lang="el-GR" b="1" dirty="0">
                <a:ea typeface="Times New Roman"/>
                <a:cs typeface="Calibri"/>
              </a:rPr>
              <a:t>χρησιμοποίησε αλγεβρικές μεθόδους για να κατασκευάσει πυθαγόρειες τριάδες, σύμφωνα με το σχολιασμό του Πρόκλου στον Ευκλείδη. Ο Πρόκλος όμως, έγραψε μεταξύ του 410 και 485 </a:t>
            </a:r>
            <a:r>
              <a:rPr lang="el-GR" b="1" dirty="0" err="1" smtClean="0">
                <a:ea typeface="Times New Roman"/>
                <a:cs typeface="Calibri"/>
              </a:rPr>
              <a:t>μ.Χ</a:t>
            </a:r>
            <a:r>
              <a:rPr lang="el-GR" b="1" dirty="0" smtClean="0">
                <a:ea typeface="Times New Roman"/>
                <a:cs typeface="Calibri"/>
              </a:rPr>
              <a:t>. </a:t>
            </a:r>
            <a:r>
              <a:rPr lang="el-GR" b="1" dirty="0">
                <a:ea typeface="Times New Roman"/>
                <a:cs typeface="Calibri"/>
              </a:rPr>
              <a:t>Σύμφωνα με τον Thomas L. Heath (1861–1940), δεν επιβιώνει καμία συγκεκριμένη απόδοση του θεωρήματος στον Πυθαγόρα στην ελληνική λογοτεχνία τους 5 αιώνες αφότου εκείνος έζησε. </a:t>
            </a:r>
            <a:r>
              <a:rPr lang="el-GR" b="1" dirty="0" smtClean="0">
                <a:ea typeface="Times New Roman"/>
                <a:cs typeface="Calibri"/>
              </a:rPr>
              <a:t>Παρόλα </a:t>
            </a:r>
            <a:r>
              <a:rPr lang="el-GR" b="1" dirty="0">
                <a:ea typeface="Times New Roman"/>
                <a:cs typeface="Calibri"/>
              </a:rPr>
              <a:t>αυτά, </a:t>
            </a:r>
            <a:r>
              <a:rPr lang="el-GR" b="1" dirty="0" smtClean="0">
                <a:ea typeface="Times New Roman"/>
                <a:cs typeface="Calibri"/>
              </a:rPr>
              <a:t>όμως συγγραφείς </a:t>
            </a:r>
            <a:r>
              <a:rPr lang="el-GR" b="1" dirty="0">
                <a:ea typeface="Times New Roman"/>
                <a:cs typeface="Calibri"/>
              </a:rPr>
              <a:t>όπως ο Ευκλείδης και </a:t>
            </a:r>
            <a:r>
              <a:rPr lang="el-GR" b="1" dirty="0" smtClean="0">
                <a:ea typeface="Times New Roman"/>
                <a:cs typeface="Calibri"/>
              </a:rPr>
              <a:t>ο Κικέρων</a:t>
            </a:r>
            <a:r>
              <a:rPr lang="el-GR" b="1" dirty="0">
                <a:ea typeface="Times New Roman"/>
                <a:cs typeface="Calibri"/>
              </a:rPr>
              <a:t>, το έκαναν με τρόπο που υποδήλωνε ότι το γεγονός ήταν ευρέως γνωστό και αναμφισβήτητο. Είτε </a:t>
            </a:r>
            <a:r>
              <a:rPr lang="el-GR" b="1" dirty="0" smtClean="0">
                <a:ea typeface="Times New Roman"/>
                <a:cs typeface="Calibri"/>
              </a:rPr>
              <a:t>αν η </a:t>
            </a:r>
            <a:r>
              <a:rPr lang="el-GR" b="1" dirty="0">
                <a:ea typeface="Times New Roman"/>
                <a:cs typeface="Calibri"/>
              </a:rPr>
              <a:t>ανακάλυψη του θεωρήματος αποδίδεται προσωπικά στον Πυθαγόρα είτε όχι, το σίγουρο είναι ότι σε κάθε περίπτωση, η ανακάλυψη του θεωρήματος χρονολογείται την εποχή των πυθαγόρειων μαθηματικών. Γύρω στο 400 </a:t>
            </a:r>
            <a:r>
              <a:rPr lang="el-GR" b="1" dirty="0" err="1" smtClean="0">
                <a:ea typeface="Times New Roman"/>
                <a:cs typeface="Calibri"/>
              </a:rPr>
              <a:t>π.Χ.</a:t>
            </a:r>
            <a:r>
              <a:rPr lang="el-GR" b="1" dirty="0" smtClean="0">
                <a:ea typeface="Times New Roman"/>
                <a:cs typeface="Calibri"/>
              </a:rPr>
              <a:t>, </a:t>
            </a:r>
            <a:r>
              <a:rPr lang="el-GR" b="1" dirty="0">
                <a:ea typeface="Times New Roman"/>
                <a:cs typeface="Calibri"/>
              </a:rPr>
              <a:t>σύμφωνα με τον Πρόκλο, ο Πλάτωνας έδωσε μία μέθοδο για την εύρεση πυθαγόρειων τριάδων που συνδυάζει άλγεβρα και γεωμετρία. Γύρω στα 300 </a:t>
            </a:r>
            <a:r>
              <a:rPr lang="el-GR" b="1" dirty="0" err="1">
                <a:ea typeface="Times New Roman"/>
                <a:cs typeface="Calibri"/>
              </a:rPr>
              <a:t>π.Χ.</a:t>
            </a:r>
            <a:r>
              <a:rPr lang="el-GR" b="1" dirty="0">
                <a:ea typeface="Times New Roman"/>
                <a:cs typeface="Calibri"/>
              </a:rPr>
              <a:t>, στα Στοιχεία του Ευκλείδη παρουσιάζεται η πρώτη εκτενής αξιωματική απόδειξη του θεωρήματος. </a:t>
            </a:r>
            <a:endParaRPr lang="el-GR" sz="1600" dirty="0">
              <a:ea typeface="Times New Roman"/>
              <a:cs typeface="Times New Roman"/>
            </a:endParaRPr>
          </a:p>
        </p:txBody>
      </p:sp>
      <p:pic>
        <p:nvPicPr>
          <p:cNvPr id="3" name="Εικόνα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4653136"/>
            <a:ext cx="3744416" cy="2016224"/>
          </a:xfrm>
          <a:prstGeom prst="rect">
            <a:avLst/>
          </a:prstGeom>
          <a:noFill/>
          <a:ln>
            <a:noFill/>
          </a:ln>
        </p:spPr>
      </p:pic>
    </p:spTree>
    <p:extLst>
      <p:ext uri="{BB962C8B-B14F-4D97-AF65-F5344CB8AC3E}">
        <p14:creationId xmlns:p14="http://schemas.microsoft.com/office/powerpoint/2010/main" val="4200663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340768"/>
            <a:ext cx="17076098" cy="8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4544" y="5445225"/>
            <a:ext cx="9721080" cy="702756"/>
          </a:xfrm>
          <a:prstGeom prst="rect">
            <a:avLst/>
          </a:prstGeom>
          <a:noFill/>
        </p:spPr>
        <p:txBody>
          <a:bodyPr wrap="square" rtlCol="0">
            <a:spAutoFit/>
          </a:bodyPr>
          <a:lstStyle/>
          <a:p>
            <a:pPr marL="1226820">
              <a:spcBef>
                <a:spcPts val="165"/>
              </a:spcBef>
              <a:spcAft>
                <a:spcPts val="0"/>
              </a:spcAft>
            </a:pPr>
            <a:r>
              <a:rPr lang="el-GR" dirty="0" smtClean="0">
                <a:solidFill>
                  <a:srgbClr val="295F99"/>
                </a:solidFill>
                <a:effectLst/>
                <a:latin typeface="Times New Roman"/>
                <a:ea typeface="Times New Roman"/>
                <a:hlinkClick r:id="rId3"/>
              </a:rPr>
              <a:t>https://giodonkaranton.wordpress.com/2016/02/14/λίγα-λόγια-για-τον-πυθαγόρα/</a:t>
            </a:r>
            <a:endParaRPr lang="el-GR" sz="1600" dirty="0">
              <a:latin typeface="Times New Roman"/>
              <a:ea typeface="Times New Roman"/>
            </a:endParaRPr>
          </a:p>
          <a:p>
            <a:pPr marL="1226820">
              <a:spcBef>
                <a:spcPts val="165"/>
              </a:spcBef>
              <a:spcAft>
                <a:spcPts val="0"/>
              </a:spcAft>
            </a:pPr>
            <a:r>
              <a:rPr lang="el-GR" b="1" u="sng" dirty="0" smtClean="0">
                <a:effectLst/>
                <a:latin typeface="Times New Roman"/>
                <a:ea typeface="Times New Roman"/>
              </a:rPr>
              <a:t>ΟΜΑΔΑ:</a:t>
            </a:r>
            <a:r>
              <a:rPr lang="el-GR" sz="1600" dirty="0">
                <a:latin typeface="Times New Roman"/>
                <a:ea typeface="Times New Roman"/>
              </a:rPr>
              <a:t> </a:t>
            </a:r>
            <a:r>
              <a:rPr lang="el-GR" sz="1600" dirty="0" smtClean="0">
                <a:effectLst/>
                <a:latin typeface="Times New Roman"/>
                <a:ea typeface="Times New Roman"/>
              </a:rPr>
              <a:t> </a:t>
            </a:r>
            <a:r>
              <a:rPr lang="el-GR" sz="2000" b="1" i="1" dirty="0" smtClean="0">
                <a:effectLst/>
                <a:latin typeface="Segoe UI"/>
                <a:ea typeface="Times New Roman"/>
                <a:cs typeface="Times New Roman"/>
              </a:rPr>
              <a:t>Σοφία Τ.</a:t>
            </a:r>
            <a:r>
              <a:rPr lang="el-GR" sz="2000" b="1" i="1" dirty="0" smtClean="0">
                <a:effectLst/>
                <a:latin typeface="Times New Roman"/>
                <a:ea typeface="Times New Roman"/>
              </a:rPr>
              <a:t>,</a:t>
            </a:r>
            <a:r>
              <a:rPr lang="el-GR" sz="2000" b="1" i="1" spc="130" dirty="0" smtClean="0">
                <a:effectLst/>
                <a:latin typeface="Times New Roman"/>
                <a:ea typeface="Times New Roman"/>
              </a:rPr>
              <a:t> </a:t>
            </a:r>
            <a:r>
              <a:rPr lang="el-GR" sz="2000" b="1" i="1" dirty="0" smtClean="0">
                <a:effectLst/>
                <a:latin typeface="Segoe UI"/>
                <a:ea typeface="Times New Roman"/>
                <a:cs typeface="Times New Roman"/>
              </a:rPr>
              <a:t>Βιττόρια  Φ.</a:t>
            </a:r>
            <a:r>
              <a:rPr lang="el-GR" sz="2000" b="1" i="1" dirty="0" smtClean="0">
                <a:effectLst/>
                <a:latin typeface="Times New Roman"/>
                <a:ea typeface="Times New Roman"/>
              </a:rPr>
              <a:t>,</a:t>
            </a:r>
            <a:r>
              <a:rPr lang="el-GR" sz="2000" b="1" i="1" spc="135" dirty="0" smtClean="0">
                <a:effectLst/>
                <a:latin typeface="Times New Roman"/>
                <a:ea typeface="Times New Roman"/>
              </a:rPr>
              <a:t> </a:t>
            </a:r>
            <a:r>
              <a:rPr lang="el-GR" sz="2000" b="1" i="1" dirty="0" smtClean="0">
                <a:effectLst/>
                <a:latin typeface="Segoe UI"/>
                <a:ea typeface="Times New Roman"/>
                <a:cs typeface="Times New Roman"/>
              </a:rPr>
              <a:t>Ειρήνη</a:t>
            </a:r>
            <a:r>
              <a:rPr lang="el-GR" sz="2000" b="1" i="1" spc="95" dirty="0" smtClean="0">
                <a:effectLst/>
                <a:latin typeface="Segoe UI"/>
                <a:ea typeface="Times New Roman"/>
                <a:cs typeface="Times New Roman"/>
              </a:rPr>
              <a:t>  </a:t>
            </a:r>
            <a:r>
              <a:rPr lang="el-GR" sz="2000" b="1" i="1" spc="95" dirty="0" smtClean="0">
                <a:effectLst/>
                <a:latin typeface="Segoe UI"/>
                <a:ea typeface="Times New Roman"/>
                <a:cs typeface="Times New Roman"/>
              </a:rPr>
              <a:t>Τ., </a:t>
            </a:r>
            <a:r>
              <a:rPr lang="el-GR" sz="2000" b="1" i="1" dirty="0" smtClean="0">
                <a:latin typeface="Segoe UI"/>
                <a:ea typeface="Times New Roman"/>
                <a:cs typeface="Times New Roman"/>
              </a:rPr>
              <a:t>Ά</a:t>
            </a:r>
            <a:r>
              <a:rPr lang="el-GR" sz="2000" b="1" i="1" dirty="0" smtClean="0">
                <a:effectLst/>
                <a:latin typeface="Segoe UI"/>
                <a:ea typeface="Times New Roman"/>
                <a:cs typeface="Times New Roman"/>
              </a:rPr>
              <a:t>ννα Σ.</a:t>
            </a:r>
            <a:endParaRPr lang="el-GR" sz="1600" dirty="0">
              <a:effectLst/>
              <a:latin typeface="Times New Roman"/>
              <a:ea typeface="Times New Roman"/>
            </a:endParaRPr>
          </a:p>
        </p:txBody>
      </p:sp>
      <p:pic>
        <p:nvPicPr>
          <p:cNvPr id="5" name="image5.png"/>
          <p:cNvPicPr/>
          <p:nvPr/>
        </p:nvPicPr>
        <p:blipFill>
          <a:blip r:embed="rId4" cstate="print"/>
          <a:stretch>
            <a:fillRect/>
          </a:stretch>
        </p:blipFill>
        <p:spPr>
          <a:xfrm>
            <a:off x="2483768" y="1916832"/>
            <a:ext cx="3230150" cy="3352222"/>
          </a:xfrm>
          <a:prstGeom prst="rect">
            <a:avLst/>
          </a:prstGeom>
        </p:spPr>
      </p:pic>
    </p:spTree>
    <p:extLst>
      <p:ext uri="{BB962C8B-B14F-4D97-AF65-F5344CB8AC3E}">
        <p14:creationId xmlns:p14="http://schemas.microsoft.com/office/powerpoint/2010/main" val="2983053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04" y="808058"/>
            <a:ext cx="2411760" cy="369332"/>
          </a:xfrm>
          <a:prstGeom prst="rect">
            <a:avLst/>
          </a:prstGeom>
          <a:solidFill>
            <a:srgbClr val="FFFF00"/>
          </a:solidFill>
        </p:spPr>
        <p:txBody>
          <a:bodyPr wrap="square" rtlCol="0">
            <a:spAutoFit/>
          </a:bodyPr>
          <a:lstStyle/>
          <a:p>
            <a:endParaRPr lang="el-GR" dirty="0"/>
          </a:p>
        </p:txBody>
      </p:sp>
      <p:sp>
        <p:nvSpPr>
          <p:cNvPr id="2" name="Ορθογώνιο 1"/>
          <p:cNvSpPr/>
          <p:nvPr/>
        </p:nvSpPr>
        <p:spPr>
          <a:xfrm>
            <a:off x="-27709" y="116632"/>
            <a:ext cx="9396536" cy="4406334"/>
          </a:xfrm>
          <a:prstGeom prst="rect">
            <a:avLst/>
          </a:prstGeom>
        </p:spPr>
        <p:txBody>
          <a:bodyPr wrap="square">
            <a:spAutoFit/>
          </a:bodyPr>
          <a:lstStyle/>
          <a:p>
            <a:pPr marL="1530350" marR="1790065" algn="ctr">
              <a:spcBef>
                <a:spcPts val="285"/>
              </a:spcBef>
              <a:spcAft>
                <a:spcPts val="0"/>
              </a:spcAft>
            </a:pPr>
            <a:r>
              <a:rPr lang="el-GR" sz="3600" b="1" dirty="0" smtClean="0">
                <a:solidFill>
                  <a:srgbClr val="FF0000"/>
                </a:solidFill>
                <a:effectLst/>
                <a:latin typeface="Arial"/>
                <a:ea typeface="Arial"/>
              </a:rPr>
              <a:t>ΠΥΘΑΓΟΡΕΙΑ ΣΧΟΛΗ</a:t>
            </a:r>
            <a:endParaRPr lang="el-GR" sz="3600" b="1" dirty="0" smtClean="0">
              <a:effectLst/>
              <a:latin typeface="Arial"/>
              <a:ea typeface="Arial"/>
            </a:endParaRPr>
          </a:p>
          <a:p>
            <a:pPr marL="73025">
              <a:spcBef>
                <a:spcPts val="1200"/>
              </a:spcBef>
              <a:spcAft>
                <a:spcPts val="0"/>
              </a:spcAft>
            </a:pPr>
            <a:r>
              <a:rPr lang="el-GR" b="1" u="heavy" kern="0" dirty="0" smtClean="0">
                <a:effectLst/>
                <a:latin typeface="Arial"/>
                <a:ea typeface="Arial"/>
              </a:rPr>
              <a:t>ΔΟΜΗ</a:t>
            </a:r>
            <a:r>
              <a:rPr lang="el-GR" b="1" u="heavy" kern="0" spc="-65" dirty="0" smtClean="0">
                <a:effectLst/>
                <a:latin typeface="Arial"/>
                <a:ea typeface="Arial"/>
              </a:rPr>
              <a:t> </a:t>
            </a:r>
            <a:r>
              <a:rPr lang="el-GR" b="1" u="heavy" kern="0" dirty="0" smtClean="0">
                <a:effectLst/>
                <a:latin typeface="Arial"/>
                <a:ea typeface="Arial"/>
              </a:rPr>
              <a:t>ΤΗΣ</a:t>
            </a:r>
            <a:r>
              <a:rPr lang="el-GR" b="1" u="heavy" kern="0" spc="-55" dirty="0" smtClean="0">
                <a:effectLst/>
                <a:latin typeface="Arial"/>
                <a:ea typeface="Arial"/>
              </a:rPr>
              <a:t> </a:t>
            </a:r>
            <a:r>
              <a:rPr lang="el-GR" b="1" u="heavy" kern="0" dirty="0" smtClean="0">
                <a:effectLst/>
                <a:latin typeface="Arial"/>
                <a:ea typeface="Arial"/>
              </a:rPr>
              <a:t>ΣΧΟΛΗΣ</a:t>
            </a:r>
            <a:endParaRPr lang="el-GR" b="1" kern="0" dirty="0" smtClean="0">
              <a:effectLst/>
              <a:latin typeface="Arial"/>
              <a:ea typeface="Arial"/>
            </a:endParaRPr>
          </a:p>
          <a:p>
            <a:pPr>
              <a:spcAft>
                <a:spcPts val="0"/>
              </a:spcAft>
            </a:pPr>
            <a:r>
              <a:rPr lang="el-GR" sz="1100" b="1" dirty="0" smtClean="0">
                <a:effectLst/>
                <a:latin typeface="Arial"/>
                <a:ea typeface="Times New Roman"/>
                <a:cs typeface="Times New Roman"/>
              </a:rPr>
              <a:t> </a:t>
            </a:r>
            <a:endParaRPr lang="el-GR" dirty="0" smtClean="0">
              <a:effectLst/>
              <a:latin typeface="Times New Roman"/>
              <a:ea typeface="Times New Roman"/>
            </a:endParaRPr>
          </a:p>
          <a:p>
            <a:pPr marL="73025" marR="899795">
              <a:spcBef>
                <a:spcPts val="445"/>
              </a:spcBef>
              <a:spcAft>
                <a:spcPts val="0"/>
              </a:spcAft>
              <a:tabLst>
                <a:tab pos="3727450" algn="l"/>
              </a:tabLst>
            </a:pPr>
            <a:r>
              <a:rPr lang="el-GR" dirty="0" smtClean="0">
                <a:effectLst/>
                <a:latin typeface="Times New Roman"/>
                <a:ea typeface="Times New Roman"/>
              </a:rPr>
              <a:t>Η</a:t>
            </a:r>
            <a:r>
              <a:rPr lang="el-GR" spc="15" dirty="0" smtClean="0">
                <a:effectLst/>
                <a:latin typeface="Times New Roman"/>
                <a:ea typeface="Times New Roman"/>
              </a:rPr>
              <a:t> </a:t>
            </a:r>
            <a:r>
              <a:rPr lang="el-GR" dirty="0" smtClean="0">
                <a:effectLst/>
                <a:latin typeface="Times New Roman"/>
                <a:ea typeface="Times New Roman"/>
              </a:rPr>
              <a:t>δομή</a:t>
            </a:r>
            <a:r>
              <a:rPr lang="el-GR" spc="30" dirty="0" smtClean="0">
                <a:effectLst/>
                <a:latin typeface="Times New Roman"/>
                <a:ea typeface="Times New Roman"/>
              </a:rPr>
              <a:t> </a:t>
            </a:r>
            <a:r>
              <a:rPr lang="el-GR" dirty="0" smtClean="0">
                <a:effectLst/>
                <a:latin typeface="Times New Roman"/>
                <a:ea typeface="Times New Roman"/>
              </a:rPr>
              <a:t>της</a:t>
            </a:r>
            <a:r>
              <a:rPr lang="el-GR" spc="20" dirty="0" smtClean="0">
                <a:effectLst/>
                <a:latin typeface="Times New Roman"/>
                <a:ea typeface="Times New Roman"/>
              </a:rPr>
              <a:t> </a:t>
            </a:r>
            <a:r>
              <a:rPr lang="el-GR" dirty="0" smtClean="0">
                <a:effectLst/>
                <a:latin typeface="Times New Roman"/>
                <a:ea typeface="Times New Roman"/>
              </a:rPr>
              <a:t>σχολής</a:t>
            </a:r>
            <a:r>
              <a:rPr lang="el-GR" spc="25" dirty="0" smtClean="0">
                <a:effectLst/>
                <a:latin typeface="Times New Roman"/>
                <a:ea typeface="Times New Roman"/>
              </a:rPr>
              <a:t> </a:t>
            </a:r>
            <a:r>
              <a:rPr lang="el-GR" dirty="0" smtClean="0">
                <a:effectLst/>
                <a:latin typeface="Times New Roman"/>
                <a:ea typeface="Times New Roman"/>
              </a:rPr>
              <a:t>δεν</a:t>
            </a:r>
            <a:r>
              <a:rPr lang="el-GR" spc="30" dirty="0" smtClean="0">
                <a:effectLst/>
                <a:latin typeface="Times New Roman"/>
                <a:ea typeface="Times New Roman"/>
              </a:rPr>
              <a:t> </a:t>
            </a:r>
            <a:r>
              <a:rPr lang="el-GR" dirty="0" smtClean="0">
                <a:effectLst/>
                <a:latin typeface="Times New Roman"/>
                <a:ea typeface="Times New Roman"/>
              </a:rPr>
              <a:t>αποτελούνταν</a:t>
            </a:r>
            <a:r>
              <a:rPr lang="el-GR" spc="35" dirty="0" smtClean="0">
                <a:effectLst/>
                <a:latin typeface="Times New Roman"/>
                <a:ea typeface="Times New Roman"/>
              </a:rPr>
              <a:t> </a:t>
            </a:r>
            <a:r>
              <a:rPr lang="el-GR" dirty="0" smtClean="0">
                <a:effectLst/>
                <a:latin typeface="Times New Roman"/>
                <a:ea typeface="Times New Roman"/>
              </a:rPr>
              <a:t>κατά</a:t>
            </a:r>
            <a:r>
              <a:rPr lang="el-GR" spc="25" dirty="0" smtClean="0">
                <a:effectLst/>
                <a:latin typeface="Times New Roman"/>
                <a:ea typeface="Times New Roman"/>
              </a:rPr>
              <a:t> </a:t>
            </a:r>
            <a:r>
              <a:rPr lang="el-GR" dirty="0" smtClean="0">
                <a:effectLst/>
                <a:latin typeface="Times New Roman"/>
                <a:ea typeface="Times New Roman"/>
              </a:rPr>
              <a:t>τα</a:t>
            </a:r>
            <a:r>
              <a:rPr lang="el-GR" spc="30" dirty="0" smtClean="0">
                <a:effectLst/>
                <a:latin typeface="Times New Roman"/>
                <a:ea typeface="Times New Roman"/>
              </a:rPr>
              <a:t> </a:t>
            </a:r>
            <a:r>
              <a:rPr lang="el-GR" dirty="0" smtClean="0">
                <a:effectLst/>
                <a:latin typeface="Times New Roman"/>
                <a:ea typeface="Times New Roman"/>
              </a:rPr>
              <a:t>γνωστά</a:t>
            </a:r>
            <a:r>
              <a:rPr lang="el-GR" spc="25" dirty="0" smtClean="0">
                <a:effectLst/>
                <a:latin typeface="Times New Roman"/>
                <a:ea typeface="Times New Roman"/>
              </a:rPr>
              <a:t> </a:t>
            </a:r>
            <a:r>
              <a:rPr lang="el-GR" dirty="0" smtClean="0">
                <a:effectLst/>
                <a:latin typeface="Times New Roman"/>
                <a:ea typeface="Times New Roman"/>
              </a:rPr>
              <a:t>από</a:t>
            </a:r>
            <a:r>
              <a:rPr lang="el-GR" spc="20" dirty="0" smtClean="0">
                <a:effectLst/>
                <a:latin typeface="Times New Roman"/>
                <a:ea typeface="Times New Roman"/>
              </a:rPr>
              <a:t> </a:t>
            </a:r>
            <a:r>
              <a:rPr lang="el-GR" dirty="0" smtClean="0">
                <a:effectLst/>
                <a:latin typeface="Times New Roman"/>
                <a:ea typeface="Times New Roman"/>
              </a:rPr>
              <a:t>μαθητές</a:t>
            </a:r>
            <a:r>
              <a:rPr lang="el-GR" spc="25" dirty="0" smtClean="0">
                <a:effectLst/>
                <a:latin typeface="Times New Roman"/>
                <a:ea typeface="Times New Roman"/>
              </a:rPr>
              <a:t> </a:t>
            </a:r>
            <a:r>
              <a:rPr lang="el-GR" dirty="0" smtClean="0">
                <a:effectLst/>
                <a:latin typeface="Times New Roman"/>
                <a:ea typeface="Times New Roman"/>
              </a:rPr>
              <a:t>και</a:t>
            </a:r>
            <a:r>
              <a:rPr lang="el-GR" spc="5" dirty="0" smtClean="0">
                <a:effectLst/>
                <a:latin typeface="Times New Roman"/>
                <a:ea typeface="Times New Roman"/>
              </a:rPr>
              <a:t> </a:t>
            </a:r>
            <a:r>
              <a:rPr lang="el-GR" spc="-10" dirty="0" smtClean="0">
                <a:effectLst/>
                <a:latin typeface="Times New Roman"/>
                <a:ea typeface="Times New Roman"/>
              </a:rPr>
              <a:t>δασκάλους </a:t>
            </a:r>
            <a:r>
              <a:rPr lang="el-GR" spc="-5" dirty="0" smtClean="0">
                <a:effectLst/>
                <a:latin typeface="Times New Roman"/>
                <a:ea typeface="Times New Roman"/>
              </a:rPr>
              <a:t>αλλά από τρείς διαφορετικές βαθμίδες. Κατ’ αρχάς υπήρχαν οι</a:t>
            </a:r>
            <a:r>
              <a:rPr lang="el-GR" dirty="0" smtClean="0">
                <a:effectLst/>
                <a:latin typeface="Times New Roman"/>
                <a:ea typeface="Times New Roman"/>
              </a:rPr>
              <a:t> υποψήφιοι, οι οποίοι περνούσαν από μία σειρά δοκιμασιών ώσπου να γίνουν</a:t>
            </a:r>
            <a:r>
              <a:rPr lang="el-GR" spc="5" dirty="0" smtClean="0">
                <a:effectLst/>
                <a:latin typeface="Times New Roman"/>
                <a:ea typeface="Times New Roman"/>
              </a:rPr>
              <a:t> </a:t>
            </a:r>
            <a:r>
              <a:rPr lang="el-GR" dirty="0" smtClean="0">
                <a:effectLst/>
                <a:latin typeface="Times New Roman"/>
                <a:ea typeface="Times New Roman"/>
              </a:rPr>
              <a:t>δεκτοί στη σχολή, ενώ το επόμενο βήμα, με την αποδοχή τους στη σχολή, ήταν η</a:t>
            </a:r>
            <a:r>
              <a:rPr lang="el-GR" spc="5" dirty="0" smtClean="0">
                <a:effectLst/>
                <a:latin typeface="Times New Roman"/>
                <a:ea typeface="Times New Roman"/>
              </a:rPr>
              <a:t> </a:t>
            </a:r>
            <a:r>
              <a:rPr lang="el-GR" dirty="0" smtClean="0">
                <a:effectLst/>
                <a:latin typeface="Times New Roman"/>
                <a:ea typeface="Times New Roman"/>
              </a:rPr>
              <a:t>ακρόαση των διδασκαλιών χωρίς να υπάρχει το δικαίωμα οπτικής επαφής με τον</a:t>
            </a:r>
            <a:r>
              <a:rPr lang="el-GR" spc="5" dirty="0" smtClean="0">
                <a:effectLst/>
                <a:latin typeface="Times New Roman"/>
                <a:ea typeface="Times New Roman"/>
              </a:rPr>
              <a:t> </a:t>
            </a:r>
            <a:r>
              <a:rPr lang="el-GR" dirty="0" smtClean="0">
                <a:effectLst/>
                <a:latin typeface="Times New Roman"/>
                <a:ea typeface="Times New Roman"/>
              </a:rPr>
              <a:t>διδάσκαλο,</a:t>
            </a:r>
            <a:r>
              <a:rPr lang="el-GR" spc="-25" dirty="0" smtClean="0">
                <a:effectLst/>
                <a:latin typeface="Times New Roman"/>
                <a:ea typeface="Times New Roman"/>
              </a:rPr>
              <a:t> </a:t>
            </a:r>
            <a:r>
              <a:rPr lang="el-GR" dirty="0" smtClean="0">
                <a:effectLst/>
                <a:latin typeface="Times New Roman"/>
                <a:ea typeface="Times New Roman"/>
              </a:rPr>
              <a:t>οι</a:t>
            </a:r>
            <a:r>
              <a:rPr lang="el-GR" spc="-35" dirty="0" smtClean="0">
                <a:effectLst/>
                <a:latin typeface="Times New Roman"/>
                <a:ea typeface="Times New Roman"/>
              </a:rPr>
              <a:t> </a:t>
            </a:r>
            <a:r>
              <a:rPr lang="el-GR" dirty="0" smtClean="0">
                <a:effectLst/>
                <a:latin typeface="Times New Roman"/>
                <a:ea typeface="Times New Roman"/>
              </a:rPr>
              <a:t>λεγόμενοι</a:t>
            </a:r>
            <a:r>
              <a:rPr lang="el-GR" spc="-30" dirty="0" smtClean="0">
                <a:effectLst/>
                <a:latin typeface="Times New Roman"/>
                <a:ea typeface="Times New Roman"/>
              </a:rPr>
              <a:t> </a:t>
            </a:r>
            <a:r>
              <a:rPr lang="el-GR" dirty="0" smtClean="0">
                <a:effectLst/>
                <a:latin typeface="Times New Roman"/>
                <a:ea typeface="Times New Roman"/>
              </a:rPr>
              <a:t>ακουσματικοί</a:t>
            </a:r>
            <a:r>
              <a:rPr lang="el-GR" spc="-35" dirty="0" smtClean="0">
                <a:effectLst/>
                <a:latin typeface="Times New Roman"/>
                <a:ea typeface="Times New Roman"/>
              </a:rPr>
              <a:t> </a:t>
            </a:r>
            <a:r>
              <a:rPr lang="el-GR" dirty="0" smtClean="0">
                <a:effectLst/>
                <a:latin typeface="Times New Roman"/>
                <a:ea typeface="Times New Roman"/>
              </a:rPr>
              <a:t>ή</a:t>
            </a:r>
            <a:r>
              <a:rPr lang="el-GR" spc="-25" dirty="0" smtClean="0">
                <a:effectLst/>
                <a:latin typeface="Times New Roman"/>
                <a:ea typeface="Times New Roman"/>
              </a:rPr>
              <a:t> </a:t>
            </a:r>
            <a:r>
              <a:rPr lang="el-GR" dirty="0" smtClean="0">
                <a:effectLst/>
                <a:latin typeface="Times New Roman"/>
                <a:ea typeface="Times New Roman"/>
              </a:rPr>
              <a:t>ακροατές.Σε αντίθεση με τους</a:t>
            </a:r>
            <a:r>
              <a:rPr lang="el-GR" spc="5" dirty="0" smtClean="0">
                <a:effectLst/>
                <a:latin typeface="Times New Roman"/>
                <a:ea typeface="Times New Roman"/>
              </a:rPr>
              <a:t> </a:t>
            </a:r>
            <a:r>
              <a:rPr lang="el-GR" dirty="0" smtClean="0">
                <a:effectLst/>
                <a:latin typeface="Times New Roman"/>
                <a:ea typeface="Times New Roman"/>
              </a:rPr>
              <a:t>ακουσματικούς υπήρχαν και οι εκλεκτοί, οι οποίοι είχαν το δικαίωμα να</a:t>
            </a:r>
            <a:r>
              <a:rPr lang="el-GR" spc="5" dirty="0" smtClean="0">
                <a:effectLst/>
                <a:latin typeface="Times New Roman"/>
                <a:ea typeface="Times New Roman"/>
              </a:rPr>
              <a:t> </a:t>
            </a:r>
            <a:r>
              <a:rPr lang="el-GR" dirty="0" smtClean="0">
                <a:effectLst/>
                <a:latin typeface="Times New Roman"/>
                <a:ea typeface="Times New Roman"/>
              </a:rPr>
              <a:t>παρακολουθούν και να συζητούν με τον Πυθαγόρα , τους λεγόμενους</a:t>
            </a:r>
            <a:r>
              <a:rPr lang="el-GR" spc="5" dirty="0" smtClean="0">
                <a:effectLst/>
                <a:latin typeface="Times New Roman"/>
                <a:ea typeface="Times New Roman"/>
              </a:rPr>
              <a:t>  </a:t>
            </a:r>
            <a:r>
              <a:rPr lang="el-GR" dirty="0" smtClean="0">
                <a:effectLst/>
                <a:latin typeface="Times New Roman"/>
                <a:ea typeface="Times New Roman"/>
              </a:rPr>
              <a:t>Μαθηματικούς</a:t>
            </a:r>
            <a:r>
              <a:rPr lang="el-GR" spc="-35" dirty="0" smtClean="0">
                <a:effectLst/>
                <a:latin typeface="Times New Roman"/>
                <a:ea typeface="Times New Roman"/>
              </a:rPr>
              <a:t> </a:t>
            </a:r>
            <a:r>
              <a:rPr lang="el-GR" dirty="0" smtClean="0">
                <a:effectLst/>
                <a:latin typeface="Times New Roman"/>
                <a:ea typeface="Times New Roman"/>
              </a:rPr>
              <a:t>ή</a:t>
            </a:r>
            <a:r>
              <a:rPr lang="el-GR" spc="-35" dirty="0" smtClean="0">
                <a:effectLst/>
                <a:latin typeface="Times New Roman"/>
                <a:ea typeface="Times New Roman"/>
              </a:rPr>
              <a:t> </a:t>
            </a:r>
            <a:r>
              <a:rPr lang="el-GR" dirty="0" smtClean="0">
                <a:effectLst/>
                <a:latin typeface="Times New Roman"/>
                <a:ea typeface="Times New Roman"/>
              </a:rPr>
              <a:t>μαθητευόμενους.Αυτά</a:t>
            </a:r>
            <a:r>
              <a:rPr lang="el-GR" spc="-30" dirty="0" smtClean="0">
                <a:effectLst/>
                <a:latin typeface="Times New Roman"/>
                <a:ea typeface="Times New Roman"/>
              </a:rPr>
              <a:t> </a:t>
            </a:r>
            <a:r>
              <a:rPr lang="el-GR" dirty="0" smtClean="0">
                <a:effectLst/>
                <a:latin typeface="Times New Roman"/>
                <a:ea typeface="Times New Roman"/>
              </a:rPr>
              <a:t>τα</a:t>
            </a:r>
            <a:r>
              <a:rPr lang="el-GR" spc="-30" dirty="0" smtClean="0">
                <a:effectLst/>
                <a:latin typeface="Times New Roman"/>
                <a:ea typeface="Times New Roman"/>
              </a:rPr>
              <a:t> </a:t>
            </a:r>
            <a:r>
              <a:rPr lang="el-GR" dirty="0" smtClean="0">
                <a:effectLst/>
                <a:latin typeface="Times New Roman"/>
                <a:ea typeface="Times New Roman"/>
              </a:rPr>
              <a:t>άτομα</a:t>
            </a:r>
            <a:r>
              <a:rPr lang="el-GR" spc="-35" dirty="0" smtClean="0">
                <a:effectLst/>
                <a:latin typeface="Times New Roman"/>
                <a:ea typeface="Times New Roman"/>
              </a:rPr>
              <a:t> </a:t>
            </a:r>
            <a:r>
              <a:rPr lang="el-GR" dirty="0" smtClean="0">
                <a:effectLst/>
                <a:latin typeface="Times New Roman"/>
                <a:ea typeface="Times New Roman"/>
              </a:rPr>
              <a:t>ασχολήθηκαν</a:t>
            </a:r>
            <a:r>
              <a:rPr lang="el-GR" spc="-25" dirty="0" smtClean="0">
                <a:effectLst/>
                <a:latin typeface="Times New Roman"/>
                <a:ea typeface="Times New Roman"/>
              </a:rPr>
              <a:t> </a:t>
            </a:r>
            <a:r>
              <a:rPr lang="el-GR" dirty="0" smtClean="0">
                <a:effectLst/>
                <a:latin typeface="Times New Roman"/>
                <a:ea typeface="Times New Roman"/>
              </a:rPr>
              <a:t>με</a:t>
            </a:r>
            <a:r>
              <a:rPr lang="el-GR" spc="-30" dirty="0" smtClean="0">
                <a:effectLst/>
                <a:latin typeface="Times New Roman"/>
                <a:ea typeface="Times New Roman"/>
              </a:rPr>
              <a:t> </a:t>
            </a:r>
            <a:r>
              <a:rPr lang="el-GR" dirty="0" smtClean="0">
                <a:effectLst/>
                <a:latin typeface="Times New Roman"/>
                <a:ea typeface="Times New Roman"/>
              </a:rPr>
              <a:t>τα</a:t>
            </a:r>
            <a:r>
              <a:rPr lang="el-GR" spc="-30" dirty="0" smtClean="0">
                <a:effectLst/>
                <a:latin typeface="Times New Roman"/>
                <a:ea typeface="Times New Roman"/>
              </a:rPr>
              <a:t> </a:t>
            </a:r>
            <a:r>
              <a:rPr lang="el-GR" dirty="0" smtClean="0">
                <a:effectLst/>
                <a:latin typeface="Times New Roman"/>
                <a:ea typeface="Times New Roman"/>
              </a:rPr>
              <a:t>θέματα</a:t>
            </a:r>
            <a:r>
              <a:rPr lang="el-GR" spc="-25" dirty="0" smtClean="0">
                <a:effectLst/>
                <a:latin typeface="Times New Roman"/>
                <a:ea typeface="Times New Roman"/>
              </a:rPr>
              <a:t> </a:t>
            </a:r>
            <a:r>
              <a:rPr lang="el-GR" dirty="0" smtClean="0">
                <a:effectLst/>
                <a:latin typeface="Times New Roman"/>
                <a:ea typeface="Times New Roman"/>
              </a:rPr>
              <a:t>της</a:t>
            </a:r>
          </a:p>
          <a:p>
            <a:pPr marL="73025" marR="899795">
              <a:spcAft>
                <a:spcPts val="0"/>
              </a:spcAft>
            </a:pPr>
            <a:r>
              <a:rPr lang="el-GR" dirty="0" smtClean="0">
                <a:effectLst/>
                <a:latin typeface="Times New Roman"/>
                <a:ea typeface="Times New Roman"/>
              </a:rPr>
              <a:t>«μάθησης»,</a:t>
            </a:r>
            <a:r>
              <a:rPr lang="el-GR" spc="-35" dirty="0" smtClean="0">
                <a:effectLst/>
                <a:latin typeface="Times New Roman"/>
                <a:ea typeface="Times New Roman"/>
              </a:rPr>
              <a:t> </a:t>
            </a:r>
            <a:r>
              <a:rPr lang="el-GR" dirty="0" smtClean="0">
                <a:effectLst/>
                <a:latin typeface="Times New Roman"/>
                <a:ea typeface="Times New Roman"/>
              </a:rPr>
              <a:t>δηλαδή</a:t>
            </a:r>
            <a:r>
              <a:rPr lang="el-GR" spc="-30" dirty="0" smtClean="0">
                <a:effectLst/>
                <a:latin typeface="Times New Roman"/>
                <a:ea typeface="Times New Roman"/>
              </a:rPr>
              <a:t> </a:t>
            </a:r>
            <a:r>
              <a:rPr lang="el-GR" dirty="0" smtClean="0">
                <a:effectLst/>
                <a:latin typeface="Times New Roman"/>
                <a:ea typeface="Times New Roman"/>
              </a:rPr>
              <a:t>της</a:t>
            </a:r>
            <a:r>
              <a:rPr lang="el-GR" spc="-35" dirty="0" smtClean="0">
                <a:effectLst/>
                <a:latin typeface="Times New Roman"/>
                <a:ea typeface="Times New Roman"/>
              </a:rPr>
              <a:t> </a:t>
            </a:r>
            <a:r>
              <a:rPr lang="el-GR" dirty="0" smtClean="0">
                <a:effectLst/>
                <a:latin typeface="Times New Roman"/>
                <a:ea typeface="Times New Roman"/>
              </a:rPr>
              <a:t>έρευνας,</a:t>
            </a:r>
            <a:r>
              <a:rPr lang="el-GR" spc="-35" dirty="0" smtClean="0">
                <a:effectLst/>
                <a:latin typeface="Times New Roman"/>
                <a:ea typeface="Times New Roman"/>
              </a:rPr>
              <a:t> </a:t>
            </a:r>
            <a:r>
              <a:rPr lang="el-GR" dirty="0" smtClean="0">
                <a:effectLst/>
                <a:latin typeface="Times New Roman"/>
                <a:ea typeface="Times New Roman"/>
              </a:rPr>
              <a:t>αναζητώντας</a:t>
            </a:r>
            <a:r>
              <a:rPr lang="el-GR" spc="-35" dirty="0" smtClean="0">
                <a:effectLst/>
                <a:latin typeface="Times New Roman"/>
                <a:ea typeface="Times New Roman"/>
              </a:rPr>
              <a:t> </a:t>
            </a:r>
            <a:r>
              <a:rPr lang="el-GR" dirty="0" smtClean="0">
                <a:effectLst/>
                <a:latin typeface="Times New Roman"/>
                <a:ea typeface="Times New Roman"/>
              </a:rPr>
              <a:t>περαιτέρω</a:t>
            </a:r>
            <a:r>
              <a:rPr lang="el-GR" spc="-25" dirty="0" smtClean="0">
                <a:effectLst/>
                <a:latin typeface="Times New Roman"/>
                <a:ea typeface="Times New Roman"/>
              </a:rPr>
              <a:t> </a:t>
            </a:r>
            <a:r>
              <a:rPr lang="el-GR" dirty="0" smtClean="0">
                <a:effectLst/>
                <a:latin typeface="Times New Roman"/>
                <a:ea typeface="Times New Roman"/>
              </a:rPr>
              <a:t>απαντήσεις</a:t>
            </a:r>
            <a:r>
              <a:rPr lang="el-GR" spc="-35" dirty="0" smtClean="0">
                <a:effectLst/>
                <a:latin typeface="Times New Roman"/>
                <a:ea typeface="Times New Roman"/>
              </a:rPr>
              <a:t> </a:t>
            </a:r>
            <a:r>
              <a:rPr lang="el-GR" dirty="0" smtClean="0">
                <a:effectLst/>
                <a:latin typeface="Times New Roman"/>
                <a:ea typeface="Times New Roman"/>
              </a:rPr>
              <a:t>προς</a:t>
            </a:r>
            <a:r>
              <a:rPr lang="el-GR" spc="-30" dirty="0" smtClean="0">
                <a:effectLst/>
                <a:latin typeface="Times New Roman"/>
                <a:ea typeface="Times New Roman"/>
              </a:rPr>
              <a:t> </a:t>
            </a:r>
            <a:r>
              <a:rPr lang="el-GR" dirty="0" smtClean="0">
                <a:effectLst/>
                <a:latin typeface="Times New Roman"/>
                <a:ea typeface="Times New Roman"/>
              </a:rPr>
              <a:t>την</a:t>
            </a:r>
            <a:r>
              <a:rPr lang="el-GR" spc="-310" dirty="0" smtClean="0">
                <a:effectLst/>
                <a:latin typeface="Times New Roman"/>
                <a:ea typeface="Times New Roman"/>
              </a:rPr>
              <a:t> </a:t>
            </a:r>
            <a:r>
              <a:rPr lang="el-GR" dirty="0" smtClean="0">
                <a:effectLst/>
                <a:latin typeface="Times New Roman"/>
                <a:ea typeface="Times New Roman"/>
              </a:rPr>
              <a:t>κατανόηση</a:t>
            </a:r>
            <a:r>
              <a:rPr lang="el-GR" spc="-5" dirty="0" smtClean="0">
                <a:effectLst/>
                <a:latin typeface="Times New Roman"/>
                <a:ea typeface="Times New Roman"/>
              </a:rPr>
              <a:t> </a:t>
            </a:r>
            <a:r>
              <a:rPr lang="el-GR" dirty="0" smtClean="0">
                <a:effectLst/>
                <a:latin typeface="Times New Roman"/>
                <a:ea typeface="Times New Roman"/>
              </a:rPr>
              <a:t>της</a:t>
            </a:r>
            <a:r>
              <a:rPr lang="el-GR" spc="-5" dirty="0" smtClean="0">
                <a:effectLst/>
                <a:latin typeface="Times New Roman"/>
                <a:ea typeface="Times New Roman"/>
              </a:rPr>
              <a:t> </a:t>
            </a:r>
            <a:r>
              <a:rPr lang="el-GR" dirty="0" smtClean="0">
                <a:effectLst/>
                <a:latin typeface="Times New Roman"/>
                <a:ea typeface="Times New Roman"/>
              </a:rPr>
              <a:t>αλήθειας.</a:t>
            </a:r>
          </a:p>
          <a:p>
            <a:pPr>
              <a:spcAft>
                <a:spcPts val="0"/>
              </a:spcAft>
            </a:pPr>
            <a:r>
              <a:rPr lang="el-GR" sz="1100" dirty="0" smtClean="0">
                <a:effectLst/>
                <a:latin typeface="Times New Roman"/>
                <a:ea typeface="Times New Roman"/>
              </a:rPr>
              <a:t> </a:t>
            </a:r>
            <a:endParaRPr lang="el-GR" dirty="0" smtClean="0">
              <a:effectLst/>
              <a:latin typeface="Times New Roman"/>
              <a:ea typeface="Times New Roman"/>
            </a:endParaRPr>
          </a:p>
          <a:p>
            <a:pPr>
              <a:spcAft>
                <a:spcPts val="0"/>
              </a:spcAft>
            </a:pPr>
            <a:r>
              <a:rPr lang="el-GR" sz="1100" dirty="0" smtClean="0">
                <a:effectLst/>
                <a:latin typeface="Times New Roman"/>
                <a:ea typeface="Times New Roman"/>
              </a:rPr>
              <a:t> </a:t>
            </a:r>
            <a:endParaRPr lang="el-GR" dirty="0">
              <a:effectLst/>
              <a:latin typeface="Times New Roman"/>
              <a:ea typeface="Times New Roman"/>
            </a:endParaRPr>
          </a:p>
        </p:txBody>
      </p:sp>
      <p:pic>
        <p:nvPicPr>
          <p:cNvPr id="3" name="image1.jpeg"/>
          <p:cNvPicPr/>
          <p:nvPr/>
        </p:nvPicPr>
        <p:blipFill>
          <a:blip r:embed="rId2" cstate="print"/>
          <a:stretch>
            <a:fillRect/>
          </a:stretch>
        </p:blipFill>
        <p:spPr>
          <a:xfrm>
            <a:off x="1907704" y="4127229"/>
            <a:ext cx="5184576" cy="2110083"/>
          </a:xfrm>
          <a:prstGeom prst="rect">
            <a:avLst/>
          </a:prstGeom>
        </p:spPr>
      </p:pic>
      <p:sp>
        <p:nvSpPr>
          <p:cNvPr id="4" name="TextBox 3"/>
          <p:cNvSpPr txBox="1"/>
          <p:nvPr/>
        </p:nvSpPr>
        <p:spPr>
          <a:xfrm>
            <a:off x="2114275" y="6317350"/>
            <a:ext cx="5112568" cy="369332"/>
          </a:xfrm>
          <a:prstGeom prst="rect">
            <a:avLst/>
          </a:prstGeom>
          <a:noFill/>
        </p:spPr>
        <p:txBody>
          <a:bodyPr wrap="square" rtlCol="0">
            <a:spAutoFit/>
          </a:bodyPr>
          <a:lstStyle/>
          <a:p>
            <a:pPr marL="73025">
              <a:spcBef>
                <a:spcPts val="35"/>
              </a:spcBef>
              <a:spcAft>
                <a:spcPts val="0"/>
              </a:spcAft>
            </a:pPr>
            <a:r>
              <a:rPr lang="el-GR" dirty="0" smtClean="0">
                <a:solidFill>
                  <a:srgbClr val="295F99"/>
                </a:solidFill>
                <a:effectLst/>
                <a:latin typeface="Times New Roman"/>
                <a:ea typeface="Times New Roman"/>
              </a:rPr>
              <a:t>https://e-noesis.gr/pythagoreio-theorima/</a:t>
            </a:r>
            <a:endParaRPr lang="el-GR" sz="1600" dirty="0">
              <a:effectLst/>
              <a:latin typeface="Times New Roman"/>
              <a:ea typeface="Times New Roman"/>
            </a:endParaRPr>
          </a:p>
        </p:txBody>
      </p:sp>
    </p:spTree>
    <p:extLst>
      <p:ext uri="{BB962C8B-B14F-4D97-AF65-F5344CB8AC3E}">
        <p14:creationId xmlns:p14="http://schemas.microsoft.com/office/powerpoint/2010/main" val="2369910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8064896" cy="614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053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7504" y="260648"/>
            <a:ext cx="2304256" cy="369332"/>
          </a:xfrm>
          <a:prstGeom prst="rect">
            <a:avLst/>
          </a:prstGeom>
          <a:solidFill>
            <a:srgbClr val="FFFF66"/>
          </a:solidFill>
        </p:spPr>
        <p:txBody>
          <a:bodyPr wrap="square" rtlCol="0">
            <a:spAutoFit/>
          </a:bodyPr>
          <a:lstStyle/>
          <a:p>
            <a:endParaRPr lang="el-GR" dirty="0"/>
          </a:p>
        </p:txBody>
      </p:sp>
      <p:sp>
        <p:nvSpPr>
          <p:cNvPr id="9" name="Ορθογώνιο 8"/>
          <p:cNvSpPr/>
          <p:nvPr/>
        </p:nvSpPr>
        <p:spPr>
          <a:xfrm>
            <a:off x="2913" y="260648"/>
            <a:ext cx="8964488" cy="2753061"/>
          </a:xfrm>
          <a:prstGeom prst="rect">
            <a:avLst/>
          </a:prstGeom>
        </p:spPr>
        <p:txBody>
          <a:bodyPr wrap="square">
            <a:spAutoFit/>
          </a:bodyPr>
          <a:lstStyle/>
          <a:p>
            <a:pPr marL="73025">
              <a:spcBef>
                <a:spcPts val="385"/>
              </a:spcBef>
              <a:spcAft>
                <a:spcPts val="0"/>
              </a:spcAft>
            </a:pPr>
            <a:r>
              <a:rPr lang="el-GR" b="1" u="sng" kern="0" dirty="0" smtClean="0">
                <a:effectLst/>
                <a:latin typeface="Arial"/>
                <a:ea typeface="Arial"/>
              </a:rPr>
              <a:t>ΟΙ</a:t>
            </a:r>
            <a:r>
              <a:rPr lang="el-GR" b="1" u="sng" kern="0" spc="-75" dirty="0" smtClean="0">
                <a:effectLst/>
                <a:latin typeface="Arial"/>
                <a:ea typeface="Arial"/>
              </a:rPr>
              <a:t> </a:t>
            </a:r>
            <a:r>
              <a:rPr lang="el-GR" b="1" u="sng" kern="0" dirty="0" smtClean="0">
                <a:effectLst/>
                <a:latin typeface="Arial"/>
                <a:ea typeface="Arial"/>
              </a:rPr>
              <a:t>ΜΑΘΗΤΡΙΕΣ</a:t>
            </a:r>
            <a:r>
              <a:rPr lang="el-GR" b="1" u="sng" kern="0" spc="-85" dirty="0" smtClean="0">
                <a:effectLst/>
                <a:latin typeface="Arial"/>
                <a:ea typeface="Arial"/>
              </a:rPr>
              <a:t> </a:t>
            </a:r>
            <a:r>
              <a:rPr lang="el-GR" b="1" u="sng" kern="0" dirty="0" smtClean="0">
                <a:effectLst/>
                <a:latin typeface="Arial"/>
                <a:ea typeface="Arial"/>
              </a:rPr>
              <a:t>ΤΟΥ</a:t>
            </a:r>
          </a:p>
          <a:p>
            <a:pPr marL="73025" marR="336550">
              <a:lnSpc>
                <a:spcPct val="115000"/>
              </a:lnSpc>
              <a:spcBef>
                <a:spcPts val="1165"/>
              </a:spcBef>
              <a:spcAft>
                <a:spcPts val="0"/>
              </a:spcAft>
            </a:pPr>
            <a:r>
              <a:rPr lang="el-GR" dirty="0" smtClean="0">
                <a:effectLst/>
                <a:latin typeface="Times New Roman"/>
                <a:ea typeface="Times New Roman"/>
              </a:rPr>
              <a:t>Σημαντικές</a:t>
            </a:r>
            <a:r>
              <a:rPr lang="el-GR" spc="-30" dirty="0" smtClean="0">
                <a:effectLst/>
                <a:latin typeface="Times New Roman"/>
                <a:ea typeface="Times New Roman"/>
              </a:rPr>
              <a:t> </a:t>
            </a:r>
            <a:r>
              <a:rPr lang="el-GR" dirty="0" smtClean="0">
                <a:effectLst/>
                <a:latin typeface="Times New Roman"/>
                <a:ea typeface="Times New Roman"/>
              </a:rPr>
              <a:t>υπήρξαν</a:t>
            </a:r>
            <a:r>
              <a:rPr lang="el-GR" spc="-25" dirty="0" smtClean="0">
                <a:effectLst/>
                <a:latin typeface="Times New Roman"/>
                <a:ea typeface="Times New Roman"/>
              </a:rPr>
              <a:t> </a:t>
            </a:r>
            <a:r>
              <a:rPr lang="el-GR" dirty="0" smtClean="0">
                <a:effectLst/>
                <a:latin typeface="Times New Roman"/>
                <a:ea typeface="Times New Roman"/>
              </a:rPr>
              <a:t>πολλές</a:t>
            </a:r>
            <a:r>
              <a:rPr lang="el-GR" spc="-30" dirty="0" smtClean="0">
                <a:effectLst/>
                <a:latin typeface="Times New Roman"/>
                <a:ea typeface="Times New Roman"/>
              </a:rPr>
              <a:t> </a:t>
            </a:r>
            <a:r>
              <a:rPr lang="el-GR" dirty="0" smtClean="0">
                <a:effectLst/>
                <a:latin typeface="Times New Roman"/>
                <a:ea typeface="Times New Roman"/>
              </a:rPr>
              <a:t>γυναίκες</a:t>
            </a:r>
            <a:r>
              <a:rPr lang="el-GR" spc="-25" dirty="0" smtClean="0">
                <a:effectLst/>
                <a:latin typeface="Times New Roman"/>
                <a:ea typeface="Times New Roman"/>
              </a:rPr>
              <a:t> </a:t>
            </a:r>
            <a:r>
              <a:rPr lang="el-GR" dirty="0" smtClean="0">
                <a:effectLst/>
                <a:latin typeface="Times New Roman"/>
                <a:ea typeface="Times New Roman"/>
              </a:rPr>
              <a:t>ανάμεσα</a:t>
            </a:r>
            <a:r>
              <a:rPr lang="el-GR" spc="-35" dirty="0" smtClean="0">
                <a:effectLst/>
                <a:latin typeface="Times New Roman"/>
                <a:ea typeface="Times New Roman"/>
              </a:rPr>
              <a:t> </a:t>
            </a:r>
            <a:r>
              <a:rPr lang="el-GR" dirty="0" smtClean="0">
                <a:effectLst/>
                <a:latin typeface="Times New Roman"/>
                <a:ea typeface="Times New Roman"/>
              </a:rPr>
              <a:t>στις</a:t>
            </a:r>
            <a:r>
              <a:rPr lang="el-GR" spc="-25" dirty="0" smtClean="0">
                <a:effectLst/>
                <a:latin typeface="Times New Roman"/>
                <a:ea typeface="Times New Roman"/>
              </a:rPr>
              <a:t> </a:t>
            </a:r>
            <a:r>
              <a:rPr lang="el-GR" dirty="0" smtClean="0">
                <a:effectLst/>
                <a:latin typeface="Times New Roman"/>
                <a:ea typeface="Times New Roman"/>
              </a:rPr>
              <a:t>ποίες</a:t>
            </a:r>
            <a:r>
              <a:rPr lang="el-GR" spc="-30" dirty="0" smtClean="0">
                <a:effectLst/>
                <a:latin typeface="Times New Roman"/>
                <a:ea typeface="Times New Roman"/>
              </a:rPr>
              <a:t> </a:t>
            </a:r>
            <a:r>
              <a:rPr lang="el-GR" dirty="0" smtClean="0">
                <a:effectLst/>
                <a:latin typeface="Times New Roman"/>
                <a:ea typeface="Times New Roman"/>
              </a:rPr>
              <a:t>ήταν</a:t>
            </a:r>
            <a:r>
              <a:rPr lang="el-GR" spc="-25" dirty="0" smtClean="0">
                <a:effectLst/>
                <a:latin typeface="Times New Roman"/>
                <a:ea typeface="Times New Roman"/>
              </a:rPr>
              <a:t> </a:t>
            </a:r>
            <a:r>
              <a:rPr lang="el-GR" dirty="0" smtClean="0">
                <a:effectLst/>
                <a:latin typeface="Times New Roman"/>
                <a:ea typeface="Times New Roman"/>
              </a:rPr>
              <a:t>η</a:t>
            </a:r>
            <a:r>
              <a:rPr lang="el-GR" spc="-50" dirty="0" smtClean="0">
                <a:effectLst/>
                <a:latin typeface="Times New Roman"/>
                <a:ea typeface="Times New Roman"/>
              </a:rPr>
              <a:t> </a:t>
            </a:r>
            <a:r>
              <a:rPr lang="el-GR" dirty="0" smtClean="0">
                <a:effectLst/>
                <a:latin typeface="Times New Roman"/>
                <a:ea typeface="Times New Roman"/>
              </a:rPr>
              <a:t>Τιμίτσα</a:t>
            </a:r>
            <a:r>
              <a:rPr lang="el-GR" spc="-25" dirty="0" smtClean="0">
                <a:effectLst/>
                <a:latin typeface="Times New Roman"/>
                <a:ea typeface="Times New Roman"/>
              </a:rPr>
              <a:t> </a:t>
            </a:r>
            <a:r>
              <a:rPr lang="el-GR" dirty="0" smtClean="0">
                <a:effectLst/>
                <a:latin typeface="Times New Roman"/>
                <a:ea typeface="Times New Roman"/>
              </a:rPr>
              <a:t>που</a:t>
            </a:r>
            <a:r>
              <a:rPr lang="el-GR" spc="-25" dirty="0" smtClean="0">
                <a:effectLst/>
                <a:latin typeface="Times New Roman"/>
                <a:ea typeface="Times New Roman"/>
              </a:rPr>
              <a:t> </a:t>
            </a:r>
            <a:r>
              <a:rPr lang="el-GR" dirty="0" smtClean="0">
                <a:effectLst/>
                <a:latin typeface="Times New Roman"/>
                <a:ea typeface="Times New Roman"/>
              </a:rPr>
              <a:t>προτίμησε</a:t>
            </a:r>
            <a:r>
              <a:rPr lang="el-GR" spc="-25" dirty="0" smtClean="0">
                <a:effectLst/>
                <a:latin typeface="Times New Roman"/>
                <a:ea typeface="Times New Roman"/>
              </a:rPr>
              <a:t> </a:t>
            </a:r>
            <a:r>
              <a:rPr lang="el-GR" dirty="0" smtClean="0">
                <a:effectLst/>
                <a:latin typeface="Times New Roman"/>
                <a:ea typeface="Times New Roman"/>
              </a:rPr>
              <a:t>να</a:t>
            </a:r>
            <a:r>
              <a:rPr lang="el-GR" spc="-310" dirty="0" smtClean="0">
                <a:effectLst/>
                <a:latin typeface="Times New Roman"/>
                <a:ea typeface="Times New Roman"/>
              </a:rPr>
              <a:t> </a:t>
            </a:r>
            <a:r>
              <a:rPr lang="el-GR" dirty="0" smtClean="0">
                <a:effectLst/>
                <a:latin typeface="Times New Roman"/>
                <a:ea typeface="Times New Roman"/>
              </a:rPr>
              <a:t>δαγκώσει και να κόψει την γλώσσα της παρά να αποκαλύψει τα μυστικά των πυθαγόρειων,</a:t>
            </a:r>
            <a:r>
              <a:rPr lang="el-GR" spc="-310" dirty="0" smtClean="0">
                <a:effectLst/>
                <a:latin typeface="Times New Roman"/>
                <a:ea typeface="Times New Roman"/>
              </a:rPr>
              <a:t> </a:t>
            </a:r>
            <a:r>
              <a:rPr lang="el-GR" spc="-5" dirty="0" smtClean="0">
                <a:effectLst/>
                <a:latin typeface="Times New Roman"/>
                <a:ea typeface="Times New Roman"/>
              </a:rPr>
              <a:t>η Πτολεμαΐδα, η Φίλτυς, η Χειλωνίς, </a:t>
            </a:r>
            <a:r>
              <a:rPr lang="el-GR" dirty="0" smtClean="0">
                <a:effectLst/>
                <a:latin typeface="Times New Roman"/>
                <a:ea typeface="Times New Roman"/>
              </a:rPr>
              <a:t>η Λασθινεία που ντυνόταν σαν άντρας, η</a:t>
            </a:r>
            <a:r>
              <a:rPr lang="el-GR" spc="5" dirty="0" smtClean="0">
                <a:effectLst/>
                <a:latin typeface="Times New Roman"/>
                <a:ea typeface="Times New Roman"/>
              </a:rPr>
              <a:t> </a:t>
            </a:r>
            <a:r>
              <a:rPr lang="el-GR" spc="-5" dirty="0" smtClean="0">
                <a:effectLst/>
                <a:latin typeface="Times New Roman"/>
                <a:ea typeface="Times New Roman"/>
              </a:rPr>
              <a:t>Κρατησίκλεια, η Αισάρα, η Εχεκράτεια, η Μυία το σπίτι </a:t>
            </a:r>
            <a:r>
              <a:rPr lang="el-GR" dirty="0" smtClean="0">
                <a:effectLst/>
                <a:latin typeface="Times New Roman"/>
                <a:ea typeface="Times New Roman"/>
              </a:rPr>
              <a:t>της οποίας έγινε ναός μετά τον</a:t>
            </a:r>
            <a:r>
              <a:rPr lang="el-GR" spc="5" dirty="0" smtClean="0">
                <a:effectLst/>
                <a:latin typeface="Times New Roman"/>
                <a:ea typeface="Times New Roman"/>
              </a:rPr>
              <a:t> </a:t>
            </a:r>
            <a:r>
              <a:rPr lang="el-GR" spc="-5" dirty="0" smtClean="0">
                <a:effectLst/>
                <a:latin typeface="Times New Roman"/>
                <a:ea typeface="Times New Roman"/>
              </a:rPr>
              <a:t>θάνατό της, η Δεινώ, η Τυρσένις, η Αριγνότη, η Πεισιρρόδη, </a:t>
            </a:r>
            <a:r>
              <a:rPr lang="el-GR" dirty="0" smtClean="0">
                <a:effectLst/>
                <a:latin typeface="Times New Roman"/>
                <a:ea typeface="Times New Roman"/>
              </a:rPr>
              <a:t>η Θεαδούσα, η Βοιώ και η</a:t>
            </a:r>
            <a:r>
              <a:rPr lang="el-GR" spc="5" dirty="0" smtClean="0">
                <a:effectLst/>
                <a:latin typeface="Times New Roman"/>
                <a:ea typeface="Times New Roman"/>
              </a:rPr>
              <a:t> </a:t>
            </a:r>
            <a:r>
              <a:rPr lang="el-GR" dirty="0" smtClean="0">
                <a:effectLst/>
                <a:latin typeface="Times New Roman"/>
                <a:ea typeface="Times New Roman"/>
              </a:rPr>
              <a:t>Θεανώ η οποία όπως και η δασκάλα του Πυθαγόρα, η Θεμιστόκλεια, είχε αποκτήσει</a:t>
            </a:r>
            <a:r>
              <a:rPr lang="el-GR" spc="5" dirty="0" smtClean="0">
                <a:effectLst/>
                <a:latin typeface="Times New Roman"/>
                <a:ea typeface="Times New Roman"/>
              </a:rPr>
              <a:t> </a:t>
            </a:r>
            <a:r>
              <a:rPr lang="el-GR" dirty="0" smtClean="0">
                <a:effectLst/>
                <a:latin typeface="Times New Roman"/>
                <a:ea typeface="Times New Roman"/>
              </a:rPr>
              <a:t>μεγάλη</a:t>
            </a:r>
            <a:r>
              <a:rPr lang="el-GR" spc="-5" dirty="0" smtClean="0">
                <a:effectLst/>
                <a:latin typeface="Times New Roman"/>
                <a:ea typeface="Times New Roman"/>
              </a:rPr>
              <a:t> </a:t>
            </a:r>
            <a:r>
              <a:rPr lang="el-GR" dirty="0" smtClean="0">
                <a:effectLst/>
                <a:latin typeface="Times New Roman"/>
                <a:ea typeface="Times New Roman"/>
              </a:rPr>
              <a:t>φήμη</a:t>
            </a:r>
            <a:r>
              <a:rPr lang="el-GR" spc="-10" dirty="0" smtClean="0">
                <a:effectLst/>
                <a:latin typeface="Times New Roman"/>
                <a:ea typeface="Times New Roman"/>
              </a:rPr>
              <a:t> </a:t>
            </a:r>
            <a:r>
              <a:rPr lang="el-GR" dirty="0" smtClean="0">
                <a:effectLst/>
                <a:latin typeface="Times New Roman"/>
                <a:ea typeface="Times New Roman"/>
              </a:rPr>
              <a:t>ως</a:t>
            </a:r>
            <a:r>
              <a:rPr lang="el-GR" spc="-5" dirty="0" smtClean="0">
                <a:effectLst/>
                <a:latin typeface="Times New Roman"/>
                <a:ea typeface="Times New Roman"/>
              </a:rPr>
              <a:t> </a:t>
            </a:r>
            <a:r>
              <a:rPr lang="el-GR" dirty="0" smtClean="0">
                <a:effectLst/>
                <a:latin typeface="Times New Roman"/>
                <a:ea typeface="Times New Roman"/>
              </a:rPr>
              <a:t>σοφή</a:t>
            </a:r>
            <a:r>
              <a:rPr lang="el-GR" spc="-15" dirty="0" smtClean="0">
                <a:effectLst/>
                <a:latin typeface="Times New Roman"/>
                <a:ea typeface="Times New Roman"/>
              </a:rPr>
              <a:t> </a:t>
            </a:r>
            <a:r>
              <a:rPr lang="el-GR" dirty="0" smtClean="0">
                <a:effectLst/>
                <a:latin typeface="Times New Roman"/>
                <a:ea typeface="Times New Roman"/>
              </a:rPr>
              <a:t>διδασκάλισσα.</a:t>
            </a:r>
            <a:endParaRPr lang="el-GR" dirty="0">
              <a:effectLst/>
              <a:latin typeface="Times New Roman"/>
              <a:ea typeface="Times New Roman"/>
            </a:endParaRPr>
          </a:p>
        </p:txBody>
      </p:sp>
      <p:pic>
        <p:nvPicPr>
          <p:cNvPr id="14" name="image2.jpeg"/>
          <p:cNvPicPr/>
          <p:nvPr/>
        </p:nvPicPr>
        <p:blipFill>
          <a:blip r:embed="rId2" cstate="print">
            <a:extLst>
              <a:ext uri="{28A0092B-C50C-407E-A947-70E740481C1C}">
                <a14:useLocalDpi xmlns:a14="http://schemas.microsoft.com/office/drawing/2010/main" val="0"/>
              </a:ext>
            </a:extLst>
          </a:blip>
          <a:stretch>
            <a:fillRect/>
          </a:stretch>
        </p:blipFill>
        <p:spPr>
          <a:xfrm>
            <a:off x="683568" y="3019567"/>
            <a:ext cx="4392488" cy="3024336"/>
          </a:xfrm>
          <a:prstGeom prst="rect">
            <a:avLst/>
          </a:prstGeom>
        </p:spPr>
      </p:pic>
      <p:sp>
        <p:nvSpPr>
          <p:cNvPr id="10" name="TextBox 9"/>
          <p:cNvSpPr txBox="1"/>
          <p:nvPr/>
        </p:nvSpPr>
        <p:spPr>
          <a:xfrm>
            <a:off x="539552" y="6180892"/>
            <a:ext cx="7200800" cy="677108"/>
          </a:xfrm>
          <a:prstGeom prst="rect">
            <a:avLst/>
          </a:prstGeom>
          <a:noFill/>
        </p:spPr>
        <p:txBody>
          <a:bodyPr wrap="square" rtlCol="0">
            <a:spAutoFit/>
          </a:bodyPr>
          <a:lstStyle/>
          <a:p>
            <a:pPr>
              <a:spcAft>
                <a:spcPts val="0"/>
              </a:spcAft>
            </a:pPr>
            <a:r>
              <a:rPr lang="en-US" u="none" strike="noStrike" spc="-5" dirty="0" smtClean="0">
                <a:solidFill>
                  <a:srgbClr val="295F99"/>
                </a:solidFill>
                <a:effectLst/>
                <a:latin typeface="Times New Roman"/>
                <a:ea typeface="Times New Roman"/>
                <a:hlinkClick r:id="rId3"/>
              </a:rPr>
              <a:t>http://www.3gymamarousiou.gr/attachments/</a:t>
            </a:r>
            <a:r>
              <a:rPr lang="el-GR" spc="-285" dirty="0" smtClean="0">
                <a:solidFill>
                  <a:srgbClr val="295F99"/>
                </a:solidFill>
                <a:effectLst/>
                <a:latin typeface="Times New Roman"/>
                <a:ea typeface="Times New Roman"/>
              </a:rPr>
              <a:t> </a:t>
            </a:r>
            <a:r>
              <a:rPr lang="en-US" dirty="0" smtClean="0">
                <a:solidFill>
                  <a:srgbClr val="295F99"/>
                </a:solidFill>
                <a:effectLst/>
                <a:latin typeface="Times New Roman"/>
                <a:ea typeface="Times New Roman"/>
              </a:rPr>
              <a:t>article/86/pythagoreioi2.pdf</a:t>
            </a:r>
            <a:endParaRPr lang="el-GR" sz="2000" dirty="0" smtClean="0">
              <a:effectLst/>
              <a:latin typeface="Times New Roman"/>
              <a:ea typeface="Times New Roman"/>
            </a:endParaRPr>
          </a:p>
          <a:p>
            <a:pPr>
              <a:spcAft>
                <a:spcPts val="0"/>
              </a:spcAft>
            </a:pPr>
            <a:r>
              <a:rPr lang="en-US" sz="2000" dirty="0" smtClean="0">
                <a:effectLst/>
                <a:latin typeface="Times New Roman"/>
                <a:ea typeface="Times New Roman"/>
              </a:rPr>
              <a:t> </a:t>
            </a:r>
            <a:endParaRPr lang="el-GR" sz="2000" dirty="0">
              <a:effectLst/>
              <a:latin typeface="Times New Roman"/>
              <a:ea typeface="Times New Roman"/>
            </a:endParaRPr>
          </a:p>
        </p:txBody>
      </p:sp>
    </p:spTree>
    <p:extLst>
      <p:ext uri="{BB962C8B-B14F-4D97-AF65-F5344CB8AC3E}">
        <p14:creationId xmlns:p14="http://schemas.microsoft.com/office/powerpoint/2010/main" val="912936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209635"/>
            <a:ext cx="3096344" cy="253915"/>
          </a:xfrm>
          <a:prstGeom prst="rect">
            <a:avLst/>
          </a:prstGeom>
          <a:solidFill>
            <a:srgbClr val="FFFF66"/>
          </a:solidFill>
        </p:spPr>
        <p:txBody>
          <a:bodyPr wrap="square" rtlCol="0">
            <a:spAutoFit/>
          </a:bodyPr>
          <a:lstStyle/>
          <a:p>
            <a:endParaRPr lang="el-GR" dirty="0"/>
          </a:p>
        </p:txBody>
      </p:sp>
      <p:sp>
        <p:nvSpPr>
          <p:cNvPr id="2" name="Rectangle 5"/>
          <p:cNvSpPr>
            <a:spLocks noChangeArrowheads="1"/>
          </p:cNvSpPr>
          <p:nvPr/>
        </p:nvSpPr>
        <p:spPr bwMode="auto">
          <a:xfrm>
            <a:off x="611560" y="209635"/>
            <a:ext cx="7928061" cy="303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918" tIns="49197"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600" b="1" i="0" u="sng" strike="noStrike" cap="none" normalizeH="0" baseline="0" dirty="0" smtClean="0">
                <a:ln>
                  <a:noFill/>
                </a:ln>
                <a:solidFill>
                  <a:schemeClr val="tx1"/>
                </a:solidFill>
                <a:effectLst/>
                <a:latin typeface="Arial" pitchFamily="34" charset="0"/>
                <a:ea typeface="Arial" pitchFamily="34" charset="0"/>
                <a:cs typeface="Arial" pitchFamily="34" charset="0"/>
              </a:rPr>
              <a:t>Η ΦΙΛΟΣΟΦΙΑ ΤΟΥ ΠΥΘΑΓΟΡΑ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Ο Πυθαγόρας είχε πει το 570~495 πως οι μορφές και οι ιδέες διέπονται από αριθμούς.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Αυτό</a:t>
            </a:r>
            <a:r>
              <a:rPr kumimoji="0" lang="el-GR" altLang="el-GR"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l-GR" altLang="el-G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επιβεβαιώνεται από τον παρακάτω λογικό συνειρμό:</a:t>
            </a:r>
            <a:endParaRPr kumimoji="0" lang="el-GR" alt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Τα πάντα στο σύμπαν διέπονται από μαθηματικούς κανόνες και λόγους (Οι μορφές διέπονται από αριθμούς)  Άρα, αν κατανοήσουμε τις αριθμητικές και μαθηματικές σχέσεις τότε θα κατανοήσουμε τη δομή του σύμπαντος. Έτσι, τα μαθηματικά αποτελούν βασικό μοντέλο για τη φιλοσοφική σκέψη (οι ιδέες διέπονται από αριθμούς).</a:t>
            </a:r>
            <a:endParaRPr kumimoji="0" lang="el-GR" alt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Ο Πυθαγόρας θεωρείται από πολλούς ο πατέρας της σύγχρονης χορτοφαγίας. Αν και οι αναφορές, ως προς τη σχέση του με την κατανάλωση κρέατος είναι διφορούμενες , οι απόψεις του οδήγησαν στη δημιουργία της "Χορτοφαγικής κοινωνίας" στην Αγγλία του 18ου αιώνα. Αυτή ήταν η απαρχή του σύγχρονου χορτοφαγικού κινήματος.</a:t>
            </a:r>
            <a:endParaRPr kumimoji="0" lang="el-GR" alt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4" name="image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231456"/>
            <a:ext cx="5098194" cy="28618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80975" y="463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3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el-GR" altLang="el-GR" sz="13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el-GR" alt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251521" y="6093296"/>
            <a:ext cx="8711504" cy="729430"/>
          </a:xfrm>
          <a:prstGeom prst="rect">
            <a:avLst/>
          </a:prstGeom>
          <a:noFill/>
        </p:spPr>
        <p:txBody>
          <a:bodyPr wrap="square" rtlCol="0">
            <a:spAutoFit/>
          </a:bodyPr>
          <a:lstStyle/>
          <a:p>
            <a:pPr marL="73025">
              <a:lnSpc>
                <a:spcPct val="115000"/>
              </a:lnSpc>
              <a:spcAft>
                <a:spcPts val="0"/>
              </a:spcAft>
            </a:pPr>
            <a:r>
              <a:rPr lang="en-US" spc="-5" dirty="0" smtClean="0">
                <a:solidFill>
                  <a:srgbClr val="295F99"/>
                </a:solidFill>
                <a:effectLst/>
                <a:latin typeface="Times New Roman"/>
                <a:ea typeface="Times New Roman"/>
              </a:rPr>
              <a:t>https://</a:t>
            </a:r>
            <a:r>
              <a:rPr lang="en-US" u="none" strike="noStrike" spc="-5" dirty="0" smtClean="0">
                <a:solidFill>
                  <a:srgbClr val="295F99"/>
                </a:solidFill>
                <a:effectLst/>
                <a:latin typeface="Times New Roman"/>
                <a:ea typeface="Times New Roman"/>
                <a:hlinkClick r:id="rId3"/>
              </a:rPr>
              <a:t>www.philenews.com/f-me-apopsi/paremvaseis-ston-f/article/687047/pythagras-i-dynami-tis-</a:t>
            </a:r>
            <a:r>
              <a:rPr lang="en-US" dirty="0" smtClean="0">
                <a:solidFill>
                  <a:srgbClr val="295F99"/>
                </a:solidFill>
                <a:effectLst/>
                <a:latin typeface="Times New Roman"/>
                <a:ea typeface="Times New Roman"/>
              </a:rPr>
              <a:t> moysikis</a:t>
            </a:r>
            <a:endParaRPr lang="el-GR" sz="1600" dirty="0">
              <a:effectLst/>
              <a:latin typeface="Times New Roman"/>
              <a:ea typeface="Times New Roman"/>
            </a:endParaRPr>
          </a:p>
        </p:txBody>
      </p:sp>
    </p:spTree>
    <p:extLst>
      <p:ext uri="{BB962C8B-B14F-4D97-AF65-F5344CB8AC3E}">
        <p14:creationId xmlns:p14="http://schemas.microsoft.com/office/powerpoint/2010/main" val="4103753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389" y="764704"/>
            <a:ext cx="16759124" cy="81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Εικόνα 2" descr="Πυθαγόρας - Όλες οι Κατηγορίες - Skroutz.gr"/>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581051"/>
            <a:ext cx="2880320" cy="3360117"/>
          </a:xfrm>
          <a:prstGeom prst="rect">
            <a:avLst/>
          </a:prstGeom>
          <a:noFill/>
          <a:ln>
            <a:noFill/>
          </a:ln>
        </p:spPr>
      </p:pic>
      <p:sp>
        <p:nvSpPr>
          <p:cNvPr id="2" name="TextBox 1"/>
          <p:cNvSpPr txBox="1"/>
          <p:nvPr/>
        </p:nvSpPr>
        <p:spPr>
          <a:xfrm>
            <a:off x="1295557" y="5445224"/>
            <a:ext cx="5688632" cy="369332"/>
          </a:xfrm>
          <a:prstGeom prst="rect">
            <a:avLst/>
          </a:prstGeom>
          <a:noFill/>
        </p:spPr>
        <p:txBody>
          <a:bodyPr wrap="square" rtlCol="0">
            <a:spAutoFit/>
          </a:bodyPr>
          <a:lstStyle/>
          <a:p>
            <a:r>
              <a:rPr lang="el-GR" dirty="0" smtClean="0"/>
              <a:t>ΟΜΑΔΑ: ΚΩΝΣΤΑΝΤΙΝΟΣ Σ.,ΘΕΜΗΣ ΤΖ.</a:t>
            </a:r>
            <a:endParaRPr lang="el-GR" dirty="0"/>
          </a:p>
        </p:txBody>
      </p:sp>
    </p:spTree>
    <p:extLst>
      <p:ext uri="{BB962C8B-B14F-4D97-AF65-F5344CB8AC3E}">
        <p14:creationId xmlns:p14="http://schemas.microsoft.com/office/powerpoint/2010/main" val="3995102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55776" y="43934"/>
            <a:ext cx="3340723" cy="369332"/>
          </a:xfrm>
          <a:prstGeom prst="rect">
            <a:avLst/>
          </a:prstGeom>
        </p:spPr>
        <p:txBody>
          <a:bodyPr wrap="none">
            <a:spAutoFit/>
          </a:bodyPr>
          <a:lstStyle/>
          <a:p>
            <a:pPr>
              <a:spcAft>
                <a:spcPts val="0"/>
              </a:spcAft>
              <a:tabLst>
                <a:tab pos="2637155" algn="ctr"/>
                <a:tab pos="5274310" algn="r"/>
              </a:tabLst>
            </a:pPr>
            <a:r>
              <a:rPr lang="el-GR" b="1" i="1" u="sng" dirty="0">
                <a:solidFill>
                  <a:srgbClr val="0563C1"/>
                </a:solidFill>
                <a:ea typeface="Calibri"/>
                <a:cs typeface="Times New Roman"/>
                <a:hlinkClick r:id="rId2"/>
              </a:rPr>
              <a:t>Τί είναι η κούπα του Πυθαγόρα !</a:t>
            </a:r>
            <a:endParaRPr lang="el-GR" sz="1050" dirty="0">
              <a:ea typeface="Calibri"/>
              <a:cs typeface="Times New Roman"/>
            </a:endParaRPr>
          </a:p>
        </p:txBody>
      </p:sp>
      <p:sp>
        <p:nvSpPr>
          <p:cNvPr id="3" name="Ορθογώνιο 2"/>
          <p:cNvSpPr/>
          <p:nvPr/>
        </p:nvSpPr>
        <p:spPr>
          <a:xfrm>
            <a:off x="69273" y="379550"/>
            <a:ext cx="8676456" cy="5909310"/>
          </a:xfrm>
          <a:prstGeom prst="rect">
            <a:avLst/>
          </a:prstGeom>
        </p:spPr>
        <p:txBody>
          <a:bodyPr wrap="square">
            <a:spAutoFit/>
          </a:bodyPr>
          <a:lstStyle/>
          <a:p>
            <a:r>
              <a:rPr lang="el-GR" b="1" i="1" dirty="0">
                <a:ea typeface="Calibri"/>
                <a:cs typeface="Times New Roman"/>
              </a:rPr>
              <a:t>Πωλείται και σαν σουβενίρ και εάν δεν γνωρίζει κάποιος το μυστικό της είναι δύσκολο να αντιληφθει τη… φιλοσοφία της! Εξωτερικά μοιάζει με μια απλή πήλινη κούπα η οποία θα μπορούσε να χρησιμοποιηθεί κάλλιστα όπως ένα κανονικό ποτήρι κρασιού. Η έκπληξη όμως που έρχεται στη συνέχεια είναι μεγάλη και αποτελεί μάλιστα και τουριστική ατραξιόν για τους πωλητές κυρίως του ακριτικού νησιού της Σάμου, από όπου και έλκει την καταγωγή της. Αν λοιπόν το κρασί ή το υγρό ξεπεράσει το όριο μιας γραμμής που είναι χαραγμένη στο εσωτερικό της , τότε η κούπα αδειάζει, το υγρό χύνεται από τη βάση της και… περιλούζει, αυτόν που την κρατά και που τόλμησε να ξεπεράσει το όριο. Πρόκειται για την τιμωρία του υβριστή από τη νέμεση καθώς αυτός ξεπέρασε κάθε όριο του μέτρου προκαλώντας θεούς και ανθρώπους… Η επινόησή της χρονολογείται κάπου στον 6ο π. Χ αιώνα. Εμπνευστής και κατασκευαστής της ήταν ο μεγάλος Σάμιος φιλόσοφος, μαθηματικός, γεωμέτρης και μουσικός Πυθαγόρας και είναι γνωστή σαν η «κούπα του Πυθαγόρα», η «δίκαιη κούπα» ή- πιο λαϊκά- το έξυπνο ποτήρι. Ένα ακόμα συμβολικό αντικείμενο που θεωρήθηκε σαν ένα αριστούργημα της υδραυλικής τέχνης των Αρχαίων Ελλήνων, αλλά και σαν ένα μέσο διδαχής θα είναι ο πρωταγωνιστής μας στις σημερινές ιχνηλασίες! Ο Πυθαγόρας ο Σάμιος, θεωρείται ο θεμελιωτής των ελληνικών μαθηματικών και δημιούργησε ένα άρτιο σύστημα για την επιστήμη των ουρανίων σωμάτων, που κατοχύρωσε με όλες τις σχετικές αριθμητικές και γεωμετρικές αποδείξεις. Γεννήθηκε σε χρονολογία που δεν μας είναι γνωστή, αλλά που εικάζεται πως είναι μεταξύ των ετών 580 – 572 </a:t>
            </a:r>
            <a:r>
              <a:rPr lang="el-GR" b="1" i="1" dirty="0" err="1">
                <a:ea typeface="Calibri"/>
                <a:cs typeface="Times New Roman"/>
              </a:rPr>
              <a:t>π.Χ.</a:t>
            </a:r>
            <a:r>
              <a:rPr lang="el-GR" b="1" i="1" dirty="0">
                <a:ea typeface="Calibri"/>
                <a:cs typeface="Times New Roman"/>
              </a:rPr>
              <a:t> και ως επικρατέστερος τόπος γεννήσεως παραδίδεται η νήσος Σάμος.</a:t>
            </a:r>
            <a:r>
              <a:rPr lang="el-GR" sz="1600" dirty="0">
                <a:ea typeface="Calibri"/>
                <a:cs typeface="Times New Roman"/>
              </a:rPr>
              <a:t> </a:t>
            </a:r>
            <a:endParaRPr lang="el-GR" dirty="0"/>
          </a:p>
        </p:txBody>
      </p:sp>
    </p:spTree>
    <p:extLst>
      <p:ext uri="{BB962C8B-B14F-4D97-AF65-F5344CB8AC3E}">
        <p14:creationId xmlns:p14="http://schemas.microsoft.com/office/powerpoint/2010/main" val="3784436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1265" name="Εικόνα 2" descr="https://www.ipaidia.gr/wp-content/uploads/2017/02/1ac9b2862ee7085a0895234c57c920c2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66836"/>
            <a:ext cx="4536504" cy="25466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000" y="3013502"/>
            <a:ext cx="9001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12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l-GR" altLang="el-GR" sz="14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Η «κούπα του Πυθαγόρα» ή αλλιώς δίκαιη κούπα, που κατασκεύασε ο Σάμιος φιλόσοφος, μαθηματικός, γεωμέτρης και θεωρητικός της μουσικής είχε σαν στόχο, την υπόδειξη και την τήρηση του μέτρου, «μέτρον άριστον».</a:t>
            </a:r>
            <a:r>
              <a:rPr kumimoji="0" lang="el-GR" altLang="el-GR" sz="14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a:t>
            </a:r>
            <a:r>
              <a:rPr kumimoji="0" lang="el-GR" altLang="el-GR" sz="1400" b="1" i="1" u="none" strike="noStrike" cap="none" normalizeH="0" baseline="0" dirty="0" smtClean="0">
                <a:ln>
                  <a:noFill/>
                </a:ln>
                <a:solidFill>
                  <a:schemeClr val="tx1"/>
                </a:solidFill>
                <a:effectLst/>
                <a:latin typeface="Arial" pitchFamily="34" charset="0"/>
                <a:ea typeface="Calibri" pitchFamily="34" charset="0"/>
                <a:cs typeface="Arial" pitchFamily="34" charset="0"/>
              </a:rPr>
              <a:t>Πέρα από τον περιορισμό της κατανάλωσης κρασιού μέσα από ένα «έξυπνο ποτήρι», ο Πυθαγόρας ήθελε να διδάξει στους μαθητές του την εγκράτεια και την τήρηση του μέτρου. Έτσι λοιπόν… Στο εσωτερικό της υπάρχει χαραγμένη μία γραμμή, η οποία οριοθετεί την ποσότητα του κρασιού. Αν ο χρήστης δεν υπερβεί τη γραμμή, τότε μπορεί να απολαύσει το ποτό του. Ωστόσο, αρκεί μία παραπάνω σταγόνα για να ξεπεράσει τα όριο της γραμμής και τότε η κούπα να… αδειάσει, χύνοντας όλο το κρασί από τη βάση της.</a:t>
            </a:r>
            <a:r>
              <a:rPr kumimoji="0" lang="el-GR" altLang="el-GR" sz="1400" b="0" i="0" u="none" strike="noStrike" cap="none" normalizeH="0" baseline="0" dirty="0" smtClean="0">
                <a:ln>
                  <a:noFill/>
                </a:ln>
                <a:solidFill>
                  <a:srgbClr val="333333"/>
                </a:solidFill>
                <a:effectLst/>
                <a:latin typeface="Arial" pitchFamily="34" charset="0"/>
                <a:ea typeface="Calibri" pitchFamily="34" charset="0"/>
                <a:cs typeface="Arial" pitchFamily="34" charset="0"/>
              </a:rPr>
              <a:t> </a:t>
            </a:r>
            <a:r>
              <a:rPr kumimoji="0" lang="el-GR" altLang="el-GR" sz="1400" b="1" i="1" u="none" strike="noStrike" cap="none" normalizeH="0" baseline="0" dirty="0" smtClean="0">
                <a:ln>
                  <a:noFill/>
                </a:ln>
                <a:solidFill>
                  <a:schemeClr val="tx1"/>
                </a:solidFill>
                <a:effectLst/>
                <a:latin typeface="Arial" pitchFamily="34" charset="0"/>
                <a:ea typeface="Calibri" pitchFamily="34" charset="0"/>
                <a:cs typeface="Arial" pitchFamily="34" charset="0"/>
              </a:rPr>
              <a:t>Η κατασκευή του Πυθαγόρα ακολουθεί το νόμο που ανέπτυξε ο Pascal αιώνες αργότερα για τα… συγκοινωνούντα δοχεία. Η ύβρις ήταν βασική αντίληψη της κοσμοθεωρίας των αρχαίων Ελλήνων. Όταν κάποιος, υπερεκτιμώντας τις ικανότητες και τη δύναμή του (σωματική, αλλά κυρίως πολιτική, στρατιωτική και οικονομική), συμπεριφερόταν με βίαιο, αλαζονικό και προσβλητικό τρόπο απέναντι στους άλλους, στους νόμους της πολιτείας και κυρίως απέναντι στον άγραφο θεϊκό νόμο -που επέβαλλαν όρια στην ανθρώπινη δράση-, θεωρούνταν ότι διέπραττε «ὕβριν», δηλαδή παρουσίαζε συμπεριφορά με την οποία επιχειρούσε να υπερβεί τη θνητή φύση του και να εξομοιωθεί με τους θεούς, με συνέπεια την προσβολή και τον εξοργισμό τους. </a:t>
            </a:r>
            <a:br>
              <a:rPr kumimoji="0" lang="el-GR" altLang="el-GR" sz="1400" b="1" i="1"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el-GR" altLang="el-GR" sz="12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r>
            <a:br>
              <a:rPr kumimoji="0" lang="el-GR" altLang="el-GR" sz="1200" b="1" i="1" u="none" strike="noStrike" cap="none" normalizeH="0" baseline="0" dirty="0" smtClean="0">
                <a:ln>
                  <a:noFill/>
                </a:ln>
                <a:solidFill>
                  <a:schemeClr val="tx1"/>
                </a:solidFill>
                <a:effectLst/>
                <a:latin typeface="Arial" pitchFamily="34" charset="0"/>
                <a:ea typeface="Calibri" pitchFamily="34" charset="0"/>
                <a:cs typeface="Arial" pitchFamily="34" charset="0"/>
              </a:rPr>
            </a:br>
            <a:endParaRPr kumimoji="0" lang="el-GR" altLang="el-G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41551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2204864"/>
            <a:ext cx="7344815" cy="523220"/>
          </a:xfrm>
          <a:prstGeom prst="rect">
            <a:avLst/>
          </a:prstGeom>
          <a:noFill/>
        </p:spPr>
        <p:txBody>
          <a:bodyPr wrap="square" rtlCol="0">
            <a:spAutoFit/>
          </a:bodyPr>
          <a:lstStyle/>
          <a:p>
            <a:r>
              <a:rPr lang="el-GR" sz="2800" dirty="0" smtClean="0">
                <a:solidFill>
                  <a:srgbClr val="FF0000"/>
                </a:solidFill>
              </a:rPr>
              <a:t>Ομάδα 1: Ο βίος του-Τα ταξίδια του-Η δράση του</a:t>
            </a:r>
            <a:endParaRPr lang="el-GR" sz="2800" dirty="0">
              <a:solidFill>
                <a:srgbClr val="FF0000"/>
              </a:solidFill>
            </a:endParaRPr>
          </a:p>
        </p:txBody>
      </p:sp>
    </p:spTree>
    <p:extLst>
      <p:ext uri="{BB962C8B-B14F-4D97-AF65-F5344CB8AC3E}">
        <p14:creationId xmlns:p14="http://schemas.microsoft.com/office/powerpoint/2010/main" val="2069074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Αρχαία ελληνική τεχνολογία Η κούπα του Πυθαγόρα.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3528" y="188640"/>
            <a:ext cx="8509612" cy="6239946"/>
          </a:xfrm>
        </p:spPr>
      </p:pic>
    </p:spTree>
    <p:extLst>
      <p:ext uri="{BB962C8B-B14F-4D97-AF65-F5344CB8AC3E}">
        <p14:creationId xmlns:p14="http://schemas.microsoft.com/office/powerpoint/2010/main" val="1787995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396344"/>
            <a:ext cx="28585379" cy="139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1" y="1340768"/>
            <a:ext cx="5694363"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1" y="5085184"/>
            <a:ext cx="6840761" cy="369332"/>
          </a:xfrm>
          <a:prstGeom prst="rect">
            <a:avLst/>
          </a:prstGeom>
          <a:noFill/>
        </p:spPr>
        <p:txBody>
          <a:bodyPr wrap="square" rtlCol="0">
            <a:spAutoFit/>
          </a:bodyPr>
          <a:lstStyle/>
          <a:p>
            <a:r>
              <a:rPr lang="el-GR" dirty="0">
                <a:solidFill>
                  <a:srgbClr val="FF0000"/>
                </a:solidFill>
              </a:rPr>
              <a:t>ΟΜΑΔΑ: </a:t>
            </a:r>
            <a:r>
              <a:rPr lang="el-GR" dirty="0" smtClean="0">
                <a:solidFill>
                  <a:srgbClr val="FF0000"/>
                </a:solidFill>
              </a:rPr>
              <a:t> ΜΑΡΙΑΛΕΝΑ Τ., ΑΝΔΡΙΑΝΝΑ Σ.</a:t>
            </a:r>
            <a:endParaRPr lang="el-GR" dirty="0">
              <a:solidFill>
                <a:srgbClr val="FF0000"/>
              </a:solidFill>
            </a:endParaRPr>
          </a:p>
        </p:txBody>
      </p:sp>
    </p:spTree>
    <p:extLst>
      <p:ext uri="{BB962C8B-B14F-4D97-AF65-F5344CB8AC3E}">
        <p14:creationId xmlns:p14="http://schemas.microsoft.com/office/powerpoint/2010/main" val="1845958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56" y="105969"/>
            <a:ext cx="9468544" cy="530145"/>
          </a:xfrm>
          <a:prstGeom prst="rect">
            <a:avLst/>
          </a:prstGeom>
          <a:noFill/>
        </p:spPr>
        <p:txBody>
          <a:bodyPr wrap="square" rtlCol="0">
            <a:spAutoFit/>
          </a:bodyPr>
          <a:lstStyle/>
          <a:p>
            <a:pPr algn="ctr">
              <a:lnSpc>
                <a:spcPct val="107000"/>
              </a:lnSpc>
              <a:spcAft>
                <a:spcPts val="800"/>
              </a:spcAft>
            </a:pPr>
            <a:r>
              <a:rPr lang="el-GR" sz="2800" dirty="0">
                <a:latin typeface="Arial"/>
                <a:ea typeface="Calibri"/>
                <a:cs typeface="Times New Roman"/>
              </a:rPr>
              <a:t>Ο ΠΥΘΑΓΟΡΑΣ ΚΑΙ Η ΣΧΕΣΗ ΤΟΥ ΜΕ ΤΗΝ </a:t>
            </a:r>
            <a:r>
              <a:rPr lang="el-GR" sz="2800" dirty="0" smtClean="0">
                <a:latin typeface="Arial"/>
                <a:ea typeface="Calibri"/>
                <a:cs typeface="Times New Roman"/>
              </a:rPr>
              <a:t>ΜΟΥΣΙΚΗ</a:t>
            </a:r>
            <a:endParaRPr lang="el-GR" dirty="0">
              <a:ea typeface="Calibri"/>
              <a:cs typeface="Times New Roman"/>
            </a:endParaRPr>
          </a:p>
        </p:txBody>
      </p:sp>
      <p:sp>
        <p:nvSpPr>
          <p:cNvPr id="3" name="TextBox 2"/>
          <p:cNvSpPr txBox="1"/>
          <p:nvPr/>
        </p:nvSpPr>
        <p:spPr>
          <a:xfrm>
            <a:off x="251520" y="1052736"/>
            <a:ext cx="8712968" cy="5632311"/>
          </a:xfrm>
          <a:prstGeom prst="rect">
            <a:avLst/>
          </a:prstGeom>
          <a:noFill/>
        </p:spPr>
        <p:txBody>
          <a:bodyPr wrap="square" rtlCol="0">
            <a:spAutoFit/>
          </a:bodyPr>
          <a:lstStyle/>
          <a:p>
            <a:r>
              <a:rPr lang="el-GR" dirty="0"/>
              <a:t>Η αντίληψη που έχουμε για τα μαθηματικά είναι συνήθως αυτή του σχολικού περιβάλλοντος, μια εικόνα γεμάτη αριθμούς, πράξεις, σύμβολα, προβλήματα και υπολογισμούς. Η σχέση της μουσικής με τα μαθηματικά αποτέλεσε και εξακολουθεί να αποτελεί πεδίο επιστημονικής έρευνας και συζήτησης. Μία εκφραστική τέχνη, γεμάτη συναίσθημα και συγκίνηση, έναντι μιας επιστήμης με αυστηρούς και δομημένους κανόνες. Το ζήτημα όμως είναι ποια είναι αυτή η σχέση; Πώς τα μαθηματικά μας βοηθούν να κατανοήσουμε τη μουσική εμπειρία καλύτερα; </a:t>
            </a:r>
          </a:p>
          <a:p>
            <a:r>
              <a:rPr lang="el-GR" dirty="0"/>
              <a:t>Στην αρχαιότητα, η μουσική δεν οριζόταν με τον τρόπο που ξέρουμε σήμερα. Είχε βαθύτερη υπόσταση και συνδεόταν άμεσα με τα μαθηματικά και τη φιλοσοφία. Η μουσική θεωρείτο επιστήμη αυστηρά στηριζόμενη σε μαθηματικές σχέσεις, λόγους και αναλογίες. Ο Πυθαγόρας ήταν αυτός που έθεσε τις βάσεις της επιστήμης της Μουσικής. Κάνοντας απλά μαθηματικούς υπολογισμούς ανακάλυψε τις σχέσεις των μουσικών διαστημάτων, των αποστάσεων, δηλαδή, ανάμεσα στους φθόγγους.  </a:t>
            </a:r>
          </a:p>
          <a:p>
            <a:r>
              <a:rPr lang="el-GR" dirty="0"/>
              <a:t>Ο ιδιόμορφος αυτός άνθρωπος είχε την εμμονή να κοιτάζει συνεχώς τον Ουρανό και τους Αστέρες. Ήταν πεπεισμένος ότι από εκείνους προέρχεται ο άνθρωπος-τους ονόμαζε «μεγάλους γεννήτορες», όπως και ο Πλάτωνας- και είχε βαλθεί να αποδείξει με μαθηματική ακρίβεια ότι ο άνθρωπος δεν είναι μόνος μέσα στο μικρόκοσμό του, αλλά παράλληλα σύμπαντα και διαστάσεις συνδέονται μεταξύ τους, σχηματίζοντας, έτσι, ένα υπερβατικό υφαντό που συνδέει όλα τα πλάσματα του Σύμπαντος, από τα πιο μικρά μέχρι τα πιο μεγάλα.</a:t>
            </a:r>
          </a:p>
        </p:txBody>
      </p:sp>
    </p:spTree>
    <p:extLst>
      <p:ext uri="{BB962C8B-B14F-4D97-AF65-F5344CB8AC3E}">
        <p14:creationId xmlns:p14="http://schemas.microsoft.com/office/powerpoint/2010/main" val="2021740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Μονόχορδο…</a:t>
            </a:r>
            <a:br>
              <a:rPr lang="el-GR" dirty="0"/>
            </a:br>
            <a:endParaRPr lang="el-GR" dirty="0"/>
          </a:p>
        </p:txBody>
      </p:sp>
      <p:sp>
        <p:nvSpPr>
          <p:cNvPr id="4" name="Θέση κειμένου 3"/>
          <p:cNvSpPr>
            <a:spLocks noGrp="1"/>
          </p:cNvSpPr>
          <p:nvPr>
            <p:ph type="body" sz="half" idx="2"/>
          </p:nvPr>
        </p:nvSpPr>
        <p:spPr>
          <a:xfrm>
            <a:off x="457200" y="1435100"/>
            <a:ext cx="3790256" cy="4691063"/>
          </a:xfrm>
        </p:spPr>
        <p:txBody>
          <a:bodyPr>
            <a:normAutofit lnSpcReduction="10000"/>
          </a:bodyPr>
          <a:lstStyle/>
          <a:p>
            <a:r>
              <a:rPr lang="el-GR" dirty="0"/>
              <a:t> </a:t>
            </a:r>
          </a:p>
          <a:p>
            <a:r>
              <a:rPr lang="el-GR" dirty="0"/>
              <a:t>Οι ειδικοί ερευνητές θεωρούν ότι το πιθανότερο είναι πως ο ίδιος και οι μαθητές τους εντρύφησαν στη σχέση της μουσικής και των αριθμών μελετώντας το αρχαίο όργανο μονόχορδο. </a:t>
            </a:r>
          </a:p>
          <a:p>
            <a:endParaRPr lang="el-GR" dirty="0"/>
          </a:p>
          <a:p>
            <a:pPr marL="285750" indent="-285750">
              <a:buFont typeface="Arial" panose="020B0604020202020204" pitchFamily="34" charset="0"/>
              <a:buChar char="•"/>
            </a:pPr>
            <a:endParaRPr lang="el-GR" dirty="0"/>
          </a:p>
          <a:p>
            <a:r>
              <a:rPr lang="el-GR" dirty="0"/>
              <a:t>• Όπως φαίνεται από το όνομά του, το μονόχορδο ήταν ένα</a:t>
            </a:r>
          </a:p>
          <a:p>
            <a:r>
              <a:rPr lang="el-GR" dirty="0"/>
              <a:t>όργανο με μία χορδή και ένα κινητό καβαλάρη που</a:t>
            </a:r>
          </a:p>
          <a:p>
            <a:r>
              <a:rPr lang="el-GR" dirty="0"/>
              <a:t>διαιρούσε τη χορδή επιτρέποντας μόνο ένα τμήμα</a:t>
            </a:r>
          </a:p>
          <a:p>
            <a:r>
              <a:rPr lang="el-GR" dirty="0"/>
              <a:t>της να ταλαντώνεται.</a:t>
            </a:r>
          </a:p>
          <a:p>
            <a:r>
              <a:rPr lang="el-GR" dirty="0"/>
              <a:t>• Το μονόχορδο χρησιμοποιήθηκε για τον καθορισμό των μαθηματικών</a:t>
            </a:r>
          </a:p>
          <a:p>
            <a:r>
              <a:rPr lang="el-GR" dirty="0"/>
              <a:t>σχέσεων των μουσικών ήχων. Ονομαζόταν και "Πυθαγόρειος κανών" γιατί</a:t>
            </a:r>
          </a:p>
          <a:p>
            <a:r>
              <a:rPr lang="el-GR" dirty="0"/>
              <a:t>απέδιδαν την εφεύρεσή του στον Πυθαγόρα</a:t>
            </a:r>
          </a:p>
          <a:p>
            <a:endParaRPr lang="el-GR" dirty="0"/>
          </a:p>
        </p:txBody>
      </p:sp>
      <p:pic>
        <p:nvPicPr>
          <p:cNvPr id="5" name="Θέση περιεχομένου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764704"/>
            <a:ext cx="3312368" cy="1889373"/>
          </a:xfrm>
          <a:prstGeom prst="rect">
            <a:avLst/>
          </a:prstGeom>
          <a:noFill/>
          <a:ln>
            <a:noFill/>
          </a:ln>
        </p:spPr>
      </p:pic>
      <p:pic>
        <p:nvPicPr>
          <p:cNvPr id="6" name="Εικόνα 5"/>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12976"/>
            <a:ext cx="4284984" cy="2551956"/>
          </a:xfrm>
          <a:prstGeom prst="rect">
            <a:avLst/>
          </a:prstGeom>
          <a:noFill/>
          <a:ln>
            <a:noFill/>
          </a:ln>
        </p:spPr>
      </p:pic>
    </p:spTree>
    <p:extLst>
      <p:ext uri="{BB962C8B-B14F-4D97-AF65-F5344CB8AC3E}">
        <p14:creationId xmlns:p14="http://schemas.microsoft.com/office/powerpoint/2010/main" val="1299047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7504" y="58479"/>
            <a:ext cx="9144000" cy="2585323"/>
          </a:xfrm>
          <a:prstGeom prst="rect">
            <a:avLst/>
          </a:prstGeom>
        </p:spPr>
        <p:txBody>
          <a:bodyPr wrap="square">
            <a:spAutoFit/>
          </a:bodyPr>
          <a:lstStyle/>
          <a:p>
            <a:r>
              <a:rPr lang="el-GR" dirty="0"/>
              <a:t> </a:t>
            </a:r>
          </a:p>
          <a:p>
            <a:r>
              <a:rPr lang="el-GR" dirty="0"/>
              <a:t>Συνεχίζοντας την επιστημονική έρευνα και μελέτη και χρησιμοποιώντας το μονόχορδο, ανακάλυψε τη σχέση ανάμεσα στο μήκος των χορδών και το τονικό ύψος που δίνουν και καθόρισε τα μουσικά διαστήματα με λόγους σχετικούς με το μήκος της χορδής, ως εξής: </a:t>
            </a:r>
          </a:p>
          <a:p>
            <a:r>
              <a:rPr lang="el-GR" dirty="0"/>
              <a:t>2/1 (οκτάβα), 3/2 (πέμπτη), 4/3</a:t>
            </a:r>
            <a:r>
              <a:rPr lang="en-US" dirty="0"/>
              <a:t> </a:t>
            </a:r>
            <a:r>
              <a:rPr lang="el-GR" dirty="0"/>
              <a:t> (τετάρτη). Επομένως, κατά τους Πυθαγορείους το μυστικό της μουσικής και της κοσμικής αρμονίας κρύβεται στις σχέσεις των τεσσάρων πρώτων φυσικών αριθμών (1, 2, 3, 4). Οι αριθμοί αυτοί είναι που σχηματίζουν και την «ιερή </a:t>
            </a:r>
            <a:r>
              <a:rPr lang="el-GR" dirty="0" err="1"/>
              <a:t>τετρακτύ</a:t>
            </a:r>
            <a:r>
              <a:rPr lang="el-GR" dirty="0"/>
              <a:t>», το μυστικό της κοσμικής αρμονίας. Η Ιερή </a:t>
            </a:r>
            <a:r>
              <a:rPr lang="el-GR" dirty="0" err="1"/>
              <a:t>Τετρακτύς</a:t>
            </a:r>
            <a:r>
              <a:rPr lang="el-GR" dirty="0"/>
              <a:t> (1+2+3+4=10)</a:t>
            </a:r>
          </a:p>
          <a:p>
            <a:r>
              <a:rPr lang="el-GR" dirty="0"/>
              <a:t> </a:t>
            </a:r>
          </a:p>
        </p:txBody>
      </p:sp>
      <p:pic>
        <p:nvPicPr>
          <p:cNvPr id="3" name="Εικόνα 2"/>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564904"/>
            <a:ext cx="4824536" cy="4042970"/>
          </a:xfrm>
          <a:prstGeom prst="rect">
            <a:avLst/>
          </a:prstGeom>
          <a:noFill/>
          <a:ln>
            <a:noFill/>
          </a:ln>
        </p:spPr>
      </p:pic>
    </p:spTree>
    <p:extLst>
      <p:ext uri="{BB962C8B-B14F-4D97-AF65-F5344CB8AC3E}">
        <p14:creationId xmlns:p14="http://schemas.microsoft.com/office/powerpoint/2010/main" val="2869656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271558" y="260648"/>
            <a:ext cx="3008313" cy="4691063"/>
          </a:xfrm>
        </p:spPr>
        <p:txBody>
          <a:bodyPr/>
          <a:lstStyle/>
          <a:p>
            <a:r>
              <a:rPr lang="el-GR" sz="1800" dirty="0"/>
              <a:t> "Όταν δύο χορδές έχουν μήκη ανάλογα με δύο από τους αριθμούς 1, 2, 3, 4, τότε συνηχούν αρμονικά".</a:t>
            </a:r>
          </a:p>
          <a:p>
            <a:endParaRPr lang="el-GR" sz="1800" dirty="0"/>
          </a:p>
          <a:p>
            <a:r>
              <a:rPr lang="el-GR" sz="1800" dirty="0"/>
              <a:t>Έτσι κατασκευάζεται η περίφημη Πυθαγόρεια κλίμακα η οποία χρησιμοποιήθηκε για πολλούς αιώνες σαν φυσική κλίμακα μουσικής </a:t>
            </a:r>
            <a:r>
              <a:rPr lang="el-GR" sz="1800" dirty="0" smtClean="0"/>
              <a:t>σύνθεσης.</a:t>
            </a:r>
          </a:p>
          <a:p>
            <a:endParaRPr lang="el-GR" sz="1800" dirty="0" smtClean="0"/>
          </a:p>
          <a:p>
            <a:r>
              <a:rPr lang="el-GR" dirty="0"/>
              <a:t> </a:t>
            </a:r>
          </a:p>
          <a:p>
            <a:endParaRPr lang="el-GR" dirty="0"/>
          </a:p>
        </p:txBody>
      </p:sp>
      <p:pic>
        <p:nvPicPr>
          <p:cNvPr id="5" name="Εικόνα 4"/>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88640"/>
            <a:ext cx="5184576" cy="3025899"/>
          </a:xfrm>
          <a:prstGeom prst="rect">
            <a:avLst/>
          </a:prstGeom>
          <a:noFill/>
          <a:ln>
            <a:noFill/>
          </a:ln>
        </p:spPr>
      </p:pic>
      <p:pic>
        <p:nvPicPr>
          <p:cNvPr id="6" name="Θέση περιεχομένου 5"/>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9872" y="3248106"/>
            <a:ext cx="5184576" cy="3456384"/>
          </a:xfrm>
          <a:prstGeom prst="rect">
            <a:avLst/>
          </a:prstGeom>
          <a:noFill/>
          <a:ln>
            <a:noFill/>
          </a:ln>
        </p:spPr>
      </p:pic>
    </p:spTree>
    <p:extLst>
      <p:ext uri="{BB962C8B-B14F-4D97-AF65-F5344CB8AC3E}">
        <p14:creationId xmlns:p14="http://schemas.microsoft.com/office/powerpoint/2010/main" val="4133810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16633"/>
            <a:ext cx="8892480" cy="3816424"/>
          </a:xfrm>
        </p:spPr>
        <p:txBody>
          <a:bodyPr>
            <a:normAutofit fontScale="55000" lnSpcReduction="20000"/>
          </a:bodyPr>
          <a:lstStyle/>
          <a:p>
            <a:r>
              <a:rPr lang="el-GR" dirty="0"/>
              <a:t> Ο Πυθαγόρας αγαπούσε τη σιωπή, άλλωστε ο σύγχρονος συγγραφέας </a:t>
            </a:r>
            <a:r>
              <a:rPr lang="en-US" dirty="0" err="1"/>
              <a:t>Morilla</a:t>
            </a:r>
            <a:r>
              <a:rPr lang="en-US" dirty="0"/>
              <a:t> </a:t>
            </a:r>
            <a:r>
              <a:rPr lang="en-US" dirty="0" err="1"/>
              <a:t>Benigno</a:t>
            </a:r>
            <a:r>
              <a:rPr lang="el-GR" dirty="0"/>
              <a:t> τον αποκάλεσε</a:t>
            </a:r>
            <a:r>
              <a:rPr lang="en-US" dirty="0"/>
              <a:t> </a:t>
            </a:r>
            <a:r>
              <a:rPr lang="el-GR" i="1" dirty="0"/>
              <a:t>Γιο της Σιωπής</a:t>
            </a:r>
            <a:r>
              <a:rPr lang="el-GR" dirty="0"/>
              <a:t>. Μάλλον σιωπηλή ήταν και η εκπαίδευση που έπαιρναν οι μαθητευόμενοί του στη Σχολή του στον Κρότωνα της Κάτω Ιταλίας για τα πρώτα 5 χρόνια, κατά τη διάρκεια των οποίων ο κάθε υποψήφιος τελούσε υπό τον όρκο σιωπής.</a:t>
            </a:r>
          </a:p>
          <a:p>
            <a:r>
              <a:rPr lang="el-GR" dirty="0"/>
              <a:t> Πίστευε ότι μέσα από αυτή τη σιωπή γεννιέται η αρμονία και μπορεί κανείς να ακούσει πραγματικά των εσωτερικό ήχο της ψυχής, της δικής του αλλά και του κόσμου (</a:t>
            </a:r>
            <a:r>
              <a:rPr lang="en-US" dirty="0"/>
              <a:t>MUSICA</a:t>
            </a:r>
            <a:r>
              <a:rPr lang="el-GR" dirty="0"/>
              <a:t> Μ</a:t>
            </a:r>
            <a:r>
              <a:rPr lang="en-US" dirty="0"/>
              <a:t>UNDANA</a:t>
            </a:r>
            <a:r>
              <a:rPr lang="el-GR" dirty="0"/>
              <a:t>).</a:t>
            </a:r>
          </a:p>
          <a:p>
            <a:r>
              <a:rPr lang="el-GR" dirty="0"/>
              <a:t>Για τον Πυθαγόρα, οι κανονικές κυκλικές αποστάσεις των ουρανίων σωμάτων μπορούν να μετρηθούν με ακρίβεια και φαίνονται να κατέχουν μια θεϊκή ευφυΐα, η οποία τα καθιστά ικανά να βρίσκονται σε τροχιά με μια τέλεια κανονικότητα. Έχοντας ανακαλύψει ότι</a:t>
            </a:r>
            <a:r>
              <a:rPr lang="en-US" dirty="0"/>
              <a:t> </a:t>
            </a:r>
            <a:r>
              <a:rPr lang="el-GR" dirty="0"/>
              <a:t> η μουσική ήταν επίσης αριθμοί (μπορεί δηλαδή να εκφραστεί με αριθμητικές σχέσεις) μπορούσε να υποθέσει ότι τα πάντα στον κόσμο είναι αριθμός.</a:t>
            </a:r>
          </a:p>
          <a:p>
            <a:r>
              <a:rPr lang="el-GR" dirty="0"/>
              <a:t>Έμενε λοιπόν να ανακαλύψει τη σχέση ανάμεσα στη μουσική και τον κόσμο: αφού η ουσία των άστρων –θεών είναι ο αριθμός και ο αριθμός είναι, επίσης, το θεμέλιο της μουσικής, τότε τα άστρα και οι πλανήτες έπρεπε κατά κάποιο τρόπο να είναι μουσικά.</a:t>
            </a:r>
          </a:p>
        </p:txBody>
      </p:sp>
      <p:pic>
        <p:nvPicPr>
          <p:cNvPr id="5" name="Εικόνα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253" y="3789040"/>
            <a:ext cx="4247947" cy="3068960"/>
          </a:xfrm>
          <a:prstGeom prst="rect">
            <a:avLst/>
          </a:prstGeom>
          <a:noFill/>
          <a:ln>
            <a:noFill/>
          </a:ln>
        </p:spPr>
      </p:pic>
    </p:spTree>
    <p:extLst>
      <p:ext uri="{BB962C8B-B14F-4D97-AF65-F5344CB8AC3E}">
        <p14:creationId xmlns:p14="http://schemas.microsoft.com/office/powerpoint/2010/main" val="3510371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304381" y="16547"/>
            <a:ext cx="8820472" cy="1200329"/>
          </a:xfrm>
          <a:prstGeom prst="rect">
            <a:avLst/>
          </a:prstGeom>
        </p:spPr>
        <p:txBody>
          <a:bodyPr wrap="square">
            <a:spAutoFit/>
          </a:bodyPr>
          <a:lstStyle/>
          <a:p>
            <a:r>
              <a:rPr lang="el-GR" dirty="0"/>
              <a:t>Έτσι, λοιπόν, φαίνεται ότι αυτός ο άνθρωπος μπορούσε να ακούσει τη Μουσική του Σύμπαντος, αυτή την υπέροχη συμφωνία που δημιουργούσε ο ήχος του κάθε ουράνιου σώματος που περιστρέφεται γύρω από τον Ήλιο. Ο ίδιος μάς παραδίδει έναν πίνακα αντιστοίχισης του κάθε ουρανίου σώματος με τη νότα που παράγει η κίνησή</a:t>
            </a:r>
            <a:r>
              <a:rPr lang="en-US" dirty="0"/>
              <a:t> </a:t>
            </a:r>
            <a:r>
              <a:rPr lang="el-GR" dirty="0"/>
              <a:t> του.</a:t>
            </a:r>
          </a:p>
        </p:txBody>
      </p:sp>
      <p:graphicFrame>
        <p:nvGraphicFramePr>
          <p:cNvPr id="7" name="Πίνακας 6"/>
          <p:cNvGraphicFramePr>
            <a:graphicFrameLocks noGrp="1"/>
          </p:cNvGraphicFramePr>
          <p:nvPr>
            <p:extLst>
              <p:ext uri="{D42A27DB-BD31-4B8C-83A1-F6EECF244321}">
                <p14:modId xmlns:p14="http://schemas.microsoft.com/office/powerpoint/2010/main" val="1428552108"/>
              </p:ext>
            </p:extLst>
          </p:nvPr>
        </p:nvGraphicFramePr>
        <p:xfrm>
          <a:off x="683568" y="1412776"/>
          <a:ext cx="2171700" cy="1587504"/>
        </p:xfrm>
        <a:graphic>
          <a:graphicData uri="http://schemas.openxmlformats.org/drawingml/2006/table">
            <a:tbl>
              <a:tblPr firstRow="1" firstCol="1" bandRow="1">
                <a:tableStyleId>{5C22544A-7EE6-4342-B048-85BDC9FD1C3A}</a:tableStyleId>
              </a:tblPr>
              <a:tblGrid>
                <a:gridCol w="1085850"/>
                <a:gridCol w="1085850"/>
              </a:tblGrid>
              <a:tr h="0">
                <a:tc>
                  <a:txBody>
                    <a:bodyPr/>
                    <a:lstStyle/>
                    <a:p>
                      <a:pPr algn="just">
                        <a:lnSpc>
                          <a:spcPct val="107000"/>
                        </a:lnSpc>
                        <a:spcAft>
                          <a:spcPts val="800"/>
                        </a:spcAft>
                      </a:pPr>
                      <a:r>
                        <a:rPr lang="en-US" sz="1100">
                          <a:effectLst/>
                        </a:rPr>
                        <a:t>ΠΛΑΝΗΤΗΣ</a:t>
                      </a:r>
                      <a:endParaRPr lang="el-GR" sz="110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a:effectLst/>
                        </a:rPr>
                        <a:t>ΝΟΤΑ ΚΛΙΜΑΚΑΣ</a:t>
                      </a:r>
                      <a:endParaRPr lang="el-GR" sz="1100">
                        <a:effectLst/>
                        <a:latin typeface="Calibri"/>
                        <a:ea typeface="Calibri"/>
                        <a:cs typeface="Times New Roman"/>
                      </a:endParaRPr>
                    </a:p>
                  </a:txBody>
                  <a:tcPr marL="9525" marR="9525" marT="9525" marB="9525" anchor="ctr"/>
                </a:tc>
              </a:tr>
              <a:tr h="0">
                <a:tc>
                  <a:txBody>
                    <a:bodyPr/>
                    <a:lstStyle/>
                    <a:p>
                      <a:pPr algn="just">
                        <a:lnSpc>
                          <a:spcPct val="107000"/>
                        </a:lnSpc>
                        <a:spcAft>
                          <a:spcPts val="800"/>
                        </a:spcAft>
                      </a:pPr>
                      <a:r>
                        <a:rPr lang="en-US" sz="1100">
                          <a:effectLst/>
                        </a:rPr>
                        <a:t>ΣΕΛΗΝΗ</a:t>
                      </a:r>
                      <a:endParaRPr lang="el-GR" sz="110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a:effectLst/>
                        </a:rPr>
                        <a:t>Ρε</a:t>
                      </a:r>
                      <a:endParaRPr lang="el-GR" sz="1100">
                        <a:effectLst/>
                        <a:latin typeface="Calibri"/>
                        <a:ea typeface="Calibri"/>
                        <a:cs typeface="Times New Roman"/>
                      </a:endParaRPr>
                    </a:p>
                  </a:txBody>
                  <a:tcPr marL="9525" marR="9525" marT="9525" marB="9525" anchor="ctr"/>
                </a:tc>
              </a:tr>
              <a:tr h="0">
                <a:tc>
                  <a:txBody>
                    <a:bodyPr/>
                    <a:lstStyle/>
                    <a:p>
                      <a:pPr algn="just">
                        <a:lnSpc>
                          <a:spcPct val="107000"/>
                        </a:lnSpc>
                        <a:spcAft>
                          <a:spcPts val="800"/>
                        </a:spcAft>
                      </a:pPr>
                      <a:r>
                        <a:rPr lang="en-US" sz="1100">
                          <a:effectLst/>
                        </a:rPr>
                        <a:t>ΕΡΜΗΣ</a:t>
                      </a:r>
                      <a:endParaRPr lang="el-GR" sz="110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a:effectLst/>
                        </a:rPr>
                        <a:t>Ντο</a:t>
                      </a:r>
                      <a:endParaRPr lang="el-GR" sz="1100">
                        <a:effectLst/>
                        <a:latin typeface="Calibri"/>
                        <a:ea typeface="Calibri"/>
                        <a:cs typeface="Times New Roman"/>
                      </a:endParaRPr>
                    </a:p>
                  </a:txBody>
                  <a:tcPr marL="9525" marR="9525" marT="9525" marB="9525" anchor="ctr"/>
                </a:tc>
              </a:tr>
              <a:tr h="0">
                <a:tc>
                  <a:txBody>
                    <a:bodyPr/>
                    <a:lstStyle/>
                    <a:p>
                      <a:pPr algn="just">
                        <a:lnSpc>
                          <a:spcPct val="107000"/>
                        </a:lnSpc>
                        <a:spcAft>
                          <a:spcPts val="800"/>
                        </a:spcAft>
                      </a:pPr>
                      <a:r>
                        <a:rPr lang="en-US" sz="1100" dirty="0">
                          <a:effectLst/>
                        </a:rPr>
                        <a:t>ΑΦΡΟΔΙΤΗ</a:t>
                      </a:r>
                      <a:endParaRPr lang="el-GR" sz="1100" dirty="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a:effectLst/>
                        </a:rPr>
                        <a:t>Σι</a:t>
                      </a:r>
                      <a:r>
                        <a:rPr lang="el-GR" sz="1100">
                          <a:effectLst/>
                        </a:rPr>
                        <a:t> Υφ</a:t>
                      </a:r>
                      <a:endParaRPr lang="el-GR" sz="1100">
                        <a:effectLst/>
                        <a:latin typeface="Calibri"/>
                        <a:ea typeface="Calibri"/>
                        <a:cs typeface="Times New Roman"/>
                      </a:endParaRPr>
                    </a:p>
                  </a:txBody>
                  <a:tcPr marL="9525" marR="9525" marT="9525" marB="9525" anchor="ctr"/>
                </a:tc>
              </a:tr>
              <a:tr h="0">
                <a:tc>
                  <a:txBody>
                    <a:bodyPr/>
                    <a:lstStyle/>
                    <a:p>
                      <a:pPr algn="just">
                        <a:lnSpc>
                          <a:spcPct val="107000"/>
                        </a:lnSpc>
                        <a:spcAft>
                          <a:spcPts val="800"/>
                        </a:spcAft>
                      </a:pPr>
                      <a:r>
                        <a:rPr lang="en-US" sz="1100">
                          <a:effectLst/>
                        </a:rPr>
                        <a:t>ΗΛΙΟΣ</a:t>
                      </a:r>
                      <a:endParaRPr lang="el-GR" sz="110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a:effectLst/>
                        </a:rPr>
                        <a:t>Λα</a:t>
                      </a:r>
                      <a:endParaRPr lang="el-GR" sz="1100">
                        <a:effectLst/>
                        <a:latin typeface="Calibri"/>
                        <a:ea typeface="Calibri"/>
                        <a:cs typeface="Times New Roman"/>
                      </a:endParaRPr>
                    </a:p>
                  </a:txBody>
                  <a:tcPr marL="9525" marR="9525" marT="9525" marB="9525" anchor="ctr"/>
                </a:tc>
              </a:tr>
              <a:tr h="0">
                <a:tc>
                  <a:txBody>
                    <a:bodyPr/>
                    <a:lstStyle/>
                    <a:p>
                      <a:pPr algn="just">
                        <a:lnSpc>
                          <a:spcPct val="107000"/>
                        </a:lnSpc>
                        <a:spcAft>
                          <a:spcPts val="800"/>
                        </a:spcAft>
                      </a:pPr>
                      <a:r>
                        <a:rPr lang="en-US" sz="1100">
                          <a:effectLst/>
                        </a:rPr>
                        <a:t>ΑΡΗΣ</a:t>
                      </a:r>
                      <a:endParaRPr lang="el-GR" sz="110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a:effectLst/>
                        </a:rPr>
                        <a:t>Σολ</a:t>
                      </a:r>
                      <a:endParaRPr lang="el-GR" sz="1100">
                        <a:effectLst/>
                        <a:latin typeface="Calibri"/>
                        <a:ea typeface="Calibri"/>
                        <a:cs typeface="Times New Roman"/>
                      </a:endParaRPr>
                    </a:p>
                  </a:txBody>
                  <a:tcPr marL="9525" marR="9525" marT="9525" marB="9525" anchor="ctr"/>
                </a:tc>
              </a:tr>
              <a:tr h="0">
                <a:tc>
                  <a:txBody>
                    <a:bodyPr/>
                    <a:lstStyle/>
                    <a:p>
                      <a:pPr algn="just">
                        <a:lnSpc>
                          <a:spcPct val="107000"/>
                        </a:lnSpc>
                        <a:spcAft>
                          <a:spcPts val="800"/>
                        </a:spcAft>
                      </a:pPr>
                      <a:r>
                        <a:rPr lang="en-US" sz="1100">
                          <a:effectLst/>
                        </a:rPr>
                        <a:t>ΖΕΥΣ</a:t>
                      </a:r>
                      <a:endParaRPr lang="el-GR" sz="110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a:effectLst/>
                        </a:rPr>
                        <a:t>Φα</a:t>
                      </a:r>
                      <a:endParaRPr lang="el-GR" sz="1100">
                        <a:effectLst/>
                        <a:latin typeface="Calibri"/>
                        <a:ea typeface="Calibri"/>
                        <a:cs typeface="Times New Roman"/>
                      </a:endParaRPr>
                    </a:p>
                  </a:txBody>
                  <a:tcPr marL="9525" marR="9525" marT="9525" marB="9525" anchor="ctr"/>
                </a:tc>
              </a:tr>
              <a:tr h="0">
                <a:tc>
                  <a:txBody>
                    <a:bodyPr/>
                    <a:lstStyle/>
                    <a:p>
                      <a:pPr algn="just">
                        <a:lnSpc>
                          <a:spcPct val="107000"/>
                        </a:lnSpc>
                        <a:spcAft>
                          <a:spcPts val="800"/>
                        </a:spcAft>
                      </a:pPr>
                      <a:r>
                        <a:rPr lang="en-US" sz="1100">
                          <a:effectLst/>
                        </a:rPr>
                        <a:t>ΚΡΟΝΟΣ</a:t>
                      </a:r>
                      <a:endParaRPr lang="el-GR" sz="1100">
                        <a:effectLst/>
                        <a:latin typeface="Calibri"/>
                        <a:ea typeface="Calibri"/>
                        <a:cs typeface="Times New Roman"/>
                      </a:endParaRPr>
                    </a:p>
                  </a:txBody>
                  <a:tcPr marL="9525" marR="9525" marT="9525" marB="9525" anchor="ctr"/>
                </a:tc>
                <a:tc>
                  <a:txBody>
                    <a:bodyPr/>
                    <a:lstStyle/>
                    <a:p>
                      <a:pPr algn="just">
                        <a:lnSpc>
                          <a:spcPct val="107000"/>
                        </a:lnSpc>
                        <a:spcAft>
                          <a:spcPts val="800"/>
                        </a:spcAft>
                      </a:pPr>
                      <a:r>
                        <a:rPr lang="en-US" sz="1100" dirty="0" err="1">
                          <a:effectLst/>
                        </a:rPr>
                        <a:t>Μι</a:t>
                      </a:r>
                      <a:endParaRPr lang="el-GR" sz="1100" dirty="0">
                        <a:effectLst/>
                        <a:latin typeface="Calibri"/>
                        <a:ea typeface="Calibri"/>
                        <a:cs typeface="Times New Roman"/>
                      </a:endParaRPr>
                    </a:p>
                  </a:txBody>
                  <a:tcPr marL="9525" marR="9525" marT="9525" marB="9525" anchor="ctr"/>
                </a:tc>
              </a:tr>
            </a:tbl>
          </a:graphicData>
        </a:graphic>
      </p:graphicFrame>
      <p:sp>
        <p:nvSpPr>
          <p:cNvPr id="8" name="Ορθογώνιο 7"/>
          <p:cNvSpPr/>
          <p:nvPr/>
        </p:nvSpPr>
        <p:spPr>
          <a:xfrm>
            <a:off x="3419872" y="1340768"/>
            <a:ext cx="4572000" cy="1477328"/>
          </a:xfrm>
          <a:prstGeom prst="rect">
            <a:avLst/>
          </a:prstGeom>
        </p:spPr>
        <p:txBody>
          <a:bodyPr>
            <a:spAutoFit/>
          </a:bodyPr>
          <a:lstStyle/>
          <a:p>
            <a:r>
              <a:rPr lang="el-GR" dirty="0"/>
              <a:t>Για τον Πυθαγόρα, το σύμπαν προήλθε από το χάος και απέκτησε μορφή με το μέτρο και την αρμονία, γι’ αυτό και πρώτος το ονόμασε «Κόσμο», δηλαδή τάξη, αρμονία και ομορφιά (εξ ου και η λέξη «κόσμημα»).</a:t>
            </a:r>
          </a:p>
        </p:txBody>
      </p:sp>
      <p:pic>
        <p:nvPicPr>
          <p:cNvPr id="10" name="Εικόνα 9" descr="Πυθαγόρας: Μουσική των Σφαιρών-Συμπαντική Μαθηματική"/>
          <p:cNvPicPr/>
          <p:nvPr/>
        </p:nvPicPr>
        <p:blipFill>
          <a:blip r:embed="rId2">
            <a:extLst>
              <a:ext uri="{28A0092B-C50C-407E-A947-70E740481C1C}">
                <a14:useLocalDpi xmlns:a14="http://schemas.microsoft.com/office/drawing/2010/main" val="0"/>
              </a:ext>
            </a:extLst>
          </a:blip>
          <a:srcRect/>
          <a:stretch>
            <a:fillRect/>
          </a:stretch>
        </p:blipFill>
        <p:spPr bwMode="auto">
          <a:xfrm>
            <a:off x="1589870" y="3212976"/>
            <a:ext cx="5915025" cy="3228975"/>
          </a:xfrm>
          <a:prstGeom prst="rect">
            <a:avLst/>
          </a:prstGeom>
          <a:noFill/>
          <a:ln>
            <a:noFill/>
          </a:ln>
        </p:spPr>
      </p:pic>
    </p:spTree>
    <p:extLst>
      <p:ext uri="{BB962C8B-B14F-4D97-AF65-F5344CB8AC3E}">
        <p14:creationId xmlns:p14="http://schemas.microsoft.com/office/powerpoint/2010/main" val="278967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4220" y="404664"/>
            <a:ext cx="8718260" cy="6186309"/>
          </a:xfrm>
          <a:prstGeom prst="rect">
            <a:avLst/>
          </a:prstGeom>
        </p:spPr>
        <p:txBody>
          <a:bodyPr wrap="square">
            <a:spAutoFit/>
          </a:bodyPr>
          <a:lstStyle/>
          <a:p>
            <a:r>
              <a:rPr lang="el-GR" dirty="0"/>
              <a:t>Αρμονία για την ψυχή του ανθρώπου υπάρχει όταν διατηρείται κάποια συμμετρία ανάμεσα στο υλικό και το πνευματικό του στοιχείο. Η ψυχή έχει τις ιδιότητες της ταυτότητας, της ετερότητας, της στάσης και της κίνησης. Αυτή είναι η «</a:t>
            </a:r>
            <a:r>
              <a:rPr lang="el-GR" dirty="0" err="1"/>
              <a:t>τετρακτύς</a:t>
            </a:r>
            <a:r>
              <a:rPr lang="el-GR" dirty="0"/>
              <a:t>» για την ψυχή. Αυτές οι φιλοσοφικές του αντιλήψεις επηρέασαν τον Πλάτωνα, ο οποίος αργότερα θεωρεί ότι η αρμονία της μουσικής καθρεφτίζει την αρμονία της ψυχής και τελικά, στο έργο του «Πολιτεία», εντάσσει τη μουσική παιδεία στα βασικά στάδια εκπαίδευσης των νέων.</a:t>
            </a:r>
          </a:p>
          <a:p>
            <a:r>
              <a:rPr lang="el-GR" dirty="0"/>
              <a:t>Μέσα από τη μουσική και τα μαθηματικά, ο άνθρωπος μπορεί να καταφέρει την υπέρβαση των σωματικών περιορισμών και την κάθαρση της ψυχής, για να μπορέσει η τελευταία να απελευθερωθεί από τον κύκλο των μετενσαρκώσεων και να φτάσει τελικά στη θεότητα από την οποία προέρχεται.</a:t>
            </a:r>
          </a:p>
          <a:p>
            <a:r>
              <a:rPr lang="el-GR" dirty="0"/>
              <a:t>Όπως στον άνθρωπο υπάρχουν η ψυχή και το σώμα, έτσι και στον κόσμο δύο αρχές βρίσκονται σε φαινομενική αντίθεση: το όριο (το πέρας) και το άπειρο. Το πέρας είναι αυτό που διοικεί και οργανώνει τον κόσμο. </a:t>
            </a:r>
            <a:r>
              <a:rPr lang="en-US" dirty="0"/>
              <a:t>H</a:t>
            </a:r>
            <a:r>
              <a:rPr lang="el-GR" dirty="0"/>
              <a:t> ύψιστη έκφραση του πέρατος είναι ο Αριθμός, ο οποίος αποτελεί κλειδί για την κατανόηση της θείας τάξης, η οποία οριοθετεί -θέτει σε πέρας- τον κόσμο.</a:t>
            </a:r>
          </a:p>
          <a:p>
            <a:r>
              <a:rPr lang="el-GR" dirty="0"/>
              <a:t>Σύμφωνα με τον Πυθαγόρα, το σύμπαν έχει επιτύχει τη συμμετρία, τη δέουσα αναλογία πέρατος και απείρου (ψυχής και σώματος) και βρίσκεται σε κατάσταση αρμονίας. Αν ο άνθρωπος καταφέρει να δει, να ακούσει, να βιώσει αυτή τη συμπαντική συμμετρία, τότε θα πετύχει και αυτός τη δική του κάθαρση. Αυτή ήταν η ανάγκη που τελικά οδήγησε τον Πυθαγόρα στην θεωρία του για την «Αρμονία των σφαιρών».</a:t>
            </a:r>
          </a:p>
          <a:p>
            <a:r>
              <a:rPr lang="el-GR" dirty="0"/>
              <a:t> </a:t>
            </a:r>
          </a:p>
        </p:txBody>
      </p:sp>
    </p:spTree>
    <p:extLst>
      <p:ext uri="{BB962C8B-B14F-4D97-AF65-F5344CB8AC3E}">
        <p14:creationId xmlns:p14="http://schemas.microsoft.com/office/powerpoint/2010/main" val="851530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Η Μουσική των Ουράνιων Σφαιρών - Εναλλακτική Δράση"/>
          <p:cNvPicPr/>
          <p:nvPr/>
        </p:nvPicPr>
        <p:blipFill>
          <a:blip r:embed="rId2">
            <a:extLst>
              <a:ext uri="{28A0092B-C50C-407E-A947-70E740481C1C}">
                <a14:useLocalDpi xmlns:a14="http://schemas.microsoft.com/office/drawing/2010/main" val="0"/>
              </a:ext>
            </a:extLst>
          </a:blip>
          <a:srcRect/>
          <a:stretch>
            <a:fillRect/>
          </a:stretch>
        </p:blipFill>
        <p:spPr bwMode="auto">
          <a:xfrm>
            <a:off x="1586136" y="180822"/>
            <a:ext cx="5146104" cy="3464202"/>
          </a:xfrm>
          <a:prstGeom prst="rect">
            <a:avLst/>
          </a:prstGeom>
          <a:noFill/>
          <a:ln>
            <a:noFill/>
          </a:ln>
        </p:spPr>
      </p:pic>
      <p:sp>
        <p:nvSpPr>
          <p:cNvPr id="3" name="Ορθογώνιο 2"/>
          <p:cNvSpPr/>
          <p:nvPr/>
        </p:nvSpPr>
        <p:spPr>
          <a:xfrm>
            <a:off x="287016" y="3645024"/>
            <a:ext cx="8605464" cy="3416320"/>
          </a:xfrm>
          <a:prstGeom prst="rect">
            <a:avLst/>
          </a:prstGeom>
        </p:spPr>
        <p:txBody>
          <a:bodyPr wrap="square">
            <a:spAutoFit/>
          </a:bodyPr>
          <a:lstStyle/>
          <a:p>
            <a:r>
              <a:rPr lang="el-GR" b="1" dirty="0"/>
              <a:t> </a:t>
            </a:r>
            <a:r>
              <a:rPr lang="el-GR" b="1" u="sng" dirty="0"/>
              <a:t>Π</a:t>
            </a:r>
            <a:r>
              <a:rPr lang="en-US" b="1" u="sng" dirty="0"/>
              <a:t>ΗΓΕΣ</a:t>
            </a:r>
            <a:endParaRPr lang="el-GR" dirty="0"/>
          </a:p>
          <a:p>
            <a:pPr lvl="0"/>
            <a:r>
              <a:rPr lang="el-GR" dirty="0"/>
              <a:t>-Η ΜΟΥΣΙΚΗ ΤΩΝ ΣΦΑΙΡΩΝ ΤΩΝ ΠΥΘΑΓΟΡΕΙΩΝ-Χαράλαμπος </a:t>
            </a:r>
            <a:r>
              <a:rPr lang="el-GR" dirty="0" err="1"/>
              <a:t>Σπυρίδης</a:t>
            </a:r>
            <a:endParaRPr lang="el-GR" dirty="0"/>
          </a:p>
          <a:p>
            <a:pPr lvl="0"/>
            <a:r>
              <a:rPr lang="el-GR" dirty="0"/>
              <a:t>-ΠΥΘΑΓΟΡΕΙΑ ΑΡΙΘΜΟΣΟΦΙΑ(ΝΙΚΟΛΑΟΥ Α.ΜΑΡΓΙΩΡΗ –ΕΚΔΟΣΕΙΣ ΚΛΗΡΟΝΟΜΩΝ Α.ΜΑΡΓΙΩΡΗ)</a:t>
            </a:r>
          </a:p>
          <a:p>
            <a:pPr lvl="0"/>
            <a:r>
              <a:rPr lang="el-GR" dirty="0"/>
              <a:t>–</a:t>
            </a:r>
            <a:r>
              <a:rPr lang="en-US" u="sng" dirty="0">
                <a:hlinkClick r:id="rId3"/>
              </a:rPr>
              <a:t>http</a:t>
            </a:r>
            <a:r>
              <a:rPr lang="el-GR" u="sng" dirty="0">
                <a:hlinkClick r:id="rId3"/>
              </a:rPr>
              <a:t>://</a:t>
            </a:r>
            <a:r>
              <a:rPr lang="en-US" u="sng" dirty="0">
                <a:hlinkClick r:id="rId3"/>
              </a:rPr>
              <a:t>users</a:t>
            </a:r>
            <a:r>
              <a:rPr lang="el-GR" u="sng" dirty="0">
                <a:hlinkClick r:id="rId3"/>
              </a:rPr>
              <a:t>.</a:t>
            </a:r>
            <a:r>
              <a:rPr lang="en-US" u="sng" dirty="0" err="1">
                <a:hlinkClick r:id="rId3"/>
              </a:rPr>
              <a:t>uoa</a:t>
            </a:r>
            <a:r>
              <a:rPr lang="el-GR" u="sng" dirty="0">
                <a:hlinkClick r:id="rId3"/>
              </a:rPr>
              <a:t>.</a:t>
            </a:r>
            <a:r>
              <a:rPr lang="en-US" u="sng" dirty="0">
                <a:hlinkClick r:id="rId3"/>
              </a:rPr>
              <a:t>gr</a:t>
            </a:r>
            <a:r>
              <a:rPr lang="el-GR" u="sng" dirty="0">
                <a:hlinkClick r:id="rId3"/>
              </a:rPr>
              <a:t>/~</a:t>
            </a:r>
            <a:r>
              <a:rPr lang="en-US" u="sng" dirty="0" err="1">
                <a:hlinkClick r:id="rId3"/>
              </a:rPr>
              <a:t>hspyridis</a:t>
            </a:r>
            <a:r>
              <a:rPr lang="el-GR" u="sng" dirty="0">
                <a:hlinkClick r:id="rId3"/>
              </a:rPr>
              <a:t>/</a:t>
            </a:r>
            <a:r>
              <a:rPr lang="en-US" u="sng" dirty="0" err="1">
                <a:hlinkClick r:id="rId3"/>
              </a:rPr>
              <a:t>kallipateira</a:t>
            </a:r>
            <a:r>
              <a:rPr lang="el-GR" u="sng" dirty="0">
                <a:hlinkClick r:id="rId3"/>
              </a:rPr>
              <a:t>.</a:t>
            </a:r>
            <a:r>
              <a:rPr lang="en-US" u="sng" dirty="0">
                <a:hlinkClick r:id="rId3"/>
              </a:rPr>
              <a:t>pdf</a:t>
            </a:r>
            <a:endParaRPr lang="el-GR" dirty="0"/>
          </a:p>
          <a:p>
            <a:pPr lvl="0"/>
            <a:r>
              <a:rPr lang="el-GR" dirty="0"/>
              <a:t>–</a:t>
            </a:r>
            <a:r>
              <a:rPr lang="en-US" u="sng" dirty="0">
                <a:hlinkClick r:id="rId4"/>
              </a:rPr>
              <a:t>https</a:t>
            </a:r>
            <a:r>
              <a:rPr lang="el-GR" u="sng" dirty="0">
                <a:hlinkClick r:id="rId4"/>
              </a:rPr>
              <a:t>://</a:t>
            </a:r>
            <a:r>
              <a:rPr lang="en-US" u="sng" dirty="0">
                <a:hlinkClick r:id="rId4"/>
              </a:rPr>
              <a:t>www</a:t>
            </a:r>
            <a:r>
              <a:rPr lang="el-GR" u="sng" dirty="0">
                <a:hlinkClick r:id="rId4"/>
              </a:rPr>
              <a:t>.</a:t>
            </a:r>
            <a:r>
              <a:rPr lang="en-US" u="sng" dirty="0" err="1">
                <a:hlinkClick r:id="rId4"/>
              </a:rPr>
              <a:t>youtube</a:t>
            </a:r>
            <a:r>
              <a:rPr lang="el-GR" u="sng" dirty="0">
                <a:hlinkClick r:id="rId4"/>
              </a:rPr>
              <a:t>.</a:t>
            </a:r>
            <a:r>
              <a:rPr lang="en-US" u="sng" dirty="0">
                <a:hlinkClick r:id="rId4"/>
              </a:rPr>
              <a:t>com</a:t>
            </a:r>
            <a:r>
              <a:rPr lang="el-GR" u="sng" dirty="0">
                <a:hlinkClick r:id="rId4"/>
              </a:rPr>
              <a:t>/</a:t>
            </a:r>
            <a:r>
              <a:rPr lang="en-US" u="sng" dirty="0">
                <a:hlinkClick r:id="rId4"/>
              </a:rPr>
              <a:t>watch</a:t>
            </a:r>
            <a:r>
              <a:rPr lang="el-GR" u="sng" dirty="0">
                <a:hlinkClick r:id="rId4"/>
              </a:rPr>
              <a:t>?</a:t>
            </a:r>
            <a:r>
              <a:rPr lang="en-US" u="sng" dirty="0">
                <a:hlinkClick r:id="rId4"/>
              </a:rPr>
              <a:t>v</a:t>
            </a:r>
            <a:r>
              <a:rPr lang="el-GR" u="sng" dirty="0">
                <a:hlinkClick r:id="rId4"/>
              </a:rPr>
              <a:t>=</a:t>
            </a:r>
            <a:r>
              <a:rPr lang="en-US" u="sng" dirty="0">
                <a:hlinkClick r:id="rId4"/>
              </a:rPr>
              <a:t>UK</a:t>
            </a:r>
            <a:r>
              <a:rPr lang="el-GR" u="sng" dirty="0">
                <a:hlinkClick r:id="rId4"/>
              </a:rPr>
              <a:t>8</a:t>
            </a:r>
            <a:r>
              <a:rPr lang="en-US" u="sng" dirty="0" err="1">
                <a:hlinkClick r:id="rId4"/>
              </a:rPr>
              <a:t>Zg</a:t>
            </a:r>
            <a:r>
              <a:rPr lang="el-GR" u="sng" dirty="0">
                <a:hlinkClick r:id="rId4"/>
              </a:rPr>
              <a:t>0</a:t>
            </a:r>
            <a:r>
              <a:rPr lang="en-US" u="sng" dirty="0" err="1">
                <a:hlinkClick r:id="rId4"/>
              </a:rPr>
              <a:t>Gz</a:t>
            </a:r>
            <a:r>
              <a:rPr lang="el-GR" u="sng" dirty="0">
                <a:hlinkClick r:id="rId4"/>
              </a:rPr>
              <a:t>78</a:t>
            </a:r>
            <a:r>
              <a:rPr lang="en-US" u="sng" dirty="0">
                <a:hlinkClick r:id="rId4"/>
              </a:rPr>
              <a:t>w</a:t>
            </a:r>
            <a:endParaRPr lang="el-GR" dirty="0"/>
          </a:p>
          <a:p>
            <a:pPr lvl="0"/>
            <a:r>
              <a:rPr lang="el-GR" dirty="0"/>
              <a:t>-</a:t>
            </a:r>
            <a:r>
              <a:rPr lang="en-US" dirty="0"/>
              <a:t>http</a:t>
            </a:r>
            <a:r>
              <a:rPr lang="el-GR" dirty="0"/>
              <a:t>://</a:t>
            </a:r>
            <a:r>
              <a:rPr lang="en-US" dirty="0"/>
              <a:t>www</a:t>
            </a:r>
            <a:r>
              <a:rPr lang="el-GR" dirty="0"/>
              <a:t>.</a:t>
            </a:r>
            <a:r>
              <a:rPr lang="en-US" dirty="0" err="1"/>
              <a:t>pronews</a:t>
            </a:r>
            <a:r>
              <a:rPr lang="el-GR" dirty="0"/>
              <a:t>.</a:t>
            </a:r>
            <a:r>
              <a:rPr lang="en-US" dirty="0"/>
              <a:t>gr</a:t>
            </a:r>
            <a:r>
              <a:rPr lang="el-GR" dirty="0"/>
              <a:t>/</a:t>
            </a:r>
            <a:r>
              <a:rPr lang="en-US" dirty="0"/>
              <a:t>portal</a:t>
            </a:r>
            <a:r>
              <a:rPr lang="el-GR" dirty="0"/>
              <a:t>/</a:t>
            </a:r>
            <a:r>
              <a:rPr lang="en-US" dirty="0"/>
              <a:t>item</a:t>
            </a:r>
            <a:r>
              <a:rPr lang="el-GR" dirty="0"/>
              <a:t>/</a:t>
            </a:r>
          </a:p>
          <a:p>
            <a:pPr lvl="0"/>
            <a:r>
              <a:rPr lang="el-GR" dirty="0"/>
              <a:t>-</a:t>
            </a:r>
            <a:r>
              <a:rPr lang="en-US" dirty="0"/>
              <a:t>http</a:t>
            </a:r>
            <a:r>
              <a:rPr lang="el-GR" dirty="0"/>
              <a:t>://</a:t>
            </a:r>
            <a:r>
              <a:rPr lang="en-US" dirty="0" err="1"/>
              <a:t>flashnews</a:t>
            </a:r>
            <a:r>
              <a:rPr lang="el-GR" dirty="0"/>
              <a:t>.</a:t>
            </a:r>
            <a:r>
              <a:rPr lang="en-US" dirty="0"/>
              <a:t>gr</a:t>
            </a:r>
            <a:r>
              <a:rPr lang="el-GR" dirty="0"/>
              <a:t>/</a:t>
            </a:r>
            <a:r>
              <a:rPr lang="en-US" dirty="0"/>
              <a:t>post</a:t>
            </a:r>
            <a:r>
              <a:rPr lang="el-GR" dirty="0"/>
              <a:t>/141788/</a:t>
            </a:r>
            <a:r>
              <a:rPr lang="en-US" dirty="0"/>
              <a:t>o</a:t>
            </a:r>
            <a:r>
              <a:rPr lang="el-GR" dirty="0"/>
              <a:t>-</a:t>
            </a:r>
            <a:r>
              <a:rPr lang="en-US" dirty="0"/>
              <a:t>pi</a:t>
            </a:r>
            <a:r>
              <a:rPr lang="el-GR" dirty="0"/>
              <a:t>8</a:t>
            </a:r>
            <a:r>
              <a:rPr lang="en-US" dirty="0"/>
              <a:t>agoras</a:t>
            </a:r>
            <a:r>
              <a:rPr lang="el-GR" dirty="0"/>
              <a:t>-</a:t>
            </a:r>
            <a:r>
              <a:rPr lang="en-US" dirty="0" err="1"/>
              <a:t>ke</a:t>
            </a:r>
            <a:r>
              <a:rPr lang="el-GR" dirty="0"/>
              <a:t>-</a:t>
            </a:r>
            <a:r>
              <a:rPr lang="en-US" dirty="0" err="1"/>
              <a:t>i</a:t>
            </a:r>
            <a:r>
              <a:rPr lang="el-GR" dirty="0"/>
              <a:t>-</a:t>
            </a:r>
            <a:r>
              <a:rPr lang="en-US" dirty="0" err="1"/>
              <a:t>simpantiki</a:t>
            </a:r>
            <a:r>
              <a:rPr lang="el-GR" dirty="0"/>
              <a:t>-</a:t>
            </a:r>
            <a:r>
              <a:rPr lang="en-US" dirty="0" err="1"/>
              <a:t>armonia</a:t>
            </a:r>
            <a:endParaRPr lang="el-GR" dirty="0"/>
          </a:p>
          <a:p>
            <a:pPr lvl="0"/>
            <a:r>
              <a:rPr lang="el-GR" u="sng" dirty="0">
                <a:hlinkClick r:id="rId5"/>
              </a:rPr>
              <a:t>https://docplayer.gr/3470186-Moysiki-kai-mathimatika.html</a:t>
            </a:r>
            <a:endParaRPr lang="el-GR" dirty="0"/>
          </a:p>
          <a:p>
            <a:pPr lvl="0"/>
            <a:r>
              <a:rPr lang="el-GR" dirty="0"/>
              <a:t>https://dspace.lib.uom.gr/bitstream/2159/23390/1/PanagiAikateriniPe2019.pdf</a:t>
            </a:r>
          </a:p>
          <a:p>
            <a:r>
              <a:rPr lang="el-GR" dirty="0"/>
              <a:t> </a:t>
            </a:r>
          </a:p>
          <a:p>
            <a:r>
              <a:rPr lang="el-GR" dirty="0"/>
              <a:t> </a:t>
            </a:r>
          </a:p>
        </p:txBody>
      </p:sp>
    </p:spTree>
    <p:extLst>
      <p:ext uri="{BB962C8B-B14F-4D97-AF65-F5344CB8AC3E}">
        <p14:creationId xmlns:p14="http://schemas.microsoft.com/office/powerpoint/2010/main" val="3897925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E7C09F3-1BE8-0445-A3C4-9C100D32B8D9}"/>
              </a:ext>
            </a:extLst>
          </p:cNvPr>
          <p:cNvSpPr>
            <a:spLocks noGrp="1"/>
          </p:cNvSpPr>
          <p:nvPr>
            <p:ph type="ctrTitle"/>
          </p:nvPr>
        </p:nvSpPr>
        <p:spPr>
          <a:xfrm>
            <a:off x="10523" y="620688"/>
            <a:ext cx="3625374" cy="1321725"/>
          </a:xfrm>
        </p:spPr>
        <p:txBody>
          <a:bodyPr/>
          <a:lstStyle/>
          <a:p>
            <a:r>
              <a:rPr lang="el-GR" dirty="0"/>
              <a:t>Πυθαγόρας </a:t>
            </a:r>
            <a:endParaRPr lang="en-US" dirty="0"/>
          </a:p>
        </p:txBody>
      </p:sp>
      <p:sp>
        <p:nvSpPr>
          <p:cNvPr id="6" name="Subtitle 5">
            <a:extLst>
              <a:ext uri="{FF2B5EF4-FFF2-40B4-BE49-F238E27FC236}">
                <a16:creationId xmlns:a16="http://schemas.microsoft.com/office/drawing/2014/main" xmlns="" id="{C770EE27-FD77-894D-9D88-F5A548E1DCAF}"/>
              </a:ext>
            </a:extLst>
          </p:cNvPr>
          <p:cNvSpPr>
            <a:spLocks noGrp="1"/>
          </p:cNvSpPr>
          <p:nvPr>
            <p:ph type="subTitle" idx="1"/>
          </p:nvPr>
        </p:nvSpPr>
        <p:spPr>
          <a:xfrm>
            <a:off x="251520" y="2420888"/>
            <a:ext cx="3702288" cy="2757197"/>
          </a:xfrm>
        </p:spPr>
        <p:txBody>
          <a:bodyPr>
            <a:noAutofit/>
          </a:bodyPr>
          <a:lstStyle/>
          <a:p>
            <a:r>
              <a:rPr lang="el-GR" sz="1400" u="sng" dirty="0">
                <a:solidFill>
                  <a:srgbClr val="FF0000"/>
                </a:solidFill>
                <a:latin typeface="Georgia" panose="02040502050405020303" pitchFamily="18" charset="0"/>
              </a:rPr>
              <a:t>Όνομα:</a:t>
            </a:r>
          </a:p>
          <a:p>
            <a:r>
              <a:rPr lang="el-GR" sz="1400" dirty="0" smtClean="0">
                <a:solidFill>
                  <a:srgbClr val="FF0000"/>
                </a:solidFill>
                <a:latin typeface="Georgia" panose="02040502050405020303" pitchFamily="18" charset="0"/>
              </a:rPr>
              <a:t>παναγιωτησ Π.</a:t>
            </a:r>
            <a:endParaRPr lang="el-GR" sz="1400" dirty="0">
              <a:solidFill>
                <a:srgbClr val="FF0000"/>
              </a:solidFill>
              <a:latin typeface="Georgia" panose="02040502050405020303" pitchFamily="18" charset="0"/>
            </a:endParaRPr>
          </a:p>
          <a:p>
            <a:r>
              <a:rPr lang="el-GR" sz="1400" dirty="0" smtClean="0">
                <a:solidFill>
                  <a:srgbClr val="FF0000"/>
                </a:solidFill>
                <a:latin typeface="Georgia" panose="02040502050405020303" pitchFamily="18" charset="0"/>
              </a:rPr>
              <a:t>Βασιλησ π.</a:t>
            </a:r>
            <a:endParaRPr lang="el-GR" sz="1400" dirty="0">
              <a:solidFill>
                <a:srgbClr val="FF0000"/>
              </a:solidFill>
              <a:latin typeface="Georgia" panose="02040502050405020303" pitchFamily="18" charset="0"/>
            </a:endParaRPr>
          </a:p>
          <a:p>
            <a:r>
              <a:rPr lang="el-GR" sz="1400" dirty="0" smtClean="0">
                <a:solidFill>
                  <a:srgbClr val="FF0000"/>
                </a:solidFill>
                <a:latin typeface="Georgia" panose="02040502050405020303" pitchFamily="18" charset="0"/>
              </a:rPr>
              <a:t>Αναστασησ στ.</a:t>
            </a:r>
            <a:endParaRPr lang="el-GR" sz="1400" dirty="0">
              <a:solidFill>
                <a:srgbClr val="FF0000"/>
              </a:solidFill>
              <a:latin typeface="Georgia" panose="02040502050405020303" pitchFamily="18" charset="0"/>
            </a:endParaRPr>
          </a:p>
          <a:p>
            <a:r>
              <a:rPr lang="el-GR" sz="1400" dirty="0" smtClean="0">
                <a:solidFill>
                  <a:srgbClr val="FF0000"/>
                </a:solidFill>
                <a:latin typeface="Georgia" panose="02040502050405020303" pitchFamily="18" charset="0"/>
              </a:rPr>
              <a:t>Αναστασησ σ.</a:t>
            </a:r>
          </a:p>
          <a:p>
            <a:endParaRPr lang="el-GR" sz="1400" dirty="0">
              <a:solidFill>
                <a:srgbClr val="FF0000"/>
              </a:solidFill>
              <a:latin typeface="Georgia" panose="02040502050405020303" pitchFamily="18" charset="0"/>
            </a:endParaRPr>
          </a:p>
          <a:p>
            <a:r>
              <a:rPr lang="el-GR" sz="1400" u="sng" dirty="0">
                <a:solidFill>
                  <a:srgbClr val="FF0000"/>
                </a:solidFill>
                <a:latin typeface="Georgia" panose="02040502050405020303" pitchFamily="18" charset="0"/>
              </a:rPr>
              <a:t>Μαθημα:</a:t>
            </a:r>
            <a:r>
              <a:rPr lang="el-GR" sz="1400" dirty="0">
                <a:solidFill>
                  <a:srgbClr val="FF0000"/>
                </a:solidFill>
                <a:latin typeface="Georgia" panose="02040502050405020303" pitchFamily="18" charset="0"/>
              </a:rPr>
              <a:t> Μαθηματικα </a:t>
            </a:r>
            <a:endParaRPr lang="el-GR" sz="1400" dirty="0" smtClean="0">
              <a:solidFill>
                <a:srgbClr val="FF0000"/>
              </a:solidFill>
              <a:latin typeface="Georgia" panose="02040502050405020303" pitchFamily="18" charset="0"/>
            </a:endParaRPr>
          </a:p>
          <a:p>
            <a:endParaRPr lang="el-GR" sz="1400" dirty="0">
              <a:solidFill>
                <a:srgbClr val="FF0000"/>
              </a:solidFill>
              <a:latin typeface="Georgia" panose="02040502050405020303" pitchFamily="18" charset="0"/>
            </a:endParaRPr>
          </a:p>
          <a:p>
            <a:r>
              <a:rPr lang="el-GR" sz="1400" u="sng" dirty="0">
                <a:solidFill>
                  <a:srgbClr val="FF0000"/>
                </a:solidFill>
                <a:latin typeface="Georgia" panose="02040502050405020303" pitchFamily="18" charset="0"/>
              </a:rPr>
              <a:t>Υπευθυνη καθηγητρια:</a:t>
            </a:r>
            <a:r>
              <a:rPr lang="el-GR" sz="1400" dirty="0">
                <a:solidFill>
                  <a:srgbClr val="FF0000"/>
                </a:solidFill>
                <a:latin typeface="Georgia" panose="02040502050405020303" pitchFamily="18" charset="0"/>
              </a:rPr>
              <a:t> ΝΙΚΟΛΑΚΟΠΟΥΛΟΥ </a:t>
            </a:r>
            <a:r>
              <a:rPr lang="el-GR" sz="1400" dirty="0" smtClean="0">
                <a:solidFill>
                  <a:srgbClr val="FF0000"/>
                </a:solidFill>
                <a:latin typeface="Georgia" panose="02040502050405020303" pitchFamily="18" charset="0"/>
              </a:rPr>
              <a:t>ΡΕΒΕΚΚΑ</a:t>
            </a:r>
          </a:p>
          <a:p>
            <a:endParaRPr lang="el-GR" sz="1400" dirty="0">
              <a:solidFill>
                <a:srgbClr val="FF0000"/>
              </a:solidFill>
              <a:latin typeface="Georgia" panose="02040502050405020303" pitchFamily="18" charset="0"/>
            </a:endParaRPr>
          </a:p>
          <a:p>
            <a:r>
              <a:rPr lang="el-GR" sz="1400" u="sng" dirty="0">
                <a:solidFill>
                  <a:srgbClr val="FF0000"/>
                </a:solidFill>
                <a:latin typeface="Georgia" panose="02040502050405020303" pitchFamily="18" charset="0"/>
              </a:rPr>
              <a:t>ΧΡΟΝΙΑ: </a:t>
            </a:r>
            <a:r>
              <a:rPr lang="el-GR" sz="1400" dirty="0">
                <a:solidFill>
                  <a:srgbClr val="FF0000"/>
                </a:solidFill>
                <a:latin typeface="Georgia" panose="02040502050405020303" pitchFamily="18" charset="0"/>
              </a:rPr>
              <a:t>2021/ 2022</a:t>
            </a:r>
          </a:p>
          <a:p>
            <a:r>
              <a:rPr lang="el-GR" sz="1400" dirty="0"/>
              <a:t> </a:t>
            </a:r>
            <a:endParaRPr lang="en-US" sz="1400" dirty="0"/>
          </a:p>
        </p:txBody>
      </p:sp>
      <p:pic>
        <p:nvPicPr>
          <p:cNvPr id="1028" name="Picture 4" descr="Η Πυθαγόρεια φιλοσοφία για τη μουσική και τα μαθηματικά | Ανθολόγιον Sapere  aude!">
            <a:extLst>
              <a:ext uri="{FF2B5EF4-FFF2-40B4-BE49-F238E27FC236}">
                <a16:creationId xmlns:a16="http://schemas.microsoft.com/office/drawing/2014/main" xmlns="" id="{031153E4-3721-4A98-A53D-0FB73FE87DCF}"/>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6781" b="16781"/>
          <a:stretch>
            <a:fillRect/>
          </a:stretch>
        </p:blipFill>
        <p:spPr bwMode="auto">
          <a:xfrm>
            <a:off x="3851920" y="116632"/>
            <a:ext cx="5056397" cy="638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05101"/>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564902"/>
            <a:ext cx="13917205" cy="135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1632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ΑΠΟΦΘΕΓΜΑΤΑ ΠΥΘΑΓΟΡΑ-ΕΡΓΑΣΙΑ ΘΑΝΑΣΗ-ΗΛΙΑ.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33" y="404664"/>
            <a:ext cx="9080031" cy="5328592"/>
          </a:xfrm>
        </p:spPr>
      </p:pic>
    </p:spTree>
    <p:extLst>
      <p:ext uri="{BB962C8B-B14F-4D97-AF65-F5344CB8AC3E}">
        <p14:creationId xmlns:p14="http://schemas.microsoft.com/office/powerpoint/2010/main" val="1808350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F8E5E317-35EE-4690-8541-96C5478855B7}"/>
              </a:ext>
            </a:extLst>
          </p:cNvPr>
          <p:cNvSpPr>
            <a:spLocks noGrp="1"/>
          </p:cNvSpPr>
          <p:nvPr>
            <p:ph idx="1"/>
          </p:nvPr>
        </p:nvSpPr>
        <p:spPr>
          <a:xfrm>
            <a:off x="699246" y="2423007"/>
            <a:ext cx="4773158" cy="3933150"/>
          </a:xfrm>
        </p:spPr>
        <p:txBody>
          <a:bodyPr>
            <a:normAutofit fontScale="85000" lnSpcReduction="10000"/>
          </a:bodyPr>
          <a:lstStyle/>
          <a:p>
            <a:pPr marL="0" indent="0">
              <a:buNone/>
            </a:pPr>
            <a:r>
              <a:rPr lang="el-GR" dirty="0">
                <a:latin typeface="Georgia" panose="02040502050405020303" pitchFamily="18" charset="0"/>
              </a:rPr>
              <a:t>Ο </a:t>
            </a:r>
            <a:r>
              <a:rPr lang="el-GR" dirty="0" smtClean="0">
                <a:latin typeface="Georgia" panose="02040502050405020303" pitchFamily="18" charset="0"/>
              </a:rPr>
              <a:t>Πυθαγόρας </a:t>
            </a:r>
            <a:r>
              <a:rPr lang="el-GR" dirty="0">
                <a:latin typeface="Georgia" panose="02040502050405020303" pitchFamily="18" charset="0"/>
              </a:rPr>
              <a:t>ο Σάμιος υπήρξε σημαντικός  Έλληνας Φιλόσοφος, μαθηματικός, γεωμέτρης και θεωρητικός μουσικός και θεωρείται ένας από τους επτά σοφούς της Αρχαιότητας. Είναι ιδρυτής της λεγόμενης Ιταλικής Πυθαγορείου Σχολής </a:t>
            </a:r>
          </a:p>
        </p:txBody>
      </p:sp>
      <p:sp>
        <p:nvSpPr>
          <p:cNvPr id="5" name="Title 4">
            <a:extLst>
              <a:ext uri="{FF2B5EF4-FFF2-40B4-BE49-F238E27FC236}">
                <a16:creationId xmlns:a16="http://schemas.microsoft.com/office/drawing/2014/main" xmlns="" id="{6F111406-C72E-48B7-97C4-70CC9655AFB5}"/>
              </a:ext>
            </a:extLst>
          </p:cNvPr>
          <p:cNvSpPr>
            <a:spLocks noGrp="1"/>
          </p:cNvSpPr>
          <p:nvPr>
            <p:ph type="title"/>
          </p:nvPr>
        </p:nvSpPr>
        <p:spPr/>
        <p:txBody>
          <a:bodyPr/>
          <a:lstStyle/>
          <a:p>
            <a:r>
              <a:rPr lang="el-GR" dirty="0"/>
              <a:t>Εισαγωγή</a:t>
            </a:r>
            <a:endParaRPr lang="en-US" dirty="0"/>
          </a:p>
        </p:txBody>
      </p:sp>
      <p:pic>
        <p:nvPicPr>
          <p:cNvPr id="7" name="Picture 6">
            <a:extLst>
              <a:ext uri="{FF2B5EF4-FFF2-40B4-BE49-F238E27FC236}">
                <a16:creationId xmlns:a16="http://schemas.microsoft.com/office/drawing/2014/main" xmlns="" id="{D74608E7-E326-4E55-B1E3-4D310252B5CF}"/>
              </a:ext>
            </a:extLst>
          </p:cNvPr>
          <p:cNvPicPr>
            <a:picLocks noChangeAspect="1"/>
          </p:cNvPicPr>
          <p:nvPr/>
        </p:nvPicPr>
        <p:blipFill>
          <a:blip r:embed="rId2"/>
          <a:stretch>
            <a:fillRect/>
          </a:stretch>
        </p:blipFill>
        <p:spPr>
          <a:xfrm>
            <a:off x="6150823" y="1071702"/>
            <a:ext cx="2293931" cy="4714597"/>
          </a:xfrm>
          <a:prstGeom prst="rect">
            <a:avLst/>
          </a:prstGeom>
        </p:spPr>
      </p:pic>
    </p:spTree>
    <p:extLst>
      <p:ext uri="{BB962C8B-B14F-4D97-AF65-F5344CB8AC3E}">
        <p14:creationId xmlns:p14="http://schemas.microsoft.com/office/powerpoint/2010/main" val="159172467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74E1158-C836-4873-A6ED-06B1944F664B}"/>
              </a:ext>
            </a:extLst>
          </p:cNvPr>
          <p:cNvSpPr>
            <a:spLocks noGrp="1"/>
          </p:cNvSpPr>
          <p:nvPr>
            <p:ph idx="1"/>
          </p:nvPr>
        </p:nvSpPr>
        <p:spPr>
          <a:xfrm>
            <a:off x="683568" y="1844824"/>
            <a:ext cx="8049218" cy="1906835"/>
          </a:xfrm>
        </p:spPr>
        <p:txBody>
          <a:bodyPr>
            <a:normAutofit fontScale="70000" lnSpcReduction="20000"/>
          </a:bodyPr>
          <a:lstStyle/>
          <a:p>
            <a:pPr marL="0" indent="0">
              <a:buNone/>
            </a:pPr>
            <a:r>
              <a:rPr lang="el-GR" dirty="0">
                <a:latin typeface="Georgia" panose="02040502050405020303" pitchFamily="18" charset="0"/>
              </a:rPr>
              <a:t>Ο μεγάλος Έλληνας μαθηματικός γεννήθηκε σε χρονολογία που μας είναι άγνωστη αλλά εικάζεται πως είναι μεταξύ των ετών 580- 572 π.Χ. και ως επικρατέστερος τόπος γεννήσεως θεωρείται η Σάμος. Οι γονείς του αργότερα μεγάλου φιλοσόφου και μαθηματικού ήταν ο Μνήσαρχος και η Πυθαίδα. </a:t>
            </a:r>
          </a:p>
          <a:p>
            <a:endParaRPr lang="en-US" dirty="0"/>
          </a:p>
        </p:txBody>
      </p:sp>
      <p:sp>
        <p:nvSpPr>
          <p:cNvPr id="3" name="Title 2">
            <a:extLst>
              <a:ext uri="{FF2B5EF4-FFF2-40B4-BE49-F238E27FC236}">
                <a16:creationId xmlns:a16="http://schemas.microsoft.com/office/drawing/2014/main" xmlns="" id="{20E64D06-968C-484F-B545-D0876FAF2462}"/>
              </a:ext>
            </a:extLst>
          </p:cNvPr>
          <p:cNvSpPr>
            <a:spLocks noGrp="1"/>
          </p:cNvSpPr>
          <p:nvPr>
            <p:ph type="title"/>
          </p:nvPr>
        </p:nvSpPr>
        <p:spPr/>
        <p:txBody>
          <a:bodyPr/>
          <a:lstStyle/>
          <a:p>
            <a:r>
              <a:rPr lang="el-GR" dirty="0"/>
              <a:t>Η αρχή </a:t>
            </a:r>
            <a:endParaRPr lang="en-US" dirty="0"/>
          </a:p>
        </p:txBody>
      </p:sp>
      <p:pic>
        <p:nvPicPr>
          <p:cNvPr id="5" name="Picture 4">
            <a:extLst>
              <a:ext uri="{FF2B5EF4-FFF2-40B4-BE49-F238E27FC236}">
                <a16:creationId xmlns:a16="http://schemas.microsoft.com/office/drawing/2014/main" xmlns="" id="{F66411D1-214C-4626-B3F3-42F3951546B9}"/>
              </a:ext>
            </a:extLst>
          </p:cNvPr>
          <p:cNvPicPr>
            <a:picLocks noChangeAspect="1"/>
          </p:cNvPicPr>
          <p:nvPr/>
        </p:nvPicPr>
        <p:blipFill>
          <a:blip r:embed="rId2"/>
          <a:stretch>
            <a:fillRect/>
          </a:stretch>
        </p:blipFill>
        <p:spPr>
          <a:xfrm>
            <a:off x="958721" y="3607642"/>
            <a:ext cx="3529013" cy="2463739"/>
          </a:xfrm>
          <a:prstGeom prst="rect">
            <a:avLst/>
          </a:prstGeom>
        </p:spPr>
      </p:pic>
    </p:spTree>
    <p:extLst>
      <p:ext uri="{BB962C8B-B14F-4D97-AF65-F5344CB8AC3E}">
        <p14:creationId xmlns:p14="http://schemas.microsoft.com/office/powerpoint/2010/main" val="205350390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91A676B-D88A-4FF7-A8AC-082E69826A57}"/>
              </a:ext>
            </a:extLst>
          </p:cNvPr>
          <p:cNvSpPr>
            <a:spLocks noGrp="1"/>
          </p:cNvSpPr>
          <p:nvPr>
            <p:ph idx="1"/>
          </p:nvPr>
        </p:nvSpPr>
        <p:spPr>
          <a:xfrm>
            <a:off x="683568" y="1700808"/>
            <a:ext cx="7473153" cy="3198079"/>
          </a:xfrm>
        </p:spPr>
        <p:txBody>
          <a:bodyPr>
            <a:normAutofit fontScale="70000" lnSpcReduction="20000"/>
          </a:bodyPr>
          <a:lstStyle/>
          <a:p>
            <a:pPr marL="0" indent="0">
              <a:buNone/>
            </a:pPr>
            <a:r>
              <a:rPr lang="el-GR" dirty="0">
                <a:latin typeface="Georgia" panose="02040502050405020303" pitchFamily="18" charset="0"/>
              </a:rPr>
              <a:t>Ο Πυθαγόρας μεγάλωσε με μεγάλη σεμνότητα και σωφροσύνη καθώς και μεγάλη θρησκευτικότητα. </a:t>
            </a:r>
          </a:p>
          <a:p>
            <a:pPr marL="0" indent="0">
              <a:buNone/>
            </a:pPr>
            <a:r>
              <a:rPr lang="el-GR" dirty="0">
                <a:latin typeface="Georgia" panose="02040502050405020303" pitchFamily="18" charset="0"/>
              </a:rPr>
              <a:t>Όντας έφηβος, η φήμη του έφτασε μέχρι την Μίλητο στον Θαλή και μέχρι την Πριήνη στον Βίαντα, τους δύο από τους εφτά σοφούς της αρχαιότητος και σε πολλά ακόμα μέρη. </a:t>
            </a:r>
          </a:p>
          <a:p>
            <a:pPr marL="0" indent="0">
              <a:buNone/>
            </a:pPr>
            <a:r>
              <a:rPr lang="el-GR" dirty="0">
                <a:latin typeface="Georgia" panose="02040502050405020303" pitchFamily="18" charset="0"/>
              </a:rPr>
              <a:t>Μόλις στη Σάμο άρχισε να εμφανίζεται το τυραννικό καθεστώς του Πολυκράτη, ο Πυθαγόρας προβλέποντας ότι η τυραννία θα εμπόδιζε τα σχέδια του και τη φιλομάθειά του, έφυγε για την Μίλητο κοντά στον Φερεκύδη και στον φυσικό Αναξίμανδρο και στον φιλόσοφο Θαλή.   </a:t>
            </a:r>
            <a:endParaRPr lang="en-US" dirty="0">
              <a:latin typeface="Georgia" panose="02040502050405020303" pitchFamily="18" charset="0"/>
            </a:endParaRPr>
          </a:p>
        </p:txBody>
      </p:sp>
      <p:sp>
        <p:nvSpPr>
          <p:cNvPr id="3" name="Title 2">
            <a:extLst>
              <a:ext uri="{FF2B5EF4-FFF2-40B4-BE49-F238E27FC236}">
                <a16:creationId xmlns:a16="http://schemas.microsoft.com/office/drawing/2014/main" xmlns="" id="{DC84D60E-3E34-441F-AD4B-5259A2310D26}"/>
              </a:ext>
            </a:extLst>
          </p:cNvPr>
          <p:cNvSpPr>
            <a:spLocks noGrp="1"/>
          </p:cNvSpPr>
          <p:nvPr>
            <p:ph type="title"/>
          </p:nvPr>
        </p:nvSpPr>
        <p:spPr/>
        <p:txBody>
          <a:bodyPr/>
          <a:lstStyle/>
          <a:p>
            <a:r>
              <a:rPr lang="el-GR" dirty="0"/>
              <a:t>Τα πρώτα χρόνια </a:t>
            </a:r>
            <a:endParaRPr lang="en-US" dirty="0"/>
          </a:p>
        </p:txBody>
      </p:sp>
      <p:pic>
        <p:nvPicPr>
          <p:cNvPr id="4" name="Picture 3">
            <a:extLst>
              <a:ext uri="{FF2B5EF4-FFF2-40B4-BE49-F238E27FC236}">
                <a16:creationId xmlns:a16="http://schemas.microsoft.com/office/drawing/2014/main" xmlns="" id="{9ED45BC3-6CFC-40F7-97C7-0813347404EB}"/>
              </a:ext>
            </a:extLst>
          </p:cNvPr>
          <p:cNvPicPr>
            <a:picLocks noChangeAspect="1"/>
          </p:cNvPicPr>
          <p:nvPr/>
        </p:nvPicPr>
        <p:blipFill>
          <a:blip r:embed="rId2"/>
          <a:stretch>
            <a:fillRect/>
          </a:stretch>
        </p:blipFill>
        <p:spPr>
          <a:xfrm>
            <a:off x="6922366" y="4728094"/>
            <a:ext cx="1807369" cy="1619250"/>
          </a:xfrm>
          <a:prstGeom prst="rect">
            <a:avLst/>
          </a:prstGeom>
        </p:spPr>
      </p:pic>
    </p:spTree>
    <p:extLst>
      <p:ext uri="{BB962C8B-B14F-4D97-AF65-F5344CB8AC3E}">
        <p14:creationId xmlns:p14="http://schemas.microsoft.com/office/powerpoint/2010/main" val="221237978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09BFFF5-5D2A-41EB-B864-A3F8E0A9A430}"/>
              </a:ext>
            </a:extLst>
          </p:cNvPr>
          <p:cNvSpPr>
            <a:spLocks noGrp="1"/>
          </p:cNvSpPr>
          <p:nvPr>
            <p:ph idx="1"/>
          </p:nvPr>
        </p:nvSpPr>
        <p:spPr>
          <a:xfrm>
            <a:off x="611560" y="1772816"/>
            <a:ext cx="7839636" cy="3147370"/>
          </a:xfrm>
        </p:spPr>
        <p:txBody>
          <a:bodyPr>
            <a:normAutofit fontScale="62500" lnSpcReduction="20000"/>
          </a:bodyPr>
          <a:lstStyle/>
          <a:p>
            <a:pPr marL="0" indent="0">
              <a:buNone/>
            </a:pPr>
            <a:r>
              <a:rPr lang="el-GR" dirty="0">
                <a:latin typeface="Georgia" panose="02040502050405020303" pitchFamily="18" charset="0"/>
              </a:rPr>
              <a:t>Με την προσωπικότητά του και την ευφράδειά της ομιλίας του, κέρδισε τον θαυμασμό και την εκτίμηση όλων και κατέστη κοινωνός των διδασκαλιών τους. </a:t>
            </a:r>
          </a:p>
          <a:p>
            <a:pPr marL="0" indent="0">
              <a:buNone/>
            </a:pPr>
            <a:r>
              <a:rPr lang="el-GR" dirty="0">
                <a:latin typeface="Georgia" panose="02040502050405020303" pitchFamily="18" charset="0"/>
              </a:rPr>
              <a:t>Κοντά στον Θαλή ο Πυθαγόρας έλαβε την πρώτη σοβαρή του εκπαίδευση πάνω στα μαθηματικά, τη γεωμετρία και όσα έχουν σχέση με τους αριθμούς και τους υπολογισμούς. </a:t>
            </a:r>
          </a:p>
          <a:p>
            <a:pPr marL="0" indent="0">
              <a:buNone/>
            </a:pPr>
            <a:r>
              <a:rPr lang="el-GR" dirty="0">
                <a:latin typeface="Georgia" panose="02040502050405020303" pitchFamily="18" charset="0"/>
              </a:rPr>
              <a:t>Τέλος, ήταν ο Θαλής που προέτρεψε τον Πυθαγόρα να πάει στην Αίγυπτο και να συναναστραφεί με τους ιερείς της Μέμφιδος, από τους οποίους ο ίδιος ο Θαλής είχε λάβει πολλές γνώσεις, προλέγοντας πως εάν ο Πυθαγόρας ερχόταν σε επαφή μαζί τους, θα γινόταν σοφότερος από όλους τους ανθρώπους.  </a:t>
            </a:r>
            <a:endParaRPr lang="en-US" dirty="0">
              <a:latin typeface="Georgia" panose="02040502050405020303" pitchFamily="18" charset="0"/>
            </a:endParaRPr>
          </a:p>
        </p:txBody>
      </p:sp>
      <p:sp>
        <p:nvSpPr>
          <p:cNvPr id="3" name="Title 2">
            <a:extLst>
              <a:ext uri="{FF2B5EF4-FFF2-40B4-BE49-F238E27FC236}">
                <a16:creationId xmlns:a16="http://schemas.microsoft.com/office/drawing/2014/main" xmlns="" id="{409044CA-C572-43AC-8D25-FE98D82B263E}"/>
              </a:ext>
            </a:extLst>
          </p:cNvPr>
          <p:cNvSpPr>
            <a:spLocks noGrp="1"/>
          </p:cNvSpPr>
          <p:nvPr>
            <p:ph type="title"/>
          </p:nvPr>
        </p:nvSpPr>
        <p:spPr/>
        <p:txBody>
          <a:bodyPr/>
          <a:lstStyle/>
          <a:p>
            <a:r>
              <a:rPr lang="el-GR" dirty="0"/>
              <a:t>Στην Μίλητο </a:t>
            </a:r>
            <a:endParaRPr lang="en-US" dirty="0"/>
          </a:p>
        </p:txBody>
      </p:sp>
      <p:pic>
        <p:nvPicPr>
          <p:cNvPr id="4" name="Picture 3">
            <a:extLst>
              <a:ext uri="{FF2B5EF4-FFF2-40B4-BE49-F238E27FC236}">
                <a16:creationId xmlns:a16="http://schemas.microsoft.com/office/drawing/2014/main" xmlns="" id="{18DE5A62-2DB7-47B4-9B68-C8AE2A1D1EC8}"/>
              </a:ext>
            </a:extLst>
          </p:cNvPr>
          <p:cNvPicPr>
            <a:picLocks noChangeAspect="1"/>
          </p:cNvPicPr>
          <p:nvPr/>
        </p:nvPicPr>
        <p:blipFill>
          <a:blip r:embed="rId2"/>
          <a:stretch>
            <a:fillRect/>
          </a:stretch>
        </p:blipFill>
        <p:spPr>
          <a:xfrm>
            <a:off x="5908609" y="4653136"/>
            <a:ext cx="2166595" cy="1755343"/>
          </a:xfrm>
          <a:prstGeom prst="rect">
            <a:avLst/>
          </a:prstGeom>
        </p:spPr>
      </p:pic>
    </p:spTree>
    <p:extLst>
      <p:ext uri="{BB962C8B-B14F-4D97-AF65-F5344CB8AC3E}">
        <p14:creationId xmlns:p14="http://schemas.microsoft.com/office/powerpoint/2010/main" val="93226394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2C6B4BC-19E7-418B-B481-8E37F2CBA089}"/>
              </a:ext>
            </a:extLst>
          </p:cNvPr>
          <p:cNvSpPr>
            <a:spLocks noGrp="1"/>
          </p:cNvSpPr>
          <p:nvPr>
            <p:ph idx="1"/>
          </p:nvPr>
        </p:nvSpPr>
        <p:spPr>
          <a:xfrm>
            <a:off x="699246" y="2031121"/>
            <a:ext cx="6585629" cy="4155075"/>
          </a:xfrm>
        </p:spPr>
        <p:txBody>
          <a:bodyPr>
            <a:normAutofit fontScale="70000" lnSpcReduction="20000"/>
          </a:bodyPr>
          <a:lstStyle/>
          <a:p>
            <a:pPr marL="0" indent="0">
              <a:buNone/>
            </a:pPr>
            <a:r>
              <a:rPr lang="el-GR" b="0" i="0" dirty="0">
                <a:effectLst/>
                <a:latin typeface="Georgia" panose="02040502050405020303" pitchFamily="18" charset="0"/>
              </a:rPr>
              <a:t>Ο νεαρός Πυθαγόρας ω</a:t>
            </a:r>
            <a:r>
              <a:rPr lang="el-GR" dirty="0">
                <a:latin typeface="Georgia" panose="02040502050405020303" pitchFamily="18" charset="0"/>
              </a:rPr>
              <a:t>ς μαθητευόμενος άριστον αρχαίων φιλοσόφων, κατάφερε να διαπρέψει αρκετά γρήγορα</a:t>
            </a:r>
            <a:r>
              <a:rPr lang="el-GR" b="0" i="0" dirty="0">
                <a:effectLst/>
                <a:latin typeface="Georgia" panose="02040502050405020303" pitchFamily="18" charset="0"/>
              </a:rPr>
              <a:t>. </a:t>
            </a:r>
          </a:p>
          <a:p>
            <a:pPr marL="0" indent="0">
              <a:buNone/>
            </a:pPr>
            <a:r>
              <a:rPr lang="el-GR" dirty="0">
                <a:latin typeface="Georgia" panose="02040502050405020303" pitchFamily="18" charset="0"/>
              </a:rPr>
              <a:t>Σε νεαρή ακόμα ηλικία,</a:t>
            </a:r>
            <a:r>
              <a:rPr lang="el-GR" b="0" i="0" dirty="0">
                <a:effectLst/>
                <a:latin typeface="Georgia" panose="02040502050405020303" pitchFamily="18" charset="0"/>
              </a:rPr>
              <a:t> </a:t>
            </a:r>
            <a:r>
              <a:rPr lang="el-GR" dirty="0">
                <a:latin typeface="Georgia" panose="02040502050405020303" pitchFamily="18" charset="0"/>
              </a:rPr>
              <a:t>ο</a:t>
            </a:r>
            <a:r>
              <a:rPr lang="el-GR" b="0" i="0" dirty="0">
                <a:effectLst/>
                <a:latin typeface="Georgia" panose="02040502050405020303" pitchFamily="18" charset="0"/>
              </a:rPr>
              <a:t> τύραννος της Σάμου Πολυκράτης του έδωσε συστατικές </a:t>
            </a:r>
            <a:r>
              <a:rPr lang="el-GR" dirty="0">
                <a:latin typeface="Georgia" panose="02040502050405020303" pitchFamily="18" charset="0"/>
              </a:rPr>
              <a:t>επιστολές για </a:t>
            </a:r>
            <a:r>
              <a:rPr lang="el-GR" b="0" i="0" dirty="0">
                <a:effectLst/>
                <a:latin typeface="Georgia" panose="02040502050405020303" pitchFamily="18" charset="0"/>
              </a:rPr>
              <a:t>τον Φαραώ Άμαση και ο Πυθαγόρας ταξίδεψε στην Αίγυπτο όπου έγινε δεκτός από τους αρχιερείς της Μέμφιδος και της Ηλιούπολης και έμεινε στην Αίγυπτο είκοσι </a:t>
            </a:r>
            <a:r>
              <a:rPr lang="el-GR" dirty="0">
                <a:latin typeface="Georgia" panose="02040502050405020303" pitchFamily="18" charset="0"/>
              </a:rPr>
              <a:t>ολόκληρα χρόνια.</a:t>
            </a:r>
          </a:p>
          <a:p>
            <a:pPr marL="0" indent="0">
              <a:buNone/>
            </a:pPr>
            <a:r>
              <a:rPr lang="el-GR" dirty="0">
                <a:latin typeface="Georgia" panose="02040502050405020303" pitchFamily="18" charset="0"/>
              </a:rPr>
              <a:t>Μετά την κατάληψη, όμως, της πόλης από τον  Πέρση βασιλιά Καμβύση, ο Πυθαγόρας αιχμαλωτίστηκε μαζί με άλλους Αιγυπτίους λόγιους και μεταφέρθηκε ως σκλάβος στη Βαβυλώνα.</a:t>
            </a:r>
            <a:endParaRPr lang="en-US" dirty="0">
              <a:latin typeface="Georgia" panose="02040502050405020303" pitchFamily="18" charset="0"/>
            </a:endParaRPr>
          </a:p>
        </p:txBody>
      </p:sp>
      <p:sp>
        <p:nvSpPr>
          <p:cNvPr id="3" name="Title 2">
            <a:extLst>
              <a:ext uri="{FF2B5EF4-FFF2-40B4-BE49-F238E27FC236}">
                <a16:creationId xmlns:a16="http://schemas.microsoft.com/office/drawing/2014/main" xmlns="" id="{41EACDCF-72E7-4DF4-8091-12D80E3FDE49}"/>
              </a:ext>
            </a:extLst>
          </p:cNvPr>
          <p:cNvSpPr>
            <a:spLocks noGrp="1"/>
          </p:cNvSpPr>
          <p:nvPr>
            <p:ph type="title"/>
          </p:nvPr>
        </p:nvSpPr>
        <p:spPr/>
        <p:txBody>
          <a:bodyPr/>
          <a:lstStyle/>
          <a:p>
            <a:r>
              <a:rPr lang="el-GR" dirty="0"/>
              <a:t>Η αρχή των ταξιδιών</a:t>
            </a:r>
            <a:endParaRPr lang="en-US" dirty="0"/>
          </a:p>
        </p:txBody>
      </p:sp>
      <p:pic>
        <p:nvPicPr>
          <p:cNvPr id="4" name="Picture 3">
            <a:extLst>
              <a:ext uri="{FF2B5EF4-FFF2-40B4-BE49-F238E27FC236}">
                <a16:creationId xmlns:a16="http://schemas.microsoft.com/office/drawing/2014/main" xmlns="" id="{B1061862-6AD7-4869-81E6-5AA2A64530F4}"/>
              </a:ext>
            </a:extLst>
          </p:cNvPr>
          <p:cNvPicPr>
            <a:picLocks noChangeAspect="1"/>
          </p:cNvPicPr>
          <p:nvPr/>
        </p:nvPicPr>
        <p:blipFill>
          <a:blip r:embed="rId2"/>
          <a:stretch>
            <a:fillRect/>
          </a:stretch>
        </p:blipFill>
        <p:spPr>
          <a:xfrm>
            <a:off x="7292226" y="836712"/>
            <a:ext cx="1369085" cy="4040155"/>
          </a:xfrm>
          <a:prstGeom prst="rect">
            <a:avLst/>
          </a:prstGeom>
        </p:spPr>
      </p:pic>
    </p:spTree>
    <p:extLst>
      <p:ext uri="{BB962C8B-B14F-4D97-AF65-F5344CB8AC3E}">
        <p14:creationId xmlns:p14="http://schemas.microsoft.com/office/powerpoint/2010/main" val="295443777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Κυματομορφή">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2824</Words>
  <Application>Microsoft Office PowerPoint</Application>
  <PresentationFormat>Προβολή στην οθόνη (4:3)</PresentationFormat>
  <Paragraphs>157</Paragraphs>
  <Slides>41</Slides>
  <Notes>0</Notes>
  <HiddenSlides>0</HiddenSlides>
  <MMClips>2</MMClips>
  <ScaleCrop>false</ScaleCrop>
  <HeadingPairs>
    <vt:vector size="4" baseType="variant">
      <vt:variant>
        <vt:lpstr>Θέμα</vt:lpstr>
      </vt:variant>
      <vt:variant>
        <vt:i4>1</vt:i4>
      </vt:variant>
      <vt:variant>
        <vt:lpstr>Τίτλοι διαφανειών</vt:lpstr>
      </vt:variant>
      <vt:variant>
        <vt:i4>41</vt:i4>
      </vt:variant>
    </vt:vector>
  </HeadingPairs>
  <TitlesOfParts>
    <vt:vector size="42" baseType="lpstr">
      <vt:lpstr>Θέμα του Office</vt:lpstr>
      <vt:lpstr> « Ο άνθρωπος που έβλεπε παντού αριθμούς» ΟΜΑΔΙΚΗ ΕΡΓΑΣΙΑ 2ο ΓΥΜΝΑΣΙΟ ΑΓΙΩΝ ΑΝΑΡΓΥΡΩΝ ΤΜΗΜΑ Β3                 Σχ.έτος: 2021-22 Υπεύθυνη καθηγήτρια: ΝΙΚΟΛΑΚΟΠΟΥΛΟΥ ΡΕΒΕΚΚΑ  </vt:lpstr>
      <vt:lpstr>Παρουσίαση του PowerPoint</vt:lpstr>
      <vt:lpstr>Παρουσίαση του PowerPoint</vt:lpstr>
      <vt:lpstr>Πυθαγόρας </vt:lpstr>
      <vt:lpstr>Εισαγωγή</vt:lpstr>
      <vt:lpstr>Η αρχή </vt:lpstr>
      <vt:lpstr>Τα πρώτα χρόνια </vt:lpstr>
      <vt:lpstr>Στην Μίλητο </vt:lpstr>
      <vt:lpstr>Η αρχή των ταξιδιών</vt:lpstr>
      <vt:lpstr>Στην Βαβυλώνα </vt:lpstr>
      <vt:lpstr>Ως ελεύθερος, πλέον, πολίτης</vt:lpstr>
      <vt:lpstr>Μία χρόνια στάση</vt:lpstr>
      <vt:lpstr>Στον Κρότωνα </vt:lpstr>
      <vt:lpstr>Ο Κύλων </vt:lpstr>
      <vt:lpstr>Ο θάνατος </vt:lpstr>
      <vt:lpstr>Πηγές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Μονόχορδο…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Ο άνθρωπος που έβλεπε παντού αριθμούς» ΟΜΑΔΙΚΗ ΕΡΓΑΣΙΑ 2ο ΓΥΜΝΑΣΙΟ ΑΓΙΩΝ ΑΝΑΡΓΥΡΩΝ ΤΜΗΜΑ Β3</dc:title>
  <dc:creator>rebecca</dc:creator>
  <cp:lastModifiedBy>rebecca</cp:lastModifiedBy>
  <cp:revision>25</cp:revision>
  <dcterms:created xsi:type="dcterms:W3CDTF">2022-01-15T13:09:24Z</dcterms:created>
  <dcterms:modified xsi:type="dcterms:W3CDTF">2022-03-22T18:31:15Z</dcterms:modified>
</cp:coreProperties>
</file>