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8" r:id="rId2"/>
    <p:sldId id="374" r:id="rId3"/>
    <p:sldId id="375" r:id="rId4"/>
    <p:sldId id="384" r:id="rId5"/>
    <p:sldId id="380" r:id="rId6"/>
    <p:sldId id="381" r:id="rId7"/>
    <p:sldId id="387" r:id="rId8"/>
    <p:sldId id="382" r:id="rId9"/>
    <p:sldId id="371" r:id="rId10"/>
    <p:sldId id="385" r:id="rId11"/>
    <p:sldId id="386" r:id="rId12"/>
    <p:sldId id="257" r:id="rId13"/>
    <p:sldId id="260" r:id="rId14"/>
    <p:sldId id="264" r:id="rId15"/>
    <p:sldId id="261" r:id="rId16"/>
    <p:sldId id="262" r:id="rId17"/>
    <p:sldId id="263" r:id="rId18"/>
    <p:sldId id="265" r:id="rId19"/>
    <p:sldId id="2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884105-5BD0-0C93-69FF-B70D05E7F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DD34683-6DB3-02D7-2B58-4C0BBFEB4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56F7F82-0864-2073-06FD-0067CF99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8BBF-5D09-4CA4-A0B9-CB3526A83B87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459A5D7-5EC1-864B-2E2A-3AFE747B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447FCE6-E2AD-64FB-820D-432CA667B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0EC5-64CC-4DA4-A2A6-11B3372ED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64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3342D7-7759-7A58-67C6-728E2C65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C50F275-D915-BDD7-616F-37E11D467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A2C9C80-B90B-2759-2F3A-AE578C08D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8BBF-5D09-4CA4-A0B9-CB3526A83B87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768F393-DCD7-18C9-E628-1197D5D5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BE6D23B-4360-A853-2453-42CCA07D8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0EC5-64CC-4DA4-A2A6-11B3372ED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215A01C-2B28-37C5-40BD-A8575C1B43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416BE6A-F473-EC48-B449-C2DDED785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A868F63-3D13-6523-4F3E-4666EDCB1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8BBF-5D09-4CA4-A0B9-CB3526A83B87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9096971-02AC-8681-9265-EE2A9A9E3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C6C3BC6-515D-D17D-F6C6-C950E7B7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0EC5-64CC-4DA4-A2A6-11B3372ED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58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E13F26-4992-6998-2317-9A861B3CB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F4081C-F7BD-777E-663B-FA2FB614E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6D3E622-281E-B531-E9FE-52AEA406C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8BBF-5D09-4CA4-A0B9-CB3526A83B87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1881FB6-938F-75A7-60BB-49CA51D9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E2CD575-DDD4-57E0-D506-B3E071616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0EC5-64CC-4DA4-A2A6-11B3372ED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51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E78BA0-09C5-D1E8-B37D-6948A2FFC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A5610F9-00DF-48A8-B1E3-DC57DD4DD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B873871-30C4-6926-9195-A4E335B14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8BBF-5D09-4CA4-A0B9-CB3526A83B87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7373AF6-1EA9-76E9-E4CE-00EF908F8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7AD677B-A386-45A1-2FA7-21C018E14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0EC5-64CC-4DA4-A2A6-11B3372ED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31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09F173-FB4C-CF7C-48D7-5B67ECFD7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88B987-2243-195E-6AAD-AABEC66A6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ECB04E9-4B34-F708-4759-747465B5D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4DA7531-B3BC-F143-1686-35E80FB8F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8BBF-5D09-4CA4-A0B9-CB3526A83B87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4606A4A-F5C0-F057-BBFB-7FE2FDE11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C58F17A-EF8B-8D74-CD9B-3BF33A6F3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0EC5-64CC-4DA4-A2A6-11B3372ED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15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FC0649-6249-5029-BCEB-2C0029765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5A89F28-55C8-4D7D-E859-50191A181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D8388EA-B806-32E2-52AD-1CB38BDCA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3747DDC-79D0-B928-BF80-09E5E7C255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B80F50E-4214-9D03-BAE7-C434932C6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17777DB-F7F0-9795-7860-4AD7731A1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8BBF-5D09-4CA4-A0B9-CB3526A83B87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B750DDE-D78C-450A-300B-119BF335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A3F98EC-5821-EEDF-DBAE-1D9B1FF3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0EC5-64CC-4DA4-A2A6-11B3372ED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12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13033C-EDB0-4E07-9FBD-E2610CA48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87A6278-CE32-E6BE-8868-E68329CA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8BBF-5D09-4CA4-A0B9-CB3526A83B87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9FF5B0C-3291-B2D8-F45B-A10C4F807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2743DF2-0881-E6DF-3508-18BB5D69A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0EC5-64CC-4DA4-A2A6-11B3372ED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27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52E48E7-E206-DE5E-1A0F-04E44AC9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8BBF-5D09-4CA4-A0B9-CB3526A83B87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3636913-092B-9FAD-FD9C-3C21073A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B64472C-B45F-F871-C5FC-F416CCF20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0EC5-64CC-4DA4-A2A6-11B3372ED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39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190FD5-1814-3E5C-FCBE-9D979DCB4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206B0BD-DC13-DBFA-4A26-EE23017A9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4BAEF04-291B-F450-F509-8B997B4DB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1B7C529-F7A9-51CF-711F-57168100C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8BBF-5D09-4CA4-A0B9-CB3526A83B87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B656BE4-C049-871D-AD1C-BF9FBA5DD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CEE165D-6CE8-0789-98A1-A115321E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0EC5-64CC-4DA4-A2A6-11B3372ED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38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14C711-905B-19A8-4108-33B4351E4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4DBE415-1684-9E74-9323-34CE69B94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1B3E349-208B-A804-0F68-2530426FA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01969FD-574D-1C4F-2750-6309C5947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8BBF-5D09-4CA4-A0B9-CB3526A83B87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197EBD1-F555-6B9C-0A6C-D0943283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AE83A2E-852E-160D-96ED-80F054E1A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0EC5-64CC-4DA4-A2A6-11B3372ED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38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EFE215C-57F1-37D0-EBEB-95F4E49E2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0AAF5BF-5F34-D4D1-0ECA-87DBB71C9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FAFD8E4-BADF-9550-019A-AB2958ADC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C8BBF-5D09-4CA4-A0B9-CB3526A83B87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3A2ED80-5E89-3693-DF95-D6D2B38EA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A4AB4E8-7EB0-56E5-2EF0-EB9C1BE22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10EC5-64CC-4DA4-A2A6-11B3372ED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40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katerinaaroni/schrodingerdiamantispdf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5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TzJJ9lGP0U&amp;t=84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541B02C-67BE-04AB-6150-5517A27AA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6"/>
          <a:stretch/>
        </p:blipFill>
        <p:spPr bwMode="auto">
          <a:xfrm>
            <a:off x="945685" y="-46632"/>
            <a:ext cx="1030063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595EB030-C8A1-BC0C-F86D-549C8FD1E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177" y="20379"/>
            <a:ext cx="6846933" cy="923330"/>
          </a:xfrm>
        </p:spPr>
        <p:txBody>
          <a:bodyPr>
            <a:normAutofit fontScale="90000"/>
          </a:bodyPr>
          <a:lstStyle/>
          <a:p>
            <a: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Φαινόμενο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Compton</a:t>
            </a:r>
            <a: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EE7C0A7-0C08-A43B-F7AC-E0617014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0EE00-2077-49F2-9FE7-3CC96C6B1F8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7C32D-EF2D-B2F5-C2B6-DF8D5895DD4D}"/>
              </a:ext>
            </a:extLst>
          </p:cNvPr>
          <p:cNvSpPr txBox="1"/>
          <p:nvPr/>
        </p:nvSpPr>
        <p:spPr>
          <a:xfrm>
            <a:off x="8180400" y="6094740"/>
            <a:ext cx="26791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chemeClr val="bg1"/>
                </a:solidFill>
              </a:rPr>
              <a:t>Σοφία </a:t>
            </a:r>
            <a:r>
              <a:rPr lang="el-GR" sz="1400" b="1" dirty="0" err="1">
                <a:solidFill>
                  <a:schemeClr val="bg1"/>
                </a:solidFill>
              </a:rPr>
              <a:t>Αραβανή</a:t>
            </a:r>
            <a:r>
              <a:rPr lang="el-GR" sz="1400" b="1" dirty="0">
                <a:solidFill>
                  <a:schemeClr val="bg1"/>
                </a:solidFill>
              </a:rPr>
              <a:t>, φυσικός</a:t>
            </a:r>
          </a:p>
          <a:p>
            <a:r>
              <a:rPr lang="el-GR" sz="1400" b="1" dirty="0">
                <a:solidFill>
                  <a:schemeClr val="bg1"/>
                </a:solidFill>
              </a:rPr>
              <a:t>1</a:t>
            </a:r>
            <a:r>
              <a:rPr lang="el-GR" sz="1400" b="1" baseline="30000" dirty="0">
                <a:solidFill>
                  <a:schemeClr val="bg1"/>
                </a:solidFill>
              </a:rPr>
              <a:t>ο</a:t>
            </a:r>
            <a:r>
              <a:rPr lang="el-GR" sz="1400" b="1" dirty="0">
                <a:solidFill>
                  <a:schemeClr val="bg1"/>
                </a:solidFill>
              </a:rPr>
              <a:t> Πειραματικό </a:t>
            </a:r>
            <a:r>
              <a:rPr lang="el-GR" sz="1400" b="1" dirty="0" err="1">
                <a:solidFill>
                  <a:schemeClr val="bg1"/>
                </a:solidFill>
              </a:rPr>
              <a:t>Γελ</a:t>
            </a:r>
            <a:r>
              <a:rPr lang="el-GR" sz="1400" b="1" dirty="0">
                <a:solidFill>
                  <a:schemeClr val="bg1"/>
                </a:solidFill>
              </a:rPr>
              <a:t>. Αμαρουσίου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2B36AA-23EC-C936-9443-EB8F35DE3968}"/>
              </a:ext>
            </a:extLst>
          </p:cNvPr>
          <p:cNvSpPr txBox="1"/>
          <p:nvPr/>
        </p:nvSpPr>
        <p:spPr>
          <a:xfrm>
            <a:off x="1375177" y="5255002"/>
            <a:ext cx="944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b="1" i="1" dirty="0">
                <a:solidFill>
                  <a:schemeClr val="bg1"/>
                </a:solidFill>
              </a:rPr>
              <a:t>Μερικές από τις διαφάνειες αυτής της ενότητας είναι από δουλειά του Φυσικού </a:t>
            </a:r>
            <a:r>
              <a:rPr lang="el-GR" altLang="en-US" b="1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Νίκου Διαμαντή</a:t>
            </a:r>
            <a:endParaRPr lang="el-GR" altLang="en-US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60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3">
            <a:extLst>
              <a:ext uri="{FF2B5EF4-FFF2-40B4-BE49-F238E27FC236}">
                <a16:creationId xmlns:a16="http://schemas.microsoft.com/office/drawing/2014/main" id="{DA4229C2-2515-6307-974D-06F10F5E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758" y="602168"/>
            <a:ext cx="7714601" cy="779264"/>
          </a:xfrm>
        </p:spPr>
        <p:txBody>
          <a:bodyPr>
            <a:normAutofit/>
          </a:bodyPr>
          <a:lstStyle/>
          <a:p>
            <a: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Φαινόμενο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Compton</a:t>
            </a:r>
            <a:r>
              <a:rPr lang="el-GR" b="1" i="1" dirty="0">
                <a:solidFill>
                  <a:srgbClr val="FF0000"/>
                </a:solidFill>
              </a:rPr>
              <a:t>.</a:t>
            </a:r>
            <a:r>
              <a:rPr lang="el-GR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i="1" dirty="0">
                <a:solidFill>
                  <a:srgbClr val="92D050"/>
                </a:solidFill>
              </a:rPr>
              <a:t>Συγκρίσεις </a:t>
            </a:r>
            <a:endParaRPr lang="el-GR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878B142-64F6-18B7-83FC-91A5DFF8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0264" y="63268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0EE00-2077-49F2-9FE7-3CC96C6B1F8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9EA89C-C3AE-F236-1A48-54973432457A}"/>
              </a:ext>
            </a:extLst>
          </p:cNvPr>
          <p:cNvSpPr txBox="1"/>
          <p:nvPr/>
        </p:nvSpPr>
        <p:spPr>
          <a:xfrm>
            <a:off x="8890540" y="0"/>
            <a:ext cx="2955636" cy="32961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Στοιχεία Κβαντομηχανικής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Θέση κειμένου 14">
                <a:extLst>
                  <a:ext uri="{FF2B5EF4-FFF2-40B4-BE49-F238E27FC236}">
                    <a16:creationId xmlns:a16="http://schemas.microsoft.com/office/drawing/2014/main" id="{76D412EB-DC7F-AEB4-B1F9-981D1FCF09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527" y="1891257"/>
                <a:ext cx="5060532" cy="3585311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Όλη η ενέργεια του φωτονίου απορροφάται από ένα ηλεκτρόνιο.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Προσπίπτουσα ακτινοβολία, ορατού ή υπεριώδους φάσματος , της τάξεως μερικών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eV, 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εκπέμπονται φωτοηλεκτρόνια από τη ζώνη αγωγιμότητας.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Φ</m:t>
                    </m:r>
                    <m:r>
                      <a:rPr kumimoji="0" lang="el-GR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h𝑓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</a:t>
                </a: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Προσπίπτουσες ακτίνες Χ (Κ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eV), 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εκπέμπονται φωτοηλεκτρόνια από εσωτερικά ηλεκτρόνια. (Ατομικό φωτοηλεκτρικό φαινόμενο).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Κανόνας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Moseley E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K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=13,6(Z-3)</a:t>
                </a:r>
                <a:r>
                  <a:rPr kumimoji="0" lang="en-US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eV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(διαφορά ενέργεια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=2 και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=1)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Θέση κειμένου 14">
                <a:extLst>
                  <a:ext uri="{FF2B5EF4-FFF2-40B4-BE49-F238E27FC236}">
                    <a16:creationId xmlns:a16="http://schemas.microsoft.com/office/drawing/2014/main" id="{76D412EB-DC7F-AEB4-B1F9-981D1FCF0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27" y="1891257"/>
                <a:ext cx="5060532" cy="3585311"/>
              </a:xfrm>
              <a:prstGeom prst="rect">
                <a:avLst/>
              </a:prstGeom>
              <a:blipFill>
                <a:blip r:embed="rId4"/>
                <a:stretch>
                  <a:fillRect l="-838" t="-1349" r="-179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κειμένου 14">
            <a:extLst>
              <a:ext uri="{FF2B5EF4-FFF2-40B4-BE49-F238E27FC236}">
                <a16:creationId xmlns:a16="http://schemas.microsoft.com/office/drawing/2014/main" id="{F7EF0EED-C7A5-3EE8-FD02-BBA83B2BE399}"/>
              </a:ext>
            </a:extLst>
          </p:cNvPr>
          <p:cNvSpPr txBox="1">
            <a:spLocks/>
          </p:cNvSpPr>
          <p:nvPr/>
        </p:nvSpPr>
        <p:spPr>
          <a:xfrm>
            <a:off x="6568694" y="1935174"/>
            <a:ext cx="5060532" cy="354139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Στο φαινόμενο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Compton,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το ηλεκτρόνιο έχει σχετικά πολύ μικρότερη ενέργεια από αυτή του φωτονίου(ακτίνες Χ) ώστε να θεωρείται ελεύθερο.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Αν σκεδαστεί με εσωτερικό ηλεκτρόνιο, τα οποία έχουν συγκρίσιμη ενέργεια με τα φωτόνια,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τότε έχουμε σύμφωνη σκέδαση του φωτονίου δηλ. φωτόνιο με ίδιο μήκος κύματος. (Σύμφωνή σκέδαση ή σκέδαση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Rayleigh)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A159E332-164B-533D-B625-CB8E8F6AD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61" y="1288942"/>
            <a:ext cx="5157663" cy="646232"/>
          </a:xfrm>
          <a:prstGeom prst="rect">
            <a:avLst/>
          </a:prstGeom>
        </p:spPr>
      </p:pic>
      <p:sp>
        <p:nvSpPr>
          <p:cNvPr id="9" name="Θέση κειμένου 4">
            <a:extLst>
              <a:ext uri="{FF2B5EF4-FFF2-40B4-BE49-F238E27FC236}">
                <a16:creationId xmlns:a16="http://schemas.microsoft.com/office/drawing/2014/main" id="{BB6771D1-48E8-D8AC-3299-DCDA437D922E}"/>
              </a:ext>
            </a:extLst>
          </p:cNvPr>
          <p:cNvSpPr txBox="1">
            <a:spLocks/>
          </p:cNvSpPr>
          <p:nvPr/>
        </p:nvSpPr>
        <p:spPr>
          <a:xfrm>
            <a:off x="6507366" y="1428777"/>
            <a:ext cx="5183188" cy="323165"/>
          </a:xfrm>
          <a:prstGeom prst="rect">
            <a:avLst/>
          </a:prstGeom>
        </p:spPr>
        <p:txBody>
          <a:bodyPr wrap="square" t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Φαινόμενο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Compton</a:t>
            </a:r>
            <a:r>
              <a:rPr kumimoji="0" lang="el-GR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5AED7500-0AF7-4799-E030-68B8BD0CD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19" y="83949"/>
            <a:ext cx="1004823" cy="1552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709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3">
            <a:extLst>
              <a:ext uri="{FF2B5EF4-FFF2-40B4-BE49-F238E27FC236}">
                <a16:creationId xmlns:a16="http://schemas.microsoft.com/office/drawing/2014/main" id="{DA4229C2-2515-6307-974D-06F10F5E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218" y="525287"/>
            <a:ext cx="10992675" cy="938747"/>
          </a:xfrm>
        </p:spPr>
        <p:txBody>
          <a:bodyPr>
            <a:normAutofit fontScale="90000"/>
          </a:bodyPr>
          <a:lstStyle/>
          <a:p>
            <a: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Παλαιά Κβαντική Φυσική: </a:t>
            </a:r>
            <a:r>
              <a:rPr lang="el-GR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Κβάντωση. Το φως έχει και σωματιδιακή φύση</a:t>
            </a:r>
            <a:r>
              <a:rPr lang="en-US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Κυματοσωματιδιακός</a:t>
            </a:r>
            <a:r>
              <a:rPr lang="el-GR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Δυϊσμός </a:t>
            </a:r>
            <a:r>
              <a:rPr lang="en-US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του </a:t>
            </a:r>
            <a:r>
              <a:rPr lang="en-US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Einstein.</a:t>
            </a:r>
            <a:endParaRPr lang="el-GR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878B142-64F6-18B7-83FC-91A5DFF8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0264" y="63268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0EE00-2077-49F2-9FE7-3CC96C6B1F8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9EA89C-C3AE-F236-1A48-54973432457A}"/>
              </a:ext>
            </a:extLst>
          </p:cNvPr>
          <p:cNvSpPr txBox="1"/>
          <p:nvPr/>
        </p:nvSpPr>
        <p:spPr>
          <a:xfrm>
            <a:off x="8890540" y="0"/>
            <a:ext cx="2955636" cy="32961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Στοιχεία Κβαντομηχανικής</a:t>
            </a:r>
          </a:p>
        </p:txBody>
      </p:sp>
      <p:pic>
        <p:nvPicPr>
          <p:cNvPr id="15" name="Εικόνα 14">
            <a:hlinkClick r:id="rId2" action="ppaction://hlinksldjump"/>
            <a:extLst>
              <a:ext uri="{FF2B5EF4-FFF2-40B4-BE49-F238E27FC236}">
                <a16:creationId xmlns:a16="http://schemas.microsoft.com/office/drawing/2014/main" id="{B5FF9AB0-65A0-0FEF-980C-F99500EB4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12" y="33020"/>
            <a:ext cx="305492" cy="305492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77F1D1A-CDE1-BF1A-4065-53501981A41C}"/>
              </a:ext>
            </a:extLst>
          </p:cNvPr>
          <p:cNvSpPr/>
          <p:nvPr/>
        </p:nvSpPr>
        <p:spPr>
          <a:xfrm>
            <a:off x="572656" y="2080491"/>
            <a:ext cx="1588655" cy="10829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Μέλαν Σώμα</a:t>
            </a:r>
          </a:p>
        </p:txBody>
      </p:sp>
      <p:sp>
        <p:nvSpPr>
          <p:cNvPr id="14" name="Βέλος: Δεξιό 13">
            <a:extLst>
              <a:ext uri="{FF2B5EF4-FFF2-40B4-BE49-F238E27FC236}">
                <a16:creationId xmlns:a16="http://schemas.microsoft.com/office/drawing/2014/main" id="{F8054E22-19D5-E35D-B49E-FC88B4FD33EB}"/>
              </a:ext>
            </a:extLst>
          </p:cNvPr>
          <p:cNvSpPr/>
          <p:nvPr/>
        </p:nvSpPr>
        <p:spPr>
          <a:xfrm>
            <a:off x="2178534" y="2492209"/>
            <a:ext cx="967505" cy="31011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9417D324-AC16-6AD7-D01D-700016010753}"/>
              </a:ext>
            </a:extLst>
          </p:cNvPr>
          <p:cNvSpPr/>
          <p:nvPr/>
        </p:nvSpPr>
        <p:spPr>
          <a:xfrm>
            <a:off x="3159108" y="1948169"/>
            <a:ext cx="2022763" cy="13669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Κβάντωση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Planck)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Σύμβολο πρόσθεσης 16">
            <a:extLst>
              <a:ext uri="{FF2B5EF4-FFF2-40B4-BE49-F238E27FC236}">
                <a16:creationId xmlns:a16="http://schemas.microsoft.com/office/drawing/2014/main" id="{C15329A6-9092-1606-6965-10C2F554FD16}"/>
              </a:ext>
            </a:extLst>
          </p:cNvPr>
          <p:cNvSpPr/>
          <p:nvPr/>
        </p:nvSpPr>
        <p:spPr>
          <a:xfrm>
            <a:off x="3913850" y="3315151"/>
            <a:ext cx="461818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9878DAC3-7CC6-99BE-E7D4-696AFD1DAF09}"/>
              </a:ext>
            </a:extLst>
          </p:cNvPr>
          <p:cNvSpPr/>
          <p:nvPr/>
        </p:nvSpPr>
        <p:spPr>
          <a:xfrm>
            <a:off x="3207936" y="3799286"/>
            <a:ext cx="1916546" cy="11545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Φωτοηλεκτρικό φαινόμενο</a:t>
            </a:r>
          </a:p>
        </p:txBody>
      </p:sp>
      <p:sp>
        <p:nvSpPr>
          <p:cNvPr id="19" name="Δεξί άγκιστρο 18">
            <a:extLst>
              <a:ext uri="{FF2B5EF4-FFF2-40B4-BE49-F238E27FC236}">
                <a16:creationId xmlns:a16="http://schemas.microsoft.com/office/drawing/2014/main" id="{9A4B6D13-E155-3B4E-4669-90CD07019AEE}"/>
              </a:ext>
            </a:extLst>
          </p:cNvPr>
          <p:cNvSpPr/>
          <p:nvPr/>
        </p:nvSpPr>
        <p:spPr>
          <a:xfrm>
            <a:off x="5229625" y="2371785"/>
            <a:ext cx="654212" cy="2198255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Οβάλ 19">
            <a:extLst>
              <a:ext uri="{FF2B5EF4-FFF2-40B4-BE49-F238E27FC236}">
                <a16:creationId xmlns:a16="http://schemas.microsoft.com/office/drawing/2014/main" id="{F1A25455-EFC0-970A-3C88-9D2ABD020FDE}"/>
              </a:ext>
            </a:extLst>
          </p:cNvPr>
          <p:cNvSpPr/>
          <p:nvPr/>
        </p:nvSpPr>
        <p:spPr>
          <a:xfrm>
            <a:off x="5931591" y="2725075"/>
            <a:ext cx="1930400" cy="149167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Κβάντα του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Einstein(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φω-τόνια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21" name="Σύμβολο πρόσθεσης 20">
            <a:extLst>
              <a:ext uri="{FF2B5EF4-FFF2-40B4-BE49-F238E27FC236}">
                <a16:creationId xmlns:a16="http://schemas.microsoft.com/office/drawing/2014/main" id="{91501278-7AA1-EA8F-8983-90047F8660BB}"/>
              </a:ext>
            </a:extLst>
          </p:cNvPr>
          <p:cNvSpPr/>
          <p:nvPr/>
        </p:nvSpPr>
        <p:spPr>
          <a:xfrm>
            <a:off x="6643594" y="4216748"/>
            <a:ext cx="471055" cy="55418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27D5AE1A-2A3C-DF5E-8C68-D0A22241DB88}"/>
              </a:ext>
            </a:extLst>
          </p:cNvPr>
          <p:cNvSpPr/>
          <p:nvPr/>
        </p:nvSpPr>
        <p:spPr>
          <a:xfrm>
            <a:off x="5827884" y="4786648"/>
            <a:ext cx="2102474" cy="115735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Θεωρία της σχετικότητας </a:t>
            </a:r>
          </a:p>
        </p:txBody>
      </p:sp>
      <p:sp>
        <p:nvSpPr>
          <p:cNvPr id="23" name="Δεξί άγκιστρο 22">
            <a:extLst>
              <a:ext uri="{FF2B5EF4-FFF2-40B4-BE49-F238E27FC236}">
                <a16:creationId xmlns:a16="http://schemas.microsoft.com/office/drawing/2014/main" id="{BBA1AB3E-02C4-C282-A809-FED4753A698B}"/>
              </a:ext>
            </a:extLst>
          </p:cNvPr>
          <p:cNvSpPr/>
          <p:nvPr/>
        </p:nvSpPr>
        <p:spPr>
          <a:xfrm>
            <a:off x="8236328" y="3450131"/>
            <a:ext cx="654212" cy="2198255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Οβάλ 23">
            <a:extLst>
              <a:ext uri="{FF2B5EF4-FFF2-40B4-BE49-F238E27FC236}">
                <a16:creationId xmlns:a16="http://schemas.microsoft.com/office/drawing/2014/main" id="{CF707FFB-3889-4201-AC99-C5F9E8A7DBAA}"/>
              </a:ext>
            </a:extLst>
          </p:cNvPr>
          <p:cNvSpPr/>
          <p:nvPr/>
        </p:nvSpPr>
        <p:spPr>
          <a:xfrm>
            <a:off x="8920741" y="3590096"/>
            <a:ext cx="2162246" cy="195988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Σωματιδιακή  φύση του φωτός.</a:t>
            </a:r>
          </a:p>
        </p:txBody>
      </p:sp>
      <p:sp>
        <p:nvSpPr>
          <p:cNvPr id="25" name="Ορθογώνιο 24">
            <a:extLst>
              <a:ext uri="{FF2B5EF4-FFF2-40B4-BE49-F238E27FC236}">
                <a16:creationId xmlns:a16="http://schemas.microsoft.com/office/drawing/2014/main" id="{04266A30-F732-4CC5-1B0D-1A282A81B984}"/>
              </a:ext>
            </a:extLst>
          </p:cNvPr>
          <p:cNvSpPr/>
          <p:nvPr/>
        </p:nvSpPr>
        <p:spPr>
          <a:xfrm>
            <a:off x="9935419" y="5214259"/>
            <a:ext cx="1671781" cy="7297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Σκέδαση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Compton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57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B80490-1E2C-D0F6-029B-ED588806978C}"/>
              </a:ext>
            </a:extLst>
          </p:cNvPr>
          <p:cNvSpPr txBox="1"/>
          <p:nvPr/>
        </p:nvSpPr>
        <p:spPr>
          <a:xfrm>
            <a:off x="3625068" y="455412"/>
            <a:ext cx="49418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b="1" dirty="0">
                <a:solidFill>
                  <a:srgbClr val="FF0000"/>
                </a:solidFill>
              </a:rPr>
              <a:t>ΦΑΙΝΟΜΕΝΟ </a:t>
            </a:r>
            <a:r>
              <a:rPr lang="en-US" sz="3600" b="1" dirty="0">
                <a:solidFill>
                  <a:srgbClr val="FF0000"/>
                </a:solidFill>
              </a:rPr>
              <a:t>COMPTON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BE78897-5AE4-A388-E604-90E43B09C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4945" cy="1815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D55593-B7CC-82C0-095C-6AE3AF5EDFD8}"/>
                  </a:ext>
                </a:extLst>
              </p:cNvPr>
              <p:cNvSpPr txBox="1"/>
              <p:nvPr/>
            </p:nvSpPr>
            <p:spPr>
              <a:xfrm>
                <a:off x="1831730" y="1261757"/>
                <a:ext cx="8528538" cy="5122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</a:pP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Τα πειραματικά αποτελέσματα συμφωνούν με αυτά που προβλέπονται θεωρητικά από τη σχέση: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l-GR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𝝀</m:t>
                    </m:r>
                    <m:r>
                      <a:rPr lang="el-GR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  <m:sub>
                        <m:r>
                          <a:rPr lang="el-GR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  <m:d>
                      <m:dPr>
                        <m:ctrlPr>
                          <a:rPr lang="en-GB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l-GR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l-GR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GB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l-GR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𝝈𝝊𝝂</m:t>
                            </m:r>
                          </m:fName>
                          <m:e>
                            <m:r>
                              <a:rPr lang="el-GR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𝝋</m:t>
                            </m:r>
                          </m:e>
                        </m:func>
                      </m:e>
                    </m:d>
                    <m:r>
                      <a:rPr lang="el-GR" sz="24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  </m:t>
                    </m:r>
                  </m:oMath>
                </a14:m>
                <a:endParaRPr lang="el-GR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</a:pP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Το </a:t>
                </a:r>
                <a:r>
                  <a:rPr lang="el-GR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φωτοηλεκτρικό φαινόμενο </a:t>
                </a: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και το </a:t>
                </a:r>
                <a:r>
                  <a:rPr lang="el-GR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φαινόμενο</a:t>
                </a: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Compton</a:t>
                </a: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ήταν τα φαινόμενα από τα οποία ισχυροποιήθηκαν οι ιδέες  </a:t>
                </a:r>
                <a:r>
                  <a:rPr lang="el-GR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της σωματιδιακής φύσης του φωτός. </a:t>
                </a: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</a:pP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Με το </a:t>
                </a:r>
                <a:r>
                  <a:rPr lang="el-GR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φωτοηλεκτρικό φαινόμενο </a:t>
                </a: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επιβεβαιώθηκε  η </a:t>
                </a:r>
                <a:r>
                  <a:rPr lang="el-GR" sz="2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κβάντωση</a:t>
                </a:r>
                <a:r>
                  <a:rPr lang="el-GR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της ενέργειας </a:t>
                </a: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και ο </a:t>
                </a:r>
                <a:r>
                  <a:rPr lang="el-GR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χωρικός εντοπισμός </a:t>
                </a: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του φωτονίου (</a:t>
                </a:r>
                <a:r>
                  <a:rPr lang="el-GR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απορροφάται</a:t>
                </a: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από ένα μόνο ηλεκτρόνιο) και με το </a:t>
                </a:r>
                <a:r>
                  <a:rPr lang="el-GR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φαινόμενο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Compton</a:t>
                </a:r>
                <a:r>
                  <a:rPr lang="el-GR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επιβεβαιώθηκε ότι το φωτόνιο έχει </a:t>
                </a:r>
                <a:r>
                  <a:rPr lang="el-GR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ορμή </a:t>
                </a: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και είναι </a:t>
                </a:r>
                <a:r>
                  <a:rPr lang="el-GR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χωρικά εντοπισμένο </a:t>
                </a: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(αφού σκεδάζεται από ένα ηλεκτρόνιο).</a:t>
                </a: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D55593-B7CC-82C0-095C-6AE3AF5ED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730" y="1261757"/>
                <a:ext cx="8528538" cy="5122749"/>
              </a:xfrm>
              <a:prstGeom prst="rect">
                <a:avLst/>
              </a:prstGeom>
              <a:blipFill>
                <a:blip r:embed="rId3"/>
                <a:stretch>
                  <a:fillRect l="-929" t="-952" r="-857"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666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2DF83BA-F23D-0831-2290-BA09F978F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4945" cy="1815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5A4199-FEBA-AA27-A421-0D86F27176C5}"/>
                  </a:ext>
                </a:extLst>
              </p:cNvPr>
              <p:cNvSpPr txBox="1"/>
              <p:nvPr/>
            </p:nvSpPr>
            <p:spPr>
              <a:xfrm>
                <a:off x="2267829" y="1114978"/>
                <a:ext cx="7656342" cy="406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Παράδειγμα 1</a:t>
                </a:r>
                <a:r>
                  <a:rPr lang="el-GR" sz="2800" b="1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ο</a:t>
                </a:r>
                <a:r>
                  <a:rPr lang="el-GR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Ένα φωτόνιο μήκους κύματος  </a:t>
                </a:r>
                <a14:m>
                  <m:oMath xmlns:m="http://schemas.openxmlformats.org/officeDocument/2006/math">
                    <m:r>
                      <a:rPr lang="el-G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l-G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=0,02 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nm</m:t>
                    </m:r>
                  </m:oMath>
                </a14:m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προσπίπτει κάθετα σε μία επιφάνεια. Υπολογίστε τη μεταβολή της ορμής του φωτονίου στην περίπτωση όπου:</a:t>
                </a:r>
                <a:endParaRPr lang="en-GB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Yu Gothic Medium" panose="020B0500000000000000" pitchFamily="34" charset="-128"/>
                  <a:buAutoNum type="arabicPeriod"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Το φωτόνιο 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απορροφάται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από την επιφάνεια.</a:t>
                </a:r>
                <a:endParaRPr lang="en-GB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Yu Gothic Medium" panose="020B0500000000000000" pitchFamily="34" charset="-128"/>
                  <a:buAutoNum type="arabicPeriod"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Το φωτόνιο ανακλάται από την επιφάνεια.</a:t>
                </a:r>
                <a:endParaRPr lang="en-GB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Δίνεται η σταθερά του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Planck </a:t>
                </a:r>
                <a14:m>
                  <m:oMath xmlns:m="http://schemas.openxmlformats.org/officeDocument/2006/math">
                    <m:r>
                      <a:rPr lang="el-G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l-G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=6,6×</m:t>
                    </m:r>
                    <m:sSup>
                      <m:sSupPr>
                        <m:ctrlP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l-G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−34</m:t>
                        </m:r>
                      </m:sup>
                    </m:sSup>
                    <m:r>
                      <a:rPr lang="el-GR" sz="2800" i="1" baseline="30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l-G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lang="en-GB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5A4199-FEBA-AA27-A421-0D86F2717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829" y="1114978"/>
                <a:ext cx="7656342" cy="4064895"/>
              </a:xfrm>
              <a:prstGeom prst="rect">
                <a:avLst/>
              </a:prstGeom>
              <a:blipFill>
                <a:blip r:embed="rId3"/>
                <a:stretch>
                  <a:fillRect l="-1592" t="-1649" r="-2309" b="-29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796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32DC256-C6B4-FBB9-9A3A-1E7D812DC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4945" cy="1815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F68175-697F-D76C-B684-8791792F8BD2}"/>
                  </a:ext>
                </a:extLst>
              </p:cNvPr>
              <p:cNvSpPr txBox="1"/>
              <p:nvPr/>
            </p:nvSpPr>
            <p:spPr>
              <a:xfrm>
                <a:off x="1174945" y="688410"/>
                <a:ext cx="7548936" cy="5980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Παράδειγμα 2</a:t>
                </a:r>
                <a:r>
                  <a:rPr lang="el-GR" sz="2800" b="1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ο</a:t>
                </a:r>
                <a:r>
                  <a:rPr lang="el-GR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4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Πίεση ακτινοβολίας</a:t>
                </a: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Σε έναν καθρέφτη (Σχήμα) προσπίπτει κάθετα ομοιόμορφη μονοχρωματική δέσμη μήκους κύματος </a:t>
                </a:r>
                <a14:m>
                  <m:oMath xmlns:m="http://schemas.openxmlformats.org/officeDocument/2006/math">
                    <m:r>
                      <a:rPr lang="el-G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l-G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=6,6 </m:t>
                    </m:r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pm</m:t>
                    </m:r>
                  </m:oMath>
                </a14:m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Η διατομή της δέσμης είναι </a:t>
                </a:r>
                <a14:m>
                  <m:oMath xmlns:m="http://schemas.openxmlformats.org/officeDocument/2006/math">
                    <m:r>
                      <a:rPr lang="el-G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𝛢</m:t>
                    </m:r>
                    <m:r>
                      <a:rPr lang="el-G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=4,0</m:t>
                    </m:r>
                    <m:sSup>
                      <m:sSup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  <m:sup>
                        <m:r>
                          <a:rPr lang="el-G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και ο ρυθμός διέλευσης  των φωτονίων από μια διατομή είναι   </a:t>
                </a:r>
                <a14:m>
                  <m:oMath xmlns:m="http://schemas.openxmlformats.org/officeDocument/2006/math">
                    <m:r>
                      <a:rPr lang="el-G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𝛮</m:t>
                    </m:r>
                    <m:r>
                      <a:rPr lang="el-G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l-G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=4×</m:t>
                    </m:r>
                    <m:sSup>
                      <m:sSup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l-G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  <m:r>
                      <m:rPr>
                        <m:sty m:val="p"/>
                      </m:rPr>
                      <a:rPr lang="el-G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φωτόνια</m:t>
                    </m:r>
                    <m:r>
                      <a:rPr lang="el-G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</m:t>
                    </m:r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+mj-lt"/>
                  <a:buAutoNum type="romanUcPeriod"/>
                </a:pP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Αν τα φωτόνια ανακλώνται στο σύνολό τους, υπολογίστε:</a:t>
                </a: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Yu Gothic Medium" panose="020B0500000000000000" pitchFamily="34" charset="-128"/>
                  <a:buAutoNum type="arabicPeriod"/>
                </a:pP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Τη δύναμη που ασκούν τα φωτόνια στον καθρέφτη.</a:t>
                </a: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Yu Gothic Medium" panose="020B0500000000000000" pitchFamily="34" charset="-128"/>
                  <a:buAutoNum type="arabicPeriod"/>
                </a:pP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Την πίεση της δέσμης στον καθρέφτη.</a:t>
                </a: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romanUcPeriod"/>
                </a:pP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Ποιες είναι οι αντίστοιχες τιμές της δύναμης και της πίεσης  αν τα φωτόνια </a:t>
                </a:r>
                <a:r>
                  <a:rPr lang="el-GR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απορροφούνται</a:t>
                </a: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από την επιφάνεια;</a:t>
                </a: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Δίνεται η σταθερά του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Planck </a:t>
                </a:r>
                <a14:m>
                  <m:oMath xmlns:m="http://schemas.openxmlformats.org/officeDocument/2006/math">
                    <m:r>
                      <a:rPr lang="el-G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l-G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=6,6×</m:t>
                    </m:r>
                    <m:sSup>
                      <m:sSup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l-G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−34</m:t>
                        </m:r>
                      </m:sup>
                    </m:sSup>
                    <m:r>
                      <a:rPr lang="el-GR" sz="2400" i="1" baseline="30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l-G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F68175-697F-D76C-B684-8791792F8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945" y="688410"/>
                <a:ext cx="7548936" cy="5980868"/>
              </a:xfrm>
              <a:prstGeom prst="rect">
                <a:avLst/>
              </a:prstGeom>
              <a:blipFill>
                <a:blip r:embed="rId3"/>
                <a:stretch>
                  <a:fillRect l="-1696" t="-1121" b="-12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>
            <a:extLst>
              <a:ext uri="{FF2B5EF4-FFF2-40B4-BE49-F238E27FC236}">
                <a16:creationId xmlns:a16="http://schemas.microsoft.com/office/drawing/2014/main" id="{11628071-7F3D-C47B-7D7E-0A2EF12D3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228" y="2372232"/>
            <a:ext cx="2628957" cy="23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76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5E03C32-491B-0490-0B67-B128C094B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4945" cy="1815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05FAEE-90B6-3293-6306-A86243BD56D8}"/>
                  </a:ext>
                </a:extLst>
              </p:cNvPr>
              <p:cNvSpPr txBox="1"/>
              <p:nvPr/>
            </p:nvSpPr>
            <p:spPr>
              <a:xfrm>
                <a:off x="980621" y="578704"/>
                <a:ext cx="7733393" cy="5591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Παράδειγμα 3</a:t>
                </a:r>
                <a:r>
                  <a:rPr lang="el-GR" sz="2800" b="1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ο</a:t>
                </a:r>
                <a:r>
                  <a:rPr lang="el-GR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Δέσμη φωτονίων, μήκους κύματος </a:t>
                </a:r>
                <a14:m>
                  <m:oMath xmlns:m="http://schemas.openxmlformats.org/officeDocument/2006/math">
                    <m:r>
                      <a:rPr lang="el-G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l-G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=0,04 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nm</m:t>
                    </m:r>
                  </m:oMath>
                </a14:m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σκεδάζεται από ελεύθερο ηλεκτρόνιο (Σχήμα ).  Υπολογίστε την ενέργεια και την ορμή των φωτονίων, που ανιχνεύτηκαν σε γωνία σκέδασης </a:t>
                </a:r>
                <a14:m>
                  <m:oMath xmlns:m="http://schemas.openxmlformats.org/officeDocument/2006/math">
                    <m:r>
                      <a:rPr lang="el-G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l-G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l-G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l-GR" sz="28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ως προς την προσπίπτουσα δέσμη. </a:t>
                </a:r>
                <a:endParaRPr lang="en-GB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Δίνονται η σταθερά του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Planck </a:t>
                </a:r>
                <a:endParaRPr lang="el-GR" sz="28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l-GR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=6,6×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−34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J</m:t>
                    </m:r>
                    <m:r>
                      <a:rPr lang="el-GR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ή 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l-GR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=4,1×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−15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eV</m:t>
                    </m:r>
                    <m:r>
                      <a:rPr lang="el-GR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η ταχύτητα του φωτός  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l-GR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hlinkClick r:id="" action="ppaction://noaction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rPr>
                      <m:t>3,0×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l-GR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και η μάζα του ηλεκτρονίου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l-GR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hlinkClick r:id="" action="ppaction://noaction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rPr>
                      <m:t>9,1×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−31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kg</m:t>
                    </m:r>
                  </m:oMath>
                </a14:m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GB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GB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05FAEE-90B6-3293-6306-A86243BD5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21" y="578704"/>
                <a:ext cx="7733393" cy="5591659"/>
              </a:xfrm>
              <a:prstGeom prst="rect">
                <a:avLst/>
              </a:prstGeom>
              <a:blipFill>
                <a:blip r:embed="rId3"/>
                <a:stretch>
                  <a:fillRect l="-1656" t="-1200" r="-26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PHYSIC LESSONS: ΦΑΙΝΟΜΕΝΟ COMPTON">
            <a:extLst>
              <a:ext uri="{FF2B5EF4-FFF2-40B4-BE49-F238E27FC236}">
                <a16:creationId xmlns:a16="http://schemas.microsoft.com/office/drawing/2014/main" id="{DBBAE34B-6C10-C9E6-72E4-845B0AE25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879" y="1281280"/>
            <a:ext cx="28575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547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D5F77FD-119A-B6BE-1053-83C24E42D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4945" cy="1815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4FE4F7-D727-9900-0750-B7AF41A9BA9B}"/>
                  </a:ext>
                </a:extLst>
              </p:cNvPr>
              <p:cNvSpPr txBox="1"/>
              <p:nvPr/>
            </p:nvSpPr>
            <p:spPr>
              <a:xfrm>
                <a:off x="1174945" y="358400"/>
                <a:ext cx="7877907" cy="5811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Παράδειγμα 4</a:t>
                </a:r>
                <a:r>
                  <a:rPr lang="el-GR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Ακτίνες Χ μήκους κύματος </a:t>
                </a:r>
                <a14:m>
                  <m:oMath xmlns:m="http://schemas.openxmlformats.org/officeDocument/2006/math">
                    <m:r>
                      <a:rPr lang="el-G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l-G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 </m:t>
                    </m:r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pm</m:t>
                    </m:r>
                  </m:oMath>
                </a14:m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προσπίπτουν σε γραφίτη. Για ένα φωτόνιο που σκεδάζεται σε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l-G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σε σχέση με την προσπίπτουσα διεύθυνση(Σχήμα ), να υπολογίσετε:</a:t>
                </a: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Yu Gothic Medium" panose="020B0500000000000000" pitchFamily="34" charset="-128"/>
                  <a:buAutoNum type="arabicPeriod"/>
                </a:pP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Τη μετατόπιση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Compton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l-G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Yu Gothic Medium" panose="020B0500000000000000" pitchFamily="34" charset="-128"/>
                  <a:buAutoNum type="arabicPeriod"/>
                </a:pP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Την κινητική ενέργεια του εκπεμπόμενου ηλεκτρονίου, θεωρώντας ότι είναι ελεύθερο, δηλ. η σύνδεση του στο γραφίτη είναι χαλαρή</a:t>
                </a:r>
                <a:r>
                  <a:rPr lang="el-GR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 </a:t>
                </a: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Την ορμή ανάκρουσης του ηλεκτρονίου.</a:t>
                </a: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Δίνονται η σταθερά του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Planck </a:t>
                </a:r>
                <a:endParaRPr lang="el-GR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l-GR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l-GR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=6,6×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l-G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−34</m:t>
                        </m:r>
                      </m:sup>
                    </m:sSup>
                    <m:r>
                      <a:rPr lang="el-GR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J</m:t>
                    </m:r>
                    <m:r>
                      <a:rPr lang="el-GR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el-GR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ή  </a:t>
                </a:r>
                <a14:m>
                  <m:oMath xmlns:m="http://schemas.openxmlformats.org/officeDocument/2006/math">
                    <m:r>
                      <a:rPr lang="el-GR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l-GR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=4,1×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l-G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−15</m:t>
                        </m:r>
                      </m:sup>
                    </m:sSup>
                    <m:r>
                      <a:rPr lang="el-GR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eV</m:t>
                    </m:r>
                    <m:r>
                      <a:rPr lang="el-GR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el-GR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η ταχύτητα του φωτός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l-GR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=3,0×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l-G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el-GR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l-GR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el-GR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και η μάζα του ηλεκτρονίου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l-GR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=9,1×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l-G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−31</m:t>
                        </m:r>
                      </m:sup>
                    </m:sSup>
                    <m:r>
                      <a:rPr lang="el-GR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kg</m:t>
                    </m:r>
                  </m:oMath>
                </a14:m>
                <a:r>
                  <a:rPr lang="el-GR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GB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4FE4F7-D727-9900-0750-B7AF41A9B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945" y="358400"/>
                <a:ext cx="7877907" cy="5811399"/>
              </a:xfrm>
              <a:prstGeom prst="rect">
                <a:avLst/>
              </a:prstGeom>
              <a:blipFill>
                <a:blip r:embed="rId3"/>
                <a:stretch>
                  <a:fillRect l="-1625" t="-1154" b="-1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Εικόνα 5">
            <a:extLst>
              <a:ext uri="{FF2B5EF4-FFF2-40B4-BE49-F238E27FC236}">
                <a16:creationId xmlns:a16="http://schemas.microsoft.com/office/drawing/2014/main" id="{CD450226-0C97-4C9A-4629-2E64164FB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852" y="1862395"/>
            <a:ext cx="2570022" cy="316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30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46F7E2A-528D-2FB4-AA5A-9A1B1E473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4945" cy="1815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6EE649-48F1-4EF8-1B2E-B82452701790}"/>
                  </a:ext>
                </a:extLst>
              </p:cNvPr>
              <p:cNvSpPr txBox="1"/>
              <p:nvPr/>
            </p:nvSpPr>
            <p:spPr>
              <a:xfrm>
                <a:off x="1371404" y="351858"/>
                <a:ext cx="7417191" cy="63741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Παράδειγμα 5</a:t>
                </a:r>
                <a:r>
                  <a:rPr lang="el-GR" sz="3200" b="1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ο</a:t>
                </a:r>
                <a:r>
                  <a:rPr lang="el-GR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Δέσμη φωτονίων, μήκους κύματος ίσο με το μήκος κύματος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Compton</a:t>
                </a: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του ηλεκτρονίου, προσπίπτει σε γραφίτη. Θεωρώντας σχεδόν ελεύθερα τα ηλεκτρόνια με τα οποία σκεδάζονται τα φωτόνια της δέσμης να υπολογίσετε:</a:t>
                </a: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Yu Gothic Medium" panose="020B0500000000000000" pitchFamily="34" charset="-128"/>
                  <a:buAutoNum type="arabicPeriod"/>
                </a:pP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Το μέγιστο μήκος κύματος των σκεδαζόμενων φωτονίων  και την αντίστοιχη γωνία ανίχνευσης τους σε σχέση με την αρχική διεύθυνση της δέσμης.</a:t>
                </a: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Yu Gothic Medium" panose="020B0500000000000000" pitchFamily="34" charset="-128"/>
                  <a:buAutoNum type="arabicPeriod"/>
                </a:pP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Τη μέγιστη κινητική ενέργεια που αποκτούν τα ηλεκτρόνια   μετά τη σκέδαση.</a:t>
                </a: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Yu Gothic Medium" panose="020B0500000000000000" pitchFamily="34" charset="-128"/>
                  <a:buAutoNum type="arabicPeriod"/>
                </a:pP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Η μέγιστη  τιμή της ορμής ανάκρουσης του ηλεκτρονίου.</a:t>
                </a: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Δίνονται το μήκος κύματος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Compton</a:t>
                </a:r>
                <a:r>
                  <a:rPr lang="el-GR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του ηλεκτρονίου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l-GR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η σταθερά του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Planck </a:t>
                </a:r>
                <a:r>
                  <a:rPr lang="el-GR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l-G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l-GR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και η ταχύτητα του φωτός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6EE649-48F1-4EF8-1B2E-B82452701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404" y="351858"/>
                <a:ext cx="7417191" cy="6374117"/>
              </a:xfrm>
              <a:prstGeom prst="rect">
                <a:avLst/>
              </a:prstGeom>
              <a:blipFill>
                <a:blip r:embed="rId3"/>
                <a:stretch>
                  <a:fillRect l="-1726" t="-1244" r="-2136" b="-12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669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FD4F632-6E33-562F-6B48-A4AC005CA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4945" cy="1815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EFCC09-F01A-8298-2BC5-7F2758871CA4}"/>
                  </a:ext>
                </a:extLst>
              </p:cNvPr>
              <p:cNvSpPr txBox="1"/>
              <p:nvPr/>
            </p:nvSpPr>
            <p:spPr>
              <a:xfrm>
                <a:off x="2489102" y="1502117"/>
                <a:ext cx="7213796" cy="4637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Παράδειγμα 9</a:t>
                </a:r>
                <a:r>
                  <a:rPr lang="el-GR" sz="2800" b="1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ο</a:t>
                </a:r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Φωτόνιο ενέργειας </a:t>
                </a:r>
                <a14:m>
                  <m:oMath xmlns:m="http://schemas.openxmlformats.org/officeDocument/2006/math">
                    <m:r>
                      <a:rPr lang="el-G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20 </m:t>
                    </m:r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keV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σκεδάζεται σε  γωνία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l-G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από ελεύθερο ηλεκτρόνιο. Να υπολογισθεί:</a:t>
                </a: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Yu Gothic Medium" panose="020B0500000000000000" pitchFamily="34" charset="-128"/>
                  <a:buAutoNum type="arabicPeriod"/>
                </a:pP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Η ενέργεια του ανακλώμενου φωτονίου.</a:t>
                </a: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Yu Gothic Medium" panose="020B0500000000000000" pitchFamily="34" charset="-128"/>
                  <a:buAutoNum type="arabicPeriod"/>
                </a:pP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Η κινητική ενέργεια του σκεδαζόμενου ηλεκτρονίου.</a:t>
                </a: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Δίνονται η σταθερά του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Planck </a:t>
                </a:r>
                <a:endParaRPr lang="el-GR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l-GR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l-GR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=6,6×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l-G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−34</m:t>
                        </m:r>
                      </m:sup>
                    </m:sSup>
                    <m:r>
                      <a:rPr lang="el-GR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J</m:t>
                    </m:r>
                    <m:r>
                      <a:rPr lang="el-GR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el-GR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ή  </a:t>
                </a:r>
                <a14:m>
                  <m:oMath xmlns:m="http://schemas.openxmlformats.org/officeDocument/2006/math">
                    <m:r>
                      <a:rPr lang="el-GR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l-GR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=4,1×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l-G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−15</m:t>
                        </m:r>
                      </m:sup>
                    </m:sSup>
                    <m:r>
                      <a:rPr lang="el-GR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eV</m:t>
                    </m:r>
                    <m:r>
                      <a:rPr lang="el-GR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el-GR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η ταχύτητα του φωτός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l-GR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=3,0×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l-G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el-GR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l-GR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el-GR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και η μάζα του ηλεκτρονίου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l-GR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l-GR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hlinkClick r:id="" action="ppaction://noaction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rPr>
                      <m:t>9,1×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l-G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−31</m:t>
                        </m:r>
                      </m:sup>
                    </m:sSup>
                    <m:r>
                      <a:rPr lang="el-GR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kg</m:t>
                    </m:r>
                  </m:oMath>
                </a14:m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EFCC09-F01A-8298-2BC5-7F2758871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102" y="1502117"/>
                <a:ext cx="7213796" cy="4637936"/>
              </a:xfrm>
              <a:prstGeom prst="rect">
                <a:avLst/>
              </a:prstGeom>
              <a:blipFill>
                <a:blip r:embed="rId3"/>
                <a:stretch>
                  <a:fillRect l="-1689" t="-1314" r="-14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866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80E28E8-B752-7345-5D76-1E4C13B2F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4945" cy="1815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CD5224-3324-4CEA-8187-98E6612D7A2F}"/>
              </a:ext>
            </a:extLst>
          </p:cNvPr>
          <p:cNvSpPr txBox="1"/>
          <p:nvPr/>
        </p:nvSpPr>
        <p:spPr>
          <a:xfrm>
            <a:off x="3420208" y="2406989"/>
            <a:ext cx="5351584" cy="1671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32130" algn="l"/>
                <a:tab pos="692150" algn="l"/>
                <a:tab pos="908685" algn="l"/>
                <a:tab pos="1198245" algn="l"/>
                <a:tab pos="1517650" algn="l"/>
                <a:tab pos="1859915" algn="l"/>
                <a:tab pos="2259330" algn="l"/>
                <a:tab pos="2445385" algn="l"/>
                <a:tab pos="2564130" algn="l"/>
                <a:tab pos="2639695" algn="l"/>
                <a:tab pos="3469640" algn="l"/>
                <a:tab pos="3525520" algn="l"/>
                <a:tab pos="3842385" algn="l"/>
                <a:tab pos="4370070" algn="l"/>
                <a:tab pos="4690745" algn="l"/>
              </a:tabLst>
            </a:pPr>
            <a:r>
              <a:rPr lang="el-GR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ΠΗΓΗ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532130" algn="l"/>
                <a:tab pos="692150" algn="l"/>
                <a:tab pos="908685" algn="l"/>
                <a:tab pos="1198245" algn="l"/>
                <a:tab pos="1517650" algn="l"/>
                <a:tab pos="1859915" algn="l"/>
                <a:tab pos="2259330" algn="l"/>
                <a:tab pos="2445385" algn="l"/>
                <a:tab pos="2564130" algn="l"/>
                <a:tab pos="2639695" algn="l"/>
                <a:tab pos="3469640" algn="l"/>
                <a:tab pos="3525520" algn="l"/>
                <a:tab pos="3842385" algn="l"/>
                <a:tab pos="4370070" algn="l"/>
                <a:tab pos="4690745" algn="l"/>
              </a:tabLst>
            </a:pPr>
            <a:r>
              <a:rPr lang="el-GR" sz="1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ΣΤΟΙΧΕΙΑ ΚΒΑΝΤΟΜΗΧΑΝΙΚΗΣ </a:t>
            </a:r>
            <a:r>
              <a:rPr lang="el-GR" sz="18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Γ΄Γενικού</a:t>
            </a:r>
            <a:r>
              <a:rPr lang="el-GR" sz="1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Λυκείου </a:t>
            </a:r>
            <a:endParaRPr lang="en-GB" sz="18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32130" algn="l"/>
                <a:tab pos="692150" algn="l"/>
                <a:tab pos="908685" algn="l"/>
                <a:tab pos="1198245" algn="l"/>
                <a:tab pos="1517650" algn="l"/>
                <a:tab pos="1859915" algn="l"/>
                <a:tab pos="2259330" algn="l"/>
                <a:tab pos="2445385" algn="l"/>
                <a:tab pos="2564130" algn="l"/>
                <a:tab pos="2639695" algn="l"/>
                <a:tab pos="3469640" algn="l"/>
                <a:tab pos="3525520" algn="l"/>
                <a:tab pos="3842385" algn="l"/>
                <a:tab pos="4370070" algn="l"/>
                <a:tab pos="4690745" algn="l"/>
              </a:tabLst>
            </a:pPr>
            <a:r>
              <a:rPr lang="el-GR" sz="1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ΠΡΟΣΑΝΑΤΟΛΙΣΜΟΣ ΘΕΤΙΚΩΝ ΕΠΙΣΤΗΜΩΝ </a:t>
            </a:r>
            <a:endParaRPr lang="en-GB" sz="18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32130" algn="l"/>
                <a:tab pos="692150" algn="l"/>
                <a:tab pos="908685" algn="l"/>
                <a:tab pos="1198245" algn="l"/>
                <a:tab pos="1517650" algn="l"/>
                <a:tab pos="1859915" algn="l"/>
                <a:tab pos="2259330" algn="l"/>
                <a:tab pos="2445385" algn="l"/>
                <a:tab pos="2564130" algn="l"/>
                <a:tab pos="2639695" algn="l"/>
                <a:tab pos="3469640" algn="l"/>
                <a:tab pos="3525520" algn="l"/>
                <a:tab pos="3842385" algn="l"/>
                <a:tab pos="4370070" algn="l"/>
                <a:tab pos="4690745" algn="l"/>
              </a:tabLst>
            </a:pPr>
            <a:r>
              <a:rPr lang="el-GR" sz="1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ΝΙΚΟΣ  ΔΙΑΜΑΝΤΗΣ</a:t>
            </a:r>
          </a:p>
        </p:txBody>
      </p:sp>
    </p:spTree>
    <p:extLst>
      <p:ext uri="{BB962C8B-B14F-4D97-AF65-F5344CB8AC3E}">
        <p14:creationId xmlns:p14="http://schemas.microsoft.com/office/powerpoint/2010/main" val="299619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3">
            <a:extLst>
              <a:ext uri="{FF2B5EF4-FFF2-40B4-BE49-F238E27FC236}">
                <a16:creationId xmlns:a16="http://schemas.microsoft.com/office/drawing/2014/main" id="{DA4229C2-2515-6307-974D-06F10F5E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993" y="429437"/>
            <a:ext cx="4358472" cy="779264"/>
          </a:xfrm>
        </p:spPr>
        <p:txBody>
          <a:bodyPr>
            <a:normAutofit fontScale="90000"/>
          </a:bodyPr>
          <a:lstStyle/>
          <a:p>
            <a: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Φωτόνια. </a:t>
            </a:r>
            <a:b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Έναυσμα ενδιαφέροντος, υποθέσεις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endParaRPr lang="el-GR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878B142-64F6-18B7-83FC-91A5DFF8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0264" y="63268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0EE00-2077-49F2-9FE7-3CC96C6B1F8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9EA89C-C3AE-F236-1A48-54973432457A}"/>
              </a:ext>
            </a:extLst>
          </p:cNvPr>
          <p:cNvSpPr txBox="1"/>
          <p:nvPr/>
        </p:nvSpPr>
        <p:spPr>
          <a:xfrm>
            <a:off x="8890540" y="0"/>
            <a:ext cx="2955636" cy="32961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Στοιχεία Κβαντομηχανικής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Θέση κειμένου 14">
                <a:extLst>
                  <a:ext uri="{FF2B5EF4-FFF2-40B4-BE49-F238E27FC236}">
                    <a16:creationId xmlns:a16="http://schemas.microsoft.com/office/drawing/2014/main" id="{76D412EB-DC7F-AEB4-B1F9-981D1FCF09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195" y="1348383"/>
                <a:ext cx="4358473" cy="4806611"/>
              </a:xfrm>
              <a:prstGeom prst="rect">
                <a:avLst/>
              </a:prstGeom>
              <a:ln w="28575">
                <a:noFill/>
              </a:ln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Ορμή ηλεκτρομαγνητικού κύματος.</a:t>
                </a: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None/>
                  <a:tabLst/>
                  <a:defRPr/>
                </a:pP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Το κύμα όταν προσπέσει σε  ακίνητο (έστω θετικό) φορτίο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kumimoji="0" lang="el-GR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,</a:t>
                </a: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τότε αυτό δέχεται δύναμη  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kumimoji="0" lang="el-GR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Ԑ)</m:t>
                    </m:r>
                  </m:oMath>
                </a14:m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αποκτώντας ταχύτητα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l-GR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 </a:t>
                </a: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Δέχεται, μαγνητική δύναμη 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  <m:r>
                      <a:rPr kumimoji="0" lang="el-GR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𝑞</m:t>
                    </m:r>
                    <m:sSub>
                      <m:sSubPr>
                        <m:ctrlP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) που μεταφέρει ορμή στο φορτίο.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Υποθέσεις προβληματισμοί: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Έχει ορμή το φωτόνιο και πόση είναι;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Είναι το φωτόνιο σωματίδιο;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Πως συνδέεται το πείραμα της συμβολής των δύο σχισμών (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Young) </a:t>
                </a: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με το σωματιδιακό χαρακτήρα των φωτονίων;</a:t>
                </a:r>
              </a:p>
            </p:txBody>
          </p:sp>
        </mc:Choice>
        <mc:Fallback xmlns="">
          <p:sp>
            <p:nvSpPr>
              <p:cNvPr id="12" name="Θέση κειμένου 14">
                <a:extLst>
                  <a:ext uri="{FF2B5EF4-FFF2-40B4-BE49-F238E27FC236}">
                    <a16:creationId xmlns:a16="http://schemas.microsoft.com/office/drawing/2014/main" id="{76D412EB-DC7F-AEB4-B1F9-981D1FCF0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95" y="1348383"/>
                <a:ext cx="4358473" cy="4806611"/>
              </a:xfrm>
              <a:prstGeom prst="rect">
                <a:avLst/>
              </a:prstGeom>
              <a:blipFill>
                <a:blip r:embed="rId2"/>
                <a:stretch>
                  <a:fillRect l="-1259" t="-634" r="-1119" b="-152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>
            <a:extLst>
              <a:ext uri="{FF2B5EF4-FFF2-40B4-BE49-F238E27FC236}">
                <a16:creationId xmlns:a16="http://schemas.microsoft.com/office/drawing/2014/main" id="{77099B6A-FE9F-10DC-01CE-D7795BDD6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229" y="1332859"/>
            <a:ext cx="5813891" cy="253717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975B289-C737-4019-1F2B-BDB428033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209" y="3802322"/>
            <a:ext cx="3774173" cy="240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3">
            <a:extLst>
              <a:ext uri="{FF2B5EF4-FFF2-40B4-BE49-F238E27FC236}">
                <a16:creationId xmlns:a16="http://schemas.microsoft.com/office/drawing/2014/main" id="{DA4229C2-2515-6307-974D-06F10F5E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454" y="582808"/>
            <a:ext cx="4814898" cy="779264"/>
          </a:xfrm>
        </p:spPr>
        <p:txBody>
          <a:bodyPr>
            <a:normAutofit fontScale="90000"/>
          </a:bodyPr>
          <a:lstStyle/>
          <a:p>
            <a: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Φωτόνια. </a:t>
            </a:r>
            <a:b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Θεωρητικό μοντέλο των φωτονίων</a:t>
            </a:r>
            <a:endParaRPr lang="el-GR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878B142-64F6-18B7-83FC-91A5DFF8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0264" y="63268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0EE00-2077-49F2-9FE7-3CC96C6B1F8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9EA89C-C3AE-F236-1A48-54973432457A}"/>
              </a:ext>
            </a:extLst>
          </p:cNvPr>
          <p:cNvSpPr txBox="1"/>
          <p:nvPr/>
        </p:nvSpPr>
        <p:spPr>
          <a:xfrm>
            <a:off x="8890540" y="0"/>
            <a:ext cx="2955636" cy="32961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Στοιχεία Κβαντομηχανικής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Θέση κειμένου 14">
                <a:extLst>
                  <a:ext uri="{FF2B5EF4-FFF2-40B4-BE49-F238E27FC236}">
                    <a16:creationId xmlns:a16="http://schemas.microsoft.com/office/drawing/2014/main" id="{76D412EB-DC7F-AEB4-B1F9-981D1FCF09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194" y="1348383"/>
                <a:ext cx="5380709" cy="4806611"/>
              </a:xfrm>
              <a:prstGeom prst="rect">
                <a:avLst/>
              </a:prstGeom>
              <a:ln w="28575">
                <a:noFill/>
              </a:ln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Einstein: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Θεωρώντας το φωτόνιο σωματίδιο που κινείται με την ταχύτητα του φωτός, στα πλαίσια της ειδικής θεωρίας της σχετικότητας έχουμε: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και  </a:t>
                </a:r>
                <a14:m>
                  <m:oMath xmlns:m="http://schemas.openxmlformats.org/officeDocument/2006/math"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𝑝𝑐</m:t>
                    </m:r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Προκύπτουν οι σχέσεις που συνδέουν τα </a:t>
                </a:r>
                <a:r>
                  <a:rPr kumimoji="0" lang="el-G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σωματιδιακά χαρακτηριστικά 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των φωτονίων με τα </a:t>
                </a:r>
                <a:r>
                  <a:rPr kumimoji="0" lang="el-G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κυματικά χαρακτηριστικά 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των Η/Μ κυμάτων: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h𝑓</m:t>
                    </m:r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ή  </a:t>
                </a:r>
                <a:r>
                  <a:rPr kumimoji="0" lang="el-GR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h𝑐</m:t>
                        </m:r>
                      </m:num>
                      <m:den>
                        <m: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και   </a:t>
                </a:r>
                <a:r>
                  <a:rPr kumimoji="0" lang="el-GR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num>
                      <m:den>
                        <m: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Το 1926 επινοήθηκε ο όρος «φωτόνιο» από τον </a:t>
                </a:r>
                <a:r>
                  <a:rPr kumimoji="0" lang="el-GR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Gilbert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l-GR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Lewis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Θέση κειμένου 14">
                <a:extLst>
                  <a:ext uri="{FF2B5EF4-FFF2-40B4-BE49-F238E27FC236}">
                    <a16:creationId xmlns:a16="http://schemas.microsoft.com/office/drawing/2014/main" id="{76D412EB-DC7F-AEB4-B1F9-981D1FCF0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94" y="1348383"/>
                <a:ext cx="5380709" cy="4806611"/>
              </a:xfrm>
              <a:prstGeom prst="rect">
                <a:avLst/>
              </a:prstGeom>
              <a:blipFill>
                <a:blip r:embed="rId4"/>
                <a:stretch>
                  <a:fillRect l="-1246" t="-634" r="-113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Εικόνα 7">
            <a:extLst>
              <a:ext uri="{FF2B5EF4-FFF2-40B4-BE49-F238E27FC236}">
                <a16:creationId xmlns:a16="http://schemas.microsoft.com/office/drawing/2014/main" id="{C0807F2E-C3A6-A650-1F42-EB8F45941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98" y="1948295"/>
            <a:ext cx="5019208" cy="296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5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3">
            <a:extLst>
              <a:ext uri="{FF2B5EF4-FFF2-40B4-BE49-F238E27FC236}">
                <a16:creationId xmlns:a16="http://schemas.microsoft.com/office/drawing/2014/main" id="{DA4229C2-2515-6307-974D-06F10F5E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112" y="569333"/>
            <a:ext cx="5647502" cy="779264"/>
          </a:xfrm>
        </p:spPr>
        <p:txBody>
          <a:bodyPr>
            <a:normAutofit fontScale="90000"/>
          </a:bodyPr>
          <a:lstStyle/>
          <a:p>
            <a: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Φαινόμενο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Compton</a:t>
            </a:r>
            <a: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Έναυσμα ενδιαφέροντος.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878B142-64F6-18B7-83FC-91A5DFF8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0264" y="63268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0EE00-2077-49F2-9FE7-3CC96C6B1F8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9EA89C-C3AE-F236-1A48-54973432457A}"/>
              </a:ext>
            </a:extLst>
          </p:cNvPr>
          <p:cNvSpPr txBox="1"/>
          <p:nvPr/>
        </p:nvSpPr>
        <p:spPr>
          <a:xfrm>
            <a:off x="8890540" y="0"/>
            <a:ext cx="2955636" cy="32961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Στοιχεία Κβαντομηχανικής</a:t>
            </a:r>
          </a:p>
        </p:txBody>
      </p:sp>
      <p:sp>
        <p:nvSpPr>
          <p:cNvPr id="12" name="Θέση κειμένου 14">
            <a:extLst>
              <a:ext uri="{FF2B5EF4-FFF2-40B4-BE49-F238E27FC236}">
                <a16:creationId xmlns:a16="http://schemas.microsoft.com/office/drawing/2014/main" id="{76D412EB-DC7F-AEB4-B1F9-981D1FCF094C}"/>
              </a:ext>
            </a:extLst>
          </p:cNvPr>
          <p:cNvSpPr txBox="1">
            <a:spLocks/>
          </p:cNvSpPr>
          <p:nvPr/>
        </p:nvSpPr>
        <p:spPr>
          <a:xfrm>
            <a:off x="1236237" y="3688624"/>
            <a:ext cx="4552315" cy="1267874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Τι παρατηρείτε στη διπλανή εικόνα;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Θα μπορούσε να σκεδαστεί το φωτόνιο με ένα ηλεκτρόνιο και γιατί;</a:t>
            </a: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420CB356-5B51-2EF5-7D44-9F78BF6BC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4"/>
          <a:stretch/>
        </p:blipFill>
        <p:spPr>
          <a:xfrm>
            <a:off x="7564582" y="1631182"/>
            <a:ext cx="3804352" cy="3325316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802253AD-72F5-8D69-74F7-49561DA46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125415" cy="17387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464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3">
            <a:extLst>
              <a:ext uri="{FF2B5EF4-FFF2-40B4-BE49-F238E27FC236}">
                <a16:creationId xmlns:a16="http://schemas.microsoft.com/office/drawing/2014/main" id="{DA4229C2-2515-6307-974D-06F10F5E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247" y="569333"/>
            <a:ext cx="5647502" cy="779264"/>
          </a:xfrm>
        </p:spPr>
        <p:txBody>
          <a:bodyPr>
            <a:normAutofit fontScale="90000"/>
          </a:bodyPr>
          <a:lstStyle/>
          <a:p>
            <a: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Φαινόμενο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Compton</a:t>
            </a:r>
            <a: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Πείραμα.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878B142-64F6-18B7-83FC-91A5DFF8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0264" y="63268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0EE00-2077-49F2-9FE7-3CC96C6B1F8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9EA89C-C3AE-F236-1A48-54973432457A}"/>
              </a:ext>
            </a:extLst>
          </p:cNvPr>
          <p:cNvSpPr txBox="1"/>
          <p:nvPr/>
        </p:nvSpPr>
        <p:spPr>
          <a:xfrm>
            <a:off x="8890540" y="0"/>
            <a:ext cx="2955636" cy="32961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Στοιχεία Κβαντομηχανικής</a:t>
            </a:r>
          </a:p>
        </p:txBody>
      </p:sp>
      <p:sp>
        <p:nvSpPr>
          <p:cNvPr id="12" name="Θέση κειμένου 14">
            <a:extLst>
              <a:ext uri="{FF2B5EF4-FFF2-40B4-BE49-F238E27FC236}">
                <a16:creationId xmlns:a16="http://schemas.microsoft.com/office/drawing/2014/main" id="{76D412EB-DC7F-AEB4-B1F9-981D1FCF094C}"/>
              </a:ext>
            </a:extLst>
          </p:cNvPr>
          <p:cNvSpPr txBox="1">
            <a:spLocks/>
          </p:cNvSpPr>
          <p:nvPr/>
        </p:nvSpPr>
        <p:spPr>
          <a:xfrm>
            <a:off x="1062183" y="2808339"/>
            <a:ext cx="4726370" cy="260417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Περιγραφή της πειραματικής διάταξης.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 ακτίνες Χ βομβαρδίζεται στόχος από άνθρακα. Μελετάται  η σκεδαζόμενη σε γωνία θ  ακτίνα.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Μελετάμε την εξάρτηση της μετατόπισης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Δλ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του μήκους κύματος με τη γωνία σκέδασης. </a:t>
            </a:r>
          </a:p>
        </p:txBody>
      </p:sp>
      <p:pic>
        <p:nvPicPr>
          <p:cNvPr id="2" name="Θέση περιεχομένου 11">
            <a:extLst>
              <a:ext uri="{FF2B5EF4-FFF2-40B4-BE49-F238E27FC236}">
                <a16:creationId xmlns:a16="http://schemas.microsoft.com/office/drawing/2014/main" id="{39186E39-1CB1-4683-531B-478C6A2C41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7" b="13738"/>
          <a:stretch/>
        </p:blipFill>
        <p:spPr bwMode="auto">
          <a:xfrm>
            <a:off x="6834746" y="1348597"/>
            <a:ext cx="4942919" cy="2148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96823A04-836C-C8C8-F671-82FD84646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9"/>
            <a:ext cx="1314313" cy="20305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14AA48BF-D674-C3C8-8357-DAE6DA32C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749" y="3636632"/>
            <a:ext cx="4147820" cy="265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2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3">
            <a:extLst>
              <a:ext uri="{FF2B5EF4-FFF2-40B4-BE49-F238E27FC236}">
                <a16:creationId xmlns:a16="http://schemas.microsoft.com/office/drawing/2014/main" id="{DA4229C2-2515-6307-974D-06F10F5E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541" y="563946"/>
            <a:ext cx="5099908" cy="1130158"/>
          </a:xfrm>
        </p:spPr>
        <p:txBody>
          <a:bodyPr>
            <a:normAutofit fontScale="90000"/>
          </a:bodyPr>
          <a:lstStyle/>
          <a:p>
            <a: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Φαινόμενο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Compton</a:t>
            </a:r>
            <a:r>
              <a:rPr lang="el-GR" b="1" i="1" dirty="0">
                <a:solidFill>
                  <a:srgbClr val="FF0000"/>
                </a:solidFill>
              </a:rPr>
              <a:t>. </a:t>
            </a:r>
            <a:r>
              <a:rPr 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Πειραματικά δεδομένα.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Επεξεργασία δεδομένων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878B142-64F6-18B7-83FC-91A5DFF8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0264" y="63268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0EE00-2077-49F2-9FE7-3CC96C6B1F8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9EA89C-C3AE-F236-1A48-54973432457A}"/>
              </a:ext>
            </a:extLst>
          </p:cNvPr>
          <p:cNvSpPr txBox="1"/>
          <p:nvPr/>
        </p:nvSpPr>
        <p:spPr>
          <a:xfrm>
            <a:off x="8890540" y="0"/>
            <a:ext cx="2955636" cy="32961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Στοιχεία Κβαντομηχανικής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Θέση κειμένου 14">
                <a:extLst>
                  <a:ext uri="{FF2B5EF4-FFF2-40B4-BE49-F238E27FC236}">
                    <a16:creationId xmlns:a16="http://schemas.microsoft.com/office/drawing/2014/main" id="{76D412EB-DC7F-AEB4-B1F9-981D1FCF09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508" y="2142836"/>
                <a:ext cx="5163128" cy="3602182"/>
              </a:xfrm>
              <a:prstGeom prst="rect">
                <a:avLst/>
              </a:prstGeom>
              <a:ln w="28575"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Παρατηρείται μετατόπιση του μήκους κύματος. 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Μερικά από τα αποτελέσματα απεικονίζονται δίπλα.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Από τις εικόνες υπολογίζεται η μετατόπιση </a:t>
                </a:r>
                <a:r>
                  <a:rPr kumimoji="0" lang="el-GR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Δλ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για διάφορες τιμές της γωνίας σκέδασης θ.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Εμφανίζονται δύο κορυφές.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Από την επεξεργασία των δεδομένων προκύπτει η σχέση: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kumimoji="0" lang="el-GR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𝝀</m:t>
                      </m:r>
                      <m:r>
                        <a:rPr kumimoji="0" lang="el-G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∝</m:t>
                      </m:r>
                      <m:d>
                        <m:dPr>
                          <m:ctrlPr>
                            <a:rPr kumimoji="0" lang="el-GR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l-GR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kumimoji="0" lang="el-GR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l-GR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𝛔𝛖𝛎</m:t>
                          </m:r>
                          <m:r>
                            <a:rPr kumimoji="0" lang="el-GR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𝜽</m:t>
                          </m:r>
                        </m:e>
                      </m:d>
                    </m:oMath>
                  </m:oMathPara>
                </a14:m>
                <a:endParaRPr kumimoji="0" lang="el-GR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Θέση κειμένου 14">
                <a:extLst>
                  <a:ext uri="{FF2B5EF4-FFF2-40B4-BE49-F238E27FC236}">
                    <a16:creationId xmlns:a16="http://schemas.microsoft.com/office/drawing/2014/main" id="{76D412EB-DC7F-AEB4-B1F9-981D1FCF0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08" y="2142836"/>
                <a:ext cx="5163128" cy="3602182"/>
              </a:xfrm>
              <a:prstGeom prst="rect">
                <a:avLst/>
              </a:prstGeom>
              <a:blipFill>
                <a:blip r:embed="rId4"/>
                <a:stretch>
                  <a:fillRect l="-822" t="-1513" r="-704"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9D40A7B4-B940-4D95-4D9E-CC684C9E5346}"/>
              </a:ext>
            </a:extLst>
          </p:cNvPr>
          <p:cNvGrpSpPr/>
          <p:nvPr/>
        </p:nvGrpSpPr>
        <p:grpSpPr>
          <a:xfrm>
            <a:off x="6403449" y="979877"/>
            <a:ext cx="5277464" cy="4898245"/>
            <a:chOff x="6096000" y="1388603"/>
            <a:chExt cx="5277464" cy="4898245"/>
          </a:xfrm>
        </p:grpSpPr>
        <p:pic>
          <p:nvPicPr>
            <p:cNvPr id="8" name="Εικόνα 7">
              <a:extLst>
                <a:ext uri="{FF2B5EF4-FFF2-40B4-BE49-F238E27FC236}">
                  <a16:creationId xmlns:a16="http://schemas.microsoft.com/office/drawing/2014/main" id="{0E81B2C1-8717-BCC4-1541-872F9E2AB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1388603"/>
              <a:ext cx="5274310" cy="2388235"/>
            </a:xfrm>
            <a:prstGeom prst="rect">
              <a:avLst/>
            </a:prstGeom>
          </p:spPr>
        </p:pic>
        <p:pic>
          <p:nvPicPr>
            <p:cNvPr id="9" name="Εικόνα 8">
              <a:extLst>
                <a:ext uri="{FF2B5EF4-FFF2-40B4-BE49-F238E27FC236}">
                  <a16:creationId xmlns:a16="http://schemas.microsoft.com/office/drawing/2014/main" id="{13CED983-24E6-E3EF-9830-36F6CF447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9154" y="3938618"/>
              <a:ext cx="5274310" cy="2348230"/>
            </a:xfrm>
            <a:prstGeom prst="rect">
              <a:avLst/>
            </a:prstGeom>
          </p:spPr>
        </p:pic>
      </p:grp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32EA64E4-FEB2-EE7B-17E4-5C4D044E70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5734" y="0"/>
            <a:ext cx="1179949" cy="1822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95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6AE47C-194F-4EB9-9839-3A9CDB8D0F88}"/>
              </a:ext>
            </a:extLst>
          </p:cNvPr>
          <p:cNvSpPr txBox="1"/>
          <p:nvPr/>
        </p:nvSpPr>
        <p:spPr>
          <a:xfrm>
            <a:off x="2801257" y="233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D048ADC1-AA2B-CEAC-3728-3D56AD64B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184" y="2162627"/>
            <a:ext cx="7091131" cy="41075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4DB9E8-0575-EB84-A12C-4D4346663ED2}"/>
              </a:ext>
            </a:extLst>
          </p:cNvPr>
          <p:cNvSpPr txBox="1"/>
          <p:nvPr/>
        </p:nvSpPr>
        <p:spPr>
          <a:xfrm>
            <a:off x="2737580" y="853563"/>
            <a:ext cx="6716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  <a:hlinkClick r:id="rId3"/>
              </a:rPr>
              <a:t>ΠΡΟΣΟΜΟΙΩΣΗ ΣΚΕΔΑΣΗΣ</a:t>
            </a:r>
            <a:r>
              <a:rPr lang="en-US" sz="3200" b="1" dirty="0">
                <a:solidFill>
                  <a:srgbClr val="FF0000"/>
                </a:solidFill>
                <a:hlinkClick r:id="rId3"/>
              </a:rPr>
              <a:t> COMPTON</a:t>
            </a:r>
            <a:r>
              <a:rPr lang="el-GR" sz="3200" b="1" dirty="0">
                <a:solidFill>
                  <a:srgbClr val="FF0000"/>
                </a:solidFill>
                <a:hlinkClick r:id="rId3"/>
              </a:rPr>
              <a:t> 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13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3">
            <a:extLst>
              <a:ext uri="{FF2B5EF4-FFF2-40B4-BE49-F238E27FC236}">
                <a16:creationId xmlns:a16="http://schemas.microsoft.com/office/drawing/2014/main" id="{DA4229C2-2515-6307-974D-06F10F5E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541" y="508727"/>
            <a:ext cx="5099908" cy="1130158"/>
          </a:xfrm>
        </p:spPr>
        <p:txBody>
          <a:bodyPr>
            <a:normAutofit/>
          </a:bodyPr>
          <a:lstStyle/>
          <a:p>
            <a: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Φαινόμενο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Compton</a:t>
            </a:r>
            <a:r>
              <a:rPr lang="el-GR" b="1" i="1" dirty="0">
                <a:solidFill>
                  <a:srgbClr val="FF0000"/>
                </a:solidFill>
              </a:rPr>
              <a:t>. </a:t>
            </a:r>
            <a:r>
              <a:rPr lang="el-GR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Θεωρητικά μοντέλα ερμηνείας.</a:t>
            </a:r>
            <a:endParaRPr lang="el-GR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878B142-64F6-18B7-83FC-91A5DFF8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0264" y="63268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0EE00-2077-49F2-9FE7-3CC96C6B1F8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9EA89C-C3AE-F236-1A48-54973432457A}"/>
              </a:ext>
            </a:extLst>
          </p:cNvPr>
          <p:cNvSpPr txBox="1"/>
          <p:nvPr/>
        </p:nvSpPr>
        <p:spPr>
          <a:xfrm>
            <a:off x="8890540" y="0"/>
            <a:ext cx="2955636" cy="32961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Στοιχεία Κβαντομηχανικής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Θέση κειμένου 14">
                <a:extLst>
                  <a:ext uri="{FF2B5EF4-FFF2-40B4-BE49-F238E27FC236}">
                    <a16:creationId xmlns:a16="http://schemas.microsoft.com/office/drawing/2014/main" id="{76D412EB-DC7F-AEB4-B1F9-981D1FCF09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508" y="1800665"/>
                <a:ext cx="5255492" cy="4754880"/>
              </a:xfrm>
              <a:prstGeom prst="rect">
                <a:avLst/>
              </a:prstGeom>
              <a:ln w="28575">
                <a:solidFill>
                  <a:schemeClr val="bg1"/>
                </a:solidFill>
              </a:ln>
            </p:spPr>
            <p:txBody>
              <a:bodyPr>
                <a:normAutofit fontScale="4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70000"/>
                  </a:lnSpc>
                  <a:spcBef>
                    <a:spcPts val="120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l-G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Ο 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Compton</a:t>
                </a:r>
                <a:r>
                  <a:rPr kumimoji="0" lang="el-G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ερμήνευσε το φαινόμενο θεωρώντας </a:t>
                </a:r>
                <a:r>
                  <a:rPr kumimoji="0" lang="el-GR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το φωτόνιο ως σωματίδιο</a:t>
                </a:r>
                <a:r>
                  <a:rPr kumimoji="0" lang="el-G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l-GR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με ενέργεια και ορμή</a:t>
                </a:r>
                <a:r>
                  <a:rPr kumimoji="0" lang="el-G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το οποίο συγκρούεται με τα ηλεκτρόνια. Εφαρμόζοντας τις αρχές διατήρησης της σχετικιστικής ενέργειας και σχετικιστικής ορμής κατά την κρούση κατέληξε στην εξίσωση: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l-GR" sz="3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l-GR" sz="3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𝝀</m:t>
                          </m:r>
                        </m:e>
                        <m:sup>
                          <m:r>
                            <a:rPr kumimoji="0" lang="el-GR" sz="3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el-GR" sz="3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l-GR" sz="3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𝝀</m:t>
                      </m:r>
                      <m:r>
                        <a:rPr kumimoji="0" lang="el-GR" sz="3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l-GR" sz="3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l-GR" sz="3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num>
                        <m:den>
                          <m:r>
                            <a:rPr kumimoji="0" lang="el-GR" sz="3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𝒎𝒄</m:t>
                          </m:r>
                        </m:den>
                      </m:f>
                      <m:d>
                        <m:dPr>
                          <m:ctrlPr>
                            <a:rPr kumimoji="0" lang="el-GR" sz="3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l-GR" sz="3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kumimoji="0" lang="el-GR" sz="3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kumimoji="0" lang="el-GR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kumimoji="0" lang="el-GR" sz="3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𝛔𝛖𝛎</m:t>
                              </m:r>
                            </m:fName>
                            <m:e>
                              <m:r>
                                <a:rPr kumimoji="0" lang="el-GR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𝜽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kumimoji="0" lang="el-GR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3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kumimoji="0" lang="el-GR" sz="3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𝝀</m:t>
                      </m:r>
                      <m:r>
                        <a:rPr kumimoji="0" lang="el-GR" sz="3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l-GR" sz="3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l-GR" sz="3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𝝀</m:t>
                          </m:r>
                        </m:e>
                        <m:sub>
                          <m:r>
                            <a:rPr kumimoji="0" lang="el-GR" sz="3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kumimoji="0" lang="el-GR" sz="3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l-GR" sz="3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kumimoji="0" lang="el-GR" sz="3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l-GR" sz="3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𝛔𝛖𝛎</m:t>
                          </m:r>
                          <m:r>
                            <a:rPr kumimoji="0" lang="el-GR" sz="3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𝜽</m:t>
                          </m:r>
                        </m:e>
                      </m:d>
                    </m:oMath>
                  </m:oMathPara>
                </a14:m>
                <a:endParaRPr kumimoji="0" lang="el-GR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l-G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Η ποσότητα </a:t>
                </a:r>
                <a14:m>
                  <m:oMath xmlns:m="http://schemas.openxmlformats.org/officeDocument/2006/math">
                    <m:r>
                      <a:rPr kumimoji="0" lang="el-G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l-GR" sz="3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l-GR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  <m:sub>
                        <m:r>
                          <a:rPr kumimoji="0" lang="el-GR" sz="3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𝐜</m:t>
                        </m:r>
                      </m:sub>
                    </m:sSub>
                    <m:r>
                      <a:rPr kumimoji="0" lang="el-GR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kumimoji="0" lang="el-GR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l-GR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𝒉</m:t>
                        </m:r>
                      </m:num>
                      <m:den>
                        <m:r>
                          <a:rPr kumimoji="0" lang="el-GR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𝒎𝒄</m:t>
                        </m:r>
                      </m:den>
                    </m:f>
                  </m:oMath>
                </a14:m>
                <a:r>
                  <a:rPr kumimoji="0" lang="el-G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ονομάζεται </a:t>
                </a:r>
                <a:r>
                  <a:rPr kumimoji="0" lang="el-GR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μήκος κύματος 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Compton</a:t>
                </a:r>
                <a:r>
                  <a:rPr kumimoji="0" lang="el-GR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του ηλεκτρονίου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l-GR" sz="3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Η θεωρητική  σχέση ταυτίζεται με την πειραματική</a:t>
                </a:r>
                <a:r>
                  <a:rPr kumimoji="0" lang="el-GR" sz="29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kumimoji="0" lang="en-US" sz="29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l-GR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Θέση κειμένου 14">
                <a:extLst>
                  <a:ext uri="{FF2B5EF4-FFF2-40B4-BE49-F238E27FC236}">
                    <a16:creationId xmlns:a16="http://schemas.microsoft.com/office/drawing/2014/main" id="{76D412EB-DC7F-AEB4-B1F9-981D1FCF0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08" y="1800665"/>
                <a:ext cx="5255492" cy="4754880"/>
              </a:xfrm>
              <a:prstGeom prst="rect">
                <a:avLst/>
              </a:prstGeom>
              <a:blipFill>
                <a:blip r:embed="rId2"/>
                <a:stretch>
                  <a:fillRect l="-231" r="-1038"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Εικόνα 1">
            <a:extLst>
              <a:ext uri="{FF2B5EF4-FFF2-40B4-BE49-F238E27FC236}">
                <a16:creationId xmlns:a16="http://schemas.microsoft.com/office/drawing/2014/main" id="{EB5E4A01-9B28-C130-74BC-F32F8CE3C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85" y="-128851"/>
            <a:ext cx="1004823" cy="1552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Σχ. 7.7">
            <a:extLst>
              <a:ext uri="{FF2B5EF4-FFF2-40B4-BE49-F238E27FC236}">
                <a16:creationId xmlns:a16="http://schemas.microsoft.com/office/drawing/2014/main" id="{299A9BEA-5D9F-0FE2-1B78-F82364A91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609" y="1423544"/>
            <a:ext cx="5853711" cy="210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9C49993-4390-3BB8-F705-D665F156D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609" y="3702410"/>
            <a:ext cx="5255492" cy="31555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B6CC16-D7D0-68BB-32BA-EC0654CEFE0F}"/>
              </a:ext>
            </a:extLst>
          </p:cNvPr>
          <p:cNvSpPr txBox="1"/>
          <p:nvPr/>
        </p:nvSpPr>
        <p:spPr>
          <a:xfrm rot="10800000" flipV="1">
            <a:off x="8634827" y="6159046"/>
            <a:ext cx="33648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https://radiologykey.com/x-ray-imaging-fundamentals/</a:t>
            </a:r>
          </a:p>
        </p:txBody>
      </p:sp>
    </p:spTree>
    <p:extLst>
      <p:ext uri="{BB962C8B-B14F-4D97-AF65-F5344CB8AC3E}">
        <p14:creationId xmlns:p14="http://schemas.microsoft.com/office/powerpoint/2010/main" val="209268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3">
            <a:extLst>
              <a:ext uri="{FF2B5EF4-FFF2-40B4-BE49-F238E27FC236}">
                <a16:creationId xmlns:a16="http://schemas.microsoft.com/office/drawing/2014/main" id="{DA4229C2-2515-6307-974D-06F10F5E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639" y="386454"/>
            <a:ext cx="5303520" cy="779264"/>
          </a:xfrm>
        </p:spPr>
        <p:txBody>
          <a:bodyPr>
            <a:normAutofit fontScale="90000"/>
          </a:bodyPr>
          <a:lstStyle/>
          <a:p>
            <a: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Φαινόμενο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Compton</a:t>
            </a:r>
            <a:r>
              <a:rPr lang="el-GR" b="1" i="1" dirty="0">
                <a:solidFill>
                  <a:srgbClr val="FF0000"/>
                </a:solidFill>
              </a:rPr>
              <a:t>.</a:t>
            </a:r>
            <a:r>
              <a:rPr lang="el-GR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Παρατηρήσεις</a:t>
            </a:r>
            <a:endParaRPr lang="el-GR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878B142-64F6-18B7-83FC-91A5DFF8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0264" y="63268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0EE00-2077-49F2-9FE7-3CC96C6B1F8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9EA89C-C3AE-F236-1A48-54973432457A}"/>
              </a:ext>
            </a:extLst>
          </p:cNvPr>
          <p:cNvSpPr txBox="1"/>
          <p:nvPr/>
        </p:nvSpPr>
        <p:spPr>
          <a:xfrm>
            <a:off x="8890540" y="0"/>
            <a:ext cx="2955636" cy="32961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Στοιχεία Κβαντομηχανικής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Θέση κειμένου 14">
                <a:extLst>
                  <a:ext uri="{FF2B5EF4-FFF2-40B4-BE49-F238E27FC236}">
                    <a16:creationId xmlns:a16="http://schemas.microsoft.com/office/drawing/2014/main" id="{76D412EB-DC7F-AEB4-B1F9-981D1FCF09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2586" y="1556838"/>
                <a:ext cx="5060532" cy="4800722"/>
              </a:xfrm>
              <a:prstGeom prst="rect">
                <a:avLst/>
              </a:prstGeom>
              <a:ln w="28575">
                <a:solidFill>
                  <a:schemeClr val="bg1"/>
                </a:solidFill>
              </a:ln>
            </p:spPr>
            <p:txBody>
              <a:bodyPr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el-GR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Δύο κορυφές στο πείραμα: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Είναι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:</a:t>
                </a: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l-G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l-G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p>
                          <m:r>
                            <a:rPr kumimoji="0" lang="el-G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el-G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l-G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kumimoji="0" lang="el-G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l-G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l-G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num>
                        <m:den>
                          <m:r>
                            <a:rPr kumimoji="0" lang="el-G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𝑚𝑐</m:t>
                          </m:r>
                        </m:den>
                      </m:f>
                      <m:d>
                        <m:dPr>
                          <m:ctrlPr>
                            <a:rPr kumimoji="0" lang="el-G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l-G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kumimoji="0" lang="el-G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l-GR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συν</m:t>
                              </m:r>
                            </m:fName>
                            <m:e>
                              <m:r>
                                <a:rPr kumimoji="0" lang="el-G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Όταν το φωτόνιο σκεδάζεται με ηλεκτρόνια με ισχυρή σύνδεση, τότε στη θέση της</a:t>
                </a:r>
                <a:r>
                  <a:rPr kumimoji="0" lang="el-GR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μάζας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είναι η μάζα του ατόμου ή του μορίου  ή πλέγματος και η μετατόπιση είναι πολύ μικρότερη (π.χ. για τον άνθρακα 22000 φορές). Για αυτό  ανιχνεύονται δύο ακτίνες στο πείραμα. Μία με το αρχικό μήκος κύματος, αυτό της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προσπίπτουσας και μία με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το μετατοπισμένο από τη σκέδαση στα «ελεύθερα» ηλεκτρόνια.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Θέση κειμένου 14">
                <a:extLst>
                  <a:ext uri="{FF2B5EF4-FFF2-40B4-BE49-F238E27FC236}">
                    <a16:creationId xmlns:a16="http://schemas.microsoft.com/office/drawing/2014/main" id="{76D412EB-DC7F-AEB4-B1F9-981D1FCF0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86" y="1556838"/>
                <a:ext cx="5060532" cy="4800722"/>
              </a:xfrm>
              <a:prstGeom prst="rect">
                <a:avLst/>
              </a:prstGeom>
              <a:blipFill>
                <a:blip r:embed="rId2"/>
                <a:stretch>
                  <a:fillRect l="-1078" t="-1639" r="-1078"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Θέση περιεχομένου 7">
            <a:extLst>
              <a:ext uri="{FF2B5EF4-FFF2-40B4-BE49-F238E27FC236}">
                <a16:creationId xmlns:a16="http://schemas.microsoft.com/office/drawing/2014/main" id="{5B109BF9-BB49-1DD7-FEEF-567A89D3A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78" y="2001820"/>
            <a:ext cx="5679162" cy="3101122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9C78216B-3520-B42B-6612-9572DF526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646"/>
            <a:ext cx="1004823" cy="1552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964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1365</Words>
  <Application>Microsoft Office PowerPoint</Application>
  <PresentationFormat>Ευρεία οθόνη</PresentationFormat>
  <Paragraphs>124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7" baseType="lpstr">
      <vt:lpstr>Yu Gothic Medium</vt:lpstr>
      <vt:lpstr>Arial</vt:lpstr>
      <vt:lpstr>Calibri</vt:lpstr>
      <vt:lpstr>Calibri Light</vt:lpstr>
      <vt:lpstr>Cambria Math</vt:lpstr>
      <vt:lpstr>Times New Roman</vt:lpstr>
      <vt:lpstr>Wingdings</vt:lpstr>
      <vt:lpstr>Θέμα του Office</vt:lpstr>
      <vt:lpstr>Φαινόμενο Compton.</vt:lpstr>
      <vt:lpstr>Φωτόνια.  Έναυσμα ενδιαφέροντος, υποθέσεις </vt:lpstr>
      <vt:lpstr>Φωτόνια.  Θεωρητικό μοντέλο των φωτονίων</vt:lpstr>
      <vt:lpstr>Φαινόμενο Compton. Έναυσμα ενδιαφέροντος. </vt:lpstr>
      <vt:lpstr>Φαινόμενο Compton. Πείραμα. </vt:lpstr>
      <vt:lpstr>Φαινόμενο Compton. Πειραματικά δεδομένα. Επεξεργασία δεδομένων</vt:lpstr>
      <vt:lpstr>Παρουσίαση του PowerPoint</vt:lpstr>
      <vt:lpstr>Φαινόμενο Compton. Θεωρητικά μοντέλα ερμηνείας.</vt:lpstr>
      <vt:lpstr>Φαινόμενο Compton. Παρατηρήσεις</vt:lpstr>
      <vt:lpstr>Φαινόμενο Compton. Συγκρίσεις </vt:lpstr>
      <vt:lpstr>Παλαιά Κβαντική Φυσική: Κβάντωση. Το φως έχει και σωματιδιακή φύση. Κυματοσωματιδιακός Δυϊσμός  του Einstein.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Sofia Aravani</dc:creator>
  <cp:lastModifiedBy>Sofia Aravani</cp:lastModifiedBy>
  <cp:revision>61</cp:revision>
  <dcterms:created xsi:type="dcterms:W3CDTF">2023-03-15T12:46:23Z</dcterms:created>
  <dcterms:modified xsi:type="dcterms:W3CDTF">2023-10-20T17:26:39Z</dcterms:modified>
</cp:coreProperties>
</file>