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7" r:id="rId4"/>
  </p:sldMasterIdLst>
  <p:sldIdLst>
    <p:sldId id="257" r:id="rId5"/>
    <p:sldId id="258" r:id="rId6"/>
    <p:sldId id="259" r:id="rId7"/>
    <p:sldId id="268" r:id="rId8"/>
    <p:sldId id="260" r:id="rId9"/>
    <p:sldId id="261" r:id="rId10"/>
    <p:sldId id="262" r:id="rId11"/>
    <p:sldId id="265" r:id="rId12"/>
    <p:sldId id="266"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613BA9-5597-4F6A-A7DE-11577A258E2F}">
          <p14:sldIdLst>
            <p14:sldId id="257"/>
            <p14:sldId id="258"/>
            <p14:sldId id="259"/>
            <p14:sldId id="268"/>
            <p14:sldId id="260"/>
            <p14:sldId id="261"/>
            <p14:sldId id="262"/>
          </p14:sldIdLst>
        </p14:section>
        <p14:section name="Untitled Section" id="{358B6E09-0085-4047-8FE3-374BCCF12A57}">
          <p14:sldIdLst>
            <p14:sldId id="265"/>
            <p14:sldId id="266"/>
            <p14:sldId id="267"/>
            <p14:sldId id="2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 b" initials="tb" lastIdx="1" clrIdx="0">
    <p:extLst>
      <p:ext uri="{19B8F6BF-5375-455C-9EA6-DF929625EA0E}">
        <p15:presenceInfo xmlns:p15="http://schemas.microsoft.com/office/powerpoint/2012/main" userId="d51c19694050de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8" d="100"/>
          <a:sy n="78" d="100"/>
        </p:scale>
        <p:origin x="82"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2321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192020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577988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4B7E4EF-A1BD-40F4-AB7B-04F084DD991D}"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376725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568700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3595015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8374280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11141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F87CAB8-DCAE-46A5-AADA-B3FAD11A54E0}" type="datetime1">
              <a:rPr lang="en-US" smtClean="0"/>
              <a:t>1/23/2021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3938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669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7883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555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607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1065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3636942-C211-4B28-8DBD-C953E00AF71B}" type="datetime1">
              <a:rPr lang="en-US" smtClean="0"/>
              <a:t>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606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7621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1/23/2021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347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FA2B21-3FCD-4721-B95C-427943F61125}" type="datetime1">
              <a:rPr lang="en-US" smtClean="0"/>
              <a:t>1/23/2021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17889105"/>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hyperlink" Target="http://abanicodeculturas.blogspot.com/2012/03/leonardo-da-vinci-un-gran-inventor.html" TargetMode="Externa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8.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0.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fZntlDHAGjw" TargetMode="External"/><Relationship Id="rId2" Type="http://schemas.openxmlformats.org/officeDocument/2006/relationships/image" Target="../media/image12.jpg"/><Relationship Id="rId1" Type="http://schemas.openxmlformats.org/officeDocument/2006/relationships/slideLayout" Target="../slideLayouts/slideLayout14.xml"/><Relationship Id="rId5" Type="http://schemas.openxmlformats.org/officeDocument/2006/relationships/hyperlink" Target="https://www.youtube.com/watch?v=Ot6Cv8T3pAs" TargetMode="External"/><Relationship Id="rId4" Type="http://schemas.openxmlformats.org/officeDocument/2006/relationships/hyperlink" Target="https://www.youtube.com/watch?v=VBEwP95zNG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4pwfNap4DFM" TargetMode="External"/><Relationship Id="rId2" Type="http://schemas.openxmlformats.org/officeDocument/2006/relationships/image" Target="../media/image13.jpg"/><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hyperlink" Target="https://www.youtube.com/watch?v=CmExOPT2H7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114">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7" name="Picture 116">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19" name="Picture 118">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21" name="Rectangle 120">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Rectangle 122">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Placeholder 15">
            <a:extLst>
              <a:ext uri="{FF2B5EF4-FFF2-40B4-BE49-F238E27FC236}">
                <a16:creationId xmlns:a16="http://schemas.microsoft.com/office/drawing/2014/main" id="{B6D91335-D69B-4612-9E07-BE092B8CA10D}"/>
              </a:ext>
            </a:extLst>
          </p:cNvPr>
          <p:cNvPicPr>
            <a:picLocks noGrp="1" noChangeAspect="1"/>
          </p:cNvPicPr>
          <p:nvPr>
            <p:ph type="pic" idx="1"/>
          </p:nvPr>
        </p:nvPicPr>
        <p:blipFill rotWithShape="1">
          <a:blip r:embed="rId5"/>
          <a:srcRect t="4260" b="8261"/>
          <a:stretch/>
        </p:blipFill>
        <p:spPr>
          <a:xfrm>
            <a:off x="6093556" y="10"/>
            <a:ext cx="6095267" cy="6857990"/>
          </a:xfrm>
          <a:prstGeom prst="rect">
            <a:avLst/>
          </a:prstGeom>
          <a:ln>
            <a:noFill/>
          </a:ln>
          <a:effectLst/>
        </p:spPr>
      </p:pic>
      <p:pic>
        <p:nvPicPr>
          <p:cNvPr id="125" name="Picture 124">
            <a:extLst>
              <a:ext uri="{FF2B5EF4-FFF2-40B4-BE49-F238E27FC236}">
                <a16:creationId xmlns:a16="http://schemas.microsoft.com/office/drawing/2014/main" id="{0A59D270-32B9-42B3-935F-106B212414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127" name="Rectangle 126">
            <a:extLst>
              <a:ext uri="{FF2B5EF4-FFF2-40B4-BE49-F238E27FC236}">
                <a16:creationId xmlns:a16="http://schemas.microsoft.com/office/drawing/2014/main" id="{1D369348-41FF-46AE-8D88-31B1A1C4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C3B467-088C-4F3D-A9A7-105C4E1E20CD}"/>
              </a:ext>
            </a:extLst>
          </p:cNvPr>
          <p:cNvSpPr>
            <a:spLocks noGrp="1"/>
          </p:cNvSpPr>
          <p:nvPr>
            <p:ph type="title"/>
          </p:nvPr>
        </p:nvSpPr>
        <p:spPr>
          <a:xfrm>
            <a:off x="680322" y="2403231"/>
            <a:ext cx="5192940" cy="2133600"/>
          </a:xfrm>
        </p:spPr>
        <p:txBody>
          <a:bodyPr vert="horz" lIns="91440" tIns="45720" rIns="91440" bIns="45720" rtlCol="0" anchor="b">
            <a:normAutofit/>
          </a:bodyPr>
          <a:lstStyle/>
          <a:p>
            <a:pPr algn="r"/>
            <a:r>
              <a:rPr lang="en-US" sz="5400" spc="-100"/>
              <a:t>Αναγέννηση</a:t>
            </a:r>
            <a:br>
              <a:rPr lang="en-US" sz="5400" spc="-100"/>
            </a:br>
            <a:endParaRPr lang="en-US" sz="5400" spc="-100"/>
          </a:p>
        </p:txBody>
      </p:sp>
      <p:sp>
        <p:nvSpPr>
          <p:cNvPr id="3" name="Subtitle 2">
            <a:extLst>
              <a:ext uri="{FF2B5EF4-FFF2-40B4-BE49-F238E27FC236}">
                <a16:creationId xmlns:a16="http://schemas.microsoft.com/office/drawing/2014/main" id="{C8722DDC-8EEE-4A06-8DFE-B44871EAA2CF}"/>
              </a:ext>
            </a:extLst>
          </p:cNvPr>
          <p:cNvSpPr>
            <a:spLocks noGrp="1"/>
          </p:cNvSpPr>
          <p:nvPr>
            <p:ph type="body" sz="half" idx="2"/>
          </p:nvPr>
        </p:nvSpPr>
        <p:spPr>
          <a:xfrm>
            <a:off x="680323" y="4831173"/>
            <a:ext cx="5192940" cy="1117687"/>
          </a:xfrm>
        </p:spPr>
        <p:txBody>
          <a:bodyPr vert="horz" lIns="91440" tIns="45720" rIns="91440" bIns="45720" rtlCol="0">
            <a:normAutofit/>
          </a:bodyPr>
          <a:lstStyle/>
          <a:p>
            <a:pPr algn="r"/>
            <a:r>
              <a:rPr lang="en-US" sz="2000" cap="all" spc="80" dirty="0"/>
              <a:t>1450-1600 </a:t>
            </a:r>
            <a:r>
              <a:rPr lang="en-US" sz="2000" cap="all" spc="80" dirty="0" err="1"/>
              <a:t>μ.Χ</a:t>
            </a:r>
            <a:r>
              <a:rPr lang="en-US" sz="2000" cap="all" spc="80" dirty="0"/>
              <a:t>.</a:t>
            </a:r>
          </a:p>
        </p:txBody>
      </p:sp>
    </p:spTree>
    <p:extLst>
      <p:ext uri="{BB962C8B-B14F-4D97-AF65-F5344CB8AC3E}">
        <p14:creationId xmlns:p14="http://schemas.microsoft.com/office/powerpoint/2010/main" val="1736693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CBBC61-6656-418B-AACF-CBCBB797527C}"/>
              </a:ext>
            </a:extLst>
          </p:cNvPr>
          <p:cNvSpPr>
            <a:spLocks noGrp="1"/>
          </p:cNvSpPr>
          <p:nvPr>
            <p:ph type="title"/>
          </p:nvPr>
        </p:nvSpPr>
        <p:spPr>
          <a:xfrm>
            <a:off x="680322" y="1632155"/>
            <a:ext cx="9613858" cy="3372464"/>
          </a:xfrm>
          <a:effectLst>
            <a:outerShdw blurRad="88900" dist="38100" dir="2700000" algn="tl" rotWithShape="0">
              <a:prstClr val="black">
                <a:alpha val="30000"/>
              </a:prstClr>
            </a:outerShdw>
          </a:effectLst>
        </p:spPr>
        <p:txBody>
          <a:bodyPr anchor="b">
            <a:normAutofit fontScale="90000"/>
          </a:bodyPr>
          <a:lstStyle/>
          <a:p>
            <a:br>
              <a:rPr lang="el-GR" sz="2000" dirty="0"/>
            </a:br>
            <a:br>
              <a:rPr lang="el-GR" sz="2000" dirty="0"/>
            </a:br>
            <a:r>
              <a:rPr lang="el-GR" sz="2000" dirty="0"/>
              <a:t>Η τελειοποίηση κάποιων μουσικών οργάνων οδηγεί τους συνθέτες σε πειραματισμούς για την δημιουργία ανεξάρτητης οργανικής μουσικής. Εμφανίζονται τα πρώτα σύνολα οργανικής μουσικής που αποτελούνται συνήθως από όργανα της ίδιας οικογενείας. Περιστασιακά εμφανίζονται ομάδες οργάνων από διαφορετικά είδη που προοιωνίζουν την δημιουργία της ορχήστρας. Τα οργανικά σύνολα παίζουν συνήθως  κοσμική, χορευτική μουσική, συχνά με μελωδίες δανεισμένες από γνωστά φωνητικά έργα της εποχής. Σημαντικά όργανα της εποχής: </a:t>
            </a:r>
            <a:r>
              <a:rPr lang="el-GR" sz="2000" b="1" dirty="0">
                <a:solidFill>
                  <a:srgbClr val="FFC000"/>
                </a:solidFill>
              </a:rPr>
              <a:t>αναγεννησιακό λαούτο, φλογερά με ράμφος, βιόλα ντα </a:t>
            </a:r>
            <a:r>
              <a:rPr lang="el-GR" sz="2000" b="1" dirty="0" err="1">
                <a:solidFill>
                  <a:srgbClr val="FFC000"/>
                </a:solidFill>
              </a:rPr>
              <a:t>γκάμπα</a:t>
            </a:r>
            <a:r>
              <a:rPr lang="el-GR" sz="2000" b="1" dirty="0">
                <a:solidFill>
                  <a:srgbClr val="FFC000"/>
                </a:solidFill>
              </a:rPr>
              <a:t>, γκάιντα, </a:t>
            </a:r>
            <a:r>
              <a:rPr lang="el-GR" sz="2000" b="1" dirty="0" err="1">
                <a:solidFill>
                  <a:srgbClr val="FFC000"/>
                </a:solidFill>
              </a:rPr>
              <a:t>hurdy</a:t>
            </a:r>
            <a:r>
              <a:rPr lang="el-GR" sz="2000" b="1" dirty="0">
                <a:solidFill>
                  <a:srgbClr val="FFC000"/>
                </a:solidFill>
              </a:rPr>
              <a:t> </a:t>
            </a:r>
            <a:r>
              <a:rPr lang="el-GR" sz="2000" b="1" dirty="0" err="1">
                <a:solidFill>
                  <a:srgbClr val="FFC000"/>
                </a:solidFill>
              </a:rPr>
              <a:t>gurdy</a:t>
            </a:r>
            <a:r>
              <a:rPr lang="el-GR" sz="2000" b="1" dirty="0">
                <a:solidFill>
                  <a:srgbClr val="FFC000"/>
                </a:solidFill>
              </a:rPr>
              <a:t> </a:t>
            </a:r>
            <a:br>
              <a:rPr lang="el-GR" sz="2000" b="1" dirty="0"/>
            </a:br>
            <a:br>
              <a:rPr lang="el-GR" sz="2500" dirty="0"/>
            </a:br>
            <a:endParaRPr lang="el-GR" sz="2500" dirty="0"/>
          </a:p>
        </p:txBody>
      </p:sp>
      <p:sp>
        <p:nvSpPr>
          <p:cNvPr id="27" name="Text Placeholder 26">
            <a:extLst>
              <a:ext uri="{FF2B5EF4-FFF2-40B4-BE49-F238E27FC236}">
                <a16:creationId xmlns:a16="http://schemas.microsoft.com/office/drawing/2014/main" id="{C2AA228F-34F6-4812-8FAA-C44A6026A778}"/>
              </a:ext>
            </a:extLst>
          </p:cNvPr>
          <p:cNvSpPr>
            <a:spLocks noGrp="1"/>
          </p:cNvSpPr>
          <p:nvPr>
            <p:ph type="body" sz="half" idx="2"/>
          </p:nvPr>
        </p:nvSpPr>
        <p:spPr/>
        <p:txBody>
          <a:bodyPr>
            <a:normAutofit/>
          </a:bodyPr>
          <a:lstStyle/>
          <a:p>
            <a:r>
              <a:rPr lang="el-GR" sz="2800" dirty="0"/>
              <a:t>Οργανική μουσική στην Αναγέννηση</a:t>
            </a:r>
          </a:p>
        </p:txBody>
      </p:sp>
    </p:spTree>
    <p:extLst>
      <p:ext uri="{BB962C8B-B14F-4D97-AF65-F5344CB8AC3E}">
        <p14:creationId xmlns:p14="http://schemas.microsoft.com/office/powerpoint/2010/main" val="59094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900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51" name="Picture 15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3" name="Picture 152">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55" name="Picture 154">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7" name="Rectangle 156">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Rectangle 158">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1" name="Rectangle 160">
            <a:extLst>
              <a:ext uri="{FF2B5EF4-FFF2-40B4-BE49-F238E27FC236}">
                <a16:creationId xmlns:a16="http://schemas.microsoft.com/office/drawing/2014/main" id="{068A8980-5323-4E32-9817-A14D0B91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a:extLst>
              <a:ext uri="{FF2B5EF4-FFF2-40B4-BE49-F238E27FC236}">
                <a16:creationId xmlns:a16="http://schemas.microsoft.com/office/drawing/2014/main" id="{C1A37955-21EA-4810-9AED-24CF25E260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165" name="Rectangle 164">
            <a:extLst>
              <a:ext uri="{FF2B5EF4-FFF2-40B4-BE49-F238E27FC236}">
                <a16:creationId xmlns:a16="http://schemas.microsoft.com/office/drawing/2014/main" id="{8B79A499-6023-4495-8687-96680A5E9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D07F2B7-614D-45D9-BA19-DB7BD5B45E52}"/>
              </a:ext>
            </a:extLst>
          </p:cNvPr>
          <p:cNvSpPr>
            <a:spLocks noGrp="1"/>
          </p:cNvSpPr>
          <p:nvPr>
            <p:ph type="title"/>
          </p:nvPr>
        </p:nvSpPr>
        <p:spPr>
          <a:xfrm>
            <a:off x="690908" y="4710483"/>
            <a:ext cx="8133478" cy="940240"/>
          </a:xfrm>
          <a:noFill/>
          <a:ln>
            <a:noFill/>
          </a:ln>
        </p:spPr>
        <p:txBody>
          <a:bodyPr vert="horz" lIns="91440" tIns="45720" rIns="91440" bIns="45720" rtlCol="0" anchor="b">
            <a:normAutofit/>
          </a:bodyPr>
          <a:lstStyle/>
          <a:p>
            <a:pPr algn="r"/>
            <a:r>
              <a:rPr lang="en-US" sz="3000" b="1"/>
              <a:t>ΣΥΝΘΕΤΕΣ και ΙΣΤΟΡΙΚΑ ΠΡΟΣΩΠΑ ΤΗΣ ΑΝΑΓΕΝΝΗΣΗΣ</a:t>
            </a:r>
            <a:endParaRPr lang="en-US" sz="3000" dirty="0"/>
          </a:p>
        </p:txBody>
      </p:sp>
      <p:pic>
        <p:nvPicPr>
          <p:cNvPr id="4" name="Picture 3" descr="Timeline&#10;&#10;Description automatically generated">
            <a:extLst>
              <a:ext uri="{FF2B5EF4-FFF2-40B4-BE49-F238E27FC236}">
                <a16:creationId xmlns:a16="http://schemas.microsoft.com/office/drawing/2014/main" id="{9B7F5887-C20D-43B5-A175-1428F74FABB7}"/>
              </a:ext>
            </a:extLst>
          </p:cNvPr>
          <p:cNvPicPr>
            <a:picLocks noChangeAspect="1"/>
          </p:cNvPicPr>
          <p:nvPr/>
        </p:nvPicPr>
        <p:blipFill rotWithShape="1">
          <a:blip r:embed="rId5">
            <a:alphaModFix amt="78000"/>
          </a:blip>
          <a:srcRect r="888" b="-1"/>
          <a:stretch/>
        </p:blipFill>
        <p:spPr>
          <a:xfrm>
            <a:off x="1234793" y="421459"/>
            <a:ext cx="8833440" cy="3970652"/>
          </a:xfrm>
          <a:prstGeom prst="rect">
            <a:avLst/>
          </a:prstGeom>
          <a:ln w="228600" cap="sq" cmpd="thickThin">
            <a:solidFill>
              <a:srgbClr val="000000"/>
            </a:solidFill>
            <a:prstDash val="solid"/>
            <a:miter lim="800000"/>
          </a:ln>
          <a:effectLst>
            <a:glow>
              <a:schemeClr val="accent1">
                <a:alpha val="40000"/>
              </a:schemeClr>
            </a:glow>
            <a:innerShdw blurRad="76200">
              <a:srgbClr val="000000">
                <a:alpha val="0"/>
              </a:srgbClr>
            </a:innerShdw>
          </a:effectLst>
        </p:spPr>
      </p:pic>
      <p:sp>
        <p:nvSpPr>
          <p:cNvPr id="167" name="Rectangle 166">
            <a:extLst>
              <a:ext uri="{FF2B5EF4-FFF2-40B4-BE49-F238E27FC236}">
                <a16:creationId xmlns:a16="http://schemas.microsoft.com/office/drawing/2014/main" id="{BAA1CC66-52B7-4B1A-83B9-4473DABF8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Rectangle 168">
            <a:extLst>
              <a:ext uri="{FF2B5EF4-FFF2-40B4-BE49-F238E27FC236}">
                <a16:creationId xmlns:a16="http://schemas.microsoft.com/office/drawing/2014/main" id="{427A1B02-0BC3-4123-A27E-111F26354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846EBDA5-97CE-4375-BC99-C7365D1CC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99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E641BE7-E53D-4EDB-86DC-A76FE7EB68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11A48E22-6C4A-485A-A345-17F1041FF9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3" name="Picture 22">
            <a:extLst>
              <a:ext uri="{FF2B5EF4-FFF2-40B4-BE49-F238E27FC236}">
                <a16:creationId xmlns:a16="http://schemas.microsoft.com/office/drawing/2014/main" id="{40C68FC5-6DE5-45F0-880D-585271AD40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5" name="Rectangle 24">
            <a:extLst>
              <a:ext uri="{FF2B5EF4-FFF2-40B4-BE49-F238E27FC236}">
                <a16:creationId xmlns:a16="http://schemas.microsoft.com/office/drawing/2014/main" id="{063AE720-E0EC-4F00-9B14-A51B549E6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F6CEF4CF-2E44-4485-9C96-E73FDA7D9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9" name="Group 28">
            <a:extLst>
              <a:ext uri="{FF2B5EF4-FFF2-40B4-BE49-F238E27FC236}">
                <a16:creationId xmlns:a16="http://schemas.microsoft.com/office/drawing/2014/main" id="{57AA472B-1F43-4674-A61E-6E2C6F4125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1" name="Rectangle 29">
              <a:extLst>
                <a:ext uri="{FF2B5EF4-FFF2-40B4-BE49-F238E27FC236}">
                  <a16:creationId xmlns:a16="http://schemas.microsoft.com/office/drawing/2014/main" id="{FD8883E7-F374-489C-BFC4-05B6273AD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69976594-4DE3-4E2F-A85F-76CFE9C326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42" name="Rectangle 32">
            <a:extLst>
              <a:ext uri="{FF2B5EF4-FFF2-40B4-BE49-F238E27FC236}">
                <a16:creationId xmlns:a16="http://schemas.microsoft.com/office/drawing/2014/main" id="{E2D263F0-2680-4501-B419-0012D5713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E6AABC-AE83-4A2E-89FF-14C8655CEB87}"/>
              </a:ext>
            </a:extLst>
          </p:cNvPr>
          <p:cNvSpPr>
            <a:spLocks noGrp="1"/>
          </p:cNvSpPr>
          <p:nvPr>
            <p:ph type="title"/>
          </p:nvPr>
        </p:nvSpPr>
        <p:spPr>
          <a:xfrm>
            <a:off x="345120" y="767350"/>
            <a:ext cx="5967448" cy="1080938"/>
          </a:xfrm>
        </p:spPr>
        <p:txBody>
          <a:bodyPr vert="horz" lIns="91440" tIns="45720" rIns="91440" bIns="45720" rtlCol="0" anchor="ctr">
            <a:normAutofit/>
          </a:bodyPr>
          <a:lstStyle/>
          <a:p>
            <a:r>
              <a:rPr lang="en-US" dirty="0" err="1"/>
              <a:t>Αν</a:t>
            </a:r>
            <a:r>
              <a:rPr lang="en-US" dirty="0"/>
              <a:t>αγέννηση 1450-1600 μ.Χ.</a:t>
            </a:r>
          </a:p>
        </p:txBody>
      </p:sp>
      <p:pic>
        <p:nvPicPr>
          <p:cNvPr id="43" name="Picture 34">
            <a:extLst>
              <a:ext uri="{FF2B5EF4-FFF2-40B4-BE49-F238E27FC236}">
                <a16:creationId xmlns:a16="http://schemas.microsoft.com/office/drawing/2014/main" id="{39DEAF99-6143-45DD-A3D2-D7ACCD6AF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4" name="Text Placeholder 3">
            <a:extLst>
              <a:ext uri="{FF2B5EF4-FFF2-40B4-BE49-F238E27FC236}">
                <a16:creationId xmlns:a16="http://schemas.microsoft.com/office/drawing/2014/main" id="{CABF259C-F49B-4128-B3D0-63F8697BC4A6}"/>
              </a:ext>
            </a:extLst>
          </p:cNvPr>
          <p:cNvSpPr>
            <a:spLocks noGrp="1"/>
          </p:cNvSpPr>
          <p:nvPr>
            <p:ph type="body" sz="half" idx="2"/>
          </p:nvPr>
        </p:nvSpPr>
        <p:spPr>
          <a:xfrm>
            <a:off x="680322" y="2303588"/>
            <a:ext cx="5632246" cy="3599316"/>
          </a:xfrm>
        </p:spPr>
        <p:txBody>
          <a:bodyPr vert="horz" lIns="91440" tIns="45720" rIns="91440" bIns="45720" rtlCol="0">
            <a:normAutofit/>
          </a:bodyPr>
          <a:lstStyle/>
          <a:p>
            <a:pPr algn="just"/>
            <a:r>
              <a:rPr lang="el-GR" sz="1800" dirty="0"/>
              <a:t>Τα ονόματα των συνθετών </a:t>
            </a:r>
            <a:r>
              <a:rPr lang="el-GR" sz="1800" dirty="0" err="1">
                <a:solidFill>
                  <a:schemeClr val="bg2">
                    <a:lumMod val="75000"/>
                  </a:schemeClr>
                </a:solidFill>
              </a:rPr>
              <a:t>Ζοσκέν</a:t>
            </a:r>
            <a:r>
              <a:rPr lang="el-GR" sz="1800" dirty="0">
                <a:solidFill>
                  <a:schemeClr val="bg2">
                    <a:lumMod val="75000"/>
                  </a:schemeClr>
                </a:solidFill>
              </a:rPr>
              <a:t> ντε </a:t>
            </a:r>
            <a:r>
              <a:rPr lang="el-GR" sz="1800" dirty="0" err="1">
                <a:solidFill>
                  <a:schemeClr val="bg2">
                    <a:lumMod val="75000"/>
                  </a:schemeClr>
                </a:solidFill>
              </a:rPr>
              <a:t>Πρε</a:t>
            </a:r>
            <a:r>
              <a:rPr lang="el-GR" sz="1800" dirty="0">
                <a:solidFill>
                  <a:schemeClr val="bg2">
                    <a:lumMod val="75000"/>
                  </a:schemeClr>
                </a:solidFill>
              </a:rPr>
              <a:t>, Ορλάντο ντι </a:t>
            </a:r>
            <a:r>
              <a:rPr lang="el-GR" sz="1800" dirty="0" err="1">
                <a:solidFill>
                  <a:schemeClr val="bg2">
                    <a:lumMod val="75000"/>
                  </a:schemeClr>
                </a:solidFill>
              </a:rPr>
              <a:t>Λάσσο</a:t>
            </a:r>
            <a:r>
              <a:rPr lang="el-GR" sz="1800" dirty="0">
                <a:solidFill>
                  <a:schemeClr val="bg2">
                    <a:lumMod val="75000"/>
                  </a:schemeClr>
                </a:solidFill>
              </a:rPr>
              <a:t>, </a:t>
            </a:r>
            <a:r>
              <a:rPr lang="el-GR" sz="1800" dirty="0" err="1">
                <a:solidFill>
                  <a:schemeClr val="bg2">
                    <a:lumMod val="75000"/>
                  </a:schemeClr>
                </a:solidFill>
              </a:rPr>
              <a:t>Παλεστρίνα</a:t>
            </a:r>
            <a:r>
              <a:rPr lang="el-GR" sz="1800" dirty="0">
                <a:solidFill>
                  <a:schemeClr val="bg2">
                    <a:lumMod val="75000"/>
                  </a:schemeClr>
                </a:solidFill>
              </a:rPr>
              <a:t> και </a:t>
            </a:r>
            <a:r>
              <a:rPr lang="el-GR" sz="1800" dirty="0" err="1">
                <a:solidFill>
                  <a:schemeClr val="bg2">
                    <a:lumMod val="75000"/>
                  </a:schemeClr>
                </a:solidFill>
              </a:rPr>
              <a:t>Μοντεβέρντι</a:t>
            </a:r>
            <a:r>
              <a:rPr lang="el-GR" sz="1800" dirty="0"/>
              <a:t> μπορεί να μην θυμίζουν πολλά στον σημερινό ακροατή. Στην εποχή τους όμως εξυμνήθηκαν όσο και οι σύγχρονοί τους </a:t>
            </a:r>
            <a:r>
              <a:rPr lang="el-GR" sz="1800" dirty="0">
                <a:solidFill>
                  <a:schemeClr val="bg2">
                    <a:lumMod val="75000"/>
                  </a:schemeClr>
                </a:solidFill>
              </a:rPr>
              <a:t>Σαίξπηρ, Μιχαήλ Άγγελος, ντα Βίντσι και Κοπέρνικος. </a:t>
            </a:r>
            <a:r>
              <a:rPr lang="el-GR" sz="1800" dirty="0"/>
              <a:t>Σίγουρα όλοι -μουσικοί, συγγραφείς, καλλιτέχνες και επιστήμονες- μοιράζονταν το κοινό ενδιαφέρον τους για την </a:t>
            </a:r>
            <a:r>
              <a:rPr lang="el-GR" sz="1800" dirty="0">
                <a:solidFill>
                  <a:schemeClr val="bg2">
                    <a:lumMod val="75000"/>
                  </a:schemeClr>
                </a:solidFill>
              </a:rPr>
              <a:t>αρχαιοελληνική</a:t>
            </a:r>
            <a:r>
              <a:rPr lang="el-GR" sz="1800" dirty="0"/>
              <a:t> και </a:t>
            </a:r>
            <a:r>
              <a:rPr lang="el-GR" sz="1800" dirty="0">
                <a:solidFill>
                  <a:schemeClr val="bg2">
                    <a:lumMod val="75000"/>
                  </a:schemeClr>
                </a:solidFill>
              </a:rPr>
              <a:t>λατινική </a:t>
            </a:r>
            <a:r>
              <a:rPr lang="el-GR" sz="1800" dirty="0"/>
              <a:t>γραμματεία και τέχνη. Αυτό το «</a:t>
            </a:r>
            <a:r>
              <a:rPr lang="el-GR" sz="1800" dirty="0" err="1"/>
              <a:t>ανα</a:t>
            </a:r>
            <a:r>
              <a:rPr lang="el-GR" sz="1800" dirty="0"/>
              <a:t>-γεννημένο» ενδιαφέρον για τα κλασικά κείμενα χαρακτηρίζει τον 15ο και 16ο αιώνα, ή συμβατικά την περίοδο από το </a:t>
            </a:r>
            <a:r>
              <a:rPr lang="el-GR" sz="1800" dirty="0">
                <a:solidFill>
                  <a:schemeClr val="bg2">
                    <a:lumMod val="75000"/>
                  </a:schemeClr>
                </a:solidFill>
              </a:rPr>
              <a:t>1450 μέχρι το 1600 περίπου</a:t>
            </a:r>
            <a:r>
              <a:rPr lang="el-GR" sz="1800" dirty="0"/>
              <a:t>, γνωστή και σαν Αναγέννηση.</a:t>
            </a:r>
            <a:endParaRPr lang="en-US" sz="1800" dirty="0"/>
          </a:p>
        </p:txBody>
      </p:sp>
      <p:pic>
        <p:nvPicPr>
          <p:cNvPr id="14" name="Picture 13">
            <a:extLst>
              <a:ext uri="{FF2B5EF4-FFF2-40B4-BE49-F238E27FC236}">
                <a16:creationId xmlns:a16="http://schemas.microsoft.com/office/drawing/2014/main" id="{7492B513-D1FB-4D4C-B6DE-84A1F9225DFA}"/>
              </a:ext>
            </a:extLst>
          </p:cNvPr>
          <p:cNvPicPr>
            <a:picLocks noChangeAspect="1"/>
          </p:cNvPicPr>
          <p:nvPr/>
        </p:nvPicPr>
        <p:blipFill rotWithShape="1">
          <a:blip r:embed="rId5"/>
          <a:srcRect l="4774" r="38522" b="-3"/>
          <a:stretch/>
        </p:blipFill>
        <p:spPr>
          <a:xfrm>
            <a:off x="7125046" y="585216"/>
            <a:ext cx="2556022" cy="3380806"/>
          </a:xfrm>
          <a:prstGeom prst="rect">
            <a:avLst/>
          </a:prstGeom>
          <a:ln>
            <a:noFill/>
          </a:ln>
          <a:effectLst>
            <a:outerShdw blurRad="76200" dist="63500" dir="5040000" algn="tl" rotWithShape="0">
              <a:srgbClr val="000000">
                <a:alpha val="41000"/>
              </a:srgbClr>
            </a:outerShdw>
          </a:effectLst>
        </p:spPr>
      </p:pic>
      <p:pic>
        <p:nvPicPr>
          <p:cNvPr id="6" name="Picture Placeholder 5">
            <a:extLst>
              <a:ext uri="{FF2B5EF4-FFF2-40B4-BE49-F238E27FC236}">
                <a16:creationId xmlns:a16="http://schemas.microsoft.com/office/drawing/2014/main" id="{369580C2-15BF-4C76-B3F3-DE551FB4179D}"/>
              </a:ext>
            </a:extLst>
          </p:cNvPr>
          <p:cNvPicPr>
            <a:picLocks noGrp="1" noChangeAspect="1"/>
          </p:cNvPicPr>
          <p:nvPr>
            <p:ph type="pic" idx="1"/>
          </p:nvPr>
        </p:nvPicPr>
        <p:blipFill rotWithShape="1">
          <a:blip r:embed="rId6">
            <a:extLst>
              <a:ext uri="{837473B0-CC2E-450A-ABE3-18F120FF3D39}">
                <a1611:picAttrSrcUrl xmlns:a1611="http://schemas.microsoft.com/office/drawing/2016/11/main" r:id="rId7"/>
              </a:ext>
            </a:extLst>
          </a:blip>
          <a:srcRect l="13976" r="4467" b="-9"/>
          <a:stretch/>
        </p:blipFill>
        <p:spPr>
          <a:xfrm>
            <a:off x="9868255" y="585216"/>
            <a:ext cx="1713033" cy="2053317"/>
          </a:xfrm>
          <a:prstGeom prst="rect">
            <a:avLst/>
          </a:prstGeom>
          <a:ln>
            <a:noFill/>
          </a:ln>
          <a:effectLst>
            <a:outerShdw blurRad="76200" dist="63500" dir="5040000" algn="tl" rotWithShape="0">
              <a:srgbClr val="000000">
                <a:alpha val="41000"/>
              </a:srgbClr>
            </a:outerShdw>
          </a:effectLst>
        </p:spPr>
      </p:pic>
      <p:sp>
        <p:nvSpPr>
          <p:cNvPr id="44" name="Rectangle 36">
            <a:extLst>
              <a:ext uri="{FF2B5EF4-FFF2-40B4-BE49-F238E27FC236}">
                <a16:creationId xmlns:a16="http://schemas.microsoft.com/office/drawing/2014/main" id="{71DB68E5-25F8-4BF3-900C-972F947A4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8256" y="2800352"/>
            <a:ext cx="1713032" cy="1165669"/>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Picture 9" descr="A picture containing clothing&#10;&#10;Description automatically generated">
            <a:extLst>
              <a:ext uri="{FF2B5EF4-FFF2-40B4-BE49-F238E27FC236}">
                <a16:creationId xmlns:a16="http://schemas.microsoft.com/office/drawing/2014/main" id="{B140B350-38C0-40E5-ABDA-1B1E309B0B12}"/>
              </a:ext>
            </a:extLst>
          </p:cNvPr>
          <p:cNvPicPr>
            <a:picLocks noChangeAspect="1"/>
          </p:cNvPicPr>
          <p:nvPr/>
        </p:nvPicPr>
        <p:blipFill rotWithShape="1">
          <a:blip r:embed="rId8"/>
          <a:srcRect t="1819" r="-4" b="-4"/>
          <a:stretch/>
        </p:blipFill>
        <p:spPr>
          <a:xfrm>
            <a:off x="7135497" y="4126888"/>
            <a:ext cx="4445791" cy="2182473"/>
          </a:xfrm>
          <a:prstGeom prst="rect">
            <a:avLst/>
          </a:prstGeom>
          <a:ln>
            <a:noFill/>
          </a:ln>
          <a:effectLst>
            <a:outerShdw blurRad="76200" dist="63500" dir="5040000" algn="tl" rotWithShape="0">
              <a:srgbClr val="000000">
                <a:alpha val="41000"/>
              </a:srgbClr>
            </a:outerShdw>
          </a:effectLst>
        </p:spPr>
      </p:pic>
      <p:sp>
        <p:nvSpPr>
          <p:cNvPr id="16" name="TextBox 15">
            <a:extLst>
              <a:ext uri="{FF2B5EF4-FFF2-40B4-BE49-F238E27FC236}">
                <a16:creationId xmlns:a16="http://schemas.microsoft.com/office/drawing/2014/main" id="{EEAE2FA1-3B4D-4945-89DC-E88F209D5D95}"/>
              </a:ext>
            </a:extLst>
          </p:cNvPr>
          <p:cNvSpPr txBox="1"/>
          <p:nvPr/>
        </p:nvSpPr>
        <p:spPr>
          <a:xfrm>
            <a:off x="10782930" y="2231954"/>
            <a:ext cx="1245854" cy="369332"/>
          </a:xfrm>
          <a:prstGeom prst="rect">
            <a:avLst/>
          </a:prstGeom>
          <a:noFill/>
        </p:spPr>
        <p:txBody>
          <a:bodyPr wrap="none" rtlCol="0">
            <a:spAutoFit/>
          </a:bodyPr>
          <a:lstStyle/>
          <a:p>
            <a:r>
              <a:rPr lang="el-GR" dirty="0"/>
              <a:t>Ντα Βίντσι</a:t>
            </a:r>
          </a:p>
        </p:txBody>
      </p:sp>
      <p:sp>
        <p:nvSpPr>
          <p:cNvPr id="20" name="TextBox 19">
            <a:extLst>
              <a:ext uri="{FF2B5EF4-FFF2-40B4-BE49-F238E27FC236}">
                <a16:creationId xmlns:a16="http://schemas.microsoft.com/office/drawing/2014/main" id="{E293A55D-789E-4BE6-9060-BEFA39D9FC4D}"/>
              </a:ext>
            </a:extLst>
          </p:cNvPr>
          <p:cNvSpPr txBox="1"/>
          <p:nvPr/>
        </p:nvSpPr>
        <p:spPr>
          <a:xfrm>
            <a:off x="7405520" y="4266436"/>
            <a:ext cx="2831973" cy="369332"/>
          </a:xfrm>
          <a:prstGeom prst="rect">
            <a:avLst/>
          </a:prstGeom>
          <a:noFill/>
        </p:spPr>
        <p:txBody>
          <a:bodyPr wrap="square" rtlCol="0">
            <a:spAutoFit/>
          </a:bodyPr>
          <a:lstStyle/>
          <a:p>
            <a:r>
              <a:rPr lang="el-GR" dirty="0"/>
              <a:t>Σαίξπηρ</a:t>
            </a:r>
          </a:p>
        </p:txBody>
      </p:sp>
      <p:sp>
        <p:nvSpPr>
          <p:cNvPr id="22" name="TextBox 21">
            <a:extLst>
              <a:ext uri="{FF2B5EF4-FFF2-40B4-BE49-F238E27FC236}">
                <a16:creationId xmlns:a16="http://schemas.microsoft.com/office/drawing/2014/main" id="{7B397E07-FACE-4B3B-AFFB-8AE4FF64ED28}"/>
              </a:ext>
            </a:extLst>
          </p:cNvPr>
          <p:cNvSpPr txBox="1"/>
          <p:nvPr/>
        </p:nvSpPr>
        <p:spPr>
          <a:xfrm>
            <a:off x="7405520" y="3501522"/>
            <a:ext cx="2361049" cy="369332"/>
          </a:xfrm>
          <a:prstGeom prst="rect">
            <a:avLst/>
          </a:prstGeom>
          <a:noFill/>
        </p:spPr>
        <p:txBody>
          <a:bodyPr wrap="square" rtlCol="0">
            <a:spAutoFit/>
          </a:bodyPr>
          <a:lstStyle/>
          <a:p>
            <a:r>
              <a:rPr lang="el-GR" dirty="0"/>
              <a:t>Μιχαήλ Άγγελος</a:t>
            </a:r>
          </a:p>
        </p:txBody>
      </p:sp>
    </p:spTree>
    <p:extLst>
      <p:ext uri="{BB962C8B-B14F-4D97-AF65-F5344CB8AC3E}">
        <p14:creationId xmlns:p14="http://schemas.microsoft.com/office/powerpoint/2010/main" val="892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8" name="Rectangle 37">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2" name="Group 41">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3" name="Rectangle 42">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descr="Text, letter&#10;&#10;Description automatically generated">
            <a:extLst>
              <a:ext uri="{FF2B5EF4-FFF2-40B4-BE49-F238E27FC236}">
                <a16:creationId xmlns:a16="http://schemas.microsoft.com/office/drawing/2014/main" id="{A0FE8609-702F-4CC9-B7CB-494C587F30B3}"/>
              </a:ext>
            </a:extLst>
          </p:cNvPr>
          <p:cNvPicPr>
            <a:picLocks noGrp="1" noChangeAspect="1"/>
          </p:cNvPicPr>
          <p:nvPr>
            <p:ph type="pic" idx="1"/>
          </p:nvPr>
        </p:nvPicPr>
        <p:blipFill rotWithShape="1">
          <a:blip r:embed="rId5"/>
          <a:srcRect r="3988" b="1"/>
          <a:stretch/>
        </p:blipFill>
        <p:spPr>
          <a:xfrm>
            <a:off x="7547810" y="10"/>
            <a:ext cx="4641013" cy="6856310"/>
          </a:xfrm>
          <a:prstGeom prst="rect">
            <a:avLst/>
          </a:prstGeom>
          <a:ln>
            <a:noFill/>
          </a:ln>
          <a:effectLst/>
        </p:spPr>
      </p:pic>
      <p:sp>
        <p:nvSpPr>
          <p:cNvPr id="46" name="Rectangle 45">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8C08868-5F0E-4F85-AEDF-783E392D7330}"/>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l-GR" dirty="0"/>
              <a:t>Αναγέννηση </a:t>
            </a:r>
            <a:endParaRPr lang="en-US" dirty="0"/>
          </a:p>
        </p:txBody>
      </p:sp>
      <p:pic>
        <p:nvPicPr>
          <p:cNvPr id="48" name="Picture 47">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Text Placeholder 3">
            <a:extLst>
              <a:ext uri="{FF2B5EF4-FFF2-40B4-BE49-F238E27FC236}">
                <a16:creationId xmlns:a16="http://schemas.microsoft.com/office/drawing/2014/main" id="{1CF920C6-E86D-41AA-AD97-C3A653609740}"/>
              </a:ext>
            </a:extLst>
          </p:cNvPr>
          <p:cNvSpPr>
            <a:spLocks noGrp="1"/>
          </p:cNvSpPr>
          <p:nvPr>
            <p:ph type="body" sz="half" idx="2"/>
          </p:nvPr>
        </p:nvSpPr>
        <p:spPr>
          <a:xfrm>
            <a:off x="680321" y="2336873"/>
            <a:ext cx="6423211" cy="3599316"/>
          </a:xfrm>
        </p:spPr>
        <p:txBody>
          <a:bodyPr vert="horz" lIns="91440" tIns="45720" rIns="91440" bIns="45720" rtlCol="0">
            <a:normAutofit/>
          </a:bodyPr>
          <a:lstStyle/>
          <a:p>
            <a:r>
              <a:rPr lang="en-US" sz="2800" dirty="0"/>
              <a:t>Η </a:t>
            </a:r>
            <a:r>
              <a:rPr lang="en-US" sz="2800" dirty="0" err="1"/>
              <a:t>εμφάνιση</a:t>
            </a:r>
            <a:r>
              <a:rPr lang="en-US" sz="2800" dirty="0"/>
              <a:t> </a:t>
            </a:r>
            <a:r>
              <a:rPr lang="en-US" sz="2800" dirty="0" err="1"/>
              <a:t>της</a:t>
            </a:r>
            <a:r>
              <a:rPr lang="en-US" sz="2800" dirty="0">
                <a:solidFill>
                  <a:schemeClr val="bg2">
                    <a:lumMod val="50000"/>
                  </a:schemeClr>
                </a:solidFill>
              </a:rPr>
              <a:t> </a:t>
            </a:r>
            <a:r>
              <a:rPr lang="en-US" sz="2800" b="1" dirty="0" err="1">
                <a:solidFill>
                  <a:schemeClr val="bg2">
                    <a:lumMod val="50000"/>
                  </a:schemeClr>
                </a:solidFill>
              </a:rPr>
              <a:t>μουσικής</a:t>
            </a:r>
            <a:r>
              <a:rPr lang="en-US" sz="2800" b="1" dirty="0">
                <a:solidFill>
                  <a:schemeClr val="bg2">
                    <a:lumMod val="50000"/>
                  </a:schemeClr>
                </a:solidFill>
              </a:rPr>
              <a:t> </a:t>
            </a:r>
            <a:r>
              <a:rPr lang="en-US" sz="2800" b="1" dirty="0" err="1">
                <a:solidFill>
                  <a:schemeClr val="bg2">
                    <a:lumMod val="50000"/>
                  </a:schemeClr>
                </a:solidFill>
              </a:rPr>
              <a:t>τυ</a:t>
            </a:r>
            <a:r>
              <a:rPr lang="en-US" sz="2800" b="1" dirty="0">
                <a:solidFill>
                  <a:schemeClr val="bg2">
                    <a:lumMod val="50000"/>
                  </a:schemeClr>
                </a:solidFill>
              </a:rPr>
              <a:t>πογραφίας</a:t>
            </a:r>
            <a:r>
              <a:rPr lang="en-US" sz="2800" b="1" dirty="0"/>
              <a:t> </a:t>
            </a:r>
            <a:r>
              <a:rPr lang="en-US" sz="2800" dirty="0"/>
              <a:t>γύρω στο 1500 έκανε τη μουσική προσιτή σε μεγαλύτερο κοινό</a:t>
            </a:r>
            <a:r>
              <a:rPr lang="en-US" sz="2000" dirty="0"/>
              <a:t>.</a:t>
            </a:r>
          </a:p>
        </p:txBody>
      </p:sp>
    </p:spTree>
    <p:extLst>
      <p:ext uri="{BB962C8B-B14F-4D97-AF65-F5344CB8AC3E}">
        <p14:creationId xmlns:p14="http://schemas.microsoft.com/office/powerpoint/2010/main" val="369552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 name="Picture 16">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7" name="Rectangle 26">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26E63331-90A3-458F-92BA-7E4EC6E8CCA2}"/>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Η τέχνη της πολυφωνίας</a:t>
            </a:r>
          </a:p>
        </p:txBody>
      </p:sp>
      <p:pic>
        <p:nvPicPr>
          <p:cNvPr id="31" name="Picture 30">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7" name="Text Placeholder 6">
            <a:extLst>
              <a:ext uri="{FF2B5EF4-FFF2-40B4-BE49-F238E27FC236}">
                <a16:creationId xmlns:a16="http://schemas.microsoft.com/office/drawing/2014/main" id="{63FB3EB0-8B54-4E69-B538-2B6407AE7794}"/>
              </a:ext>
            </a:extLst>
          </p:cNvPr>
          <p:cNvSpPr>
            <a:spLocks noGrp="1"/>
          </p:cNvSpPr>
          <p:nvPr>
            <p:ph type="body" sz="half" idx="2"/>
          </p:nvPr>
        </p:nvSpPr>
        <p:spPr>
          <a:xfrm>
            <a:off x="680321" y="2170028"/>
            <a:ext cx="3656289" cy="3766161"/>
          </a:xfrm>
        </p:spPr>
        <p:txBody>
          <a:bodyPr vert="horz" lIns="91440" tIns="45720" rIns="91440" bIns="45720" rtlCol="0">
            <a:noAutofit/>
          </a:bodyPr>
          <a:lstStyle/>
          <a:p>
            <a:r>
              <a:rPr lang="en-US" dirty="0"/>
              <a:t>Η </a:t>
            </a:r>
            <a:r>
              <a:rPr lang="en-US" dirty="0" err="1"/>
              <a:t>τεχνική</a:t>
            </a:r>
            <a:r>
              <a:rPr lang="en-US" dirty="0"/>
              <a:t> </a:t>
            </a:r>
            <a:r>
              <a:rPr lang="en-US" dirty="0" err="1"/>
              <a:t>της</a:t>
            </a:r>
            <a:r>
              <a:rPr lang="en-US" dirty="0"/>
              <a:t> </a:t>
            </a:r>
            <a:r>
              <a:rPr lang="en-US" dirty="0">
                <a:solidFill>
                  <a:schemeClr val="bg2"/>
                </a:solidFill>
              </a:rPr>
              <a:t>α</a:t>
            </a:r>
            <a:r>
              <a:rPr lang="en-US" dirty="0" err="1">
                <a:solidFill>
                  <a:schemeClr val="bg2"/>
                </a:solidFill>
              </a:rPr>
              <a:t>ντίστιξης</a:t>
            </a:r>
            <a:r>
              <a:rPr lang="en-US" dirty="0"/>
              <a:t>, π</a:t>
            </a:r>
            <a:r>
              <a:rPr lang="en-US" dirty="0" err="1"/>
              <a:t>ου</a:t>
            </a:r>
            <a:r>
              <a:rPr lang="en-US" dirty="0"/>
              <a:t> </a:t>
            </a:r>
            <a:r>
              <a:rPr lang="en-US" dirty="0" err="1"/>
              <a:t>είν</a:t>
            </a:r>
            <a:r>
              <a:rPr lang="en-US" dirty="0"/>
              <a:t>αι το βασικό εργαλείο της πολυφωνικής μουσικής, αναπτύσσεται σε καταπληκτικό βαθμό. </a:t>
            </a:r>
            <a:r>
              <a:rPr lang="en-US" dirty="0" err="1"/>
              <a:t>Την</a:t>
            </a:r>
            <a:r>
              <a:rPr lang="en-US" dirty="0"/>
              <a:t> επ</a:t>
            </a:r>
            <a:r>
              <a:rPr lang="en-US" dirty="0" err="1"/>
              <a:t>οχή</a:t>
            </a:r>
            <a:r>
              <a:rPr lang="en-US" dirty="0"/>
              <a:t> α</a:t>
            </a:r>
            <a:r>
              <a:rPr lang="en-US" dirty="0" err="1"/>
              <a:t>υτή</a:t>
            </a:r>
            <a:r>
              <a:rPr lang="en-US" dirty="0"/>
              <a:t> κα</a:t>
            </a:r>
            <a:r>
              <a:rPr lang="en-US" dirty="0" err="1"/>
              <a:t>θιερώνετ</a:t>
            </a:r>
            <a:r>
              <a:rPr lang="en-US" dirty="0"/>
              <a:t>αι και η </a:t>
            </a:r>
            <a:r>
              <a:rPr lang="en-US" dirty="0">
                <a:solidFill>
                  <a:schemeClr val="bg2"/>
                </a:solidFill>
              </a:rPr>
              <a:t>τετραφωνία</a:t>
            </a:r>
            <a:r>
              <a:rPr lang="en-US" dirty="0"/>
              <a:t> στις χορωδίες.</a:t>
            </a:r>
          </a:p>
          <a:p>
            <a:pPr indent="-228600">
              <a:buFont typeface="Arial" panose="020B0604020202020204" pitchFamily="34" charset="0"/>
              <a:buChar char="•"/>
            </a:pPr>
            <a:endParaRPr lang="en-US" dirty="0"/>
          </a:p>
          <a:p>
            <a:r>
              <a:rPr lang="en-US" dirty="0"/>
              <a:t>Η </a:t>
            </a:r>
            <a:r>
              <a:rPr lang="en-US" dirty="0" err="1"/>
              <a:t>γνώση</a:t>
            </a:r>
            <a:r>
              <a:rPr lang="en-US" dirty="0"/>
              <a:t> </a:t>
            </a:r>
            <a:r>
              <a:rPr lang="en-US" dirty="0" err="1"/>
              <a:t>της</a:t>
            </a:r>
            <a:r>
              <a:rPr lang="en-US" dirty="0"/>
              <a:t> α</a:t>
            </a:r>
            <a:r>
              <a:rPr lang="en-US" dirty="0" err="1"/>
              <a:t>ντιστικτικής</a:t>
            </a:r>
            <a:r>
              <a:rPr lang="en-US" dirty="0"/>
              <a:t> </a:t>
            </a:r>
            <a:r>
              <a:rPr lang="en-US" dirty="0" err="1"/>
              <a:t>τεχνικής</a:t>
            </a:r>
            <a:r>
              <a:rPr lang="en-US" dirty="0"/>
              <a:t>, επ</a:t>
            </a:r>
            <a:r>
              <a:rPr lang="en-US" dirty="0" err="1"/>
              <a:t>ιτρέ</a:t>
            </a:r>
            <a:r>
              <a:rPr lang="en-US" dirty="0"/>
              <a:t>πει στους συνθέτες να γράφουν πολλές φωνές, που η μία να μοιάζει με την άλλη </a:t>
            </a:r>
            <a:r>
              <a:rPr lang="en-US" dirty="0">
                <a:solidFill>
                  <a:schemeClr val="bg2"/>
                </a:solidFill>
              </a:rPr>
              <a:t>(μίμηση), </a:t>
            </a:r>
            <a:r>
              <a:rPr lang="en-US" dirty="0"/>
              <a:t>ενώ ταυτόχρονα να </a:t>
            </a:r>
            <a:r>
              <a:rPr lang="en-US" dirty="0">
                <a:solidFill>
                  <a:schemeClr val="bg2"/>
                </a:solidFill>
              </a:rPr>
              <a:t>συνηχούν αρμονικά</a:t>
            </a:r>
            <a:r>
              <a:rPr lang="en-US" dirty="0"/>
              <a:t>. </a:t>
            </a:r>
            <a:r>
              <a:rPr lang="en-US" dirty="0" err="1"/>
              <a:t>Έτσι</a:t>
            </a:r>
            <a:r>
              <a:rPr lang="en-US" dirty="0"/>
              <a:t> </a:t>
            </a:r>
            <a:r>
              <a:rPr lang="en-US" dirty="0" err="1"/>
              <a:t>το</a:t>
            </a:r>
            <a:r>
              <a:rPr lang="en-US" dirty="0"/>
              <a:t> </a:t>
            </a:r>
            <a:r>
              <a:rPr lang="en-US" dirty="0" err="1"/>
              <a:t>μουσικό</a:t>
            </a:r>
            <a:r>
              <a:rPr lang="en-US" dirty="0"/>
              <a:t> </a:t>
            </a:r>
            <a:r>
              <a:rPr lang="en-US" dirty="0" err="1"/>
              <a:t>έργο</a:t>
            </a:r>
            <a:r>
              <a:rPr lang="en-US" dirty="0"/>
              <a:t> απ</a:t>
            </a:r>
            <a:r>
              <a:rPr lang="en-US" dirty="0" err="1"/>
              <a:t>οκτά</a:t>
            </a:r>
            <a:r>
              <a:rPr lang="en-US" dirty="0"/>
              <a:t> </a:t>
            </a:r>
            <a:r>
              <a:rPr lang="en-US" dirty="0" err="1"/>
              <a:t>κίνηση</a:t>
            </a:r>
            <a:r>
              <a:rPr lang="en-US" dirty="0"/>
              <a:t> και πλα</a:t>
            </a:r>
            <a:r>
              <a:rPr lang="en-US" dirty="0" err="1"/>
              <a:t>στικότητ</a:t>
            </a:r>
            <a:r>
              <a:rPr lang="en-US" dirty="0"/>
              <a:t>α, ενώ μέσα από τη μίμηση η μουσική φράση ακούγεται πολλές φορές και γίνεται οικεία.</a:t>
            </a:r>
          </a:p>
        </p:txBody>
      </p:sp>
      <p:pic>
        <p:nvPicPr>
          <p:cNvPr id="8" name="Content Placeholder 7">
            <a:extLst>
              <a:ext uri="{FF2B5EF4-FFF2-40B4-BE49-F238E27FC236}">
                <a16:creationId xmlns:a16="http://schemas.microsoft.com/office/drawing/2014/main" id="{F9502E15-9AE1-4770-A79B-08F50F0516D1}"/>
              </a:ext>
            </a:extLst>
          </p:cNvPr>
          <p:cNvPicPr>
            <a:picLocks noGrp="1" noChangeAspect="1"/>
          </p:cNvPicPr>
          <p:nvPr>
            <p:ph idx="1"/>
          </p:nvPr>
        </p:nvPicPr>
        <p:blipFill>
          <a:blip r:embed="rId5"/>
          <a:stretch>
            <a:fillRect/>
          </a:stretch>
        </p:blipFill>
        <p:spPr>
          <a:xfrm>
            <a:off x="5276090" y="2386699"/>
            <a:ext cx="6269479" cy="208460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21357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7" name="Rectangle 26">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3C0C621-CCEA-4BC4-8E96-4DE193133E78}"/>
              </a:ext>
            </a:extLst>
          </p:cNvPr>
          <p:cNvSpPr>
            <a:spLocks noGrp="1"/>
          </p:cNvSpPr>
          <p:nvPr>
            <p:ph type="title"/>
          </p:nvPr>
        </p:nvSpPr>
        <p:spPr>
          <a:xfrm>
            <a:off x="360282" y="2074965"/>
            <a:ext cx="4284245" cy="2661052"/>
          </a:xfrm>
        </p:spPr>
        <p:txBody>
          <a:bodyPr vert="horz" lIns="91440" tIns="45720" rIns="91440" bIns="45720" rtlCol="0" anchor="ctr">
            <a:normAutofit/>
          </a:bodyPr>
          <a:lstStyle/>
          <a:p>
            <a:r>
              <a:rPr lang="el-GR" dirty="0">
                <a:solidFill>
                  <a:srgbClr val="FFFFFF"/>
                </a:solidFill>
              </a:rPr>
              <a:t>Τα </a:t>
            </a:r>
            <a:r>
              <a:rPr lang="el-GR" u="sng" dirty="0">
                <a:solidFill>
                  <a:srgbClr val="FFFFFF"/>
                </a:solidFill>
              </a:rPr>
              <a:t>είδη μουσικής </a:t>
            </a:r>
            <a:r>
              <a:rPr lang="el-GR" dirty="0">
                <a:solidFill>
                  <a:srgbClr val="FFFFFF"/>
                </a:solidFill>
              </a:rPr>
              <a:t>και οι πρώτες καταγραφές </a:t>
            </a:r>
            <a:r>
              <a:rPr lang="el-GR" u="sng" dirty="0">
                <a:solidFill>
                  <a:srgbClr val="FFFFFF"/>
                </a:solidFill>
              </a:rPr>
              <a:t>οργανικής</a:t>
            </a:r>
            <a:r>
              <a:rPr lang="el-GR" dirty="0">
                <a:solidFill>
                  <a:srgbClr val="FFFFFF"/>
                </a:solidFill>
              </a:rPr>
              <a:t> μουσικής</a:t>
            </a:r>
            <a:endParaRPr lang="en-US" dirty="0">
              <a:solidFill>
                <a:srgbClr val="FFFFFF"/>
              </a:solidFill>
            </a:endParaRPr>
          </a:p>
        </p:txBody>
      </p:sp>
      <p:sp>
        <p:nvSpPr>
          <p:cNvPr id="4" name="Text Placeholder 3">
            <a:extLst>
              <a:ext uri="{FF2B5EF4-FFF2-40B4-BE49-F238E27FC236}">
                <a16:creationId xmlns:a16="http://schemas.microsoft.com/office/drawing/2014/main" id="{154FBB22-6E78-462B-93A5-058389F02724}"/>
              </a:ext>
            </a:extLst>
          </p:cNvPr>
          <p:cNvSpPr>
            <a:spLocks noGrp="1"/>
          </p:cNvSpPr>
          <p:nvPr>
            <p:ph type="body" sz="half" idx="2"/>
          </p:nvPr>
        </p:nvSpPr>
        <p:spPr>
          <a:xfrm>
            <a:off x="5287995" y="661106"/>
            <a:ext cx="6257362" cy="5503101"/>
          </a:xfrm>
        </p:spPr>
        <p:txBody>
          <a:bodyPr vert="horz" lIns="91440" tIns="45720" rIns="91440" bIns="45720" rtlCol="0" anchor="ctr">
            <a:noAutofit/>
          </a:bodyPr>
          <a:lstStyle/>
          <a:p>
            <a:r>
              <a:rPr lang="el-GR" sz="2400" dirty="0">
                <a:solidFill>
                  <a:srgbClr val="FFFFFF"/>
                </a:solidFill>
              </a:rPr>
              <a:t>Η μουσική εκπαίδευση έγινε απαραίτητο στοιχείο μιας καλής ανατροφής, όχι μόνο στους αριστοκρατικούς κύκλους, αλλά και στην αστική τάξη. Παρόλο που στο μεγαλύτερο μέρος της η μουσική παραμένει </a:t>
            </a:r>
            <a:r>
              <a:rPr lang="el-GR" sz="2400" dirty="0">
                <a:solidFill>
                  <a:schemeClr val="bg2">
                    <a:lumMod val="75000"/>
                  </a:schemeClr>
                </a:solidFill>
              </a:rPr>
              <a:t>φωνητική (a </a:t>
            </a:r>
            <a:r>
              <a:rPr lang="el-GR" sz="2400" dirty="0" err="1">
                <a:solidFill>
                  <a:schemeClr val="bg2">
                    <a:lumMod val="75000"/>
                  </a:schemeClr>
                </a:solidFill>
              </a:rPr>
              <a:t>cappella</a:t>
            </a:r>
            <a:r>
              <a:rPr lang="el-GR" sz="2400" dirty="0">
                <a:solidFill>
                  <a:schemeClr val="bg2">
                    <a:lumMod val="75000"/>
                  </a:schemeClr>
                </a:solidFill>
              </a:rPr>
              <a:t>), </a:t>
            </a:r>
            <a:r>
              <a:rPr lang="el-GR" sz="2400" dirty="0">
                <a:solidFill>
                  <a:srgbClr val="FFFFFF"/>
                </a:solidFill>
              </a:rPr>
              <a:t>την περίοδο της Αναγέννησης συναντάμε και τις </a:t>
            </a:r>
            <a:r>
              <a:rPr lang="el-GR" sz="2400" dirty="0">
                <a:solidFill>
                  <a:schemeClr val="bg2">
                    <a:lumMod val="75000"/>
                  </a:schemeClr>
                </a:solidFill>
              </a:rPr>
              <a:t>πρώτες καταγραφές μουσικής για όργανα</a:t>
            </a:r>
            <a:r>
              <a:rPr lang="el-GR" sz="2400" dirty="0">
                <a:solidFill>
                  <a:srgbClr val="FFFFFF"/>
                </a:solidFill>
              </a:rPr>
              <a:t>, κυρίως χορευτικής μουσικής.</a:t>
            </a:r>
          </a:p>
          <a:p>
            <a:r>
              <a:rPr lang="el-GR" sz="2400" dirty="0">
                <a:solidFill>
                  <a:schemeClr val="bg2">
                    <a:lumMod val="75000"/>
                  </a:schemeClr>
                </a:solidFill>
              </a:rPr>
              <a:t>Λειτουργίες, μοτέτα, </a:t>
            </a:r>
            <a:r>
              <a:rPr lang="el-GR" sz="2400" dirty="0" err="1">
                <a:solidFill>
                  <a:schemeClr val="bg2">
                    <a:lumMod val="75000"/>
                  </a:schemeClr>
                </a:solidFill>
              </a:rPr>
              <a:t>σανσόν</a:t>
            </a:r>
            <a:r>
              <a:rPr lang="el-GR" sz="2400" dirty="0">
                <a:solidFill>
                  <a:schemeClr val="bg2">
                    <a:lumMod val="75000"/>
                  </a:schemeClr>
                </a:solidFill>
              </a:rPr>
              <a:t> και </a:t>
            </a:r>
            <a:r>
              <a:rPr lang="el-GR" sz="2400" dirty="0" err="1">
                <a:solidFill>
                  <a:schemeClr val="bg2">
                    <a:lumMod val="75000"/>
                  </a:schemeClr>
                </a:solidFill>
              </a:rPr>
              <a:t>μαδριγάλια</a:t>
            </a:r>
            <a:r>
              <a:rPr lang="el-GR" sz="2400" dirty="0">
                <a:solidFill>
                  <a:schemeClr val="bg2">
                    <a:lumMod val="75000"/>
                  </a:schemeClr>
                </a:solidFill>
              </a:rPr>
              <a:t> </a:t>
            </a:r>
            <a:r>
              <a:rPr lang="el-GR" sz="2400" dirty="0">
                <a:solidFill>
                  <a:srgbClr val="FFFFFF"/>
                </a:solidFill>
              </a:rPr>
              <a:t>είναι τα </a:t>
            </a:r>
            <a:r>
              <a:rPr lang="el-GR" sz="2400" dirty="0">
                <a:solidFill>
                  <a:schemeClr val="bg2">
                    <a:lumMod val="75000"/>
                  </a:schemeClr>
                </a:solidFill>
              </a:rPr>
              <a:t>κύρια είδη </a:t>
            </a:r>
            <a:r>
              <a:rPr lang="el-GR" sz="2400" dirty="0">
                <a:solidFill>
                  <a:srgbClr val="FFFFFF"/>
                </a:solidFill>
              </a:rPr>
              <a:t>μουσικής με τα οποία ο αναγεννησιακός συνθέτης δημιουργεί κατάνυξη στην εκκλησία, δέος στις επίσημες τελετές και ευθυμία στις κοσμικές συγκεντρώσεις, επιδιώκοντας έτσι να εξασφαλίσει την εύνοια ενός ευγενούς ή ενός καρδινάλιου και τελικά μια σίγουρη θέση στην υπηρεσία του.</a:t>
            </a:r>
            <a:endParaRPr lang="en-US" sz="2400" dirty="0">
              <a:solidFill>
                <a:srgbClr val="FFFFFF"/>
              </a:solidFill>
            </a:endParaRPr>
          </a:p>
        </p:txBody>
      </p:sp>
    </p:spTree>
    <p:extLst>
      <p:ext uri="{BB962C8B-B14F-4D97-AF65-F5344CB8AC3E}">
        <p14:creationId xmlns:p14="http://schemas.microsoft.com/office/powerpoint/2010/main" val="1466563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39">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42" name="Picture 41">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4" name="Rectangle 43">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8" name="Group 47">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5" name="Rectangle 48">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descr="A picture containing text&#10;&#10;Description automatically generated">
            <a:extLst>
              <a:ext uri="{FF2B5EF4-FFF2-40B4-BE49-F238E27FC236}">
                <a16:creationId xmlns:a16="http://schemas.microsoft.com/office/drawing/2014/main" id="{5D306EC9-50C9-4635-98F9-97508CADDDC9}"/>
              </a:ext>
            </a:extLst>
          </p:cNvPr>
          <p:cNvPicPr>
            <a:picLocks noGrp="1" noChangeAspect="1"/>
          </p:cNvPicPr>
          <p:nvPr>
            <p:ph type="pic" idx="1"/>
          </p:nvPr>
        </p:nvPicPr>
        <p:blipFill rotWithShape="1">
          <a:blip r:embed="rId5"/>
          <a:srcRect t="904" b="35779"/>
          <a:stretch/>
        </p:blipFill>
        <p:spPr>
          <a:xfrm>
            <a:off x="4636008" y="10"/>
            <a:ext cx="7552815" cy="6856310"/>
          </a:xfrm>
          <a:prstGeom prst="rect">
            <a:avLst/>
          </a:prstGeom>
          <a:ln>
            <a:noFill/>
          </a:ln>
          <a:effectLst/>
        </p:spPr>
      </p:pic>
      <p:sp>
        <p:nvSpPr>
          <p:cNvPr id="52" name="Rectangle 51">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FF3AAE1-BB02-43AD-BF84-39B6AAC5AF06}"/>
              </a:ext>
            </a:extLst>
          </p:cNvPr>
          <p:cNvSpPr>
            <a:spLocks noGrp="1"/>
          </p:cNvSpPr>
          <p:nvPr>
            <p:ph type="title"/>
          </p:nvPr>
        </p:nvSpPr>
        <p:spPr>
          <a:xfrm>
            <a:off x="680322" y="753228"/>
            <a:ext cx="3679028" cy="1080938"/>
          </a:xfrm>
        </p:spPr>
        <p:txBody>
          <a:bodyPr vert="horz" lIns="91440" tIns="45720" rIns="91440" bIns="45720" rtlCol="0" anchor="ctr">
            <a:normAutofit/>
          </a:bodyPr>
          <a:lstStyle/>
          <a:p>
            <a:r>
              <a:rPr lang="en-US" sz="3200" b="1"/>
              <a:t>Η Μεταρρύθμιση του Λούθηρου</a:t>
            </a:r>
            <a:endParaRPr lang="en-US" sz="3200"/>
          </a:p>
        </p:txBody>
      </p:sp>
      <p:pic>
        <p:nvPicPr>
          <p:cNvPr id="54" name="Picture 53">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4" name="Text Placeholder 3">
            <a:extLst>
              <a:ext uri="{FF2B5EF4-FFF2-40B4-BE49-F238E27FC236}">
                <a16:creationId xmlns:a16="http://schemas.microsoft.com/office/drawing/2014/main" id="{03C97DE6-D9E7-4E76-90AD-EE3DD71C4A4C}"/>
              </a:ext>
            </a:extLst>
          </p:cNvPr>
          <p:cNvSpPr>
            <a:spLocks noGrp="1"/>
          </p:cNvSpPr>
          <p:nvPr>
            <p:ph type="body" sz="half" idx="2"/>
          </p:nvPr>
        </p:nvSpPr>
        <p:spPr>
          <a:xfrm>
            <a:off x="222069" y="1968560"/>
            <a:ext cx="4410763" cy="4706559"/>
          </a:xfrm>
        </p:spPr>
        <p:txBody>
          <a:bodyPr vert="horz" lIns="91440" tIns="45720" rIns="91440" bIns="45720" rtlCol="0">
            <a:noAutofit/>
          </a:bodyPr>
          <a:lstStyle/>
          <a:p>
            <a:pPr indent="-228600">
              <a:buFont typeface="Arial" panose="020B0604020202020204" pitchFamily="34" charset="0"/>
              <a:buChar char="•"/>
            </a:pPr>
            <a:r>
              <a:rPr lang="en-US" sz="2000" dirty="0" err="1"/>
              <a:t>Το</a:t>
            </a:r>
            <a:r>
              <a:rPr lang="en-US" sz="2000" dirty="0"/>
              <a:t> 1517, η ανα</a:t>
            </a:r>
            <a:r>
              <a:rPr lang="en-US" sz="2000" dirty="0" err="1"/>
              <a:t>τρε</a:t>
            </a:r>
            <a:r>
              <a:rPr lang="en-US" sz="2000" dirty="0"/>
              <a:t>πτική πράξη του θεολόγου </a:t>
            </a:r>
            <a:r>
              <a:rPr lang="en-US" sz="2000" b="1" dirty="0">
                <a:solidFill>
                  <a:schemeClr val="bg2"/>
                </a:solidFill>
              </a:rPr>
              <a:t>Μαρτίνου Λούθηρου</a:t>
            </a:r>
            <a:r>
              <a:rPr lang="en-US" sz="2000" dirty="0">
                <a:solidFill>
                  <a:schemeClr val="bg2"/>
                </a:solidFill>
              </a:rPr>
              <a:t> (Martin Luther, 1483-1546</a:t>
            </a:r>
            <a:r>
              <a:rPr lang="en-US" sz="2000" dirty="0"/>
              <a:t>) να θυροκολλήσει τις 95 θέσεις του για την αναμόρφωση της Εκκλησίας σε ναό της Βιττεμβέργης είχε σαν αποτέλεσμα τη διάσπαση της χριστιανικής ενότητας στην Ευρώπη. </a:t>
            </a:r>
            <a:r>
              <a:rPr lang="en-US" sz="2000" dirty="0" err="1"/>
              <a:t>Με</a:t>
            </a:r>
            <a:r>
              <a:rPr lang="en-US" sz="2000" dirty="0"/>
              <a:t> </a:t>
            </a:r>
            <a:r>
              <a:rPr lang="en-US" sz="2000" dirty="0" err="1"/>
              <a:t>την</a:t>
            </a:r>
            <a:r>
              <a:rPr lang="en-US" sz="2000" dirty="0"/>
              <a:t> </a:t>
            </a:r>
            <a:r>
              <a:rPr lang="en-US" sz="2000" dirty="0" err="1"/>
              <a:t>κίνηση</a:t>
            </a:r>
            <a:r>
              <a:rPr lang="en-US" sz="2000" dirty="0"/>
              <a:t> </a:t>
            </a:r>
            <a:r>
              <a:rPr lang="en-US" sz="2000" dirty="0" err="1"/>
              <a:t>του</a:t>
            </a:r>
            <a:r>
              <a:rPr lang="en-US" sz="2000" dirty="0"/>
              <a:t> </a:t>
            </a:r>
            <a:r>
              <a:rPr lang="en-US" sz="2000" dirty="0" err="1"/>
              <a:t>Λούθηρου</a:t>
            </a:r>
            <a:r>
              <a:rPr lang="en-US" sz="2000" dirty="0"/>
              <a:t> </a:t>
            </a:r>
            <a:r>
              <a:rPr lang="en-US" sz="2000" dirty="0" err="1"/>
              <a:t>δημιουργήθηκε</a:t>
            </a:r>
            <a:r>
              <a:rPr lang="en-US" sz="2000" dirty="0"/>
              <a:t> η </a:t>
            </a:r>
            <a:r>
              <a:rPr lang="en-US" sz="2000" dirty="0" err="1">
                <a:solidFill>
                  <a:schemeClr val="bg2"/>
                </a:solidFill>
              </a:rPr>
              <a:t>Δι</a:t>
            </a:r>
            <a:r>
              <a:rPr lang="en-US" sz="2000" dirty="0">
                <a:solidFill>
                  <a:schemeClr val="bg2"/>
                </a:solidFill>
              </a:rPr>
              <a:t>αμαρτυρόμενη ή Προτεσταντική Εκκλησία</a:t>
            </a:r>
            <a:r>
              <a:rPr lang="en-US" sz="2000" dirty="0"/>
              <a:t> (καταρχάς στη βόρεια Γερμανία και τη Σκανδιναβία), που εξαπλώθηκε με διάφορες μορφές στην Ευρώπη.</a:t>
            </a:r>
          </a:p>
        </p:txBody>
      </p:sp>
    </p:spTree>
    <p:extLst>
      <p:ext uri="{BB962C8B-B14F-4D97-AF65-F5344CB8AC3E}">
        <p14:creationId xmlns:p14="http://schemas.microsoft.com/office/powerpoint/2010/main" val="240975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Text, letter&#10;&#10;Description automatically generated">
            <a:extLst>
              <a:ext uri="{FF2B5EF4-FFF2-40B4-BE49-F238E27FC236}">
                <a16:creationId xmlns:a16="http://schemas.microsoft.com/office/drawing/2014/main" id="{514A9AE7-FA10-4381-99FD-6CA3E495C56A}"/>
              </a:ext>
            </a:extLst>
          </p:cNvPr>
          <p:cNvPicPr>
            <a:picLocks noGrp="1" noChangeAspect="1"/>
          </p:cNvPicPr>
          <p:nvPr>
            <p:ph type="pic" idx="1"/>
          </p:nvPr>
        </p:nvPicPr>
        <p:blipFill rotWithShape="1">
          <a:blip r:embed="rId5"/>
          <a:srcRect t="21141" r="1" b="14617"/>
          <a:stretch/>
        </p:blipFill>
        <p:spPr>
          <a:xfrm>
            <a:off x="20" y="-1"/>
            <a:ext cx="12191980" cy="6858001"/>
          </a:xfrm>
          <a:prstGeom prst="rect">
            <a:avLst/>
          </a:prstGeom>
        </p:spPr>
      </p:pic>
      <p:sp>
        <p:nvSpPr>
          <p:cNvPr id="23" name="Rectangle 22">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24">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7" name="Rectangle 26">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DF4926-6778-496D-B50F-081F2B746478}"/>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sz="2300"/>
              <a:t> </a:t>
            </a:r>
            <a:br>
              <a:rPr lang="en-US" sz="2300"/>
            </a:br>
            <a:r>
              <a:rPr lang="en-US" sz="2300" b="1"/>
              <a:t>Η Μεταρρύθμιση του Λούθηρου και η μουσική</a:t>
            </a:r>
            <a:br>
              <a:rPr lang="en-US" sz="2300"/>
            </a:br>
            <a:endParaRPr lang="en-US" sz="2300"/>
          </a:p>
        </p:txBody>
      </p:sp>
      <p:pic>
        <p:nvPicPr>
          <p:cNvPr id="39" name="Picture 28">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0" name="Rectangle 30">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25DE8AC1-8464-48C8-BEF9-365FF9C24B6F}"/>
              </a:ext>
            </a:extLst>
          </p:cNvPr>
          <p:cNvSpPr>
            <a:spLocks noGrp="1"/>
          </p:cNvSpPr>
          <p:nvPr>
            <p:ph type="body" sz="half" idx="2"/>
          </p:nvPr>
        </p:nvSpPr>
        <p:spPr>
          <a:xfrm>
            <a:off x="680321" y="2336873"/>
            <a:ext cx="9613861" cy="3395060"/>
          </a:xfrm>
        </p:spPr>
        <p:txBody>
          <a:bodyPr vert="horz" lIns="91440" tIns="45720" rIns="91440" bIns="45720" rtlCol="0" anchor="ctr">
            <a:normAutofit/>
          </a:bodyPr>
          <a:lstStyle/>
          <a:p>
            <a:r>
              <a:rPr lang="en-US" sz="2000" dirty="0"/>
              <a:t>Η </a:t>
            </a:r>
            <a:r>
              <a:rPr lang="en-US" sz="2000" dirty="0" err="1"/>
              <a:t>θρησκευτική</a:t>
            </a:r>
            <a:r>
              <a:rPr lang="en-US" sz="2000" dirty="0"/>
              <a:t> α</a:t>
            </a:r>
            <a:r>
              <a:rPr lang="en-US" sz="2000" dirty="0" err="1"/>
              <a:t>υτή</a:t>
            </a:r>
            <a:r>
              <a:rPr lang="en-US" sz="2000" dirty="0"/>
              <a:t> </a:t>
            </a:r>
            <a:r>
              <a:rPr lang="en-US" sz="2000" dirty="0" err="1"/>
              <a:t>Μετ</a:t>
            </a:r>
            <a:r>
              <a:rPr lang="en-US" sz="2000" dirty="0"/>
              <a:t>αρρύθμιση είχε μεγάλο αντίκτυπο στη μουσική, καθώς ο Λούθηρος πίστευε στον ηθοπλαστικό χαρακτήρα της μουσικής και στην ενεργή συμμετοχή του εκκλησιάσματος στις τελετουργίες. </a:t>
            </a:r>
            <a:r>
              <a:rPr lang="en-US" sz="2000" dirty="0" err="1"/>
              <a:t>Γι</a:t>
            </a:r>
            <a:r>
              <a:rPr lang="en-US" sz="2000" dirty="0"/>
              <a:t>’ α</a:t>
            </a:r>
            <a:r>
              <a:rPr lang="en-US" sz="2000" dirty="0" err="1"/>
              <a:t>υτό</a:t>
            </a:r>
            <a:r>
              <a:rPr lang="en-US" sz="2000" dirty="0"/>
              <a:t> </a:t>
            </a:r>
            <a:r>
              <a:rPr lang="en-US" sz="2000" dirty="0" err="1"/>
              <a:t>ενθάρρυνε</a:t>
            </a:r>
            <a:r>
              <a:rPr lang="en-US" sz="2000" dirty="0"/>
              <a:t> </a:t>
            </a:r>
            <a:r>
              <a:rPr lang="en-US" sz="2000" dirty="0" err="1"/>
              <a:t>την</a:t>
            </a:r>
            <a:r>
              <a:rPr lang="en-US" sz="2000" dirty="0"/>
              <a:t> </a:t>
            </a:r>
            <a:r>
              <a:rPr lang="en-US" sz="2000" dirty="0" err="1"/>
              <a:t>ενσωμάτωση</a:t>
            </a:r>
            <a:r>
              <a:rPr lang="en-US" sz="2000" dirty="0"/>
              <a:t> </a:t>
            </a:r>
            <a:r>
              <a:rPr lang="en-US" sz="2000" dirty="0" err="1"/>
              <a:t>στη</a:t>
            </a:r>
            <a:r>
              <a:rPr lang="en-US" sz="2000" dirty="0"/>
              <a:t> </a:t>
            </a:r>
            <a:r>
              <a:rPr lang="en-US" sz="2000" dirty="0" err="1"/>
              <a:t>Λειτουργί</a:t>
            </a:r>
            <a:r>
              <a:rPr lang="en-US" sz="2000" dirty="0"/>
              <a:t>α απλών ύμνων, κατάλληλων για να τραγουδιούνται από τους πιστούς. </a:t>
            </a:r>
            <a:r>
              <a:rPr lang="en-US" sz="2000" dirty="0" err="1"/>
              <a:t>Οι</a:t>
            </a:r>
            <a:r>
              <a:rPr lang="en-US" sz="2000" dirty="0"/>
              <a:t> </a:t>
            </a:r>
            <a:r>
              <a:rPr lang="en-US" sz="2000" dirty="0" err="1"/>
              <a:t>ύμνοι</a:t>
            </a:r>
            <a:r>
              <a:rPr lang="en-US" sz="2000" dirty="0"/>
              <a:t> α</a:t>
            </a:r>
            <a:r>
              <a:rPr lang="en-US" sz="2000" dirty="0" err="1"/>
              <a:t>υτοί</a:t>
            </a:r>
            <a:r>
              <a:rPr lang="en-US" sz="2000" dirty="0"/>
              <a:t> </a:t>
            </a:r>
            <a:r>
              <a:rPr lang="en-US" sz="2000" dirty="0" err="1"/>
              <a:t>ονομάστηκ</a:t>
            </a:r>
            <a:r>
              <a:rPr lang="en-US" sz="2000" dirty="0"/>
              <a:t>αν </a:t>
            </a:r>
            <a:r>
              <a:rPr lang="en-US" sz="2000" b="1" dirty="0">
                <a:solidFill>
                  <a:schemeClr val="accent1"/>
                </a:solidFill>
              </a:rPr>
              <a:t>χορικά (chorales</a:t>
            </a:r>
            <a:r>
              <a:rPr lang="en-US" sz="2000" dirty="0">
                <a:solidFill>
                  <a:schemeClr val="accent1"/>
                </a:solidFill>
              </a:rPr>
              <a:t>) </a:t>
            </a:r>
            <a:r>
              <a:rPr lang="en-US" sz="2000" dirty="0"/>
              <a:t>και τα λόγια τους είναι στα γερμανικά. Τα </a:t>
            </a:r>
            <a:r>
              <a:rPr lang="en-US" sz="2000" dirty="0" err="1"/>
              <a:t>χορικά</a:t>
            </a:r>
            <a:r>
              <a:rPr lang="en-US" sz="2000" dirty="0"/>
              <a:t> μπ</a:t>
            </a:r>
            <a:r>
              <a:rPr lang="en-US" sz="2000" dirty="0" err="1"/>
              <a:t>ορεί</a:t>
            </a:r>
            <a:r>
              <a:rPr lang="en-US" sz="2000" dirty="0"/>
              <a:t> να </a:t>
            </a:r>
            <a:r>
              <a:rPr lang="en-US" sz="2000" dirty="0" err="1"/>
              <a:t>ήτ</a:t>
            </a:r>
            <a:r>
              <a:rPr lang="en-US" sz="2000" dirty="0"/>
              <a:t>αν καινούριες συνθέσεις (αρκετά μάλιστα συνέθεσε ο ίδιος ο Λούθηρος, που ήταν και μουσικός), συχνά όμως προέρχονταν από το </a:t>
            </a:r>
            <a:r>
              <a:rPr lang="en-US" sz="2000" b="1" dirty="0"/>
              <a:t>Γρηγοριανό μέλος</a:t>
            </a:r>
            <a:r>
              <a:rPr lang="en-US" sz="2000" dirty="0"/>
              <a:t> ή ακόμη από γνωστές κοσμικές μελωδίες (μια τεχνική γνωστή σαν κοντραφακτούρα). Τα </a:t>
            </a:r>
            <a:r>
              <a:rPr lang="en-US" sz="2000" dirty="0" err="1"/>
              <a:t>χορικά</a:t>
            </a:r>
            <a:r>
              <a:rPr lang="en-US" sz="2000" dirty="0"/>
              <a:t> </a:t>
            </a:r>
            <a:r>
              <a:rPr lang="en-US" sz="2000" dirty="0" err="1"/>
              <a:t>έγιν</a:t>
            </a:r>
            <a:r>
              <a:rPr lang="en-US" sz="2000" dirty="0"/>
              <a:t>αν σιγά σιγά μέρος της παράδοσης και αποτέλεσαν τη βάση για σπουδαία θρησκευτικά έργα της γερμανικής </a:t>
            </a:r>
            <a:r>
              <a:rPr lang="en-US" sz="2000" b="1" dirty="0"/>
              <a:t>μπαρόκ</a:t>
            </a:r>
            <a:r>
              <a:rPr lang="en-US" sz="2000" dirty="0"/>
              <a:t> μουσικής, που γράφτηκαν 200 χρόνια αργότερα.</a:t>
            </a:r>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3403571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1B7267-6959-45D5-98A0-6634895503F5}"/>
              </a:ext>
            </a:extLst>
          </p:cNvPr>
          <p:cNvSpPr>
            <a:spLocks noGrp="1"/>
          </p:cNvSpPr>
          <p:nvPr>
            <p:ph type="body" idx="1"/>
          </p:nvPr>
        </p:nvSpPr>
        <p:spPr>
          <a:xfrm>
            <a:off x="666783" y="2139987"/>
            <a:ext cx="3063240" cy="576262"/>
          </a:xfrm>
          <a:solidFill>
            <a:schemeClr val="accent1">
              <a:alpha val="40000"/>
            </a:schemeClr>
          </a:solidFill>
        </p:spPr>
        <p:txBody>
          <a:bodyPr/>
          <a:lstStyle/>
          <a:p>
            <a:r>
              <a:rPr lang="el-GR" sz="3200" b="1" dirty="0">
                <a:solidFill>
                  <a:schemeClr val="bg2"/>
                </a:solidFill>
                <a:latin typeface="Gabriola" panose="04040605051002020D02" pitchFamily="82" charset="0"/>
                <a:cs typeface="Cavolini" panose="020B0502040204020203" pitchFamily="66" charset="0"/>
                <a:hlinkClick r:id="rId3">
                  <a:extLst>
                    <a:ext uri="{A12FA001-AC4F-418D-AE19-62706E023703}">
                      <ahyp:hlinkClr xmlns:ahyp="http://schemas.microsoft.com/office/drawing/2018/hyperlinkcolor" val="tx"/>
                    </a:ext>
                  </a:extLst>
                </a:hlinkClick>
              </a:rPr>
              <a:t>Μοτέτο</a:t>
            </a:r>
            <a:endParaRPr lang="el-GR" sz="3200" b="1" dirty="0">
              <a:solidFill>
                <a:schemeClr val="bg2"/>
              </a:solidFill>
              <a:latin typeface="Gabriola" panose="04040605051002020D02" pitchFamily="82" charset="0"/>
              <a:cs typeface="Cavolini" panose="020B0502040204020203" pitchFamily="66" charset="0"/>
            </a:endParaRPr>
          </a:p>
        </p:txBody>
      </p:sp>
      <p:sp>
        <p:nvSpPr>
          <p:cNvPr id="4" name="Text Placeholder 3">
            <a:extLst>
              <a:ext uri="{FF2B5EF4-FFF2-40B4-BE49-F238E27FC236}">
                <a16:creationId xmlns:a16="http://schemas.microsoft.com/office/drawing/2014/main" id="{8DD87890-6BA9-43DD-988A-3EFC1785B1DC}"/>
              </a:ext>
            </a:extLst>
          </p:cNvPr>
          <p:cNvSpPr>
            <a:spLocks noGrp="1"/>
          </p:cNvSpPr>
          <p:nvPr>
            <p:ph type="body" sz="half" idx="15"/>
          </p:nvPr>
        </p:nvSpPr>
        <p:spPr>
          <a:xfrm>
            <a:off x="298580" y="2716249"/>
            <a:ext cx="3573624" cy="3880494"/>
          </a:xfrm>
        </p:spPr>
        <p:txBody>
          <a:bodyPr>
            <a:normAutofit fontScale="77500" lnSpcReduction="20000"/>
          </a:bodyPr>
          <a:lstStyle/>
          <a:p>
            <a:pPr lvl="0" defTabSz="457200">
              <a:lnSpc>
                <a:spcPct val="100000"/>
              </a:lnSpc>
              <a:spcBef>
                <a:spcPts val="0"/>
              </a:spcBef>
            </a:pPr>
            <a:r>
              <a:rPr lang="el-GR" sz="1900" b="1" dirty="0">
                <a:solidFill>
                  <a:srgbClr val="9D360E">
                    <a:lumMod val="50000"/>
                  </a:srgbClr>
                </a:solidFill>
              </a:rPr>
              <a:t>Το μοτέτο, (</a:t>
            </a:r>
            <a:r>
              <a:rPr lang="el-GR" sz="1900" b="1" dirty="0" err="1">
                <a:solidFill>
                  <a:srgbClr val="9D360E">
                    <a:lumMod val="50000"/>
                  </a:srgbClr>
                </a:solidFill>
              </a:rPr>
              <a:t>motet</a:t>
            </a:r>
            <a:r>
              <a:rPr lang="el-GR" sz="1900" b="1" dirty="0">
                <a:solidFill>
                  <a:srgbClr val="9D360E">
                    <a:lumMod val="50000"/>
                  </a:srgbClr>
                </a:solidFill>
              </a:rPr>
              <a:t>) </a:t>
            </a:r>
            <a:r>
              <a:rPr lang="el-GR" sz="1900" dirty="0">
                <a:solidFill>
                  <a:prstClr val="white"/>
                </a:solidFill>
              </a:rPr>
              <a:t>ήταν </a:t>
            </a:r>
            <a:r>
              <a:rPr lang="el-GR" sz="1900" dirty="0">
                <a:solidFill>
                  <a:schemeClr val="bg2">
                    <a:lumMod val="50000"/>
                  </a:schemeClr>
                </a:solidFill>
              </a:rPr>
              <a:t>πολυφωνικό </a:t>
            </a:r>
            <a:r>
              <a:rPr lang="el-GR" sz="1900" dirty="0">
                <a:solidFill>
                  <a:prstClr val="white"/>
                </a:solidFill>
              </a:rPr>
              <a:t>φωνητικό είδος του Μεσαίωνα. Τα αναγεννησιακά μοτέτα γράφονται συνήθως με </a:t>
            </a:r>
            <a:r>
              <a:rPr lang="el-GR" sz="1900" dirty="0">
                <a:solidFill>
                  <a:schemeClr val="bg2">
                    <a:lumMod val="50000"/>
                  </a:schemeClr>
                </a:solidFill>
              </a:rPr>
              <a:t>τρεις έως έξι φωνές </a:t>
            </a:r>
            <a:r>
              <a:rPr lang="el-GR" sz="1900" dirty="0">
                <a:solidFill>
                  <a:prstClr val="white"/>
                </a:solidFill>
              </a:rPr>
              <a:t>και αποκτούν</a:t>
            </a:r>
            <a:r>
              <a:rPr lang="en-US" sz="1900" dirty="0">
                <a:solidFill>
                  <a:prstClr val="white"/>
                </a:solidFill>
              </a:rPr>
              <a:t> </a:t>
            </a:r>
            <a:r>
              <a:rPr lang="el-GR" sz="1900" dirty="0">
                <a:solidFill>
                  <a:prstClr val="white"/>
                </a:solidFill>
              </a:rPr>
              <a:t>καθαρά θρησκευτικό χαρακτήρα. Συνθέτες όπως ο </a:t>
            </a:r>
            <a:r>
              <a:rPr lang="el-GR" sz="1900" dirty="0" err="1">
                <a:solidFill>
                  <a:schemeClr val="bg2">
                    <a:lumMod val="50000"/>
                  </a:schemeClr>
                </a:solidFill>
              </a:rPr>
              <a:t>Ζοσκέν</a:t>
            </a:r>
            <a:r>
              <a:rPr lang="el-GR" sz="1900" dirty="0">
                <a:solidFill>
                  <a:schemeClr val="bg2">
                    <a:lumMod val="50000"/>
                  </a:schemeClr>
                </a:solidFill>
              </a:rPr>
              <a:t> </a:t>
            </a:r>
            <a:r>
              <a:rPr lang="el-GR" sz="1900" dirty="0" err="1">
                <a:solidFill>
                  <a:schemeClr val="bg2">
                    <a:lumMod val="50000"/>
                  </a:schemeClr>
                </a:solidFill>
              </a:rPr>
              <a:t>Ντεπρέ</a:t>
            </a:r>
            <a:r>
              <a:rPr lang="el-GR" sz="1900" dirty="0">
                <a:solidFill>
                  <a:schemeClr val="bg2">
                    <a:lumMod val="50000"/>
                  </a:schemeClr>
                </a:solidFill>
              </a:rPr>
              <a:t> </a:t>
            </a:r>
            <a:r>
              <a:rPr lang="el-GR" sz="1900" dirty="0">
                <a:solidFill>
                  <a:prstClr val="white"/>
                </a:solidFill>
              </a:rPr>
              <a:t>και ο </a:t>
            </a:r>
            <a:r>
              <a:rPr lang="el-GR" sz="1900" dirty="0" err="1">
                <a:solidFill>
                  <a:schemeClr val="bg2">
                    <a:lumMod val="50000"/>
                  </a:schemeClr>
                </a:solidFill>
              </a:rPr>
              <a:t>Παλαιστρίνα</a:t>
            </a:r>
            <a:r>
              <a:rPr lang="el-GR" sz="1900" dirty="0">
                <a:solidFill>
                  <a:prstClr val="white"/>
                </a:solidFill>
              </a:rPr>
              <a:t>, έφτασαν το είδος αυτό στην τελειότητα. Στα αναγεννησιακά μοτέτα οι συνθέτες χρησιμοποιούν την τεχνική της </a:t>
            </a:r>
            <a:r>
              <a:rPr lang="el-GR" sz="1900" dirty="0">
                <a:solidFill>
                  <a:schemeClr val="bg2">
                    <a:lumMod val="50000"/>
                  </a:schemeClr>
                </a:solidFill>
              </a:rPr>
              <a:t>μίμησης</a:t>
            </a:r>
            <a:r>
              <a:rPr lang="el-GR" sz="1900" dirty="0">
                <a:solidFill>
                  <a:prstClr val="white"/>
                </a:solidFill>
              </a:rPr>
              <a:t>, δηλαδή κάθε φωνή ξεκινάει μιμούμενη τις νότες της προηγούμενης. Πολλοί συνθέτες κατόρθωσαν, με αυτόν τον τρόπο, να γράψουν μοτέτα για πάρα πολλές φωνές, χρησιμοποιώντας πολλές χορωδίες ταυτόχρονα.</a:t>
            </a:r>
          </a:p>
          <a:p>
            <a:r>
              <a:rPr lang="el-GR" sz="1900" dirty="0"/>
              <a:t>.</a:t>
            </a:r>
          </a:p>
          <a:p>
            <a:endParaRPr lang="el-GR" dirty="0"/>
          </a:p>
        </p:txBody>
      </p:sp>
      <p:sp>
        <p:nvSpPr>
          <p:cNvPr id="5" name="Text Placeholder 4">
            <a:extLst>
              <a:ext uri="{FF2B5EF4-FFF2-40B4-BE49-F238E27FC236}">
                <a16:creationId xmlns:a16="http://schemas.microsoft.com/office/drawing/2014/main" id="{A160D6BE-CE09-4EB3-A51D-6B72D22247A8}"/>
              </a:ext>
            </a:extLst>
          </p:cNvPr>
          <p:cNvSpPr>
            <a:spLocks noGrp="1"/>
          </p:cNvSpPr>
          <p:nvPr>
            <p:ph type="body" sz="quarter" idx="3"/>
          </p:nvPr>
        </p:nvSpPr>
        <p:spPr>
          <a:xfrm>
            <a:off x="3945470" y="2145098"/>
            <a:ext cx="3081747" cy="571151"/>
          </a:xfrm>
          <a:solidFill>
            <a:schemeClr val="accent1">
              <a:alpha val="68000"/>
            </a:schemeClr>
          </a:solidFill>
        </p:spPr>
        <p:txBody>
          <a:bodyPr/>
          <a:lstStyle/>
          <a:p>
            <a:r>
              <a:rPr lang="el-GR" sz="3200" b="1" dirty="0">
                <a:solidFill>
                  <a:schemeClr val="bg2"/>
                </a:solidFill>
                <a:latin typeface="Gabriola" panose="04040605051002020D02" pitchFamily="82" charset="0"/>
                <a:hlinkClick r:id="rId4">
                  <a:extLst>
                    <a:ext uri="{A12FA001-AC4F-418D-AE19-62706E023703}">
                      <ahyp:hlinkClr xmlns:ahyp="http://schemas.microsoft.com/office/drawing/2018/hyperlinkcolor" val="tx"/>
                    </a:ext>
                  </a:extLst>
                </a:hlinkClick>
              </a:rPr>
              <a:t>Χορικό</a:t>
            </a:r>
            <a:endParaRPr lang="el-GR" sz="3200" b="1" dirty="0">
              <a:solidFill>
                <a:schemeClr val="bg2"/>
              </a:solidFill>
              <a:latin typeface="Gabriola" panose="04040605051002020D02" pitchFamily="82" charset="0"/>
            </a:endParaRPr>
          </a:p>
        </p:txBody>
      </p:sp>
      <p:sp>
        <p:nvSpPr>
          <p:cNvPr id="6" name="Text Placeholder 5">
            <a:extLst>
              <a:ext uri="{FF2B5EF4-FFF2-40B4-BE49-F238E27FC236}">
                <a16:creationId xmlns:a16="http://schemas.microsoft.com/office/drawing/2014/main" id="{D7D08378-EAC7-4EA7-89CD-9276CA0A1289}"/>
              </a:ext>
            </a:extLst>
          </p:cNvPr>
          <p:cNvSpPr>
            <a:spLocks noGrp="1"/>
          </p:cNvSpPr>
          <p:nvPr>
            <p:ph type="body" sz="half" idx="16"/>
          </p:nvPr>
        </p:nvSpPr>
        <p:spPr>
          <a:xfrm>
            <a:off x="3872204" y="2716249"/>
            <a:ext cx="3063240" cy="2913513"/>
          </a:xfrm>
        </p:spPr>
        <p:txBody>
          <a:bodyPr/>
          <a:lstStyle/>
          <a:p>
            <a:r>
              <a:rPr lang="el-GR" sz="1500" b="1" dirty="0">
                <a:solidFill>
                  <a:schemeClr val="bg2">
                    <a:lumMod val="50000"/>
                  </a:schemeClr>
                </a:solidFill>
              </a:rPr>
              <a:t>Το χορικό (</a:t>
            </a:r>
            <a:r>
              <a:rPr lang="el-GR" sz="1500" b="1" dirty="0" err="1">
                <a:solidFill>
                  <a:schemeClr val="bg2">
                    <a:lumMod val="50000"/>
                  </a:schemeClr>
                </a:solidFill>
              </a:rPr>
              <a:t>choral</a:t>
            </a:r>
            <a:r>
              <a:rPr lang="el-GR" sz="1500" b="1" dirty="0">
                <a:solidFill>
                  <a:schemeClr val="bg2">
                    <a:lumMod val="50000"/>
                  </a:schemeClr>
                </a:solidFill>
              </a:rPr>
              <a:t>) </a:t>
            </a:r>
            <a:r>
              <a:rPr lang="el-GR" sz="1500" dirty="0"/>
              <a:t>ήταν είδος τραγουδιού που καθιέρωσε ο μεγάλος θρησκευτικός μεταρρυθμιστής </a:t>
            </a:r>
            <a:r>
              <a:rPr lang="el-GR" sz="1500" b="1" i="1" dirty="0"/>
              <a:t>Μαρτίνος Λούθηρος</a:t>
            </a:r>
            <a:r>
              <a:rPr lang="el-GR" sz="1500" dirty="0"/>
              <a:t> </a:t>
            </a:r>
            <a:r>
              <a:rPr lang="el-GR" sz="1500" b="1" dirty="0"/>
              <a:t>στην προτεσταντική εκκλησία</a:t>
            </a:r>
            <a:r>
              <a:rPr lang="el-GR" sz="1500" dirty="0"/>
              <a:t>. Γραφόταν συνήθως για </a:t>
            </a:r>
            <a:r>
              <a:rPr lang="el-GR" sz="1500" dirty="0">
                <a:solidFill>
                  <a:schemeClr val="bg2">
                    <a:lumMod val="50000"/>
                  </a:schemeClr>
                </a:solidFill>
              </a:rPr>
              <a:t>τέσσερεις φωνές </a:t>
            </a:r>
            <a:r>
              <a:rPr lang="el-GR" sz="1500" dirty="0"/>
              <a:t>με τη μελωδία στην ψηλότερη. Ο ίδιος ο Λούθηρος έγραψε πολλά χορικά . Αργότερα μεγάλοι συνθέτες, όπως ο Μπαχ, μεγαλούργησαν χρησιμοποιώντας χορικά στις συνθέσεις τους.</a:t>
            </a:r>
          </a:p>
          <a:p>
            <a:endParaRPr lang="el-GR" dirty="0"/>
          </a:p>
        </p:txBody>
      </p:sp>
      <p:sp>
        <p:nvSpPr>
          <p:cNvPr id="7" name="Text Placeholder 6">
            <a:extLst>
              <a:ext uri="{FF2B5EF4-FFF2-40B4-BE49-F238E27FC236}">
                <a16:creationId xmlns:a16="http://schemas.microsoft.com/office/drawing/2014/main" id="{7B4B8823-F869-4191-9387-9F7A685F61BB}"/>
              </a:ext>
            </a:extLst>
          </p:cNvPr>
          <p:cNvSpPr>
            <a:spLocks noGrp="1"/>
          </p:cNvSpPr>
          <p:nvPr>
            <p:ph type="body" sz="quarter" idx="13"/>
          </p:nvPr>
        </p:nvSpPr>
        <p:spPr>
          <a:xfrm>
            <a:off x="7224155" y="2139987"/>
            <a:ext cx="3070025" cy="576262"/>
          </a:xfrm>
          <a:solidFill>
            <a:schemeClr val="accent1">
              <a:alpha val="53000"/>
            </a:schemeClr>
          </a:solidFill>
        </p:spPr>
        <p:txBody>
          <a:bodyPr/>
          <a:lstStyle/>
          <a:p>
            <a:r>
              <a:rPr lang="el-GR" sz="3200" b="1" dirty="0">
                <a:solidFill>
                  <a:schemeClr val="bg2"/>
                </a:solidFill>
                <a:latin typeface="Gabriola" panose="04040605051002020D02" pitchFamily="82" charset="0"/>
                <a:hlinkClick r:id="rId5">
                  <a:extLst>
                    <a:ext uri="{A12FA001-AC4F-418D-AE19-62706E023703}">
                      <ahyp:hlinkClr xmlns:ahyp="http://schemas.microsoft.com/office/drawing/2018/hyperlinkcolor" val="tx"/>
                    </a:ext>
                  </a:extLst>
                </a:hlinkClick>
              </a:rPr>
              <a:t>Λειτουργία</a:t>
            </a:r>
            <a:endParaRPr lang="el-GR" sz="3200" b="1" dirty="0">
              <a:solidFill>
                <a:schemeClr val="bg2"/>
              </a:solidFill>
              <a:latin typeface="Gabriola" panose="04040605051002020D02" pitchFamily="82" charset="0"/>
            </a:endParaRPr>
          </a:p>
        </p:txBody>
      </p:sp>
      <p:sp>
        <p:nvSpPr>
          <p:cNvPr id="8" name="Text Placeholder 7">
            <a:extLst>
              <a:ext uri="{FF2B5EF4-FFF2-40B4-BE49-F238E27FC236}">
                <a16:creationId xmlns:a16="http://schemas.microsoft.com/office/drawing/2014/main" id="{4FE0930E-2193-435D-8524-78D0C47EC9E0}"/>
              </a:ext>
            </a:extLst>
          </p:cNvPr>
          <p:cNvSpPr>
            <a:spLocks noGrp="1"/>
          </p:cNvSpPr>
          <p:nvPr>
            <p:ph type="body" sz="half" idx="17"/>
          </p:nvPr>
        </p:nvSpPr>
        <p:spPr>
          <a:xfrm>
            <a:off x="7224154" y="2716249"/>
            <a:ext cx="3070025" cy="2913513"/>
          </a:xfrm>
        </p:spPr>
        <p:txBody>
          <a:bodyPr/>
          <a:lstStyle/>
          <a:p>
            <a:r>
              <a:rPr lang="el-GR" sz="1500" b="1" dirty="0">
                <a:solidFill>
                  <a:schemeClr val="bg2">
                    <a:lumMod val="50000"/>
                  </a:schemeClr>
                </a:solidFill>
              </a:rPr>
              <a:t>Η Λειτουργία </a:t>
            </a:r>
            <a:r>
              <a:rPr lang="el-GR" sz="1500" b="1" dirty="0"/>
              <a:t>(</a:t>
            </a:r>
            <a:r>
              <a:rPr lang="el-GR" sz="1500" b="1" dirty="0" err="1"/>
              <a:t>Missa</a:t>
            </a:r>
            <a:r>
              <a:rPr lang="el-GR" sz="1500" b="1" dirty="0"/>
              <a:t>, </a:t>
            </a:r>
            <a:r>
              <a:rPr lang="el-GR" sz="1500" b="1" dirty="0" err="1"/>
              <a:t>Mass</a:t>
            </a:r>
            <a:r>
              <a:rPr lang="el-GR" sz="1500" b="1" dirty="0"/>
              <a:t>), </a:t>
            </a:r>
            <a:r>
              <a:rPr lang="el-GR" sz="1500" dirty="0"/>
              <a:t>η</a:t>
            </a:r>
            <a:r>
              <a:rPr lang="el-GR" sz="1500" b="1" dirty="0"/>
              <a:t> </a:t>
            </a:r>
            <a:r>
              <a:rPr lang="el-GR" sz="1500" dirty="0"/>
              <a:t>λειτουργία της Ρωμαιοκαθολικής Εκκλησίας. Στις μέρες του </a:t>
            </a:r>
            <a:r>
              <a:rPr lang="el-GR" sz="1500" dirty="0" err="1"/>
              <a:t>Ντιφέ</a:t>
            </a:r>
            <a:r>
              <a:rPr lang="el-GR" sz="1500" dirty="0"/>
              <a:t> διαμορφώθηκε ένα νέο είδος </a:t>
            </a:r>
            <a:r>
              <a:rPr lang="el-GR" sz="1500" b="1" dirty="0"/>
              <a:t>θρησκευτικής μουσικής</a:t>
            </a:r>
            <a:r>
              <a:rPr lang="el-GR" sz="1500" dirty="0"/>
              <a:t>, η </a:t>
            </a:r>
            <a:r>
              <a:rPr lang="el-GR" sz="1500" b="1" dirty="0"/>
              <a:t>λειτουργία</a:t>
            </a:r>
            <a:r>
              <a:rPr lang="el-GR" sz="1500" dirty="0"/>
              <a:t>. Η λειτουργία είναι τμήμα του τυπικού της </a:t>
            </a:r>
            <a:r>
              <a:rPr lang="el-GR" sz="1500" dirty="0">
                <a:solidFill>
                  <a:schemeClr val="bg2">
                    <a:lumMod val="50000"/>
                  </a:schemeClr>
                </a:solidFill>
              </a:rPr>
              <a:t>Ρωμαιοκαθολικής Εκκλησίας</a:t>
            </a:r>
            <a:r>
              <a:rPr lang="el-GR" sz="1500" dirty="0"/>
              <a:t>. Ήταν γραμμένη στη </a:t>
            </a:r>
            <a:r>
              <a:rPr lang="el-GR" sz="1500" b="1" dirty="0"/>
              <a:t>λατινική γλώσσα, </a:t>
            </a:r>
            <a:r>
              <a:rPr lang="el-GR" sz="1500" dirty="0"/>
              <a:t>τη γλώσσα του Ευαγγελίου και μουσικό υλικό της ήταν το </a:t>
            </a:r>
            <a:r>
              <a:rPr lang="el-GR" sz="1500" b="1" dirty="0">
                <a:solidFill>
                  <a:schemeClr val="bg2">
                    <a:lumMod val="50000"/>
                  </a:schemeClr>
                </a:solidFill>
              </a:rPr>
              <a:t>γρηγοριανό μέλος.</a:t>
            </a:r>
            <a:endParaRPr lang="el-GR" sz="1500" dirty="0">
              <a:solidFill>
                <a:schemeClr val="bg2">
                  <a:lumMod val="50000"/>
                </a:schemeClr>
              </a:solidFill>
            </a:endParaRPr>
          </a:p>
          <a:p>
            <a:endParaRPr lang="el-GR" dirty="0"/>
          </a:p>
        </p:txBody>
      </p:sp>
      <p:sp>
        <p:nvSpPr>
          <p:cNvPr id="9" name="Title 1">
            <a:extLst>
              <a:ext uri="{FF2B5EF4-FFF2-40B4-BE49-F238E27FC236}">
                <a16:creationId xmlns:a16="http://schemas.microsoft.com/office/drawing/2014/main" id="{EECAB396-B4A0-4AA9-BCFE-ECCDB623BCFB}"/>
              </a:ext>
            </a:extLst>
          </p:cNvPr>
          <p:cNvSpPr>
            <a:spLocks noGrp="1"/>
          </p:cNvSpPr>
          <p:nvPr>
            <p:ph type="title"/>
          </p:nvPr>
        </p:nvSpPr>
        <p:spPr>
          <a:xfrm>
            <a:off x="669925" y="752475"/>
            <a:ext cx="9625013" cy="1081088"/>
          </a:xfrm>
          <a:gradFill>
            <a:gsLst>
              <a:gs pos="0">
                <a:schemeClr val="accent1"/>
              </a:gs>
              <a:gs pos="100000">
                <a:schemeClr val="accent2">
                  <a:lumMod val="50000"/>
                </a:schemeClr>
              </a:gs>
              <a:gs pos="100000">
                <a:schemeClr val="bg2">
                  <a:shade val="78000"/>
                  <a:hueMod val="44000"/>
                  <a:satMod val="200000"/>
                  <a:lumMod val="69000"/>
                </a:schemeClr>
              </a:gs>
            </a:gsLst>
            <a:lin ang="2520000" scaled="0"/>
          </a:gradFill>
        </p:spPr>
        <p:txBody>
          <a:bodyPr>
            <a:normAutofit fontScale="90000"/>
          </a:bodyPr>
          <a:lstStyle/>
          <a:p>
            <a:pPr>
              <a:lnSpc>
                <a:spcPct val="150000"/>
              </a:lnSpc>
            </a:pPr>
            <a:r>
              <a:rPr lang="el-GR" sz="3200" b="1" u="sng" dirty="0"/>
              <a:t>Τα είδη φωνητικής μουσικής στην Αναγέννηση</a:t>
            </a:r>
            <a:br>
              <a:rPr lang="en-US" sz="3200" b="1" u="sng" dirty="0"/>
            </a:br>
            <a:r>
              <a:rPr lang="el-GR" sz="2400" b="1" dirty="0"/>
              <a:t>Είδη θρησκευτικής φωνητικής μουσικής</a:t>
            </a:r>
            <a:endParaRPr lang="el-GR" sz="2400" dirty="0"/>
          </a:p>
        </p:txBody>
      </p:sp>
    </p:spTree>
    <p:extLst>
      <p:ext uri="{BB962C8B-B14F-4D97-AF65-F5344CB8AC3E}">
        <p14:creationId xmlns:p14="http://schemas.microsoft.com/office/powerpoint/2010/main" val="39784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0372E1-2B79-4911-90F0-AC2E55E52B18}"/>
              </a:ext>
            </a:extLst>
          </p:cNvPr>
          <p:cNvSpPr>
            <a:spLocks noGrp="1"/>
          </p:cNvSpPr>
          <p:nvPr>
            <p:ph type="title"/>
          </p:nvPr>
        </p:nvSpPr>
        <p:spPr/>
        <p:txBody>
          <a:bodyPr>
            <a:normAutofit fontScale="90000"/>
          </a:bodyPr>
          <a:lstStyle/>
          <a:p>
            <a:pPr>
              <a:lnSpc>
                <a:spcPct val="150000"/>
              </a:lnSpc>
            </a:pPr>
            <a:r>
              <a:rPr lang="el-GR" b="1" u="sng" dirty="0"/>
              <a:t>Τα είδη φωνητικής μουσικής στην Αναγέννηση</a:t>
            </a:r>
            <a:br>
              <a:rPr lang="el-GR" b="1" dirty="0"/>
            </a:br>
            <a:r>
              <a:rPr lang="el-GR" sz="2400" b="1" dirty="0"/>
              <a:t>Είδη κοσμικής φωνητικής μουσικής</a:t>
            </a:r>
          </a:p>
        </p:txBody>
      </p:sp>
      <p:sp>
        <p:nvSpPr>
          <p:cNvPr id="10" name="Text Placeholder 9">
            <a:extLst>
              <a:ext uri="{FF2B5EF4-FFF2-40B4-BE49-F238E27FC236}">
                <a16:creationId xmlns:a16="http://schemas.microsoft.com/office/drawing/2014/main" id="{8145C56C-8CBF-4D05-ADC3-9A3701077546}"/>
              </a:ext>
            </a:extLst>
          </p:cNvPr>
          <p:cNvSpPr>
            <a:spLocks noGrp="1"/>
          </p:cNvSpPr>
          <p:nvPr>
            <p:ph type="body" idx="1"/>
          </p:nvPr>
        </p:nvSpPr>
        <p:spPr>
          <a:xfrm>
            <a:off x="669222" y="2446411"/>
            <a:ext cx="3070034" cy="576262"/>
          </a:xfrm>
          <a:solidFill>
            <a:schemeClr val="accent1"/>
          </a:solidFill>
        </p:spPr>
        <p:txBody>
          <a:bodyPr/>
          <a:lstStyle/>
          <a:p>
            <a:pPr algn="ctr"/>
            <a:r>
              <a:rPr lang="el-GR" sz="3200" b="1" dirty="0">
                <a:solidFill>
                  <a:schemeClr val="bg2"/>
                </a:solidFill>
                <a:latin typeface="Gabriola" panose="04040605051002020D02" pitchFamily="82" charset="0"/>
                <a:cs typeface="Cavolini" panose="020B0502040204020203" pitchFamily="66" charset="0"/>
                <a:hlinkClick r:id="rId3">
                  <a:extLst>
                    <a:ext uri="{A12FA001-AC4F-418D-AE19-62706E023703}">
                      <ahyp:hlinkClr xmlns:ahyp="http://schemas.microsoft.com/office/drawing/2018/hyperlinkcolor" val="tx"/>
                    </a:ext>
                  </a:extLst>
                </a:hlinkClick>
              </a:rPr>
              <a:t>Το </a:t>
            </a:r>
            <a:r>
              <a:rPr lang="el-GR" sz="3200" b="1" dirty="0" err="1">
                <a:solidFill>
                  <a:schemeClr val="bg2"/>
                </a:solidFill>
                <a:latin typeface="Gabriola" panose="04040605051002020D02" pitchFamily="82" charset="0"/>
                <a:cs typeface="Cavolini" panose="020B0502040204020203" pitchFamily="66" charset="0"/>
                <a:hlinkClick r:id="rId3">
                  <a:extLst>
                    <a:ext uri="{A12FA001-AC4F-418D-AE19-62706E023703}">
                      <ahyp:hlinkClr xmlns:ahyp="http://schemas.microsoft.com/office/drawing/2018/hyperlinkcolor" val="tx"/>
                    </a:ext>
                  </a:extLst>
                </a:hlinkClick>
              </a:rPr>
              <a:t>μαδριγάλι</a:t>
            </a:r>
            <a:endParaRPr lang="el-GR" sz="3200" b="1" dirty="0">
              <a:solidFill>
                <a:schemeClr val="bg2"/>
              </a:solidFill>
              <a:latin typeface="Gabriola" panose="04040605051002020D02" pitchFamily="82" charset="0"/>
              <a:cs typeface="Cavolini" panose="020B0502040204020203" pitchFamily="66" charset="0"/>
            </a:endParaRPr>
          </a:p>
        </p:txBody>
      </p:sp>
      <p:sp>
        <p:nvSpPr>
          <p:cNvPr id="13" name="Text Placeholder 12">
            <a:extLst>
              <a:ext uri="{FF2B5EF4-FFF2-40B4-BE49-F238E27FC236}">
                <a16:creationId xmlns:a16="http://schemas.microsoft.com/office/drawing/2014/main" id="{4E4EEB5A-39C7-41C7-82C5-CED66E27A845}"/>
              </a:ext>
            </a:extLst>
          </p:cNvPr>
          <p:cNvSpPr>
            <a:spLocks noGrp="1"/>
          </p:cNvSpPr>
          <p:nvPr>
            <p:ph type="body" sz="half" idx="15"/>
          </p:nvPr>
        </p:nvSpPr>
        <p:spPr>
          <a:xfrm>
            <a:off x="660946" y="3312367"/>
            <a:ext cx="3049702" cy="2913513"/>
          </a:xfrm>
          <a:noFill/>
        </p:spPr>
        <p:txBody>
          <a:bodyPr/>
          <a:lstStyle/>
          <a:p>
            <a:r>
              <a:rPr lang="el-GR" sz="1600" b="1" dirty="0">
                <a:solidFill>
                  <a:schemeClr val="bg2">
                    <a:lumMod val="50000"/>
                  </a:schemeClr>
                </a:solidFill>
                <a:highlight>
                  <a:srgbClr val="FFFF00"/>
                </a:highlight>
              </a:rPr>
              <a:t>Το </a:t>
            </a:r>
            <a:r>
              <a:rPr lang="el-GR" sz="1600" b="1" dirty="0" err="1">
                <a:solidFill>
                  <a:schemeClr val="bg2">
                    <a:lumMod val="50000"/>
                  </a:schemeClr>
                </a:solidFill>
                <a:highlight>
                  <a:srgbClr val="FFFF00"/>
                </a:highlight>
              </a:rPr>
              <a:t>μαδριγάλι</a:t>
            </a:r>
            <a:r>
              <a:rPr lang="el-GR" sz="1600" b="1" dirty="0">
                <a:solidFill>
                  <a:schemeClr val="bg2">
                    <a:lumMod val="50000"/>
                  </a:schemeClr>
                </a:solidFill>
                <a:highlight>
                  <a:srgbClr val="FFFF00"/>
                </a:highlight>
              </a:rPr>
              <a:t> </a:t>
            </a:r>
            <a:r>
              <a:rPr lang="el-GR" sz="1600" b="1" dirty="0"/>
              <a:t>(</a:t>
            </a:r>
            <a:r>
              <a:rPr lang="el-GR" sz="1600" b="1" dirty="0" err="1"/>
              <a:t>madrigal</a:t>
            </a:r>
            <a:r>
              <a:rPr lang="el-GR" sz="1600" b="1" dirty="0"/>
              <a:t>) </a:t>
            </a:r>
            <a:r>
              <a:rPr lang="el-GR" sz="1600" dirty="0"/>
              <a:t>είναι είδος </a:t>
            </a:r>
            <a:r>
              <a:rPr lang="el-GR" sz="1600" dirty="0">
                <a:solidFill>
                  <a:schemeClr val="bg2">
                    <a:lumMod val="50000"/>
                  </a:schemeClr>
                </a:solidFill>
                <a:highlight>
                  <a:srgbClr val="FFFF00"/>
                </a:highlight>
              </a:rPr>
              <a:t>φωνητικής</a:t>
            </a:r>
            <a:r>
              <a:rPr lang="el-GR" sz="1600" dirty="0"/>
              <a:t> μουσικής που γεννήθηκε στο Μεσαίωνα, αλλά φτάνει στη μεγαλύτερη ακμή του το 16</a:t>
            </a:r>
            <a:r>
              <a:rPr lang="el-GR" sz="1600" baseline="30000" dirty="0"/>
              <a:t>ο</a:t>
            </a:r>
            <a:r>
              <a:rPr lang="el-GR" sz="1600" dirty="0"/>
              <a:t> αιώνα. Ήταν είδος πολύ αγαπητό στους συνθέτες και πάνω σ’ αυτό έκαναν τους πολυφωνικούς πειραματισμούς τους. </a:t>
            </a:r>
          </a:p>
          <a:p>
            <a:endParaRPr lang="el-GR" dirty="0"/>
          </a:p>
        </p:txBody>
      </p:sp>
      <p:sp>
        <p:nvSpPr>
          <p:cNvPr id="11" name="Text Placeholder 10">
            <a:extLst>
              <a:ext uri="{FF2B5EF4-FFF2-40B4-BE49-F238E27FC236}">
                <a16:creationId xmlns:a16="http://schemas.microsoft.com/office/drawing/2014/main" id="{9294386C-7A08-445F-84B6-48BDD88F064B}"/>
              </a:ext>
            </a:extLst>
          </p:cNvPr>
          <p:cNvSpPr>
            <a:spLocks noGrp="1"/>
          </p:cNvSpPr>
          <p:nvPr>
            <p:ph type="body" sz="quarter" idx="3"/>
          </p:nvPr>
        </p:nvSpPr>
        <p:spPr>
          <a:xfrm>
            <a:off x="5829300" y="2446411"/>
            <a:ext cx="3063240" cy="576262"/>
          </a:xfrm>
          <a:gradFill>
            <a:gsLst>
              <a:gs pos="0">
                <a:schemeClr val="bg2">
                  <a:tint val="96000"/>
                  <a:shade val="100000"/>
                  <a:hueMod val="270000"/>
                  <a:satMod val="200000"/>
                  <a:lumMod val="128000"/>
                </a:schemeClr>
              </a:gs>
              <a:gs pos="100000">
                <a:srgbClr val="FFC000"/>
              </a:gs>
              <a:gs pos="100000">
                <a:schemeClr val="bg2">
                  <a:shade val="78000"/>
                  <a:hueMod val="44000"/>
                  <a:satMod val="200000"/>
                  <a:lumMod val="69000"/>
                </a:schemeClr>
              </a:gs>
            </a:gsLst>
            <a:lin ang="2520000" scaled="0"/>
          </a:gradFill>
        </p:spPr>
        <p:txBody>
          <a:bodyPr/>
          <a:lstStyle/>
          <a:p>
            <a:pPr algn="ctr"/>
            <a:r>
              <a:rPr lang="el-GR" sz="3200" b="1" dirty="0">
                <a:solidFill>
                  <a:schemeClr val="bg2"/>
                </a:solidFill>
                <a:latin typeface="Gabriola" panose="04040605051002020D02" pitchFamily="82" charset="0"/>
                <a:cs typeface="Cavolini" panose="020B0502040204020203" pitchFamily="66" charset="0"/>
                <a:hlinkClick r:id="rId4">
                  <a:extLst>
                    <a:ext uri="{A12FA001-AC4F-418D-AE19-62706E023703}">
                      <ahyp:hlinkClr xmlns:ahyp="http://schemas.microsoft.com/office/drawing/2018/hyperlinkcolor" val="tx"/>
                    </a:ext>
                  </a:extLst>
                </a:hlinkClick>
              </a:rPr>
              <a:t>Τα τραγούδια </a:t>
            </a:r>
            <a:endParaRPr lang="el-GR" sz="3200" b="1" dirty="0">
              <a:solidFill>
                <a:schemeClr val="bg2"/>
              </a:solidFill>
              <a:latin typeface="Gabriola" panose="04040605051002020D02" pitchFamily="82" charset="0"/>
              <a:cs typeface="Cavolini" panose="020B0502040204020203" pitchFamily="66" charset="0"/>
            </a:endParaRPr>
          </a:p>
        </p:txBody>
      </p:sp>
      <p:pic>
        <p:nvPicPr>
          <p:cNvPr id="16" name="Εικόνα 4">
            <a:extLst>
              <a:ext uri="{FF2B5EF4-FFF2-40B4-BE49-F238E27FC236}">
                <a16:creationId xmlns:a16="http://schemas.microsoft.com/office/drawing/2014/main" id="{71C33DFB-F2D3-4642-AC48-2FAEF8802E7E}"/>
              </a:ext>
            </a:extLst>
          </p:cNvPr>
          <p:cNvPicPr/>
          <p:nvPr/>
        </p:nvPicPr>
        <p:blipFill rotWithShape="1">
          <a:blip r:embed="rId5">
            <a:alphaModFix amt="79000"/>
            <a:extLst>
              <a:ext uri="{BEBA8EAE-BF5A-486C-A8C5-ECC9F3942E4B}">
                <a14:imgProps xmlns:a14="http://schemas.microsoft.com/office/drawing/2010/main">
                  <a14:imgLayer r:embed="rId6">
                    <a14:imgEffect>
                      <a14:saturation sat="400000"/>
                    </a14:imgEffect>
                  </a14:imgLayer>
                </a14:imgProps>
              </a:ext>
            </a:extLst>
          </a:blip>
          <a:srcRect l="-1129" r="6765" b="-650"/>
          <a:stretch/>
        </p:blipFill>
        <p:spPr>
          <a:xfrm>
            <a:off x="4297680" y="3312367"/>
            <a:ext cx="6126480" cy="2194560"/>
          </a:xfrm>
          <a:prstGeom prst="rect">
            <a:avLst/>
          </a:prstGeom>
          <a:effectLst>
            <a:outerShdw blurRad="12700" algn="ctr" rotWithShape="0">
              <a:schemeClr val="tx1"/>
            </a:outerShdw>
          </a:effectLst>
        </p:spPr>
      </p:pic>
    </p:spTree>
    <p:extLst>
      <p:ext uri="{BB962C8B-B14F-4D97-AF65-F5344CB8AC3E}">
        <p14:creationId xmlns:p14="http://schemas.microsoft.com/office/powerpoint/2010/main" val="324310848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2.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7</TotalTime>
  <Words>925</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Gabriola</vt:lpstr>
      <vt:lpstr>Trebuchet MS</vt:lpstr>
      <vt:lpstr>Berlin</vt:lpstr>
      <vt:lpstr>Αναγέννηση </vt:lpstr>
      <vt:lpstr>Αναγέννηση 1450-1600 μ.Χ.</vt:lpstr>
      <vt:lpstr>Αναγέννηση </vt:lpstr>
      <vt:lpstr>Η τέχνη της πολυφωνίας</vt:lpstr>
      <vt:lpstr>Τα είδη μουσικής και οι πρώτες καταγραφές οργανικής μουσικής</vt:lpstr>
      <vt:lpstr>Η Μεταρρύθμιση του Λούθηρου</vt:lpstr>
      <vt:lpstr>  Η Μεταρρύθμιση του Λούθηρου και η μουσική </vt:lpstr>
      <vt:lpstr>Τα είδη φωνητικής μουσικής στην Αναγέννηση Είδη θρησκευτικής φωνητικής μουσικής</vt:lpstr>
      <vt:lpstr>Τα είδη φωνητικής μουσικής στην Αναγέννηση Είδη κοσμικής φωνητικής μουσικής</vt:lpstr>
      <vt:lpstr>  Η τελειοποίηση κάποιων μουσικών οργάνων οδηγεί τους συνθέτες σε πειραματισμούς για την δημιουργία ανεξάρτητης οργανικής μουσικής. Εμφανίζονται τα πρώτα σύνολα οργανικής μουσικής που αποτελούνται συνήθως από όργανα της ίδιας οικογενείας. Περιστασιακά εμφανίζονται ομάδες οργάνων από διαφορετικά είδη που προοιωνίζουν την δημιουργία της ορχήστρας. Τα οργανικά σύνολα παίζουν συνήθως  κοσμική, χορευτική μουσική, συχνά με μελωδίες δανεισμένες από γνωστά φωνητικά έργα της εποχής. Σημαντικά όργανα της εποχής: αναγεννησιακό λαούτο, φλογερά με ράμφος, βιόλα ντα γκάμπα, γκάιντα, hurdy gurdy   </vt:lpstr>
      <vt:lpstr>ΣΥΝΘΕΤΕΣ και ΙΣΤΟΡΙΚΑ ΠΡΟΣΩΠΑ ΤΗΣ ΑΝΑΓΕΝΝΗΣΗΣ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Αναγέννηση </dc:title>
  <dc:creator>t b</dc:creator>
  <cp:lastModifiedBy>t b</cp:lastModifiedBy>
  <cp:revision>4</cp:revision>
  <dcterms:created xsi:type="dcterms:W3CDTF">2021-01-23T21:07:10Z</dcterms:created>
  <dcterms:modified xsi:type="dcterms:W3CDTF">2021-01-23T21:16:26Z</dcterms:modified>
</cp:coreProperties>
</file>