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7559675" cy="10691813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704"/>
  </p:normalViewPr>
  <p:slideViewPr>
    <p:cSldViewPr snapToGrid="0">
      <p:cViewPr varScale="1">
        <p:scale>
          <a:sx n="105" d="100"/>
          <a:sy n="105" d="100"/>
        </p:scale>
        <p:origin x="174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l-GR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88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l-GR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67388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l-GR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l-GR" sz="4400" b="0" strike="noStrike" spc="-1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l-GR" sz="4400" b="0" strike="noStrike" spc="-1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l-GR" sz="4400" b="0" strike="noStrike" spc="-1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l-G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1320" cy="6809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l-GR" sz="4400" b="0" strike="noStrike" spc="-1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l-GR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l-GR" sz="4400" b="0" strike="noStrike" spc="-1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7388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l-GR" sz="4400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88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l-GR" sz="44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88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l-GR" sz="4400" b="0" strike="noStrike" spc="-1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467388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l-GR" sz="4400" b="0" strike="noStrike" spc="-1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l-GR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l-GR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l-G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1320" cy="6809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l-GR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l-GR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388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l-GR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88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4A7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l-GR" sz="1800" b="0" strike="noStrike" spc="-1">
                <a:latin typeface="Arial"/>
              </a:rPr>
              <a:t>Πατήστε για επεξεργασία της μορφής κειμένου του τίτλου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1800" b="0" strike="noStrike" spc="-1">
                <a:latin typeface="Arial"/>
              </a:rPr>
              <a:t>Πατήστε για επεξεργασία της μορφής κειμένου διάρθρωσης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1800" b="0" strike="noStrike" spc="-1">
                <a:latin typeface="Arial"/>
              </a:rPr>
              <a:t>Δεύτερο επίπεδο διάρθρωσης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1800" b="0" strike="noStrike" spc="-1">
                <a:latin typeface="Arial"/>
              </a:rPr>
              <a:t>Τρίτο επίπεδο διάρθρωσης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1800" b="0" strike="noStrike" spc="-1">
                <a:latin typeface="Arial"/>
              </a:rPr>
              <a:t>Τέταρτο επίπεδο διάρθρωσης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1800" b="0" strike="noStrike" spc="-1">
                <a:latin typeface="Arial"/>
              </a:rPr>
              <a:t>Πέμπτο επίπεδο διάρθρωσης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1800" b="0" strike="noStrike" spc="-1">
                <a:latin typeface="Arial"/>
              </a:rPr>
              <a:t>Έκτο επίπεδο διάρθρωσης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1800" b="0" strike="noStrike" spc="-1">
                <a:latin typeface="Arial"/>
              </a:rPr>
              <a:t>Έβδομο επίπεδο διάρθρωσης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E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l-GR" sz="4400" b="0" strike="noStrike" spc="-1">
                <a:latin typeface="Arial"/>
              </a:rPr>
              <a:t>Πατήστε για επεξεργασία της μορφής κειμένου του τίτλου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3200" b="0" strike="noStrike" spc="-1">
                <a:latin typeface="Arial"/>
              </a:rPr>
              <a:t>Πατήστε για επεξεργασία της μορφής κειμένου διάρθρωσης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800" b="0" strike="noStrike" spc="-1">
                <a:latin typeface="Arial"/>
              </a:rPr>
              <a:t>Δεύτερο επίπεδο διάρθρωσης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400" b="0" strike="noStrike" spc="-1">
                <a:latin typeface="Arial"/>
              </a:rPr>
              <a:t>Τρίτο επίπεδο διάρθρωσης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000" b="0" strike="noStrike" spc="-1">
                <a:latin typeface="Arial"/>
              </a:rPr>
              <a:t>Τέταρτο επίπεδο διάρθρωσης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latin typeface="Arial"/>
              </a:rPr>
              <a:t>Πέμπτο επίπεδο διάρθρωσης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latin typeface="Arial"/>
              </a:rPr>
              <a:t>Έκτο επίπεδο διάρθρωσης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latin typeface="Arial"/>
              </a:rPr>
              <a:t>Έβδομο επίπεδο διάρθρωσης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CustomShape 1"/>
          <p:cNvSpPr/>
          <p:nvPr/>
        </p:nvSpPr>
        <p:spPr>
          <a:xfrm>
            <a:off x="296640" y="255240"/>
            <a:ext cx="8566200" cy="6366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l-GR" sz="2400" b="0" strike="noStrike" spc="-1">
                <a:solidFill>
                  <a:srgbClr val="FFFF00"/>
                </a:solidFill>
                <a:latin typeface="Calibri"/>
                <a:ea typeface="DejaVu Sans"/>
              </a:rPr>
              <a:t>Η Ελλάδα (1923-1930)</a:t>
            </a: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l-GR" sz="2400" b="0" strike="noStrike" spc="-1">
              <a:latin typeface="Arial"/>
            </a:endParaRPr>
          </a:p>
        </p:txBody>
      </p:sp>
      <p:pic>
        <p:nvPicPr>
          <p:cNvPr id="77" name="Picture 3"/>
          <p:cNvPicPr/>
          <p:nvPr/>
        </p:nvPicPr>
        <p:blipFill>
          <a:blip r:embed="rId2"/>
          <a:stretch/>
        </p:blipFill>
        <p:spPr>
          <a:xfrm>
            <a:off x="432000" y="720000"/>
            <a:ext cx="5666400" cy="2856600"/>
          </a:xfrm>
          <a:prstGeom prst="rect">
            <a:avLst/>
          </a:prstGeom>
          <a:ln>
            <a:noFill/>
          </a:ln>
        </p:spPr>
      </p:pic>
      <p:pic>
        <p:nvPicPr>
          <p:cNvPr id="78" name="Picture 4"/>
          <p:cNvPicPr/>
          <p:nvPr/>
        </p:nvPicPr>
        <p:blipFill>
          <a:blip r:embed="rId3"/>
          <a:stretch/>
        </p:blipFill>
        <p:spPr>
          <a:xfrm>
            <a:off x="5440320" y="3234240"/>
            <a:ext cx="3411000" cy="3173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CustomShape 1"/>
          <p:cNvSpPr/>
          <p:nvPr/>
        </p:nvSpPr>
        <p:spPr>
          <a:xfrm>
            <a:off x="144000" y="216360"/>
            <a:ext cx="8352000" cy="61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Arial"/>
                <a:ea typeface="DejaVu Sans"/>
              </a:rPr>
              <a:t>Σύντομα, ο βασιλιάς εξανάγκασε τον Κονδύλη να παραιτηθεί</a:t>
            </a:r>
            <a:endParaRPr lang="el-GR" sz="2400" b="0" strike="noStrike" spc="-1">
              <a:latin typeface="Arial"/>
            </a:endParaRPr>
          </a:p>
          <a:p>
            <a:pPr marL="343080" indent="-342000" algn="ctr">
              <a:lnSpc>
                <a:spcPct val="100000"/>
              </a:lnSpc>
              <a:spcBef>
                <a:spcPts val="479"/>
              </a:spcBef>
              <a:buClr>
                <a:srgbClr val="FFFF00"/>
              </a:buClr>
              <a:buFont typeface="Wingdings" charset="2"/>
              <a:buChar char=""/>
            </a:pPr>
            <a:r>
              <a:rPr lang="el-GR" sz="2400" b="0" strike="noStrike" spc="-1">
                <a:solidFill>
                  <a:srgbClr val="FFFF00"/>
                </a:solidFill>
                <a:latin typeface="Arial"/>
                <a:ea typeface="DejaVu Sans"/>
              </a:rPr>
              <a:t>Εκλογές 1/1936, Φιλελεύθεροι και Λαϊκό Κόμμα (και σύμμαχοι) αδυνατούν να σχηματίσουν κυβέρνηση</a:t>
            </a:r>
            <a:endParaRPr lang="el-GR" sz="2400" b="0" strike="noStrike" spc="-1">
              <a:latin typeface="Arial"/>
            </a:endParaRPr>
          </a:p>
          <a:p>
            <a:pPr marL="343080" indent="-342000" algn="ctr">
              <a:lnSpc>
                <a:spcPct val="100000"/>
              </a:lnSpc>
              <a:spcBef>
                <a:spcPts val="479"/>
              </a:spcBef>
              <a:buClr>
                <a:srgbClr val="FFFF00"/>
              </a:buClr>
              <a:buFont typeface="Wingdings" charset="2"/>
              <a:buChar char=""/>
            </a:pPr>
            <a:r>
              <a:rPr lang="el-GR" sz="2400" b="0" strike="noStrike" spc="-1">
                <a:solidFill>
                  <a:srgbClr val="FFFF00"/>
                </a:solidFill>
                <a:latin typeface="Arial"/>
                <a:ea typeface="DejaVu Sans"/>
              </a:rPr>
              <a:t>Πολιτική αστάθεια και υπηρεσιακή κυβέρνηση Δεμερτζή</a:t>
            </a: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Arial"/>
                <a:ea typeface="DejaVu Sans"/>
              </a:rPr>
              <a:t>Τρεις θάνατοι</a:t>
            </a: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Arial"/>
                <a:ea typeface="DejaVu Sans"/>
              </a:rPr>
              <a:t>3/1936 Ελ. Βενιζέλου</a:t>
            </a: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Arial"/>
                <a:ea typeface="DejaVu Sans"/>
              </a:rPr>
              <a:t>4/1936 Κ. Δεμερτζή  </a:t>
            </a: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Arial"/>
                <a:ea typeface="DejaVu Sans"/>
              </a:rPr>
              <a:t>5/1936 Π. Τσαλδάρη</a:t>
            </a: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Arial"/>
                <a:ea typeface="DejaVu Sans"/>
              </a:rPr>
              <a:t>Και δύο ακόμα</a:t>
            </a: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Arial"/>
                <a:ea typeface="DejaVu Sans"/>
              </a:rPr>
              <a:t>11/1936 Αλ. Παπαναστασίου</a:t>
            </a: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Arial"/>
                <a:ea typeface="DejaVu Sans"/>
              </a:rPr>
              <a:t>3/1938 Ανδ. Μιχαλακόπουλου</a:t>
            </a:r>
            <a:endParaRPr lang="el-GR" sz="24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CustomShape 1"/>
          <p:cNvSpPr/>
          <p:nvPr/>
        </p:nvSpPr>
        <p:spPr>
          <a:xfrm>
            <a:off x="2682240" y="332640"/>
            <a:ext cx="6065400" cy="61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 lnSpcReduction="10000"/>
          </a:bodyPr>
          <a:lstStyle/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 dirty="0">
                <a:solidFill>
                  <a:srgbClr val="FFFF00"/>
                </a:solidFill>
                <a:latin typeface="Arial"/>
                <a:ea typeface="DejaVu Sans"/>
              </a:rPr>
              <a:t>Στο θάνατο του Δεμερτζή, ο βασιλιάς Γεώργιος Β΄ διόρισε πρωθυπουργό τον Ιωάννη Μεταξά, που τελικά πήρε ψήφο εμπιστοσύνης (4/1936)</a:t>
            </a:r>
            <a:endParaRPr lang="el-GR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endParaRPr lang="el-GR" sz="2400" b="0" strike="noStrike" spc="-1" dirty="0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 dirty="0">
                <a:solidFill>
                  <a:srgbClr val="FFFF00"/>
                </a:solidFill>
                <a:latin typeface="Arial"/>
                <a:ea typeface="DejaVu Sans"/>
              </a:rPr>
              <a:t>Λίγο αργότερα, η Βουλή αποφάσισε να κλείσει</a:t>
            </a:r>
            <a:endParaRPr lang="el-GR" sz="2400" b="0" strike="noStrike" spc="-1" dirty="0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 dirty="0">
                <a:solidFill>
                  <a:srgbClr val="FFFF00"/>
                </a:solidFill>
                <a:latin typeface="Arial"/>
                <a:ea typeface="DejaVu Sans"/>
              </a:rPr>
              <a:t>για 5 μήνες εξουσιοδοτώντας την κυβέρνηση</a:t>
            </a:r>
            <a:endParaRPr lang="el-GR" sz="2400" b="0" strike="noStrike" spc="-1" dirty="0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 dirty="0">
                <a:solidFill>
                  <a:srgbClr val="FFFF00"/>
                </a:solidFill>
                <a:latin typeface="Arial"/>
                <a:ea typeface="DejaVu Sans"/>
              </a:rPr>
              <a:t>Μεταξά να εκδίδει νομοθετικά διατάγματα.</a:t>
            </a:r>
            <a:endParaRPr lang="el-GR" sz="2400" b="0" strike="noStrike" spc="-1" dirty="0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79"/>
              </a:spcBef>
            </a:pPr>
            <a:endParaRPr lang="el-GR" sz="2400" b="0" strike="noStrike" spc="-1" dirty="0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79"/>
              </a:spcBef>
            </a:pPr>
            <a:endParaRPr lang="el-GR" sz="2400" b="0" strike="noStrike" spc="-1" dirty="0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79"/>
              </a:spcBef>
            </a:pPr>
            <a:endParaRPr lang="el-GR" sz="2400" b="0" strike="noStrike" spc="-1" dirty="0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 dirty="0">
                <a:solidFill>
                  <a:srgbClr val="FFFF00"/>
                </a:solidFill>
                <a:latin typeface="Arial"/>
                <a:ea typeface="DejaVu Sans"/>
              </a:rPr>
              <a:t>Μην ξεχνάμε ότι την ίδια εποχή σε μεγάλο μέρος της Ευρώπης επικρατούσαν φασιστικά καθεστώτα.</a:t>
            </a:r>
            <a:endParaRPr lang="el-GR" sz="2400" b="0" strike="noStrike" spc="-1" dirty="0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79"/>
              </a:spcBef>
            </a:pPr>
            <a:endParaRPr lang="el-GR" sz="2400" b="0" strike="noStrike" spc="-1" dirty="0">
              <a:latin typeface="Arial"/>
            </a:endParaRPr>
          </a:p>
        </p:txBody>
      </p:sp>
      <p:pic>
        <p:nvPicPr>
          <p:cNvPr id="98" name="Picture 2"/>
          <p:cNvPicPr/>
          <p:nvPr/>
        </p:nvPicPr>
        <p:blipFill>
          <a:blip r:embed="rId2"/>
          <a:stretch/>
        </p:blipFill>
        <p:spPr>
          <a:xfrm>
            <a:off x="233280" y="1080000"/>
            <a:ext cx="2286000" cy="3095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CustomShape 1"/>
          <p:cNvSpPr/>
          <p:nvPr/>
        </p:nvSpPr>
        <p:spPr>
          <a:xfrm>
            <a:off x="395640" y="332640"/>
            <a:ext cx="8352000" cy="61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Arial"/>
                <a:ea typeface="DejaVu Sans"/>
              </a:rPr>
              <a:t>Την ίδια εποχή, οι εργάτες διεκδικούσαν δικαιώματα</a:t>
            </a: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Arial"/>
                <a:ea typeface="DejaVu Sans"/>
              </a:rPr>
              <a:t>9-5-1936, η απεργία των καπνεργατών στη Θεσσαλονίκη καταστέλλεται βίαια</a:t>
            </a:r>
            <a:endParaRPr lang="el-GR" sz="2400" b="0" strike="noStrike" spc="-1">
              <a:latin typeface="Arial"/>
            </a:endParaRPr>
          </a:p>
        </p:txBody>
      </p:sp>
      <p:pic>
        <p:nvPicPr>
          <p:cNvPr id="100" name="Picture 2"/>
          <p:cNvPicPr/>
          <p:nvPr/>
        </p:nvPicPr>
        <p:blipFill>
          <a:blip r:embed="rId2"/>
          <a:stretch/>
        </p:blipFill>
        <p:spPr>
          <a:xfrm>
            <a:off x="251640" y="1989000"/>
            <a:ext cx="3294720" cy="1932480"/>
          </a:xfrm>
          <a:prstGeom prst="rect">
            <a:avLst/>
          </a:prstGeom>
          <a:ln>
            <a:noFill/>
          </a:ln>
        </p:spPr>
      </p:pic>
      <p:pic>
        <p:nvPicPr>
          <p:cNvPr id="101" name="Picture 3"/>
          <p:cNvPicPr/>
          <p:nvPr/>
        </p:nvPicPr>
        <p:blipFill>
          <a:blip r:embed="rId3"/>
          <a:stretch/>
        </p:blipFill>
        <p:spPr>
          <a:xfrm>
            <a:off x="4644000" y="2205000"/>
            <a:ext cx="4047120" cy="3161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CustomShape 1"/>
          <p:cNvSpPr/>
          <p:nvPr/>
        </p:nvSpPr>
        <p:spPr>
          <a:xfrm>
            <a:off x="395640" y="332640"/>
            <a:ext cx="8352000" cy="61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Arial"/>
                <a:ea typeface="DejaVu Sans"/>
              </a:rPr>
              <a:t>Στα μέσα Ιουλίου, τα κόμματα συμφωνούν για σχηματισμό κυβέρνησης συνεργασίας</a:t>
            </a: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Arial"/>
                <a:ea typeface="DejaVu Sans"/>
              </a:rPr>
              <a:t>Όμως, στις 4 Αυγ. 1936, με πρόφαση την πανελλαδική απεργία και τις ταραχές που ίσως ακολουθούσαν </a:t>
            </a: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Arial"/>
                <a:ea typeface="DejaVu Sans"/>
              </a:rPr>
              <a:t>ο Μεταξάς, με τη σύμφωνη γνώμη του βασιλιά κάνει πραξικόπημα αναστέλλοντας την ισχύ διατάξεων του Συντάγματος</a:t>
            </a:r>
            <a:endParaRPr lang="el-GR" sz="2400" b="0" strike="noStrike" spc="-1">
              <a:latin typeface="Arial"/>
            </a:endParaRPr>
          </a:p>
        </p:txBody>
      </p:sp>
      <p:pic>
        <p:nvPicPr>
          <p:cNvPr id="103" name="Picture 2"/>
          <p:cNvPicPr/>
          <p:nvPr/>
        </p:nvPicPr>
        <p:blipFill>
          <a:blip r:embed="rId2"/>
          <a:stretch/>
        </p:blipFill>
        <p:spPr>
          <a:xfrm>
            <a:off x="1944000" y="3096000"/>
            <a:ext cx="5280840" cy="34142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Picture 3"/>
          <p:cNvPicPr/>
          <p:nvPr/>
        </p:nvPicPr>
        <p:blipFill>
          <a:blip r:embed="rId2"/>
          <a:stretch/>
        </p:blipFill>
        <p:spPr>
          <a:xfrm>
            <a:off x="251640" y="404640"/>
            <a:ext cx="4110480" cy="2602800"/>
          </a:xfrm>
          <a:prstGeom prst="rect">
            <a:avLst/>
          </a:prstGeom>
          <a:ln>
            <a:noFill/>
          </a:ln>
        </p:spPr>
      </p:pic>
      <p:pic>
        <p:nvPicPr>
          <p:cNvPr id="105" name="Picture 4"/>
          <p:cNvPicPr/>
          <p:nvPr/>
        </p:nvPicPr>
        <p:blipFill>
          <a:blip r:embed="rId3"/>
          <a:stretch/>
        </p:blipFill>
        <p:spPr>
          <a:xfrm>
            <a:off x="2051640" y="3717000"/>
            <a:ext cx="3332520" cy="2418120"/>
          </a:xfrm>
          <a:prstGeom prst="rect">
            <a:avLst/>
          </a:prstGeom>
          <a:ln>
            <a:noFill/>
          </a:ln>
        </p:spPr>
      </p:pic>
      <p:pic>
        <p:nvPicPr>
          <p:cNvPr id="106" name="Picture 5"/>
          <p:cNvPicPr/>
          <p:nvPr/>
        </p:nvPicPr>
        <p:blipFill>
          <a:blip r:embed="rId4"/>
          <a:stretch/>
        </p:blipFill>
        <p:spPr>
          <a:xfrm>
            <a:off x="4865040" y="836640"/>
            <a:ext cx="3821400" cy="27036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CustomShape 1"/>
          <p:cNvSpPr/>
          <p:nvPr/>
        </p:nvSpPr>
        <p:spPr>
          <a:xfrm>
            <a:off x="395640" y="332640"/>
            <a:ext cx="8352000" cy="61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Arial"/>
                <a:ea typeface="DejaVu Sans"/>
              </a:rPr>
              <a:t>Παρά το φασιστικού τύπου καθεστώς που επιβάλλει ο Μεταξάς, η Ελλάδα έχει πολύ φιλικές σχέσεις με το Λονδίνο, λόγω του Γεώργιου που ήταν αγγλόφιλος</a:t>
            </a: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Arial"/>
                <a:ea typeface="DejaVu Sans"/>
              </a:rPr>
              <a:t>… και τελικά ο πραγματικός δικτάτορας</a:t>
            </a: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Arial"/>
                <a:ea typeface="DejaVu Sans"/>
              </a:rPr>
              <a:t> Θα αποφύγει η χώρα τις στενές οικονομικές σχέσεις με τη Γερμανία</a:t>
            </a:r>
            <a:endParaRPr lang="el-GR" sz="24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Picture 2"/>
          <p:cNvPicPr/>
          <p:nvPr/>
        </p:nvPicPr>
        <p:blipFill>
          <a:blip r:embed="rId2"/>
          <a:stretch/>
        </p:blipFill>
        <p:spPr>
          <a:xfrm>
            <a:off x="144000" y="1152000"/>
            <a:ext cx="3801240" cy="4968000"/>
          </a:xfrm>
          <a:prstGeom prst="rect">
            <a:avLst/>
          </a:prstGeom>
          <a:ln>
            <a:noFill/>
          </a:ln>
        </p:spPr>
      </p:pic>
      <p:sp>
        <p:nvSpPr>
          <p:cNvPr id="80" name="TextShape 1"/>
          <p:cNvSpPr txBox="1"/>
          <p:nvPr/>
        </p:nvSpPr>
        <p:spPr>
          <a:xfrm>
            <a:off x="432000" y="67320"/>
            <a:ext cx="7771320" cy="793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l-GR" sz="2800" b="0" strike="noStrike" spc="-1">
                <a:solidFill>
                  <a:srgbClr val="FFF200"/>
                </a:solidFill>
                <a:latin typeface="Arial"/>
              </a:rPr>
              <a:t>Η κατάσταση στην Ελλάδα μετά τη συνθήκη της Λωζάννης</a:t>
            </a:r>
          </a:p>
        </p:txBody>
      </p:sp>
      <p:sp>
        <p:nvSpPr>
          <p:cNvPr id="81" name="TextShape 2"/>
          <p:cNvSpPr txBox="1"/>
          <p:nvPr/>
        </p:nvSpPr>
        <p:spPr>
          <a:xfrm>
            <a:off x="3832560" y="936000"/>
            <a:ext cx="4015440" cy="5472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 dirty="0">
                <a:solidFill>
                  <a:srgbClr val="FFF200"/>
                </a:solidFill>
                <a:latin typeface="Arial"/>
              </a:rPr>
              <a:t>- Μετά την ήττα στον μικρασιατικό πόλεμο, επιβάλλεται στρατιωτικό </a:t>
            </a:r>
            <a:r>
              <a:rPr lang="el-GR" sz="2000" b="0" strike="noStrike" spc="-1" dirty="0" err="1">
                <a:solidFill>
                  <a:srgbClr val="FFF200"/>
                </a:solidFill>
                <a:latin typeface="Arial"/>
              </a:rPr>
              <a:t>φιλοβενιζελικό</a:t>
            </a:r>
            <a:r>
              <a:rPr lang="el-GR" sz="2000" b="0" strike="noStrike" spc="-1" dirty="0">
                <a:solidFill>
                  <a:srgbClr val="FFF200"/>
                </a:solidFill>
                <a:latin typeface="Arial"/>
              </a:rPr>
              <a:t> καθεστώς. 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 dirty="0">
                <a:solidFill>
                  <a:srgbClr val="FFF200"/>
                </a:solidFill>
                <a:latin typeface="Arial"/>
              </a:rPr>
              <a:t>- Μάρτιος 1924: Ανακηρύσσεται, με πρωτοβουλία του Αλέξανδρου Παπαναστασίου, η αβασίλευτη δημοκρατία. Οι φιλοβασιλικοί την αμφισβητούν. 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 dirty="0">
                <a:solidFill>
                  <a:srgbClr val="FFF200"/>
                </a:solidFill>
                <a:latin typeface="Arial"/>
              </a:rPr>
              <a:t>- Παπαναστασίου: 1ος πρωθυπουργός της Β’ ελληνικής δημοκρατίας.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 dirty="0">
                <a:solidFill>
                  <a:srgbClr val="FFF200"/>
                </a:solidFill>
                <a:latin typeface="Arial"/>
              </a:rPr>
              <a:t>- Ίδρυση ΑΠΘ, αναγνώριση της δημοτικής.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CustomShape 1"/>
          <p:cNvSpPr/>
          <p:nvPr/>
        </p:nvSpPr>
        <p:spPr>
          <a:xfrm>
            <a:off x="432000" y="288000"/>
            <a:ext cx="8495280" cy="1007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l-GR" sz="2400" b="0" strike="noStrike" spc="-1">
                <a:solidFill>
                  <a:srgbClr val="FFFF00"/>
                </a:solidFill>
                <a:latin typeface="Arial"/>
                <a:ea typeface="DejaVu Sans"/>
              </a:rPr>
              <a:t>Η Δημοκρατία τελικά καταλύθηκε τον Ιούνιο 1925 ως τον Ιούλιο 1926 από τον στρατηγό Θεόδωρο Πάγκαλο.</a:t>
            </a: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l-GR" sz="2400" b="0" strike="noStrike" spc="-1">
                <a:solidFill>
                  <a:srgbClr val="FFFF00"/>
                </a:solidFill>
                <a:latin typeface="Arial"/>
                <a:ea typeface="DejaVu Sans"/>
              </a:rPr>
              <a:t>Θαυμαστής του Μουσολίνι </a:t>
            </a:r>
            <a:r>
              <a:rPr lang="el-GR" sz="2400" b="0" strike="noStrike" spc="-1">
                <a:solidFill>
                  <a:srgbClr val="FFFF00"/>
                </a:solidFill>
                <a:latin typeface="Arial"/>
                <a:ea typeface="Calibri"/>
              </a:rPr>
              <a:t>→ πρώτα δείγματα καταστολής του ελληνικού κομμουνισμού.</a:t>
            </a:r>
            <a:r>
              <a:rPr lang="el-GR" sz="2400" b="0" strike="noStrike" spc="-1">
                <a:solidFill>
                  <a:srgbClr val="FFFF00"/>
                </a:solidFill>
                <a:latin typeface="Arial"/>
                <a:ea typeface="DejaVu Sans"/>
              </a:rPr>
              <a:t> </a:t>
            </a:r>
            <a:endParaRPr lang="el-GR" sz="2400" b="0" strike="noStrike" spc="-1">
              <a:latin typeface="Arial"/>
            </a:endParaRPr>
          </a:p>
        </p:txBody>
      </p:sp>
      <p:pic>
        <p:nvPicPr>
          <p:cNvPr id="83" name="Picture 3"/>
          <p:cNvPicPr/>
          <p:nvPr/>
        </p:nvPicPr>
        <p:blipFill>
          <a:blip r:embed="rId2"/>
          <a:stretch/>
        </p:blipFill>
        <p:spPr>
          <a:xfrm>
            <a:off x="2160000" y="1873080"/>
            <a:ext cx="5543280" cy="4462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Shape 1"/>
          <p:cNvSpPr txBox="1"/>
          <p:nvPr/>
        </p:nvSpPr>
        <p:spPr>
          <a:xfrm>
            <a:off x="652680" y="144000"/>
            <a:ext cx="7771320" cy="72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l-GR" sz="4400" b="0" strike="noStrike" spc="-1">
                <a:solidFill>
                  <a:srgbClr val="FFF200"/>
                </a:solidFill>
                <a:latin typeface="Arial"/>
              </a:rPr>
              <a:t>1926-1932 </a:t>
            </a:r>
          </a:p>
        </p:txBody>
      </p:sp>
      <p:sp>
        <p:nvSpPr>
          <p:cNvPr id="85" name="TextShape 2"/>
          <p:cNvSpPr txBox="1"/>
          <p:nvPr/>
        </p:nvSpPr>
        <p:spPr>
          <a:xfrm>
            <a:off x="4608000" y="1080000"/>
            <a:ext cx="4176000" cy="5544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b="0" strike="noStrike" spc="-1" dirty="0">
                <a:solidFill>
                  <a:srgbClr val="FFF200"/>
                </a:solidFill>
                <a:latin typeface="Arial"/>
              </a:rPr>
              <a:t>- </a:t>
            </a:r>
            <a:r>
              <a:rPr lang="el-GR" b="0" u="sng" strike="noStrike" spc="-1" dirty="0">
                <a:solidFill>
                  <a:srgbClr val="FFF200"/>
                </a:solidFill>
                <a:uFillTx/>
                <a:latin typeface="Arial"/>
              </a:rPr>
              <a:t>1926</a:t>
            </a:r>
            <a:r>
              <a:rPr lang="el-GR" b="0" strike="noStrike" spc="-1" dirty="0">
                <a:solidFill>
                  <a:srgbClr val="FFF200"/>
                </a:solidFill>
                <a:latin typeface="Arial"/>
              </a:rPr>
              <a:t>: Οικουμενική κυβέρνηση Ζαΐμη ,ε συμμετοχή </a:t>
            </a:r>
            <a:r>
              <a:rPr lang="el-GR" b="0" strike="noStrike" spc="-1" dirty="0" err="1">
                <a:solidFill>
                  <a:srgbClr val="FFF200"/>
                </a:solidFill>
                <a:latin typeface="Arial"/>
              </a:rPr>
              <a:t>βενιζελικών</a:t>
            </a:r>
            <a:r>
              <a:rPr lang="el-GR" b="0" strike="noStrike" spc="-1" dirty="0">
                <a:solidFill>
                  <a:srgbClr val="FFF200"/>
                </a:solidFill>
                <a:latin typeface="Arial"/>
              </a:rPr>
              <a:t> και </a:t>
            </a:r>
            <a:r>
              <a:rPr lang="el-GR" b="0" strike="noStrike" spc="-1" dirty="0" err="1">
                <a:solidFill>
                  <a:srgbClr val="FFF200"/>
                </a:solidFill>
                <a:latin typeface="Arial"/>
              </a:rPr>
              <a:t>αντιβενιζελικών</a:t>
            </a:r>
            <a:r>
              <a:rPr lang="el-GR" b="0" strike="noStrike" spc="-1" dirty="0">
                <a:solidFill>
                  <a:srgbClr val="FFF200"/>
                </a:solidFill>
                <a:latin typeface="Arial"/>
              </a:rPr>
              <a:t>.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b="0" strike="noStrike" spc="-1" dirty="0">
                <a:solidFill>
                  <a:srgbClr val="FFF200"/>
                </a:solidFill>
                <a:latin typeface="Arial"/>
              </a:rPr>
              <a:t>- </a:t>
            </a:r>
            <a:r>
              <a:rPr lang="el-GR" b="0" u="sng" strike="noStrike" spc="-1" dirty="0">
                <a:solidFill>
                  <a:srgbClr val="FFF200"/>
                </a:solidFill>
                <a:uFillTx/>
                <a:latin typeface="Arial"/>
              </a:rPr>
              <a:t>1927</a:t>
            </a:r>
            <a:r>
              <a:rPr lang="el-GR" b="0" strike="noStrike" spc="-1" dirty="0">
                <a:solidFill>
                  <a:srgbClr val="FFF200"/>
                </a:solidFill>
                <a:latin typeface="Arial"/>
              </a:rPr>
              <a:t>: Νέο, προοδευτικό Σύνταγμα.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b="0" strike="noStrike" spc="-1" dirty="0">
                <a:solidFill>
                  <a:srgbClr val="FFF200"/>
                </a:solidFill>
                <a:latin typeface="Arial"/>
              </a:rPr>
              <a:t>- </a:t>
            </a:r>
            <a:r>
              <a:rPr lang="el-GR" b="0" u="sng" strike="noStrike" spc="-1" dirty="0">
                <a:solidFill>
                  <a:srgbClr val="FFF200"/>
                </a:solidFill>
                <a:uFillTx/>
                <a:latin typeface="Arial"/>
              </a:rPr>
              <a:t>1928</a:t>
            </a:r>
            <a:r>
              <a:rPr lang="el-GR" b="0" strike="noStrike" spc="-1" dirty="0">
                <a:solidFill>
                  <a:srgbClr val="FFF200"/>
                </a:solidFill>
                <a:latin typeface="Arial"/>
              </a:rPr>
              <a:t>: Στις εκλογές θριαμβεύει ο Βενιζέλος και κυβερνά σταθερά για μία τετραετία.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b="0" strike="noStrike" spc="-1" dirty="0">
                <a:solidFill>
                  <a:srgbClr val="FFF200"/>
                </a:solidFill>
                <a:latin typeface="Arial"/>
              </a:rPr>
              <a:t>- Ο Βενιζέλος υπογράφει σύμφωνο ελληνοτουρκικής φιλίας που εξυπηρετεί φανερά τα συμφέροντα της τουρκικής πλευράς.   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b="0" strike="noStrike" spc="-1" dirty="0">
                <a:solidFill>
                  <a:srgbClr val="FFF200"/>
                </a:solidFill>
                <a:latin typeface="Arial"/>
              </a:rPr>
              <a:t>-  Με το “ιδιώνυμο” </a:t>
            </a:r>
            <a:r>
              <a:rPr lang="el-GR" b="0" strike="noStrike" spc="-1" dirty="0" err="1">
                <a:solidFill>
                  <a:srgbClr val="FFF200"/>
                </a:solidFill>
                <a:latin typeface="Arial"/>
              </a:rPr>
              <a:t>ποινικοποιεί</a:t>
            </a:r>
            <a:r>
              <a:rPr lang="el-GR" b="0" strike="noStrike" spc="-1" dirty="0">
                <a:solidFill>
                  <a:srgbClr val="FFF200"/>
                </a:solidFill>
                <a:latin typeface="Arial"/>
              </a:rPr>
              <a:t> τις ριζοσπαστικές ιδέες και τον κομμουνισμό. 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b="0" strike="noStrike" spc="-1" dirty="0">
                <a:solidFill>
                  <a:srgbClr val="FFF200"/>
                </a:solidFill>
                <a:latin typeface="Arial"/>
              </a:rPr>
              <a:t>* Αναπτυξιακά έργα, πρόοδος προς τη </a:t>
            </a:r>
            <a:r>
              <a:rPr lang="el-GR" b="0" strike="noStrike" spc="-1" dirty="0" err="1">
                <a:solidFill>
                  <a:srgbClr val="FFF200"/>
                </a:solidFill>
                <a:latin typeface="Arial"/>
              </a:rPr>
              <a:t>νεωτερικότητα</a:t>
            </a:r>
            <a:r>
              <a:rPr lang="el-GR" b="0" strike="noStrike" spc="-1" dirty="0">
                <a:solidFill>
                  <a:srgbClr val="FFF200"/>
                </a:solidFill>
                <a:latin typeface="Arial"/>
              </a:rPr>
              <a:t>.</a:t>
            </a:r>
          </a:p>
        </p:txBody>
      </p:sp>
      <p:pic>
        <p:nvPicPr>
          <p:cNvPr id="86" name="Picture 2"/>
          <p:cNvPicPr/>
          <p:nvPr/>
        </p:nvPicPr>
        <p:blipFill>
          <a:blip r:embed="rId2"/>
          <a:stretch/>
        </p:blipFill>
        <p:spPr>
          <a:xfrm>
            <a:off x="708840" y="1080000"/>
            <a:ext cx="3395160" cy="5262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extShape 1"/>
          <p:cNvSpPr txBox="1"/>
          <p:nvPr/>
        </p:nvSpPr>
        <p:spPr>
          <a:xfrm>
            <a:off x="72000" y="187200"/>
            <a:ext cx="9079200" cy="6547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/>
            <a:r>
              <a:rPr lang="el-GR" sz="2400" b="0" u="sng" strike="noStrike" spc="-1" dirty="0">
                <a:solidFill>
                  <a:srgbClr val="FFFF00"/>
                </a:solidFill>
                <a:uFillTx/>
                <a:latin typeface="Arial"/>
                <a:ea typeface="DejaVu Sans"/>
              </a:rPr>
              <a:t>Οικονομία – Κοινωνία</a:t>
            </a:r>
            <a:endParaRPr lang="el-GR" sz="2400" b="0" strike="noStrike" spc="-1" dirty="0">
              <a:latin typeface="Arial"/>
            </a:endParaRPr>
          </a:p>
          <a:p>
            <a:endParaRPr lang="el-GR" sz="2400" b="0" strike="noStrike" spc="-1" dirty="0">
              <a:latin typeface="Arial"/>
            </a:endParaRPr>
          </a:p>
          <a:p>
            <a:r>
              <a:rPr lang="el-GR" sz="2000" b="0" strike="noStrike" spc="-1" dirty="0">
                <a:solidFill>
                  <a:srgbClr val="FFFF00"/>
                </a:solidFill>
                <a:latin typeface="Arial"/>
                <a:ea typeface="DejaVu Sans"/>
              </a:rPr>
              <a:t>Προς τα τέλη της δεκαετίας του ’20 παρατηρείται μια βελτίωση της οικονομίας.</a:t>
            </a:r>
            <a:endParaRPr lang="el-GR" sz="2000" b="0" strike="noStrike" spc="-1" dirty="0">
              <a:latin typeface="Arial"/>
            </a:endParaRPr>
          </a:p>
          <a:p>
            <a:endParaRPr lang="el-GR" sz="2000" b="0" strike="noStrike" spc="-1" dirty="0">
              <a:latin typeface="Arial"/>
            </a:endParaRPr>
          </a:p>
          <a:p>
            <a:r>
              <a:rPr lang="el-GR" sz="2000" b="0" strike="noStrike" spc="-1" dirty="0">
                <a:solidFill>
                  <a:srgbClr val="FFFF00"/>
                </a:solidFill>
                <a:latin typeface="Arial"/>
                <a:ea typeface="DejaVu Sans"/>
              </a:rPr>
              <a:t>-Αύξηση βιομηχανικής παραγωγής.</a:t>
            </a:r>
            <a:endParaRPr lang="el-GR" sz="2000" b="0" strike="noStrike" spc="-1" dirty="0">
              <a:latin typeface="Arial"/>
            </a:endParaRPr>
          </a:p>
          <a:p>
            <a:endParaRPr lang="el-GR" sz="2000" b="0" strike="noStrike" spc="-1" dirty="0">
              <a:latin typeface="Arial"/>
            </a:endParaRPr>
          </a:p>
          <a:p>
            <a:r>
              <a:rPr lang="el-GR" sz="2000" b="0" strike="noStrike" spc="-1" dirty="0">
                <a:solidFill>
                  <a:srgbClr val="FFFF00"/>
                </a:solidFill>
                <a:latin typeface="Arial"/>
                <a:ea typeface="DejaVu Sans"/>
              </a:rPr>
              <a:t>-Αύξηση αγροτικής παραγωγής (εγγειοβελτιωτικά έργα, αποξηράνσεις, αύξηση εκμετάλλευσης γαιών στη Β. Ελλάδα).</a:t>
            </a:r>
            <a:endParaRPr lang="el-GR" sz="2000" b="0" strike="noStrike" spc="-1" dirty="0">
              <a:latin typeface="Arial"/>
            </a:endParaRPr>
          </a:p>
          <a:p>
            <a:endParaRPr lang="el-GR" sz="2000" b="0" strike="noStrike" spc="-1" dirty="0">
              <a:latin typeface="Arial"/>
            </a:endParaRPr>
          </a:p>
          <a:p>
            <a:r>
              <a:rPr lang="el-GR" sz="2000" b="0" strike="noStrike" spc="-1" dirty="0">
                <a:solidFill>
                  <a:srgbClr val="FFFF00"/>
                </a:solidFill>
                <a:latin typeface="Arial"/>
                <a:ea typeface="DejaVu Sans"/>
              </a:rPr>
              <a:t>-Κατασκευή έργων υποδομής, </a:t>
            </a:r>
            <a:r>
              <a:rPr lang="el-GR" sz="2000" b="0" strike="noStrike" spc="-1" dirty="0" err="1">
                <a:solidFill>
                  <a:srgbClr val="FFFF00"/>
                </a:solidFill>
                <a:latin typeface="Arial"/>
                <a:ea typeface="DejaVu Sans"/>
              </a:rPr>
              <a:t>Ούλεν</a:t>
            </a:r>
            <a:r>
              <a:rPr lang="el-GR" sz="2000" b="0" strike="noStrike" spc="-1" dirty="0">
                <a:solidFill>
                  <a:srgbClr val="FFFF00"/>
                </a:solidFill>
                <a:latin typeface="Arial"/>
                <a:ea typeface="DejaVu Sans"/>
              </a:rPr>
              <a:t>, εξηλεκτρισμός, τραμ, αποχέτευση, προετοιμασία συστήματος κοινωνικής ασφάλισης.  </a:t>
            </a:r>
            <a:endParaRPr lang="el-GR" sz="2000" b="0" strike="noStrike" spc="-1" dirty="0">
              <a:latin typeface="Arial"/>
            </a:endParaRPr>
          </a:p>
          <a:p>
            <a:endParaRPr lang="el-GR" sz="2000" b="0" strike="noStrike" spc="-1" dirty="0">
              <a:latin typeface="Arial"/>
            </a:endParaRPr>
          </a:p>
          <a:p>
            <a:r>
              <a:rPr lang="el-GR" sz="2000" b="0" strike="noStrike" spc="-1" dirty="0">
                <a:solidFill>
                  <a:srgbClr val="FFFF00"/>
                </a:solidFill>
                <a:latin typeface="Arial"/>
                <a:ea typeface="DejaVu Sans"/>
              </a:rPr>
              <a:t>Παράλληλα, χάρη στην </a:t>
            </a:r>
            <a:r>
              <a:rPr lang="el-GR" sz="2000" b="0" strike="noStrike" spc="-1" dirty="0" err="1">
                <a:solidFill>
                  <a:srgbClr val="FFFF00"/>
                </a:solidFill>
                <a:latin typeface="Arial"/>
                <a:ea typeface="DejaVu Sans"/>
              </a:rPr>
              <a:t>ΚτΕ</a:t>
            </a:r>
            <a:r>
              <a:rPr lang="el-GR" sz="2000" b="0" strike="noStrike" spc="-1" dirty="0">
                <a:solidFill>
                  <a:srgbClr val="FFFF00"/>
                </a:solidFill>
                <a:latin typeface="Arial"/>
                <a:ea typeface="DejaVu Sans"/>
              </a:rPr>
              <a:t>:</a:t>
            </a:r>
            <a:endParaRPr lang="el-GR" sz="2000" b="0" strike="noStrike" spc="-1" dirty="0">
              <a:latin typeface="Arial"/>
            </a:endParaRPr>
          </a:p>
          <a:p>
            <a:r>
              <a:rPr lang="el-GR" sz="2000" b="0" strike="noStrike" spc="-1" dirty="0">
                <a:solidFill>
                  <a:srgbClr val="FFFF00"/>
                </a:solidFill>
                <a:latin typeface="Arial"/>
                <a:ea typeface="DejaVu Sans"/>
              </a:rPr>
              <a:t>-Μέτρα για ανακούφιση των προσφύγων</a:t>
            </a:r>
            <a:endParaRPr lang="el-GR" sz="2000" b="0" strike="noStrike" spc="-1" dirty="0">
              <a:latin typeface="Arial"/>
            </a:endParaRPr>
          </a:p>
          <a:p>
            <a:r>
              <a:rPr lang="el-GR" sz="2000" b="0" strike="noStrike" spc="-1" dirty="0">
                <a:solidFill>
                  <a:srgbClr val="FFFF00"/>
                </a:solidFill>
                <a:latin typeface="Arial"/>
                <a:ea typeface="DejaVu Sans"/>
              </a:rPr>
              <a:t>-Μέτρα για την αποκατάστασή τους (Ε.Α.Π.)</a:t>
            </a:r>
            <a:endParaRPr lang="el-GR" sz="2000" b="0" strike="noStrike" spc="-1" dirty="0">
              <a:latin typeface="Arial"/>
            </a:endParaRPr>
          </a:p>
          <a:p>
            <a:endParaRPr lang="el-GR" sz="2000" b="0" strike="noStrike" spc="-1" dirty="0">
              <a:latin typeface="Arial"/>
            </a:endParaRPr>
          </a:p>
          <a:p>
            <a:r>
              <a:rPr lang="el-GR" sz="2000" b="0" strike="noStrike" spc="-1" dirty="0">
                <a:solidFill>
                  <a:srgbClr val="FFFF00"/>
                </a:solidFill>
                <a:latin typeface="Arial"/>
                <a:ea typeface="DejaVu Sans"/>
              </a:rPr>
              <a:t>Όμως, συνεχής δανεισμός που θα κάνει την Ελλάδα αρκετά εξαρτημένη από τις διεθνείς συγκυρίες.</a:t>
            </a:r>
            <a:endParaRPr lang="el-GR" sz="20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1"/>
          <p:cNvSpPr/>
          <p:nvPr/>
        </p:nvSpPr>
        <p:spPr>
          <a:xfrm>
            <a:off x="395640" y="332640"/>
            <a:ext cx="8747280" cy="652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 dirty="0">
                <a:solidFill>
                  <a:srgbClr val="FFFF00"/>
                </a:solidFill>
                <a:latin typeface="Calibri"/>
                <a:ea typeface="DejaVu Sans"/>
              </a:rPr>
              <a:t>Η Ελλάδα στη δεκαετία 1930-1940</a:t>
            </a:r>
            <a:endParaRPr lang="el-GR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endParaRPr lang="el-GR" sz="2400" b="0" strike="noStrike" spc="-1" dirty="0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 dirty="0">
                <a:solidFill>
                  <a:srgbClr val="FFFF00"/>
                </a:solidFill>
                <a:latin typeface="Arial"/>
                <a:ea typeface="DejaVu Sans"/>
              </a:rPr>
              <a:t>Ο Ελ. Βενιζέλος κυβέρνησε τη χώρα, ξανά από το 1928 ως το 1932.</a:t>
            </a:r>
            <a:endParaRPr lang="el-GR" sz="2400" b="0" strike="noStrike" spc="-1" dirty="0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 dirty="0">
                <a:solidFill>
                  <a:srgbClr val="FFFF00"/>
                </a:solidFill>
                <a:latin typeface="Arial"/>
                <a:ea typeface="DejaVu Sans"/>
              </a:rPr>
              <a:t>Στο </a:t>
            </a:r>
            <a:r>
              <a:rPr lang="el-GR" sz="2400" b="1" strike="noStrike" spc="-1" dirty="0">
                <a:solidFill>
                  <a:srgbClr val="FFFF00"/>
                </a:solidFill>
                <a:latin typeface="Arial"/>
                <a:ea typeface="DejaVu Sans"/>
              </a:rPr>
              <a:t>οικονομικό</a:t>
            </a:r>
            <a:r>
              <a:rPr lang="el-GR" sz="2400" b="0" strike="noStrike" spc="-1" dirty="0">
                <a:solidFill>
                  <a:srgbClr val="FFFF00"/>
                </a:solidFill>
                <a:latin typeface="Arial"/>
                <a:ea typeface="DejaVu Sans"/>
              </a:rPr>
              <a:t> πεδίο έγινε προσπάθεια αποφυγής</a:t>
            </a:r>
            <a:endParaRPr lang="el-GR" sz="2400" b="0" strike="noStrike" spc="-1" dirty="0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 dirty="0">
                <a:solidFill>
                  <a:srgbClr val="FFFF00"/>
                </a:solidFill>
                <a:latin typeface="Arial"/>
                <a:ea typeface="DejaVu Sans"/>
              </a:rPr>
              <a:t>των συνεπειών της κρίσης του 1929.</a:t>
            </a:r>
            <a:endParaRPr lang="el-GR" sz="2400" b="0" strike="noStrike" spc="-1" dirty="0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 dirty="0">
                <a:solidFill>
                  <a:srgbClr val="FFFF00"/>
                </a:solidFill>
                <a:latin typeface="Arial"/>
                <a:ea typeface="DejaVu Sans"/>
              </a:rPr>
              <a:t>Στην </a:t>
            </a:r>
            <a:r>
              <a:rPr lang="el-GR" sz="2400" b="1" strike="noStrike" spc="-1" dirty="0">
                <a:solidFill>
                  <a:srgbClr val="FFFF00"/>
                </a:solidFill>
                <a:latin typeface="Arial"/>
                <a:ea typeface="DejaVu Sans"/>
              </a:rPr>
              <a:t>εξωτερική</a:t>
            </a:r>
            <a:r>
              <a:rPr lang="el-GR" sz="2400" b="0" strike="noStrike" spc="-1" dirty="0">
                <a:solidFill>
                  <a:srgbClr val="FFFF00"/>
                </a:solidFill>
                <a:latin typeface="Arial"/>
                <a:ea typeface="DejaVu Sans"/>
              </a:rPr>
              <a:t> πολιτική έγινε προσπάθεια </a:t>
            </a:r>
            <a:endParaRPr lang="el-GR" sz="2400" b="0" strike="noStrike" spc="-1" dirty="0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 dirty="0">
                <a:solidFill>
                  <a:srgbClr val="FFFF00"/>
                </a:solidFill>
                <a:latin typeface="Arial"/>
                <a:ea typeface="DejaVu Sans"/>
              </a:rPr>
              <a:t>αποφυγής της εξάρτησης από μία μόνο δύναμη και</a:t>
            </a:r>
            <a:endParaRPr lang="el-GR" sz="2400" b="0" strike="noStrike" spc="-1" dirty="0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 dirty="0">
                <a:solidFill>
                  <a:srgbClr val="FFFF00"/>
                </a:solidFill>
                <a:latin typeface="Arial"/>
                <a:ea typeface="DejaVu Sans"/>
              </a:rPr>
              <a:t>δημιουργίας καλών σχέσεων με τους γείτονες</a:t>
            </a:r>
            <a:endParaRPr lang="el-GR" sz="2400" b="0" strike="noStrike" spc="-1" dirty="0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 dirty="0">
                <a:solidFill>
                  <a:srgbClr val="FFFF00"/>
                </a:solidFill>
                <a:latin typeface="Arial"/>
                <a:ea typeface="DejaVu Sans"/>
              </a:rPr>
              <a:t>Σημαντικές αλλαγές στην </a:t>
            </a:r>
            <a:r>
              <a:rPr lang="el-GR" sz="2400" b="1" strike="noStrike" spc="-1" dirty="0">
                <a:solidFill>
                  <a:srgbClr val="FFFF00"/>
                </a:solidFill>
                <a:latin typeface="Arial"/>
                <a:ea typeface="DejaVu Sans"/>
              </a:rPr>
              <a:t>παιδεία</a:t>
            </a:r>
            <a:r>
              <a:rPr lang="el-GR" sz="2400" b="0" strike="noStrike" spc="-1" dirty="0">
                <a:solidFill>
                  <a:srgbClr val="FFFF00"/>
                </a:solidFill>
                <a:latin typeface="Arial"/>
                <a:ea typeface="DejaVu Sans"/>
              </a:rPr>
              <a:t> (νηπιαγωγείο,</a:t>
            </a:r>
            <a:endParaRPr lang="el-GR" sz="2400" b="0" strike="noStrike" spc="-1" dirty="0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 dirty="0">
                <a:solidFill>
                  <a:srgbClr val="FFFF00"/>
                </a:solidFill>
                <a:latin typeface="Arial"/>
                <a:ea typeface="DejaVu Sans"/>
              </a:rPr>
              <a:t>εξάχρονη υποχρεωτική εκπαίδευση, νυχτερινά</a:t>
            </a:r>
            <a:endParaRPr lang="el-GR" sz="2400" b="0" strike="noStrike" spc="-1" dirty="0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 dirty="0">
                <a:solidFill>
                  <a:srgbClr val="FFFF00"/>
                </a:solidFill>
                <a:latin typeface="Arial"/>
                <a:ea typeface="DejaVu Sans"/>
              </a:rPr>
              <a:t>σχολεία.</a:t>
            </a:r>
            <a:endParaRPr lang="el-GR" sz="2400" b="0" strike="noStrike" spc="-1" dirty="0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79"/>
              </a:spcBef>
            </a:pPr>
            <a:endParaRPr lang="el-GR" sz="2400" b="0" strike="noStrike" spc="-1" dirty="0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 dirty="0">
                <a:solidFill>
                  <a:srgbClr val="FFFF00"/>
                </a:solidFill>
                <a:latin typeface="Arial"/>
                <a:ea typeface="DejaVu Sans"/>
              </a:rPr>
              <a:t>Υπάρχουν κι αρνητικά: </a:t>
            </a:r>
            <a:r>
              <a:rPr lang="el-GR" sz="2400" b="1" strike="noStrike" spc="-1" dirty="0">
                <a:solidFill>
                  <a:srgbClr val="FFFF00"/>
                </a:solidFill>
                <a:latin typeface="Arial"/>
                <a:ea typeface="DejaVu Sans"/>
              </a:rPr>
              <a:t>Ιδιώνυμο</a:t>
            </a:r>
            <a:r>
              <a:rPr lang="el-GR" sz="2400" b="0" strike="noStrike" spc="-1" dirty="0">
                <a:solidFill>
                  <a:srgbClr val="FFFF00"/>
                </a:solidFill>
                <a:latin typeface="Arial"/>
                <a:ea typeface="DejaVu Sans"/>
              </a:rPr>
              <a:t>, τάσεις </a:t>
            </a:r>
            <a:endParaRPr lang="el-GR" sz="2400" b="0" strike="noStrike" spc="-1" dirty="0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79"/>
              </a:spcBef>
            </a:pPr>
            <a:r>
              <a:rPr lang="el-GR" sz="2400" b="1" strike="noStrike" spc="-1" dirty="0">
                <a:solidFill>
                  <a:srgbClr val="FFFF00"/>
                </a:solidFill>
                <a:latin typeface="Arial"/>
                <a:ea typeface="DejaVu Sans"/>
              </a:rPr>
              <a:t>αυταρχισμού</a:t>
            </a:r>
            <a:r>
              <a:rPr lang="el-GR" sz="2400" b="0" strike="noStrike" spc="-1" dirty="0">
                <a:solidFill>
                  <a:srgbClr val="FFFF00"/>
                </a:solidFill>
                <a:latin typeface="Arial"/>
                <a:ea typeface="DejaVu Sans"/>
              </a:rPr>
              <a:t> </a:t>
            </a:r>
            <a:endParaRPr lang="el-GR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endParaRPr lang="el-GR" sz="2400" b="0" strike="noStrike" spc="-1" dirty="0">
              <a:latin typeface="Arial"/>
            </a:endParaRPr>
          </a:p>
        </p:txBody>
      </p:sp>
      <p:pic>
        <p:nvPicPr>
          <p:cNvPr id="89" name="Picture 2"/>
          <p:cNvPicPr/>
          <p:nvPr/>
        </p:nvPicPr>
        <p:blipFill>
          <a:blip r:embed="rId2"/>
          <a:stretch/>
        </p:blipFill>
        <p:spPr>
          <a:xfrm>
            <a:off x="150480" y="2664000"/>
            <a:ext cx="2513160" cy="3724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CustomShape 1"/>
          <p:cNvSpPr/>
          <p:nvPr/>
        </p:nvSpPr>
        <p:spPr>
          <a:xfrm>
            <a:off x="395640" y="332640"/>
            <a:ext cx="8352000" cy="61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Arial"/>
                <a:ea typeface="DejaVu Sans"/>
              </a:rPr>
              <a:t>Η </a:t>
            </a:r>
            <a:r>
              <a:rPr lang="el-GR" sz="2400" b="1" strike="noStrike" spc="-1">
                <a:solidFill>
                  <a:srgbClr val="FFFF00"/>
                </a:solidFill>
                <a:latin typeface="Arial"/>
                <a:ea typeface="DejaVu Sans"/>
              </a:rPr>
              <a:t>κρίση</a:t>
            </a:r>
            <a:r>
              <a:rPr lang="el-GR" sz="2400" b="0" strike="noStrike" spc="-1">
                <a:solidFill>
                  <a:srgbClr val="FFFF00"/>
                </a:solidFill>
                <a:latin typeface="Arial"/>
                <a:ea typeface="DejaVu Sans"/>
              </a:rPr>
              <a:t> του 1929 χτύπησε και την Ελλάδα κυρίως από το 1931</a:t>
            </a: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Arial"/>
                <a:ea typeface="DejaVu Sans"/>
              </a:rPr>
              <a:t>(η Αγγλία εγκατέλειψε τον κανόνα του χρυσού και η λίρα υποτιμήθηκε)</a:t>
            </a: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Arial"/>
                <a:ea typeface="DejaVu Sans"/>
              </a:rPr>
              <a:t>-Κλείσιμο του Χρηματιστηρίου</a:t>
            </a: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Arial"/>
                <a:ea typeface="DejaVu Sans"/>
              </a:rPr>
              <a:t>-Αδυναμία δανειοδότησης της χώρας κι αδυναμία δανειοδότησης επιχειρήσεων</a:t>
            </a: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Arial"/>
                <a:ea typeface="DejaVu Sans"/>
              </a:rPr>
              <a:t>-Μείωση εξαγωγών</a:t>
            </a: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Arial"/>
                <a:ea typeface="DejaVu Sans"/>
              </a:rPr>
              <a:t>-Αποπληθωρισμός και πτώση ημερομισθίων</a:t>
            </a: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endParaRPr lang="el-GR" sz="2400" b="0" strike="noStrike" spc="-1">
              <a:latin typeface="Arial"/>
            </a:endParaRPr>
          </a:p>
          <a:p>
            <a:pPr marL="343080" indent="-342000" algn="ctr">
              <a:lnSpc>
                <a:spcPct val="100000"/>
              </a:lnSpc>
              <a:spcBef>
                <a:spcPts val="479"/>
              </a:spcBef>
              <a:buClr>
                <a:srgbClr val="FFFF00"/>
              </a:buClr>
              <a:buFont typeface="Wingdings" charset="2"/>
              <a:buChar char=""/>
            </a:pPr>
            <a:r>
              <a:rPr lang="el-GR" sz="2400" b="1" strike="noStrike" spc="-1">
                <a:solidFill>
                  <a:srgbClr val="FFFF00"/>
                </a:solidFill>
                <a:latin typeface="Arial"/>
                <a:ea typeface="DejaVu Sans"/>
              </a:rPr>
              <a:t>Πτώχευση</a:t>
            </a:r>
            <a:r>
              <a:rPr lang="el-GR" sz="2400" b="0" strike="noStrike" spc="-1">
                <a:solidFill>
                  <a:srgbClr val="FFFF00"/>
                </a:solidFill>
                <a:latin typeface="Arial"/>
                <a:ea typeface="DejaVu Sans"/>
              </a:rPr>
              <a:t> της Ελλάδας (5/1932) και παραίτηση της κυβέρνησης Βενιζέλου</a:t>
            </a: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Arial"/>
                <a:ea typeface="DejaVu Sans"/>
              </a:rPr>
              <a:t> Κοινωνικές εντάσεις, πρώτες μαζικές κινητοποιήσεις</a:t>
            </a: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endParaRPr lang="el-G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endParaRPr lang="el-GR" sz="24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CustomShape 1"/>
          <p:cNvSpPr/>
          <p:nvPr/>
        </p:nvSpPr>
        <p:spPr>
          <a:xfrm>
            <a:off x="395640" y="332640"/>
            <a:ext cx="8352000" cy="61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 dirty="0">
                <a:solidFill>
                  <a:srgbClr val="FFFF00"/>
                </a:solidFill>
                <a:latin typeface="Arial"/>
                <a:ea typeface="DejaVu Sans"/>
              </a:rPr>
              <a:t>Μετά από κάποιες ασταθείς κυβερνήσεις (Τσαλδάρη, Βενιζέλου)</a:t>
            </a:r>
            <a:endParaRPr lang="el-GR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 dirty="0">
                <a:solidFill>
                  <a:srgbClr val="FFFF00"/>
                </a:solidFill>
                <a:latin typeface="Arial"/>
                <a:ea typeface="DejaVu Sans"/>
              </a:rPr>
              <a:t>-Εκλογές 3/1933</a:t>
            </a:r>
            <a:endParaRPr lang="el-GR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spc="-1" dirty="0">
                <a:solidFill>
                  <a:srgbClr val="FFFF00"/>
                </a:solidFill>
                <a:latin typeface="Arial"/>
                <a:ea typeface="DejaVu Sans"/>
              </a:rPr>
              <a:t>- </a:t>
            </a:r>
            <a:r>
              <a:rPr lang="el-GR" sz="2400" b="0" strike="noStrike" spc="-1" dirty="0">
                <a:solidFill>
                  <a:srgbClr val="FFFF00"/>
                </a:solidFill>
                <a:latin typeface="Arial"/>
                <a:ea typeface="DejaVu Sans"/>
              </a:rPr>
              <a:t>Νίκη του Λαϊκού Κόμματος και νέα κυβέρνηση Τσαλδάρη (3/1933- 10/1935)</a:t>
            </a:r>
            <a:endParaRPr lang="el-GR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endParaRPr lang="el-GR" sz="2400" b="0" strike="noStrike" spc="-1" dirty="0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 dirty="0">
                <a:solidFill>
                  <a:srgbClr val="FFFF00"/>
                </a:solidFill>
                <a:latin typeface="Arial"/>
                <a:ea typeface="DejaVu Sans"/>
              </a:rPr>
              <a:t>Όμως, η κατάσταση είχε εκτραχυνθεί</a:t>
            </a:r>
            <a:endParaRPr lang="el-GR" sz="2400" b="0" strike="noStrike" spc="-1" dirty="0">
              <a:latin typeface="Arial"/>
            </a:endParaRPr>
          </a:p>
          <a:p>
            <a:pPr marL="343080" indent="-342000" algn="r">
              <a:lnSpc>
                <a:spcPct val="100000"/>
              </a:lnSpc>
              <a:spcBef>
                <a:spcPts val="479"/>
              </a:spcBef>
              <a:buClr>
                <a:srgbClr val="FFFF00"/>
              </a:buClr>
              <a:buFont typeface="Wingdings" charset="2"/>
              <a:buChar char=""/>
            </a:pPr>
            <a:r>
              <a:rPr lang="el-GR" sz="2400" b="0" strike="noStrike" spc="-1" dirty="0" err="1">
                <a:solidFill>
                  <a:srgbClr val="FFFF00"/>
                </a:solidFill>
                <a:latin typeface="Arial"/>
                <a:ea typeface="DejaVu Sans"/>
              </a:rPr>
              <a:t>Φιλοβενιζελικό</a:t>
            </a:r>
            <a:r>
              <a:rPr lang="el-GR" sz="2400" b="0" strike="noStrike" spc="-1" dirty="0">
                <a:solidFill>
                  <a:srgbClr val="FFFF00"/>
                </a:solidFill>
                <a:latin typeface="Arial"/>
                <a:ea typeface="DejaVu Sans"/>
              </a:rPr>
              <a:t> πραξικόπημα 6-3-1933 (απέτυχε)</a:t>
            </a:r>
            <a:endParaRPr lang="el-GR" sz="2400" b="0" strike="noStrike" spc="-1" dirty="0">
              <a:latin typeface="Arial"/>
            </a:endParaRPr>
          </a:p>
          <a:p>
            <a:pPr marL="343080" indent="-342000" algn="r">
              <a:lnSpc>
                <a:spcPct val="100000"/>
              </a:lnSpc>
              <a:spcBef>
                <a:spcPts val="479"/>
              </a:spcBef>
              <a:buClr>
                <a:srgbClr val="FFFF00"/>
              </a:buClr>
              <a:buFont typeface="Wingdings" charset="2"/>
              <a:buChar char=""/>
            </a:pPr>
            <a:r>
              <a:rPr lang="el-GR" sz="2400" b="0" strike="noStrike" spc="-1" dirty="0">
                <a:solidFill>
                  <a:srgbClr val="FFFF00"/>
                </a:solidFill>
                <a:latin typeface="Arial"/>
                <a:ea typeface="DejaVu Sans"/>
              </a:rPr>
              <a:t>Απόπειρα δολοφονίας του Βενιζέλου 6-6-1933</a:t>
            </a:r>
            <a:endParaRPr lang="el-GR" sz="2400" b="0" strike="noStrike" spc="-1" dirty="0">
              <a:latin typeface="Arial"/>
            </a:endParaRPr>
          </a:p>
          <a:p>
            <a:pPr marL="343080" indent="-342000" algn="r">
              <a:lnSpc>
                <a:spcPct val="100000"/>
              </a:lnSpc>
              <a:spcBef>
                <a:spcPts val="479"/>
              </a:spcBef>
              <a:buClr>
                <a:srgbClr val="FFFF00"/>
              </a:buClr>
              <a:buFont typeface="Wingdings" charset="2"/>
              <a:buChar char=""/>
            </a:pPr>
            <a:r>
              <a:rPr lang="el-GR" sz="2400" b="0" strike="noStrike" spc="-1" dirty="0" err="1">
                <a:solidFill>
                  <a:srgbClr val="FFFF00"/>
                </a:solidFill>
                <a:latin typeface="Arial"/>
                <a:ea typeface="DejaVu Sans"/>
              </a:rPr>
              <a:t>Φιλοβενιζελικό</a:t>
            </a:r>
            <a:r>
              <a:rPr lang="el-GR" sz="2400" b="0" strike="noStrike" spc="-1" dirty="0">
                <a:solidFill>
                  <a:srgbClr val="FFFF00"/>
                </a:solidFill>
                <a:latin typeface="Arial"/>
                <a:ea typeface="DejaVu Sans"/>
              </a:rPr>
              <a:t> πραξικόπημα 1-3-1935 (απέτυχε)</a:t>
            </a:r>
            <a:endParaRPr lang="el-GR" sz="2400" b="0" strike="noStrike" spc="-1" dirty="0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79"/>
              </a:spcBef>
            </a:pPr>
            <a:endParaRPr lang="el-GR" sz="2400" b="0" strike="noStrike" spc="-1" dirty="0">
              <a:latin typeface="Arial"/>
            </a:endParaRPr>
          </a:p>
          <a:p>
            <a:pPr marL="343080" indent="-342000" algn="r">
              <a:lnSpc>
                <a:spcPct val="100000"/>
              </a:lnSpc>
              <a:spcBef>
                <a:spcPts val="479"/>
              </a:spcBef>
              <a:buClr>
                <a:srgbClr val="FFFF00"/>
              </a:buClr>
              <a:buFont typeface="Wingdings" charset="2"/>
              <a:buChar char=""/>
            </a:pPr>
            <a:r>
              <a:rPr lang="el-GR" sz="2400" b="0" strike="noStrike" spc="-1" dirty="0">
                <a:solidFill>
                  <a:srgbClr val="FFFF00"/>
                </a:solidFill>
                <a:latin typeface="Arial"/>
                <a:ea typeface="DejaVu Sans"/>
              </a:rPr>
              <a:t>Πόλωση και συνέχιση του Εθνικού Διχασμού</a:t>
            </a:r>
            <a:endParaRPr lang="el-GR" sz="2400" b="0" strike="noStrike" spc="-1" dirty="0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 dirty="0">
                <a:solidFill>
                  <a:srgbClr val="FFFF00"/>
                </a:solidFill>
                <a:latin typeface="Calibri"/>
                <a:ea typeface="DejaVu Sans"/>
              </a:rPr>
              <a:t>  </a:t>
            </a:r>
            <a:endParaRPr lang="el-GR" sz="2400" b="0" strike="noStrike" spc="-1" dirty="0">
              <a:latin typeface="Arial"/>
            </a:endParaRPr>
          </a:p>
        </p:txBody>
      </p:sp>
      <p:pic>
        <p:nvPicPr>
          <p:cNvPr id="92" name="Picture 2"/>
          <p:cNvPicPr/>
          <p:nvPr/>
        </p:nvPicPr>
        <p:blipFill>
          <a:blip r:embed="rId2"/>
          <a:stretch/>
        </p:blipFill>
        <p:spPr>
          <a:xfrm>
            <a:off x="38160" y="2376000"/>
            <a:ext cx="2121840" cy="2855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CustomShape 1"/>
          <p:cNvSpPr/>
          <p:nvPr/>
        </p:nvSpPr>
        <p:spPr>
          <a:xfrm>
            <a:off x="395640" y="332640"/>
            <a:ext cx="8352000" cy="61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el-GR" sz="2400" b="0" strike="noStrike" spc="-1">
                <a:solidFill>
                  <a:srgbClr val="FFFF00"/>
                </a:solidFill>
                <a:latin typeface="Arial"/>
                <a:ea typeface="DejaVu Sans"/>
              </a:rPr>
              <a:t>Τελικά, η κυβέρνηση Τσαλδάρη έπεσε λόγω της αδράνειας του Τσαλδάρη στο θέμα της επιστροφής του βασιλιά</a:t>
            </a:r>
            <a:endParaRPr lang="el-GR" sz="2400" b="0" strike="noStrike" spc="-1">
              <a:latin typeface="Arial"/>
            </a:endParaRPr>
          </a:p>
          <a:p>
            <a:pPr marL="343080" indent="-342000" algn="ctr">
              <a:lnSpc>
                <a:spcPct val="100000"/>
              </a:lnSpc>
              <a:spcBef>
                <a:spcPts val="479"/>
              </a:spcBef>
              <a:buClr>
                <a:srgbClr val="FFFF00"/>
              </a:buClr>
              <a:buFont typeface="Wingdings" charset="2"/>
              <a:buChar char=""/>
            </a:pPr>
            <a:r>
              <a:rPr lang="el-GR" sz="2400" b="0" strike="noStrike" spc="-1">
                <a:solidFill>
                  <a:srgbClr val="FFFF00"/>
                </a:solidFill>
                <a:latin typeface="Arial"/>
                <a:ea typeface="DejaVu Sans"/>
              </a:rPr>
              <a:t>Φιλοβασιλικό πραξικόπημα του Γ. Κονδύλη (10/1935)</a:t>
            </a:r>
            <a:endParaRPr lang="el-GR" sz="2400" b="0" strike="noStrike" spc="-1">
              <a:latin typeface="Arial"/>
            </a:endParaRPr>
          </a:p>
          <a:p>
            <a:pPr marL="343080" indent="-342000" algn="ctr">
              <a:lnSpc>
                <a:spcPct val="100000"/>
              </a:lnSpc>
              <a:spcBef>
                <a:spcPts val="479"/>
              </a:spcBef>
              <a:buClr>
                <a:srgbClr val="FFFF00"/>
              </a:buClr>
              <a:buFont typeface="Wingdings" charset="2"/>
              <a:buChar char=""/>
            </a:pPr>
            <a:r>
              <a:rPr lang="el-GR" sz="2400" b="0" strike="noStrike" spc="-1">
                <a:solidFill>
                  <a:srgbClr val="FFFF00"/>
                </a:solidFill>
                <a:latin typeface="Arial"/>
                <a:ea typeface="DejaVu Sans"/>
              </a:rPr>
              <a:t>Δημοψήφισμα για το πολιτειακό κι επιστροφή του βασιλιά </a:t>
            </a:r>
            <a:r>
              <a:rPr lang="el-GR" sz="2400" b="1" strike="noStrike" spc="-1">
                <a:solidFill>
                  <a:srgbClr val="FFFF00"/>
                </a:solidFill>
                <a:latin typeface="Arial"/>
                <a:ea typeface="DejaVu Sans"/>
              </a:rPr>
              <a:t>Γεώργιου</a:t>
            </a:r>
            <a:r>
              <a:rPr lang="el-GR" sz="2400" b="0" strike="noStrike" spc="-1">
                <a:solidFill>
                  <a:srgbClr val="FFFF00"/>
                </a:solidFill>
                <a:latin typeface="Arial"/>
                <a:ea typeface="DejaVu Sans"/>
              </a:rPr>
              <a:t> Β΄ (11/1935)</a:t>
            </a:r>
            <a:endParaRPr lang="el-GR" sz="2400" b="0" strike="noStrike" spc="-1">
              <a:latin typeface="Arial"/>
            </a:endParaRPr>
          </a:p>
          <a:p>
            <a:pPr marL="343080" indent="-342000" algn="ctr">
              <a:lnSpc>
                <a:spcPct val="100000"/>
              </a:lnSpc>
              <a:spcBef>
                <a:spcPts val="479"/>
              </a:spcBef>
              <a:buClr>
                <a:srgbClr val="FFFF00"/>
              </a:buClr>
              <a:buFont typeface="Wingdings" charset="2"/>
              <a:buChar char=""/>
            </a:pPr>
            <a:r>
              <a:rPr lang="el-GR" sz="2400" b="0" strike="noStrike" spc="-1">
                <a:solidFill>
                  <a:srgbClr val="FFFF00"/>
                </a:solidFill>
                <a:latin typeface="Arial"/>
                <a:ea typeface="DejaVu Sans"/>
              </a:rPr>
              <a:t>Κατάργηση του Συντάγματος του 1927 κι επαναφορά του Συντάγματος του 1911</a:t>
            </a:r>
            <a:endParaRPr lang="el-GR" sz="2400" b="0" strike="noStrike" spc="-1">
              <a:latin typeface="Arial"/>
            </a:endParaRPr>
          </a:p>
        </p:txBody>
      </p:sp>
      <p:pic>
        <p:nvPicPr>
          <p:cNvPr id="94" name="Picture 2"/>
          <p:cNvPicPr/>
          <p:nvPr/>
        </p:nvPicPr>
        <p:blipFill>
          <a:blip r:embed="rId2"/>
          <a:stretch/>
        </p:blipFill>
        <p:spPr>
          <a:xfrm>
            <a:off x="483480" y="3168720"/>
            <a:ext cx="4844520" cy="3376800"/>
          </a:xfrm>
          <a:prstGeom prst="rect">
            <a:avLst/>
          </a:prstGeom>
          <a:ln>
            <a:noFill/>
          </a:ln>
        </p:spPr>
      </p:pic>
      <p:pic>
        <p:nvPicPr>
          <p:cNvPr id="95" name="Picture 4"/>
          <p:cNvPicPr/>
          <p:nvPr/>
        </p:nvPicPr>
        <p:blipFill>
          <a:blip r:embed="rId3"/>
          <a:stretch/>
        </p:blipFill>
        <p:spPr>
          <a:xfrm>
            <a:off x="6245460" y="3125160"/>
            <a:ext cx="2808000" cy="3732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509</TotalTime>
  <Words>738</Words>
  <Application>Microsoft Macintosh PowerPoint</Application>
  <PresentationFormat>Προβολή στην οθόνη (4:3)</PresentationFormat>
  <Paragraphs>100</Paragraphs>
  <Slides>15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2</vt:i4>
      </vt:variant>
      <vt:variant>
        <vt:lpstr>Τίτλοι διαφανειών</vt:lpstr>
      </vt:variant>
      <vt:variant>
        <vt:i4>15</vt:i4>
      </vt:variant>
    </vt:vector>
  </HeadingPairs>
  <TitlesOfParts>
    <vt:vector size="21" baseType="lpstr">
      <vt:lpstr>Arial</vt:lpstr>
      <vt:lpstr>Calibri</vt:lpstr>
      <vt:lpstr>Symbol</vt:lpstr>
      <vt:lpstr>Wingdings</vt:lpstr>
      <vt:lpstr>Office Theme</vt:lpstr>
      <vt:lpstr>Office Theme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subject/>
  <dc:creator>Georg</dc:creator>
  <dc:description/>
  <cp:lastModifiedBy>Eleni Poulou</cp:lastModifiedBy>
  <cp:revision>27</cp:revision>
  <dcterms:created xsi:type="dcterms:W3CDTF">2015-01-02T10:57:39Z</dcterms:created>
  <dcterms:modified xsi:type="dcterms:W3CDTF">2026-01-17T10:09:43Z</dcterms:modified>
  <dc:language>el-GR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Προβολή στην οθόνη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13</vt:i4>
  </property>
</Properties>
</file>