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04"/>
  </p:normalViewPr>
  <p:slideViewPr>
    <p:cSldViewPr snapToGrid="0">
      <p:cViewPr varScale="1">
        <p:scale>
          <a:sx n="105" d="100"/>
          <a:sy n="105" d="100"/>
        </p:scale>
        <p:origin x="1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320" cy="6809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320" cy="6809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l-G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4A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l-GR" sz="1800" b="0" strike="noStrike" spc="-1"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strike="noStrike" spc="-1"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strike="noStrike" spc="-1"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strike="noStrike" spc="-1">
                <a:latin typeface="Arial"/>
              </a:rPr>
              <a:t>Έβδομο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l-GR" sz="4400" b="0" strike="noStrike" spc="-1"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strike="noStrike" spc="-1"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800" b="0" strike="noStrike" spc="-1"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400" b="0" strike="noStrike" spc="-1"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000" b="0" strike="noStrike" spc="-1"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>
                <a:latin typeface="Arial"/>
              </a:rPr>
              <a:t>Έβδομο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296640" y="255240"/>
            <a:ext cx="8566200" cy="636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2400" b="0" strike="noStrike" spc="-1">
                <a:solidFill>
                  <a:srgbClr val="FFFF00"/>
                </a:solidFill>
                <a:latin typeface="Calibri"/>
                <a:ea typeface="DejaVu Sans"/>
              </a:rPr>
              <a:t>Η Ελλάδα (1923-1930)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l-GR" sz="2400" b="0" strike="noStrike" spc="-1">
              <a:latin typeface="Arial"/>
            </a:endParaRPr>
          </a:p>
        </p:txBody>
      </p:sp>
      <p:pic>
        <p:nvPicPr>
          <p:cNvPr id="77" name="Picture 3"/>
          <p:cNvPicPr/>
          <p:nvPr/>
        </p:nvPicPr>
        <p:blipFill>
          <a:blip r:embed="rId2"/>
          <a:stretch/>
        </p:blipFill>
        <p:spPr>
          <a:xfrm>
            <a:off x="432000" y="720000"/>
            <a:ext cx="5666400" cy="2856600"/>
          </a:xfrm>
          <a:prstGeom prst="rect">
            <a:avLst/>
          </a:prstGeom>
          <a:ln>
            <a:noFill/>
          </a:ln>
        </p:spPr>
      </p:pic>
      <p:pic>
        <p:nvPicPr>
          <p:cNvPr id="78" name="Picture 4"/>
          <p:cNvPicPr/>
          <p:nvPr/>
        </p:nvPicPr>
        <p:blipFill>
          <a:blip r:embed="rId3"/>
          <a:stretch/>
        </p:blipFill>
        <p:spPr>
          <a:xfrm>
            <a:off x="5440320" y="3234240"/>
            <a:ext cx="3411000" cy="3173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44000" y="216360"/>
            <a:ext cx="83520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Σύντομα, ο βασιλιάς εξανάγκασε τον Κονδύλη να παραιτηθεί</a:t>
            </a:r>
            <a:endParaRPr lang="el-GR" sz="2400" b="0" strike="noStrike" spc="-1">
              <a:latin typeface="Arial"/>
            </a:endParaRPr>
          </a:p>
          <a:p>
            <a:pPr marL="343080" indent="-342000" algn="ct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Εκλογές 1/1936, Φιλελεύθεροι και Λαϊκό Κόμμα (και σύμμαχοι) αδυνατούν να σχηματίσουν κυβέρνηση</a:t>
            </a:r>
            <a:endParaRPr lang="el-GR" sz="2400" b="0" strike="noStrike" spc="-1">
              <a:latin typeface="Arial"/>
            </a:endParaRPr>
          </a:p>
          <a:p>
            <a:pPr marL="343080" indent="-342000" algn="ct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Πολιτική αστάθεια και υπηρεσιακή κυβέρνηση Δεμερτζή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Τρεις θάνατοι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3/1936 Ελ. Βενιζέλου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4/1936 Κ. Δεμερτζή  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5/1936 Π. Τσαλδάρη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Και δύο ακόμα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11/1936 Αλ. Παπαναστασίου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3/1938 Ανδ. Μιχαλακόπουλου</a:t>
            </a:r>
            <a:endParaRPr lang="el-GR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2682240" y="332640"/>
            <a:ext cx="60654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Στο θάνατο του Δεμερτζή, ο βασιλιάς Γεώργιος Β΄ διόρισε πρωθυπουργό τον Ιωάννη Μεταξά, που τελικά πήρε ψήφο εμπιστοσύνης (4/1936)</a:t>
            </a:r>
            <a:endParaRPr lang="el-G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Λίγο αργότερα, η Βουλή αποφάσισε να κλείσει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για 5 μήνες εξουσιοδοτώντας την κυβέρνηση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Μεταξά να εκδίδει νομοθετικά διατάγματα.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Μην ξεχνάμε ότι την ίδια εποχή σε μεγάλο μέρος της Ευρώπης επικρατούσαν φασιστικά καθεστώτα.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</p:txBody>
      </p:sp>
      <p:pic>
        <p:nvPicPr>
          <p:cNvPr id="98" name="Picture 2"/>
          <p:cNvPicPr/>
          <p:nvPr/>
        </p:nvPicPr>
        <p:blipFill>
          <a:blip r:embed="rId2"/>
          <a:stretch/>
        </p:blipFill>
        <p:spPr>
          <a:xfrm>
            <a:off x="233280" y="1080000"/>
            <a:ext cx="2286000" cy="3095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395640" y="332640"/>
            <a:ext cx="83520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Την ίδια εποχή, οι εργάτες διεκδικούσαν δικαιώματα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9-5-1936, η απεργία των καπνεργατών στη Θεσσαλονίκη καταστέλλεται βίαια</a:t>
            </a:r>
            <a:endParaRPr lang="el-GR" sz="2400" b="0" strike="noStrike" spc="-1">
              <a:latin typeface="Arial"/>
            </a:endParaRPr>
          </a:p>
        </p:txBody>
      </p:sp>
      <p:pic>
        <p:nvPicPr>
          <p:cNvPr id="100" name="Picture 2"/>
          <p:cNvPicPr/>
          <p:nvPr/>
        </p:nvPicPr>
        <p:blipFill>
          <a:blip r:embed="rId2"/>
          <a:stretch/>
        </p:blipFill>
        <p:spPr>
          <a:xfrm>
            <a:off x="251640" y="1989000"/>
            <a:ext cx="3294720" cy="1932480"/>
          </a:xfrm>
          <a:prstGeom prst="rect">
            <a:avLst/>
          </a:prstGeom>
          <a:ln>
            <a:noFill/>
          </a:ln>
        </p:spPr>
      </p:pic>
      <p:pic>
        <p:nvPicPr>
          <p:cNvPr id="101" name="Picture 3"/>
          <p:cNvPicPr/>
          <p:nvPr/>
        </p:nvPicPr>
        <p:blipFill>
          <a:blip r:embed="rId3"/>
          <a:stretch/>
        </p:blipFill>
        <p:spPr>
          <a:xfrm>
            <a:off x="4644000" y="2205000"/>
            <a:ext cx="4047120" cy="3161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395640" y="332640"/>
            <a:ext cx="83520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Στα μέσα Ιουλίου, τα κόμματα συμφωνούν για σχηματισμό κυβέρνησης συνεργασίας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Όμως, στις 4 Αυγ. 1936, με πρόφαση την πανελλαδική απεργία και τις ταραχές που ίσως ακολουθούσαν 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ο Μεταξάς, με τη σύμφωνη γνώμη του βασιλιά κάνει πραξικόπημα αναστέλλοντας την ισχύ διατάξεων του Συντάγματος</a:t>
            </a:r>
            <a:endParaRPr lang="el-GR" sz="2400" b="0" strike="noStrike" spc="-1">
              <a:latin typeface="Arial"/>
            </a:endParaRPr>
          </a:p>
        </p:txBody>
      </p:sp>
      <p:pic>
        <p:nvPicPr>
          <p:cNvPr id="103" name="Picture 2"/>
          <p:cNvPicPr/>
          <p:nvPr/>
        </p:nvPicPr>
        <p:blipFill>
          <a:blip r:embed="rId2"/>
          <a:stretch/>
        </p:blipFill>
        <p:spPr>
          <a:xfrm>
            <a:off x="1944000" y="3096000"/>
            <a:ext cx="5280840" cy="341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3"/>
          <p:cNvPicPr/>
          <p:nvPr/>
        </p:nvPicPr>
        <p:blipFill>
          <a:blip r:embed="rId2"/>
          <a:stretch/>
        </p:blipFill>
        <p:spPr>
          <a:xfrm>
            <a:off x="251640" y="404640"/>
            <a:ext cx="4110480" cy="2602800"/>
          </a:xfrm>
          <a:prstGeom prst="rect">
            <a:avLst/>
          </a:prstGeom>
          <a:ln>
            <a:noFill/>
          </a:ln>
        </p:spPr>
      </p:pic>
      <p:pic>
        <p:nvPicPr>
          <p:cNvPr id="105" name="Picture 4"/>
          <p:cNvPicPr/>
          <p:nvPr/>
        </p:nvPicPr>
        <p:blipFill>
          <a:blip r:embed="rId3"/>
          <a:stretch/>
        </p:blipFill>
        <p:spPr>
          <a:xfrm>
            <a:off x="2051640" y="3717000"/>
            <a:ext cx="3332520" cy="2418120"/>
          </a:xfrm>
          <a:prstGeom prst="rect">
            <a:avLst/>
          </a:prstGeom>
          <a:ln>
            <a:noFill/>
          </a:ln>
        </p:spPr>
      </p:pic>
      <p:pic>
        <p:nvPicPr>
          <p:cNvPr id="106" name="Picture 5"/>
          <p:cNvPicPr/>
          <p:nvPr/>
        </p:nvPicPr>
        <p:blipFill>
          <a:blip r:embed="rId4"/>
          <a:stretch/>
        </p:blipFill>
        <p:spPr>
          <a:xfrm>
            <a:off x="4865040" y="836640"/>
            <a:ext cx="3821400" cy="2703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395640" y="332640"/>
            <a:ext cx="83520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Παρά το φασιστικού τύπου καθεστώς που επιβάλλει ο Μεταξάς, η Ελλάδα έχει πολύ φιλικές σχέσεις με το Λονδίνο, λόγω του Γεώργιου που ήταν αγγλόφιλος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… και τελικά ο πραγματικός δικτάτορας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 Θα αποφύγει η χώρα τις στενές οικονομικές σχέσεις με τη Γερμανία</a:t>
            </a:r>
            <a:endParaRPr lang="el-GR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2"/>
          <p:cNvPicPr/>
          <p:nvPr/>
        </p:nvPicPr>
        <p:blipFill>
          <a:blip r:embed="rId2"/>
          <a:stretch/>
        </p:blipFill>
        <p:spPr>
          <a:xfrm>
            <a:off x="144000" y="1152000"/>
            <a:ext cx="3801240" cy="4968000"/>
          </a:xfrm>
          <a:prstGeom prst="rect">
            <a:avLst/>
          </a:prstGeom>
          <a:ln>
            <a:noFill/>
          </a:ln>
        </p:spPr>
      </p:pic>
      <p:sp>
        <p:nvSpPr>
          <p:cNvPr id="80" name="TextShape 1"/>
          <p:cNvSpPr txBox="1"/>
          <p:nvPr/>
        </p:nvSpPr>
        <p:spPr>
          <a:xfrm>
            <a:off x="432000" y="67320"/>
            <a:ext cx="7771320" cy="793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l-GR" sz="2800" b="0" strike="noStrike" spc="-1">
                <a:solidFill>
                  <a:srgbClr val="FFF200"/>
                </a:solidFill>
                <a:latin typeface="Arial"/>
              </a:rPr>
              <a:t>Η κατάσταση στην Ελλάδα μετά τη συνθήκη της Λωζάννης</a:t>
            </a:r>
          </a:p>
        </p:txBody>
      </p:sp>
      <p:sp>
        <p:nvSpPr>
          <p:cNvPr id="81" name="TextShape 2"/>
          <p:cNvSpPr txBox="1"/>
          <p:nvPr/>
        </p:nvSpPr>
        <p:spPr>
          <a:xfrm>
            <a:off x="3832560" y="936000"/>
            <a:ext cx="4015440" cy="547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 dirty="0">
                <a:solidFill>
                  <a:srgbClr val="FFF200"/>
                </a:solidFill>
                <a:latin typeface="Arial"/>
              </a:rPr>
              <a:t>- Μετά την ήττα στον μικρασιατικό πόλεμο, επιβάλλεται στρατιωτικό </a:t>
            </a:r>
            <a:r>
              <a:rPr lang="el-GR" sz="2000" b="0" strike="noStrike" spc="-1" dirty="0" err="1">
                <a:solidFill>
                  <a:srgbClr val="FFF200"/>
                </a:solidFill>
                <a:latin typeface="Arial"/>
              </a:rPr>
              <a:t>φιλοβενιζελικό</a:t>
            </a:r>
            <a:r>
              <a:rPr lang="el-GR" sz="2000" b="0" strike="noStrike" spc="-1" dirty="0">
                <a:solidFill>
                  <a:srgbClr val="FFF200"/>
                </a:solidFill>
                <a:latin typeface="Arial"/>
              </a:rPr>
              <a:t> καθεστώς.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 dirty="0">
                <a:solidFill>
                  <a:srgbClr val="FFF200"/>
                </a:solidFill>
                <a:latin typeface="Arial"/>
              </a:rPr>
              <a:t>- Μάρτιος 1924: Ανακηρύσσεται, με πρωτοβουλία του Αλέξανδρου Παπαναστασίου, η αβασίλευτη δημοκρατία. Οι φιλοβασιλικοί την αμφισβητούν.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 dirty="0">
                <a:solidFill>
                  <a:srgbClr val="FFF200"/>
                </a:solidFill>
                <a:latin typeface="Arial"/>
              </a:rPr>
              <a:t>- Παπαναστασίου: 1ος πρωθυπουργός της Β’ ελληνικής δημοκρατίας.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strike="noStrike" spc="-1" dirty="0">
                <a:solidFill>
                  <a:srgbClr val="FFF200"/>
                </a:solidFill>
                <a:latin typeface="Arial"/>
              </a:rPr>
              <a:t>- Ίδρυση ΑΠΘ, αναγνώριση της δημοτικής.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32000" y="288000"/>
            <a:ext cx="849528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Η Δημοκρατία τελικά καταλύθηκε τον Ιούνιο 1925 ως τον Ιούλιο 1926 από τον στρατηγό Θεόδωρο Πάγκαλο.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Θαυμαστής του Μουσολίνι </a:t>
            </a: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Calibri"/>
              </a:rPr>
              <a:t>→ πρώτα δείγματα καταστολής του ελληνικού κομμουνισμού.</a:t>
            </a: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 </a:t>
            </a:r>
            <a:endParaRPr lang="el-GR" sz="2400" b="0" strike="noStrike" spc="-1">
              <a:latin typeface="Arial"/>
            </a:endParaRPr>
          </a:p>
        </p:txBody>
      </p:sp>
      <p:pic>
        <p:nvPicPr>
          <p:cNvPr id="83" name="Picture 3"/>
          <p:cNvPicPr/>
          <p:nvPr/>
        </p:nvPicPr>
        <p:blipFill>
          <a:blip r:embed="rId2"/>
          <a:stretch/>
        </p:blipFill>
        <p:spPr>
          <a:xfrm>
            <a:off x="2160000" y="1873080"/>
            <a:ext cx="5543280" cy="4462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652680" y="144000"/>
            <a:ext cx="7771320" cy="7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l-GR" sz="4400" b="0" strike="noStrike" spc="-1">
                <a:solidFill>
                  <a:srgbClr val="FFF200"/>
                </a:solidFill>
                <a:latin typeface="Arial"/>
              </a:rPr>
              <a:t>1926-1932 </a:t>
            </a:r>
          </a:p>
        </p:txBody>
      </p:sp>
      <p:sp>
        <p:nvSpPr>
          <p:cNvPr id="85" name="TextShape 2"/>
          <p:cNvSpPr txBox="1"/>
          <p:nvPr/>
        </p:nvSpPr>
        <p:spPr>
          <a:xfrm>
            <a:off x="4608000" y="1080000"/>
            <a:ext cx="4176000" cy="554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- </a:t>
            </a:r>
            <a:r>
              <a:rPr lang="el-GR" b="0" u="sng" strike="noStrike" spc="-1" dirty="0">
                <a:solidFill>
                  <a:srgbClr val="FFF200"/>
                </a:solidFill>
                <a:uFillTx/>
                <a:latin typeface="Arial"/>
              </a:rPr>
              <a:t>1926</a:t>
            </a: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: Οικουμενική κυβέρνηση Ζαΐμη ,ε συμμετοχή </a:t>
            </a:r>
            <a:r>
              <a:rPr lang="el-GR" b="0" strike="noStrike" spc="-1" dirty="0" err="1">
                <a:solidFill>
                  <a:srgbClr val="FFF200"/>
                </a:solidFill>
                <a:latin typeface="Arial"/>
              </a:rPr>
              <a:t>βενιζελικών</a:t>
            </a: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 και </a:t>
            </a:r>
            <a:r>
              <a:rPr lang="el-GR" b="0" strike="noStrike" spc="-1" dirty="0" err="1">
                <a:solidFill>
                  <a:srgbClr val="FFF200"/>
                </a:solidFill>
                <a:latin typeface="Arial"/>
              </a:rPr>
              <a:t>αντιβενιζελικών</a:t>
            </a: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- </a:t>
            </a:r>
            <a:r>
              <a:rPr lang="el-GR" b="0" u="sng" strike="noStrike" spc="-1" dirty="0">
                <a:solidFill>
                  <a:srgbClr val="FFF200"/>
                </a:solidFill>
                <a:uFillTx/>
                <a:latin typeface="Arial"/>
              </a:rPr>
              <a:t>1927</a:t>
            </a: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: Νέο, προοδευτικό Σύνταγμα.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- </a:t>
            </a:r>
            <a:r>
              <a:rPr lang="el-GR" b="0" u="sng" strike="noStrike" spc="-1" dirty="0">
                <a:solidFill>
                  <a:srgbClr val="FFF200"/>
                </a:solidFill>
                <a:uFillTx/>
                <a:latin typeface="Arial"/>
              </a:rPr>
              <a:t>1928</a:t>
            </a: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: Στις εκλογές θριαμβεύει ο Βενιζέλος και κυβερνά σταθερά για μία τετραετία.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- Ο Βενιζέλος υπογράφει σύμφωνο ελληνοτουρκικής φιλίας που εξυπηρετεί φανερά τα συμφέροντα της τουρκικής πλευράς.  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-  Με το “ιδιώνυμο” </a:t>
            </a:r>
            <a:r>
              <a:rPr lang="el-GR" b="0" strike="noStrike" spc="-1" dirty="0" err="1">
                <a:solidFill>
                  <a:srgbClr val="FFF200"/>
                </a:solidFill>
                <a:latin typeface="Arial"/>
              </a:rPr>
              <a:t>ποινικοποιεί</a:t>
            </a: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 τις ριζοσπαστικές ιδέες και τον κομμουνισμό.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* Αναπτυξιακά έργα, πρόοδος προς τη </a:t>
            </a:r>
            <a:r>
              <a:rPr lang="el-GR" b="0" strike="noStrike" spc="-1" dirty="0" err="1">
                <a:solidFill>
                  <a:srgbClr val="FFF200"/>
                </a:solidFill>
                <a:latin typeface="Arial"/>
              </a:rPr>
              <a:t>νεωτερικότητα</a:t>
            </a:r>
            <a:r>
              <a:rPr lang="el-GR" b="0" strike="noStrike" spc="-1" dirty="0">
                <a:solidFill>
                  <a:srgbClr val="FFF200"/>
                </a:solidFill>
                <a:latin typeface="Arial"/>
              </a:rPr>
              <a:t>.</a:t>
            </a:r>
          </a:p>
        </p:txBody>
      </p:sp>
      <p:pic>
        <p:nvPicPr>
          <p:cNvPr id="86" name="Picture 2"/>
          <p:cNvPicPr/>
          <p:nvPr/>
        </p:nvPicPr>
        <p:blipFill>
          <a:blip r:embed="rId2"/>
          <a:stretch/>
        </p:blipFill>
        <p:spPr>
          <a:xfrm>
            <a:off x="708840" y="1080000"/>
            <a:ext cx="3395160" cy="5262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72000" y="187200"/>
            <a:ext cx="9079200" cy="6547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l-GR" sz="2400" b="0" u="sng" strike="noStrike" spc="-1" dirty="0">
                <a:solidFill>
                  <a:srgbClr val="FFFF00"/>
                </a:solidFill>
                <a:uFillTx/>
                <a:latin typeface="Arial"/>
                <a:ea typeface="DejaVu Sans"/>
              </a:rPr>
              <a:t>Οικονομία – Κοινωνία</a:t>
            </a:r>
            <a:endParaRPr lang="el-GR" sz="2400" b="0" strike="noStrike" spc="-1" dirty="0">
              <a:latin typeface="Arial"/>
            </a:endParaRPr>
          </a:p>
          <a:p>
            <a:endParaRPr lang="el-GR" sz="24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Προς τα τέλη της δεκαετίας του ’20 παρατηρείται μια βελτίωση της οικονομίας.</a:t>
            </a:r>
            <a:endParaRPr lang="el-GR" sz="2000" b="0" strike="noStrike" spc="-1" dirty="0">
              <a:latin typeface="Arial"/>
            </a:endParaRPr>
          </a:p>
          <a:p>
            <a:endParaRPr lang="el-GR" sz="20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-Αύξηση βιομηχανικής παραγωγής.</a:t>
            </a:r>
            <a:endParaRPr lang="el-GR" sz="2000" b="0" strike="noStrike" spc="-1" dirty="0">
              <a:latin typeface="Arial"/>
            </a:endParaRPr>
          </a:p>
          <a:p>
            <a:endParaRPr lang="el-GR" sz="20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-Αύξηση αγροτικής παραγωγής (εγγειοβελτιωτικά έργα, αποξηράνσεις, αύξηση εκμετάλλευσης γαιών στη Β. Ελλάδα).</a:t>
            </a:r>
            <a:endParaRPr lang="el-GR" sz="2000" b="0" strike="noStrike" spc="-1" dirty="0">
              <a:latin typeface="Arial"/>
            </a:endParaRPr>
          </a:p>
          <a:p>
            <a:endParaRPr lang="el-GR" sz="20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-Κατασκευή έργων υποδομής, </a:t>
            </a:r>
            <a:r>
              <a:rPr lang="el-GR" sz="2000" b="0" strike="noStrike" spc="-1" dirty="0" err="1">
                <a:solidFill>
                  <a:srgbClr val="FFFF00"/>
                </a:solidFill>
                <a:latin typeface="Arial"/>
                <a:ea typeface="DejaVu Sans"/>
              </a:rPr>
              <a:t>Ούλεν</a:t>
            </a:r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, εξηλεκτρισμός, τραμ, αποχέτευση, προετοιμασία συστήματος κοινωνικής ασφάλισης.  </a:t>
            </a:r>
            <a:endParaRPr lang="el-GR" sz="2000" b="0" strike="noStrike" spc="-1" dirty="0">
              <a:latin typeface="Arial"/>
            </a:endParaRPr>
          </a:p>
          <a:p>
            <a:endParaRPr lang="el-GR" sz="20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Παράλληλα, χάρη στην </a:t>
            </a:r>
            <a:r>
              <a:rPr lang="el-GR" sz="2000" b="0" strike="noStrike" spc="-1" dirty="0" err="1">
                <a:solidFill>
                  <a:srgbClr val="FFFF00"/>
                </a:solidFill>
                <a:latin typeface="Arial"/>
                <a:ea typeface="DejaVu Sans"/>
              </a:rPr>
              <a:t>ΚτΕ</a:t>
            </a:r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:</a:t>
            </a:r>
            <a:endParaRPr lang="el-GR" sz="20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-Μέτρα για ανακούφιση των προσφύγων</a:t>
            </a:r>
            <a:endParaRPr lang="el-GR" sz="20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-Μέτρα για την αποκατάστασή τους (Ε.Α.Π.)</a:t>
            </a:r>
            <a:endParaRPr lang="el-GR" sz="2000" b="0" strike="noStrike" spc="-1" dirty="0">
              <a:latin typeface="Arial"/>
            </a:endParaRPr>
          </a:p>
          <a:p>
            <a:endParaRPr lang="el-GR" sz="2000" b="0" strike="noStrike" spc="-1" dirty="0">
              <a:latin typeface="Arial"/>
            </a:endParaRPr>
          </a:p>
          <a:p>
            <a:r>
              <a:rPr lang="el-GR" sz="20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Όμως, συνεχής δανεισμός που θα κάνει την Ελλάδα αρκετά εξαρτημένη από τις διεθνείς συγκυρίες.</a:t>
            </a:r>
            <a:endParaRPr lang="el-GR" sz="2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395640" y="332640"/>
            <a:ext cx="8747280" cy="652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Calibri"/>
                <a:ea typeface="DejaVu Sans"/>
              </a:rPr>
              <a:t>Η Ελλάδα στη δεκαετία 1930-1940</a:t>
            </a:r>
            <a:endParaRPr lang="el-G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Ο Ελ. Βενιζέλος κυβέρνησε τη χώρα, ξανά από το 1928 ως το 1932.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Στο </a:t>
            </a:r>
            <a:r>
              <a:rPr lang="el-GR" sz="2400" b="1" strike="noStrike" spc="-1" dirty="0">
                <a:solidFill>
                  <a:srgbClr val="FFFF00"/>
                </a:solidFill>
                <a:latin typeface="Arial"/>
                <a:ea typeface="DejaVu Sans"/>
              </a:rPr>
              <a:t>οικονομικό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 πεδίο έγινε προσπάθεια αποφυγής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των συνεπειών της κρίσης του 1929.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Στην </a:t>
            </a:r>
            <a:r>
              <a:rPr lang="el-GR" sz="2400" b="1" strike="noStrike" spc="-1" dirty="0">
                <a:solidFill>
                  <a:srgbClr val="FFFF00"/>
                </a:solidFill>
                <a:latin typeface="Arial"/>
                <a:ea typeface="DejaVu Sans"/>
              </a:rPr>
              <a:t>εξωτερική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 πολιτική έγινε προσπάθεια 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αποφυγής της εξάρτησης από μία μόνο δύναμη και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δημιουργίας καλών σχέσεων με τους γείτονες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Σημαντικές αλλαγές στην </a:t>
            </a:r>
            <a:r>
              <a:rPr lang="el-GR" sz="2400" b="1" strike="noStrike" spc="-1" dirty="0">
                <a:solidFill>
                  <a:srgbClr val="FFFF00"/>
                </a:solidFill>
                <a:latin typeface="Arial"/>
                <a:ea typeface="DejaVu Sans"/>
              </a:rPr>
              <a:t>παιδεία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 (νηπιαγωγείο,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εξάχρονη υποχρεωτική εκπαίδευση, νυχτερινά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σχολεία.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Υπάρχουν κι αρνητικά: </a:t>
            </a:r>
            <a:r>
              <a:rPr lang="el-GR" sz="2400" b="1" strike="noStrike" spc="-1" dirty="0">
                <a:solidFill>
                  <a:srgbClr val="FFFF00"/>
                </a:solidFill>
                <a:latin typeface="Arial"/>
                <a:ea typeface="DejaVu Sans"/>
              </a:rPr>
              <a:t>Ιδιώνυμο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, τάσεις 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1" strike="noStrike" spc="-1" dirty="0">
                <a:solidFill>
                  <a:srgbClr val="FFFF00"/>
                </a:solidFill>
                <a:latin typeface="Arial"/>
                <a:ea typeface="DejaVu Sans"/>
              </a:rPr>
              <a:t>αυταρχισμού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 </a:t>
            </a:r>
            <a:endParaRPr lang="el-G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</p:txBody>
      </p:sp>
      <p:pic>
        <p:nvPicPr>
          <p:cNvPr id="89" name="Picture 2"/>
          <p:cNvPicPr/>
          <p:nvPr/>
        </p:nvPicPr>
        <p:blipFill>
          <a:blip r:embed="rId2"/>
          <a:stretch/>
        </p:blipFill>
        <p:spPr>
          <a:xfrm>
            <a:off x="150480" y="2664000"/>
            <a:ext cx="2513160" cy="3724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395640" y="332640"/>
            <a:ext cx="83520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Η </a:t>
            </a:r>
            <a:r>
              <a:rPr lang="el-GR" sz="2400" b="1" strike="noStrike" spc="-1">
                <a:solidFill>
                  <a:srgbClr val="FFFF00"/>
                </a:solidFill>
                <a:latin typeface="Arial"/>
                <a:ea typeface="DejaVu Sans"/>
              </a:rPr>
              <a:t>κρίση</a:t>
            </a: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 του 1929 χτύπησε και την Ελλάδα κυρίως από το 1931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(η Αγγλία εγκατέλειψε τον κανόνα του χρυσού και η λίρα υποτιμήθηκε)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-Κλείσιμο του Χρηματιστηρίου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-Αδυναμία δανειοδότησης της χώρας κι αδυναμία δανειοδότησης επιχειρήσεων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-Μείωση εξαγωγών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-Αποπληθωρισμός και πτώση ημερομισθίων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  <a:p>
            <a:pPr marL="343080" indent="-342000" algn="ct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1" strike="noStrike" spc="-1">
                <a:solidFill>
                  <a:srgbClr val="FFFF00"/>
                </a:solidFill>
                <a:latin typeface="Arial"/>
                <a:ea typeface="DejaVu Sans"/>
              </a:rPr>
              <a:t>Πτώχευση</a:t>
            </a: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 της Ελλάδας (5/1932) και παραίτηση της κυβέρνησης Βενιζέλου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 Κοινωνικές εντάσεις, πρώτες μαζικές κινητοποιήσεις</a:t>
            </a: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395640" y="332640"/>
            <a:ext cx="83520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Μετά από κάποιες ασταθείς κυβερνήσεις (Τσαλδάρη, Βενιζέλου)</a:t>
            </a:r>
            <a:endParaRPr lang="el-G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-Εκλογές 3/1933</a:t>
            </a:r>
            <a:endParaRPr lang="el-G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spc="-1" dirty="0">
                <a:solidFill>
                  <a:srgbClr val="FFFF00"/>
                </a:solidFill>
                <a:latin typeface="Arial"/>
                <a:ea typeface="DejaVu Sans"/>
              </a:rPr>
              <a:t>- 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Νίκη του Λαϊκού Κόμματος και νέα κυβέρνηση Τσαλδάρη (3/1933- 10/1935)</a:t>
            </a:r>
            <a:endParaRPr lang="el-G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Όμως, η κατάσταση είχε εκτραχυνθεί</a:t>
            </a:r>
            <a:endParaRPr lang="el-GR" sz="2400" b="0" strike="noStrike" spc="-1" dirty="0">
              <a:latin typeface="Arial"/>
            </a:endParaRPr>
          </a:p>
          <a:p>
            <a:pPr marL="343080" indent="-342000" algn="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 dirty="0" err="1">
                <a:solidFill>
                  <a:srgbClr val="FFFF00"/>
                </a:solidFill>
                <a:latin typeface="Arial"/>
                <a:ea typeface="DejaVu Sans"/>
              </a:rPr>
              <a:t>Φιλοβενιζελικό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 πραξικόπημα 6-3-1933 (απέτυχε)</a:t>
            </a:r>
            <a:endParaRPr lang="el-GR" sz="2400" b="0" strike="noStrike" spc="-1" dirty="0">
              <a:latin typeface="Arial"/>
            </a:endParaRPr>
          </a:p>
          <a:p>
            <a:pPr marL="343080" indent="-342000" algn="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Απόπειρα δολοφονίας του Βενιζέλου 6-6-1933</a:t>
            </a:r>
            <a:endParaRPr lang="el-GR" sz="2400" b="0" strike="noStrike" spc="-1" dirty="0">
              <a:latin typeface="Arial"/>
            </a:endParaRPr>
          </a:p>
          <a:p>
            <a:pPr marL="343080" indent="-342000" algn="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 dirty="0" err="1">
                <a:solidFill>
                  <a:srgbClr val="FFFF00"/>
                </a:solidFill>
                <a:latin typeface="Arial"/>
                <a:ea typeface="DejaVu Sans"/>
              </a:rPr>
              <a:t>Φιλοβενιζελικό</a:t>
            </a: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 πραξικόπημα 1-3-1935 (απέτυχε)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endParaRPr lang="el-GR" sz="2400" b="0" strike="noStrike" spc="-1" dirty="0">
              <a:latin typeface="Arial"/>
            </a:endParaRPr>
          </a:p>
          <a:p>
            <a:pPr marL="343080" indent="-342000" algn="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 dirty="0">
                <a:solidFill>
                  <a:srgbClr val="FFFF00"/>
                </a:solidFill>
                <a:latin typeface="Arial"/>
                <a:ea typeface="DejaVu Sans"/>
              </a:rPr>
              <a:t>Πόλωση και συνέχιση του Εθνικού Διχασμού</a:t>
            </a:r>
            <a:endParaRPr lang="el-GR" sz="2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 dirty="0">
                <a:solidFill>
                  <a:srgbClr val="FFFF00"/>
                </a:solidFill>
                <a:latin typeface="Calibri"/>
                <a:ea typeface="DejaVu Sans"/>
              </a:rPr>
              <a:t>  </a:t>
            </a:r>
            <a:endParaRPr lang="el-GR" sz="2400" b="0" strike="noStrike" spc="-1" dirty="0">
              <a:latin typeface="Arial"/>
            </a:endParaRPr>
          </a:p>
        </p:txBody>
      </p:sp>
      <p:pic>
        <p:nvPicPr>
          <p:cNvPr id="92" name="Picture 2"/>
          <p:cNvPicPr/>
          <p:nvPr/>
        </p:nvPicPr>
        <p:blipFill>
          <a:blip r:embed="rId2"/>
          <a:stretch/>
        </p:blipFill>
        <p:spPr>
          <a:xfrm>
            <a:off x="38160" y="2376000"/>
            <a:ext cx="2121840" cy="2855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395640" y="332640"/>
            <a:ext cx="835200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Τελικά, η κυβέρνηση Τσαλδάρη έπεσε λόγω της αδράνειας του Τσαλδάρη στο θέμα της επιστροφής του βασιλιά</a:t>
            </a:r>
            <a:endParaRPr lang="el-GR" sz="2400" b="0" strike="noStrike" spc="-1">
              <a:latin typeface="Arial"/>
            </a:endParaRPr>
          </a:p>
          <a:p>
            <a:pPr marL="343080" indent="-342000" algn="ct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Φιλοβασιλικό πραξικόπημα του Γ. Κονδύλη (10/1935)</a:t>
            </a:r>
            <a:endParaRPr lang="el-GR" sz="2400" b="0" strike="noStrike" spc="-1">
              <a:latin typeface="Arial"/>
            </a:endParaRPr>
          </a:p>
          <a:p>
            <a:pPr marL="343080" indent="-342000" algn="ct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Δημοψήφισμα για το πολιτειακό κι επιστροφή του βασιλιά </a:t>
            </a:r>
            <a:r>
              <a:rPr lang="el-GR" sz="2400" b="1" strike="noStrike" spc="-1">
                <a:solidFill>
                  <a:srgbClr val="FFFF00"/>
                </a:solidFill>
                <a:latin typeface="Arial"/>
                <a:ea typeface="DejaVu Sans"/>
              </a:rPr>
              <a:t>Γεώργιου</a:t>
            </a: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 Β΄ (11/1935)</a:t>
            </a:r>
            <a:endParaRPr lang="el-GR" sz="2400" b="0" strike="noStrike" spc="-1">
              <a:latin typeface="Arial"/>
            </a:endParaRPr>
          </a:p>
          <a:p>
            <a:pPr marL="343080" indent="-342000" algn="ctr">
              <a:lnSpc>
                <a:spcPct val="100000"/>
              </a:lnSpc>
              <a:spcBef>
                <a:spcPts val="479"/>
              </a:spcBef>
              <a:buClr>
                <a:srgbClr val="FFFF00"/>
              </a:buClr>
              <a:buFont typeface="Wingdings" charset="2"/>
              <a:buChar char=""/>
            </a:pPr>
            <a:r>
              <a:rPr lang="el-GR" sz="2400" b="0" strike="noStrike" spc="-1">
                <a:solidFill>
                  <a:srgbClr val="FFFF00"/>
                </a:solidFill>
                <a:latin typeface="Arial"/>
                <a:ea typeface="DejaVu Sans"/>
              </a:rPr>
              <a:t>Κατάργηση του Συντάγματος του 1927 κι επαναφορά του Συντάγματος του 1911</a:t>
            </a:r>
            <a:endParaRPr lang="el-GR" sz="2400" b="0" strike="noStrike" spc="-1">
              <a:latin typeface="Arial"/>
            </a:endParaRPr>
          </a:p>
        </p:txBody>
      </p:sp>
      <p:pic>
        <p:nvPicPr>
          <p:cNvPr id="94" name="Picture 2"/>
          <p:cNvPicPr/>
          <p:nvPr/>
        </p:nvPicPr>
        <p:blipFill>
          <a:blip r:embed="rId2"/>
          <a:stretch/>
        </p:blipFill>
        <p:spPr>
          <a:xfrm>
            <a:off x="483480" y="3168720"/>
            <a:ext cx="4844520" cy="3376800"/>
          </a:xfrm>
          <a:prstGeom prst="rect">
            <a:avLst/>
          </a:prstGeom>
          <a:ln>
            <a:noFill/>
          </a:ln>
        </p:spPr>
      </p:pic>
      <p:pic>
        <p:nvPicPr>
          <p:cNvPr id="95" name="Picture 4"/>
          <p:cNvPicPr/>
          <p:nvPr/>
        </p:nvPicPr>
        <p:blipFill>
          <a:blip r:embed="rId3"/>
          <a:stretch/>
        </p:blipFill>
        <p:spPr>
          <a:xfrm>
            <a:off x="6245460" y="3125160"/>
            <a:ext cx="2808000" cy="3732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738</Words>
  <Application>Microsoft Macintosh PowerPoint</Application>
  <PresentationFormat>Προβολή στην οθόνη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Wingdings</vt:lpstr>
      <vt:lpstr>Office Theme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subject/>
  <dc:creator>Georg</dc:creator>
  <dc:description/>
  <cp:lastModifiedBy>Eleni Poulou</cp:lastModifiedBy>
  <cp:revision>27</cp:revision>
  <dcterms:created xsi:type="dcterms:W3CDTF">2015-01-02T10:57:39Z</dcterms:created>
  <dcterms:modified xsi:type="dcterms:W3CDTF">2026-01-17T10:09:43Z</dcterms:modified>
  <dc:language>el-GR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Προβολή στην οθόνη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