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81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80e1115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80e1115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80e1115_0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80e1115_0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d8500fa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bd8500fa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dd28ca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dd28ca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dbce9d6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dbce9d6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dbce9d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dbce9d6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dd28ca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dd28ca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d28cac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d28cac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80e1115_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80e1115_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dd28cac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dd28cac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dbce9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dbce9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80e1115_0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80e1115_0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d91563b_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d91563b_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e349456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e349456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ee7faa2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5ee7faa2_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ee7faa2_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5ee7faa2_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00150"/>
            <a:ext cx="9144000" cy="27432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79"/>
            <a:ext cx="1827408" cy="5144627"/>
            <a:chOff x="0" y="-1438"/>
            <a:chExt cx="798030" cy="6859503"/>
          </a:xfrm>
        </p:grpSpPr>
        <p:sp>
          <p:nvSpPr>
            <p:cNvPr id="11" name="Google Shape;11;p2"/>
            <p:cNvSpPr/>
            <p:nvPr/>
          </p:nvSpPr>
          <p:spPr>
            <a:xfrm>
              <a:off x="0" y="-1438"/>
              <a:ext cx="798030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0"/>
              <a:ext cx="399015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 flipH="1">
            <a:off x="7316591" y="0"/>
            <a:ext cx="1827408" cy="5144627"/>
            <a:chOff x="0" y="-1438"/>
            <a:chExt cx="798030" cy="6859503"/>
          </a:xfrm>
        </p:grpSpPr>
        <p:sp>
          <p:nvSpPr>
            <p:cNvPr id="14" name="Google Shape;14;p2"/>
            <p:cNvSpPr/>
            <p:nvPr/>
          </p:nvSpPr>
          <p:spPr>
            <a:xfrm>
              <a:off x="0" y="-1438"/>
              <a:ext cx="798030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0"/>
              <a:ext cx="399015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68185"/>
            <a:ext cx="7772400" cy="12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0" y="-1079"/>
            <a:ext cx="649181" cy="5144627"/>
            <a:chOff x="0" y="-1438"/>
            <a:chExt cx="649181" cy="6859503"/>
          </a:xfrm>
        </p:grpSpPr>
        <p:sp>
          <p:nvSpPr>
            <p:cNvPr id="21" name="Google Shape;21;p3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4" name="Google Shape;24;p3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0" y="-1079"/>
            <a:ext cx="649181" cy="5144627"/>
            <a:chOff x="0" y="-1438"/>
            <a:chExt cx="649181" cy="6859503"/>
          </a:xfrm>
        </p:grpSpPr>
        <p:sp>
          <p:nvSpPr>
            <p:cNvPr id="32" name="Google Shape;32;p4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35" name="Google Shape;35;p4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4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0" y="-1079"/>
            <a:ext cx="649181" cy="5144627"/>
            <a:chOff x="0" y="-1438"/>
            <a:chExt cx="649181" cy="6859503"/>
          </a:xfrm>
        </p:grpSpPr>
        <p:sp>
          <p:nvSpPr>
            <p:cNvPr id="44" name="Google Shape;44;p5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5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47" name="Google Shape;47;p5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0" y="-1079"/>
            <a:ext cx="649181" cy="5144627"/>
            <a:chOff x="0" y="-1438"/>
            <a:chExt cx="649181" cy="6859503"/>
          </a:xfrm>
        </p:grpSpPr>
        <p:sp>
          <p:nvSpPr>
            <p:cNvPr id="54" name="Google Shape;54;p6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57" name="Google Shape;57;p6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6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otlight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○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■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OfH7uEojK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T5_0AGdFi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vg8XWDp3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P-8ZTal6w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youtu.be/91URVrdNlX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bwN0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youtube.com/watch?v=Tj-GZJhfBmI" TargetMode="External"/><Relationship Id="rId4" Type="http://schemas.openxmlformats.org/officeDocument/2006/relationships/hyperlink" Target="https://video.link/w/LwN0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AvCljv2z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lnlHNXCPuPQ" TargetMode="External"/><Relationship Id="rId4" Type="http://schemas.openxmlformats.org/officeDocument/2006/relationships/hyperlink" Target="https://www.youtube.com/watch?v=MCpd-9Tu1H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xloPxfHt-I" TargetMode="External"/><Relationship Id="rId7" Type="http://schemas.openxmlformats.org/officeDocument/2006/relationships/hyperlink" Target="http://www.youtube.com/watch?v=F1HbZO2lk2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rHRWGsCfN0" TargetMode="External"/><Relationship Id="rId5" Type="http://schemas.openxmlformats.org/officeDocument/2006/relationships/hyperlink" Target="http://www.youtube.com/watch?v=sPngHl8KNV0" TargetMode="External"/><Relationship Id="rId4" Type="http://schemas.openxmlformats.org/officeDocument/2006/relationships/hyperlink" Target="http://www.youtube.com/watch?v=rxJiE5EKnD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wvpdBnfiZ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_rzI7Y_N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6_rzI7Y_NUs" TargetMode="External"/><Relationship Id="rId4" Type="http://schemas.openxmlformats.org/officeDocument/2006/relationships/hyperlink" Target="https://youtu.be/-bzWSJG93P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youtube.com/watch?v=Gm3HZOuooIc" TargetMode="External"/><Relationship Id="rId3" Type="http://schemas.openxmlformats.org/officeDocument/2006/relationships/hyperlink" Target="http://www.youtube.com/watch?v=jAWZS1asqQE" TargetMode="External"/><Relationship Id="rId7" Type="http://schemas.openxmlformats.org/officeDocument/2006/relationships/hyperlink" Target="http://www.youtube.com/watch?v=7P9PFp8G4g8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www.youtube.com/watch?v=HhHwnrlZRus" TargetMode="External"/><Relationship Id="rId5" Type="http://schemas.openxmlformats.org/officeDocument/2006/relationships/hyperlink" Target="http://www.youtube.com/watch?v=qxc0Z6zZcto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youtube.com/watch?v=mF_6cSads0E" TargetMode="External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movie-music_phix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839" y="478038"/>
            <a:ext cx="5326674" cy="40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200" y="17740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000" b="0" dirty="0">
                <a:solidFill>
                  <a:schemeClr val="lt1"/>
                </a:solidFill>
              </a:rPr>
              <a:t>Τρέιλερ από τη</a:t>
            </a:r>
            <a:r>
              <a:rPr lang="en" sz="3000" b="0" dirty="0">
                <a:solidFill>
                  <a:schemeClr val="lt1"/>
                </a:solidFill>
              </a:rPr>
              <a:t>“Mary Poppins” (1964)</a:t>
            </a:r>
            <a:r>
              <a:rPr lang="el-GR" sz="3000" b="0" dirty="0">
                <a:solidFill>
                  <a:schemeClr val="lt1"/>
                </a:solidFill>
              </a:rPr>
              <a:t> της </a:t>
            </a:r>
            <a:r>
              <a:rPr lang="en-US" sz="3000" b="0" dirty="0">
                <a:solidFill>
                  <a:schemeClr val="lt1"/>
                </a:solidFill>
              </a:rPr>
              <a:t>Disney</a:t>
            </a:r>
            <a:endParaRPr dirty="0"/>
          </a:p>
        </p:txBody>
      </p:sp>
      <p:pic>
        <p:nvPicPr>
          <p:cNvPr id="193" name="Google Shape;193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500" y="1063375"/>
            <a:ext cx="4282449" cy="32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5380350" y="1032000"/>
            <a:ext cx="33840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FFFFFF"/>
                </a:solidFill>
              </a:rPr>
              <a:t>Πως θα περιέγραφες τη μουσική αυτού του κλιπ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r>
              <a:rPr lang="el-GR" sz="1800" dirty="0">
                <a:solidFill>
                  <a:srgbClr val="FFFFFF"/>
                </a:solidFill>
              </a:rPr>
              <a:t>Βασιζόμενος στο επίσημο τρέιλερ, τι είδους φιλμ πιστεύεις ότι είναι αυτό;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FFFFFF"/>
                </a:solidFill>
              </a:rPr>
              <a:t>Σε τι κοινό πιστεύεις ότι απευθύνεται αυτό το φιλμ;</a:t>
            </a: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Όμως τι θα γίνει αν</a:t>
            </a:r>
            <a:r>
              <a:rPr lang="en" dirty="0"/>
              <a:t>...............</a:t>
            </a:r>
            <a:r>
              <a:rPr lang="el-GR" dirty="0"/>
              <a:t>;;;;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626000" y="916725"/>
            <a:ext cx="4060800" cy="3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RECUT- </a:t>
            </a:r>
            <a:r>
              <a:rPr lang="el-GR" sz="1800" dirty="0"/>
              <a:t>ένας τύπος παρωδίας όπου σκηνές από την ίδια ταινία χρησιμοποιούνται με διαφορετική μουσική για να αποδώσουν μια εντελώς διαφορετική διάθεση από αυτή της αρχικής ταινίας</a:t>
            </a:r>
            <a:r>
              <a:rPr lang="en" sz="1800" dirty="0"/>
              <a:t>.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Τι άλλαξε στη μουσική;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Σε τι είδους ταινία ή κοινό πιστεύεις ότι απευθύνεται αυτή μουσική;</a:t>
            </a:r>
            <a:endParaRPr sz="1800"/>
          </a:p>
        </p:txBody>
      </p:sp>
      <p:pic>
        <p:nvPicPr>
          <p:cNvPr id="201" name="Google Shape;201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06" y="1076345"/>
            <a:ext cx="4252025" cy="31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Ερωτήσεις για διάλογο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dirty="0"/>
              <a:t>Πώς οι παραγωγοί ταινιών χειραγωγούν- κατευθύνουν τα συναισθήματα μας με τη μουσική;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457200" y="123216"/>
            <a:ext cx="8229600" cy="940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" sz="3200" dirty="0">
                <a:solidFill>
                  <a:srgbClr val="ACB4C2"/>
                </a:solidFill>
              </a:rPr>
              <a:t>Hans Zimmer,</a:t>
            </a:r>
            <a:br>
              <a:rPr lang="el-GR" sz="3200" dirty="0">
                <a:solidFill>
                  <a:srgbClr val="ACB4C2"/>
                </a:solidFill>
              </a:rPr>
            </a:br>
            <a:r>
              <a:rPr lang="el-GR" sz="3200" dirty="0">
                <a:solidFill>
                  <a:srgbClr val="ACB4C2"/>
                </a:solidFill>
              </a:rPr>
              <a:t>συνθέτης </a:t>
            </a:r>
            <a:r>
              <a:rPr lang="el-GR" sz="3200" dirty="0" err="1">
                <a:solidFill>
                  <a:srgbClr val="ACB4C2"/>
                </a:solidFill>
              </a:rPr>
              <a:t>κιν</a:t>
            </a:r>
            <a:r>
              <a:rPr lang="el-GR" sz="3200" dirty="0">
                <a:solidFill>
                  <a:srgbClr val="ACB4C2"/>
                </a:solidFill>
              </a:rPr>
              <a:t>/</a:t>
            </a:r>
            <a:r>
              <a:rPr lang="el-GR" sz="3200" dirty="0" err="1">
                <a:solidFill>
                  <a:srgbClr val="ACB4C2"/>
                </a:solidFill>
              </a:rPr>
              <a:t>φικής</a:t>
            </a:r>
            <a:r>
              <a:rPr lang="el-GR" sz="3200" dirty="0">
                <a:solidFill>
                  <a:srgbClr val="ACB4C2"/>
                </a:solidFill>
              </a:rPr>
              <a:t> μουσικής</a:t>
            </a:r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3" descr="Screen Shot 2016-04-28 at 10.01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5217"/>
            <a:ext cx="9144000" cy="336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418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Hans Zimmer,</a:t>
            </a:r>
            <a:br>
              <a:rPr lang="el-GR" sz="3200" dirty="0"/>
            </a:br>
            <a:r>
              <a:rPr lang="el-GR" sz="3200" dirty="0"/>
              <a:t>συνθέτης </a:t>
            </a:r>
            <a:r>
              <a:rPr lang="el-GR" sz="3200" dirty="0" err="1"/>
              <a:t>κιν</a:t>
            </a:r>
            <a:r>
              <a:rPr lang="el-GR" sz="3200" dirty="0"/>
              <a:t>/</a:t>
            </a:r>
            <a:r>
              <a:rPr lang="el-GR" sz="3200" dirty="0" err="1"/>
              <a:t>φικής</a:t>
            </a:r>
            <a:r>
              <a:rPr lang="el-GR" sz="3200" dirty="0"/>
              <a:t> μουσικής</a:t>
            </a:r>
            <a:endParaRPr sz="3200"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790450" y="1625425"/>
            <a:ext cx="4731600" cy="3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Pirates of the Caribbean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https://www.youtube.com/watch?v=FMvg8XWDp3w</a:t>
            </a:r>
            <a:r>
              <a:rPr lang="en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/>
              <a:t>Ο </a:t>
            </a:r>
            <a:r>
              <a:rPr lang="en" dirty="0"/>
              <a:t>Hans Zimmer </a:t>
            </a:r>
            <a:r>
              <a:rPr lang="el-GR" dirty="0"/>
              <a:t>μιλάει για το πως συνέθεσε τη μουσική για την ταινία.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1" name="Google Shape;221;p34" descr="pirat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950" y="1260779"/>
            <a:ext cx="2373975" cy="34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418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" dirty="0"/>
              <a:t>John Williams,</a:t>
            </a:r>
            <a:br>
              <a:rPr lang="el-GR" dirty="0"/>
            </a:br>
            <a:r>
              <a:rPr lang="el-GR" dirty="0"/>
              <a:t>συνθέτης </a:t>
            </a:r>
            <a:r>
              <a:rPr lang="el-GR" dirty="0" err="1"/>
              <a:t>κιν</a:t>
            </a:r>
            <a:r>
              <a:rPr lang="el-GR" dirty="0"/>
              <a:t>/</a:t>
            </a:r>
            <a:r>
              <a:rPr lang="el-GR" dirty="0" err="1"/>
              <a:t>φικής</a:t>
            </a:r>
            <a:r>
              <a:rPr lang="el-GR" dirty="0"/>
              <a:t> μουσικής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1848100" y="1603175"/>
            <a:ext cx="4631400" cy="22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5" descr="John william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000" y="1319850"/>
            <a:ext cx="60769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dirty="0"/>
              <a:t>John Williams,</a:t>
            </a:r>
            <a:br>
              <a:rPr lang="el-GR" dirty="0"/>
            </a:br>
            <a:r>
              <a:rPr lang="el-GR" dirty="0"/>
              <a:t>συνθέτης </a:t>
            </a:r>
            <a:r>
              <a:rPr lang="el-GR" dirty="0" err="1"/>
              <a:t>κιν</a:t>
            </a:r>
            <a:r>
              <a:rPr lang="el-GR" dirty="0"/>
              <a:t>/</a:t>
            </a:r>
            <a:r>
              <a:rPr lang="el-GR" dirty="0" err="1"/>
              <a:t>φικής</a:t>
            </a:r>
            <a:r>
              <a:rPr lang="el-GR" dirty="0"/>
              <a:t> μουσικής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l-GR" u="sng" dirty="0">
                <a:solidFill>
                  <a:srgbClr val="00B0F0"/>
                </a:solidFill>
              </a:rPr>
              <a:t>συνθέτοντας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l-GR" u="sng" dirty="0">
                <a:solidFill>
                  <a:srgbClr val="00B0F0"/>
                </a:solidFill>
              </a:rPr>
              <a:t>για τον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lang="el-GR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u="sng" dirty="0">
                <a:solidFill>
                  <a:srgbClr val="00B0F0"/>
                </a:solidFill>
              </a:rPr>
              <a:t>και για το  </a:t>
            </a:r>
            <a:r>
              <a:rPr lang="en" u="sng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Hedwig’s</a:t>
            </a:r>
            <a:r>
              <a:rPr lang="en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Theme</a:t>
            </a:r>
            <a:r>
              <a:rPr lang="el-GR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Harry Potter)</a:t>
            </a:r>
            <a:r>
              <a:rPr lang="el-GR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235" name="Google Shape;235;p36" descr="ET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536" y="2541477"/>
            <a:ext cx="3810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 descr="HedwigAndOw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2238" y="2643188"/>
            <a:ext cx="2131012" cy="222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457200" y="142671"/>
            <a:ext cx="8229600" cy="966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" dirty="0"/>
              <a:t>John Williams,</a:t>
            </a:r>
            <a:br>
              <a:rPr lang="el-GR" dirty="0"/>
            </a:br>
            <a:r>
              <a:rPr lang="el-GR" dirty="0"/>
              <a:t>συνθέτης </a:t>
            </a:r>
            <a:r>
              <a:rPr lang="el-GR" dirty="0" err="1"/>
              <a:t>κιν</a:t>
            </a:r>
            <a:r>
              <a:rPr lang="el-GR" dirty="0"/>
              <a:t>/</a:t>
            </a:r>
            <a:r>
              <a:rPr lang="el-GR" dirty="0" err="1"/>
              <a:t>φικής</a:t>
            </a:r>
            <a:r>
              <a:rPr lang="el-GR" dirty="0"/>
              <a:t> μουσικής</a:t>
            </a:r>
            <a:endParaRPr dirty="0"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-Star Wars</a:t>
            </a:r>
            <a:r>
              <a:rPr lang="el-GR" dirty="0"/>
              <a:t>  </a:t>
            </a:r>
            <a:r>
              <a:rPr lang="el-GR" dirty="0">
                <a:hlinkClick r:id="rId3"/>
              </a:rPr>
              <a:t>με</a:t>
            </a:r>
            <a:r>
              <a:rPr lang="el-GR" dirty="0"/>
              <a:t> και</a:t>
            </a:r>
            <a:r>
              <a:rPr lang="en" dirty="0"/>
              <a:t> </a:t>
            </a:r>
            <a:r>
              <a:rPr lang="el-GR" u="sng" dirty="0">
                <a:solidFill>
                  <a:srgbClr val="00B0F0"/>
                </a:solidFill>
                <a:hlinkClick r:id="rId4"/>
              </a:rPr>
              <a:t>χωρίς</a:t>
            </a:r>
            <a:r>
              <a:rPr lang="el-GR" u="sng" dirty="0">
                <a:solidFill>
                  <a:schemeClr val="hlink"/>
                </a:solidFill>
                <a:hlinkClick r:id="rId5"/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τη μουσική του </a:t>
            </a:r>
            <a:r>
              <a:rPr lang="en-US" dirty="0">
                <a:solidFill>
                  <a:schemeClr val="bg1"/>
                </a:solidFill>
              </a:rPr>
              <a:t>John Williams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l-GR" dirty="0"/>
              <a:t>Τι συμβαίνει όταν αφαιρείται η μουσική; 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3" name="Google Shape;243;p37" descr="star war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9000" y="1840288"/>
            <a:ext cx="3770400" cy="21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 Music</a:t>
            </a:r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256050" y="968575"/>
            <a:ext cx="4954200" cy="3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Ο βασικός στόχος της κινηματογραφικής μουσικής είναι στο να βοηθήσει να αποδοθεί μια ιστορία:</a:t>
            </a:r>
            <a:endParaRPr sz="1800" dirty="0"/>
          </a:p>
          <a:p>
            <a: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○"/>
            </a:pPr>
            <a:r>
              <a:rPr lang="el-GR" sz="1800" dirty="0"/>
              <a:t>Ρυθμίζει τα συναισθήματα κάθε σκηνής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l-GR" sz="1800" dirty="0"/>
              <a:t>Δημιουργεί προσδοκίες</a:t>
            </a:r>
            <a:r>
              <a:rPr lang="en" sz="1800" dirty="0"/>
              <a:t> (foreshadow)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l-GR" sz="1800" dirty="0"/>
              <a:t>Συμβολίζει χαρακτήρες ή γεγονότα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50" y="1168450"/>
            <a:ext cx="3766900" cy="28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4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 η μουσική βοηθάει στο να πούμε μια ιστορία τότε</a:t>
            </a:r>
            <a:r>
              <a:rPr lang="en" dirty="0"/>
              <a:t>...</a:t>
            </a:r>
            <a:endParaRPr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/>
              <a:t>Άκου τα ακόλουθα μουσικά παραδείγματα και ζωγράφισε ή γράψε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/>
              <a:t>την ιστορία που ακούς.</a:t>
            </a: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First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Second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Third</a:t>
            </a:r>
            <a:endParaRPr dirty="0"/>
          </a:p>
        </p:txBody>
      </p:sp>
      <p:pic>
        <p:nvPicPr>
          <p:cNvPr id="133" name="Google Shape;133;p22" descr="movie music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2620">
            <a:off x="5288250" y="2168550"/>
            <a:ext cx="3309500" cy="24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400800" y="205975"/>
            <a:ext cx="846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Soundtracks: Composing Vs. Compiling</a:t>
            </a: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457200" y="1168975"/>
            <a:ext cx="82296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u="sng" dirty="0"/>
              <a:t>Σύνθεση</a:t>
            </a:r>
            <a:r>
              <a:rPr lang="en" dirty="0"/>
              <a:t>- </a:t>
            </a:r>
            <a:r>
              <a:rPr lang="el-GR" sz="2400" dirty="0"/>
              <a:t>ένα νέο μουσικό κομμάτι</a:t>
            </a:r>
            <a:endParaRPr sz="2400" dirty="0"/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Πρωτότυπη μουσική</a:t>
            </a:r>
            <a:r>
              <a:rPr lang="en" sz="1800" dirty="0"/>
              <a:t>, </a:t>
            </a:r>
            <a:r>
              <a:rPr lang="el-GR" sz="1800" dirty="0"/>
              <a:t>ιδέες του συνθέτη</a:t>
            </a:r>
            <a:endParaRPr sz="1800"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Μουσική όπως στα </a:t>
            </a:r>
            <a:r>
              <a:rPr lang="en" sz="1800" i="1" dirty="0"/>
              <a:t>Lord of the Rings, Harry Potter, Pirates of the Caribbean, Star Wars</a:t>
            </a:r>
            <a:r>
              <a:rPr lang="en" sz="1800" dirty="0"/>
              <a:t>, </a:t>
            </a:r>
            <a:r>
              <a:rPr lang="el-GR" sz="1800" dirty="0" err="1"/>
              <a:t>κ.λ.π</a:t>
            </a:r>
            <a:r>
              <a:rPr lang="en" sz="1800" dirty="0"/>
              <a:t>. 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u="sng" dirty="0"/>
              <a:t>Συλλογή</a:t>
            </a:r>
            <a:r>
              <a:rPr lang="en" dirty="0"/>
              <a:t>- </a:t>
            </a:r>
            <a:r>
              <a:rPr lang="el-GR" sz="2400" dirty="0"/>
              <a:t>επιλεγμένη</a:t>
            </a:r>
            <a:r>
              <a:rPr lang="en" sz="2400" dirty="0"/>
              <a:t> </a:t>
            </a:r>
            <a:r>
              <a:rPr lang="el-GR" sz="2400" dirty="0"/>
              <a:t>μουσική από διαφορετικές πηγές</a:t>
            </a:r>
            <a:endParaRPr dirty="0"/>
          </a:p>
          <a:p>
            <a:pPr marL="914400" lvl="0" indent="-342900">
              <a:buSzPts val="1800"/>
            </a:pPr>
            <a:r>
              <a:rPr lang="el-GR" sz="1800" dirty="0"/>
              <a:t>Όχι πρωτότυπη μουσική</a:t>
            </a:r>
            <a:r>
              <a:rPr lang="en" sz="1800" dirty="0"/>
              <a:t>, </a:t>
            </a:r>
            <a:r>
              <a:rPr lang="el-GR" sz="1800" dirty="0"/>
              <a:t>αλλά επιλογή τραγουδιών</a:t>
            </a:r>
            <a:endParaRPr sz="1800" dirty="0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l-GR" sz="1800" i="1" dirty="0"/>
              <a:t>Τραγούδια που ήδη υπάρχουν από δημοφιλείς καλλιτέχνες ή συνθέτες</a:t>
            </a:r>
            <a:endParaRPr sz="1800"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Μουσική όπως στα </a:t>
            </a:r>
            <a:r>
              <a:rPr lang="en" sz="1800" i="1" dirty="0"/>
              <a:t>Across the Universe</a:t>
            </a:r>
            <a:r>
              <a:rPr lang="en" sz="1800" dirty="0"/>
              <a:t>, </a:t>
            </a:r>
            <a:r>
              <a:rPr lang="en" sz="1800" i="1" dirty="0"/>
              <a:t>Shrek, Sing, etc. </a:t>
            </a:r>
            <a:endParaRPr sz="1800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85100" y="111275"/>
            <a:ext cx="8877300" cy="12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Από που μπορεί να προέρχεται η μουσική για μια ταινία;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21469" y="1235775"/>
            <a:ext cx="8637431" cy="3657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l-G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Δημοφιλής μουσική</a:t>
            </a:r>
            <a:r>
              <a:rPr lang="el-GR" sz="1800" u="sng" dirty="0"/>
              <a:t>:</a:t>
            </a:r>
            <a:r>
              <a:rPr lang="en" sz="1800" dirty="0"/>
              <a:t> </a:t>
            </a:r>
            <a:r>
              <a:rPr lang="el-GR" sz="1800" dirty="0"/>
              <a:t>δημοφιλής μουσική που μπορεί να ακουγόταν στο ραδιόφωνο την εποχή που γυριζόταν η ταινία</a:t>
            </a:r>
            <a:r>
              <a:rPr lang="en" sz="1800" dirty="0"/>
              <a:t>.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(Example)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Μουσική συγκεκριμένης χρονικής περιόδου</a:t>
            </a:r>
            <a:r>
              <a:rPr lang="en" sz="2400" dirty="0"/>
              <a:t>: </a:t>
            </a:r>
            <a:r>
              <a:rPr lang="en" sz="1800" dirty="0"/>
              <a:t>-</a:t>
            </a:r>
            <a:r>
              <a:rPr lang="el-GR" sz="1800" dirty="0"/>
              <a:t>μουσική που ταιριάζει με τη συγκεκριμένη χρονική περίοδο ή τον τόπο που γυρίστηκε το φιλμ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(example)</a:t>
            </a: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(example)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Κλασική μουσική</a:t>
            </a:r>
            <a:r>
              <a:rPr lang="en" sz="2400" dirty="0"/>
              <a:t>:</a:t>
            </a:r>
            <a:r>
              <a:rPr lang="el-GR" sz="1800" dirty="0"/>
              <a:t>κλασική μουσική από συνθέτες του παρελθόντος</a:t>
            </a:r>
            <a:r>
              <a:rPr lang="en" sz="1800" dirty="0"/>
              <a:t>. </a:t>
            </a:r>
            <a:r>
              <a:rPr lang="en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(example)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Συμφωνική μουσική</a:t>
            </a:r>
            <a:r>
              <a:rPr lang="el-GR" sz="2400" dirty="0"/>
              <a:t>:</a:t>
            </a:r>
            <a:r>
              <a:rPr lang="en" sz="2400" dirty="0"/>
              <a:t> </a:t>
            </a:r>
            <a:r>
              <a:rPr lang="el-GR" sz="1800" dirty="0"/>
              <a:t>πρωτότυπη μουσική</a:t>
            </a:r>
            <a:r>
              <a:rPr lang="en" sz="1800" dirty="0"/>
              <a:t>, </a:t>
            </a:r>
            <a:r>
              <a:rPr lang="el-GR" sz="1800" dirty="0"/>
              <a:t>που η σύνθεση και η παραγωγή της γίνεται από ορχήστρα και χρησιμοποιείται σε ταινία</a:t>
            </a:r>
            <a:r>
              <a:rPr lang="en" sz="1800" dirty="0"/>
              <a:t>.</a:t>
            </a:r>
            <a:r>
              <a:rPr lang="en" sz="1800" u="sng" dirty="0">
                <a:solidFill>
                  <a:schemeClr val="hlink"/>
                </a:solidFill>
                <a:hlinkClick r:id="rId7"/>
              </a:rPr>
              <a:t>(example)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2400" dirty="0">
                <a:solidFill>
                  <a:srgbClr val="FF0000"/>
                </a:solidFill>
                <a:highlight>
                  <a:srgbClr val="FFFF00"/>
                </a:highlight>
              </a:rPr>
              <a:t>Μίξη μουσικών ειδών</a:t>
            </a:r>
            <a:r>
              <a:rPr lang="en" sz="2400" dirty="0"/>
              <a:t>: </a:t>
            </a:r>
            <a:r>
              <a:rPr lang="el-GR" sz="1800" dirty="0"/>
              <a:t>Χρησιμοποιείται μουσική από όλες τις παραπάνω περιπτώσεις.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Τι </a:t>
            </a:r>
            <a:r>
              <a:rPr lang="el-GR" dirty="0" err="1"/>
              <a:t>έιναι</a:t>
            </a:r>
            <a:r>
              <a:rPr lang="el-GR" dirty="0"/>
              <a:t> το </a:t>
            </a:r>
            <a:r>
              <a:rPr lang="en" dirty="0"/>
              <a:t>Leitmotif </a:t>
            </a:r>
            <a:endParaRPr sz="1400" dirty="0"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33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LEITMOTIF </a:t>
            </a: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l-GR" sz="1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μια μελωδική φράση που συνοδεύει την επανεμφάνιση ενός ατόμου ή μιας κατάστασης</a:t>
            </a:r>
            <a:r>
              <a:rPr lang="en" sz="1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-GR" sz="1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Κάτι σαν «θεματικό τραγούδι» για ένα πρόσωπο, τόπο, πράγμα ή ιδέα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Αυτή η τεχνική πρωτοχρησιμοποιήθηκε από τον Ρομαντικό και Εθνικιστή συνθέτη </a:t>
            </a:r>
            <a:r>
              <a:rPr lang="en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Richard Wagner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στον επικό κύκλο που αποτελείτε από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όπερες γνωστό ως «Το δαχτυλίδι των </a:t>
            </a:r>
            <a:r>
              <a:rPr lang="el-GR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Νιμπελούνγκεν</a:t>
            </a: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Αργότερα αυτή η τεχνική χρησιμοποιήθηκε από συνθέτες της προγραμματικής μουσικής και εξακολουθεί να είναι μια από τις αγαπημένες τεχνικές των σημερινών συνθετών κινηματογραφικής μουσικής.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όπως ο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John Williams </a:t>
            </a:r>
            <a:r>
              <a:rPr lang="el-G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ο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Howard Shore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400" y="66175"/>
            <a:ext cx="1672725" cy="23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400" y="2551750"/>
            <a:ext cx="2055400" cy="21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151" y="1584000"/>
            <a:ext cx="1861625" cy="227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Ονόμασε το </a:t>
            </a:r>
            <a:r>
              <a:rPr lang="en" dirty="0"/>
              <a:t>Leitmotif! 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u="sng" dirty="0">
                <a:solidFill>
                  <a:schemeClr val="hlink"/>
                </a:solidFill>
                <a:hlinkClick r:id="rId3"/>
              </a:rPr>
              <a:t>Τι είδους φιλμ μπορεί να έχει αυτή τη μουσική;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400" dirty="0"/>
              <a:t>Τι διάθεση ή συναίσθημα πιστεύεις ότι αντανακλά αυτό το μουσικό κομμάτι;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400" dirty="0"/>
              <a:t>Τι χαρακτήρα θα μπορούσε να συνοδεύει αύτη η μουσική;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Leitmotifs </a:t>
            </a:r>
            <a:r>
              <a:rPr lang="el-GR" dirty="0"/>
              <a:t>και </a:t>
            </a:r>
            <a:r>
              <a:rPr lang="el-GR" dirty="0" err="1"/>
              <a:t>εξιστόριση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56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Κάποιες φορές ένα</a:t>
            </a:r>
            <a:r>
              <a:rPr lang="en" sz="1800" dirty="0"/>
              <a:t> Leitmotif </a:t>
            </a:r>
            <a:r>
              <a:rPr lang="el-GR" sz="1800" dirty="0"/>
              <a:t>αλλάζει ή εξελίσσεται για να συμβολίσει μια αλλαγή ή μια εξέλιξη των χαρακτήρων που αντιπροσωπεύει.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 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/>
              <a:t>Ένα παράδειγμα είναι  </a:t>
            </a:r>
            <a:r>
              <a:rPr lang="el-GR" sz="1800" dirty="0">
                <a:hlinkClick r:id="rId3"/>
              </a:rPr>
              <a:t>το </a:t>
            </a:r>
            <a:r>
              <a:rPr lang="en" sz="1800" dirty="0">
                <a:hlinkClick r:id="rId3"/>
              </a:rPr>
              <a:t>Anakin Skywalker’s theme </a:t>
            </a:r>
            <a:r>
              <a:rPr lang="el-GR" sz="1800" dirty="0">
                <a:hlinkClick r:id="rId3"/>
              </a:rPr>
              <a:t>από το</a:t>
            </a:r>
            <a:r>
              <a:rPr lang="en" sz="1800" dirty="0">
                <a:hlinkClick r:id="rId3"/>
              </a:rPr>
              <a:t> Episode </a:t>
            </a:r>
            <a:r>
              <a:rPr lang="en" sz="1800" dirty="0"/>
              <a:t>I </a:t>
            </a:r>
            <a:r>
              <a:rPr lang="el-GR" sz="1800" dirty="0"/>
              <a:t>πριν γίνει </a:t>
            </a:r>
            <a:r>
              <a:rPr lang="en" sz="1800" dirty="0">
                <a:hlinkClick r:id="rId4"/>
              </a:rPr>
              <a:t>Darth Vader in Episode III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175" name="Google Shape;175;p2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3670" y="1180695"/>
            <a:ext cx="3856102" cy="288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Άλλα γνωστά </a:t>
            </a:r>
            <a:r>
              <a:rPr lang="en" dirty="0"/>
              <a:t>Leitmotif’s</a:t>
            </a:r>
            <a:endParaRPr dirty="0"/>
          </a:p>
        </p:txBody>
      </p:sp>
      <p:pic>
        <p:nvPicPr>
          <p:cNvPr id="181" name="Google Shape;181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75" y="1264150"/>
            <a:ext cx="1814125" cy="136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125" y="680775"/>
            <a:ext cx="1927499" cy="144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9350" y="2679274"/>
            <a:ext cx="2363000" cy="17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399" y="3275174"/>
            <a:ext cx="2005200" cy="15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99813" y="1131865"/>
            <a:ext cx="1814125" cy="136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9974" y="2679274"/>
            <a:ext cx="2237650" cy="16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2779975" y="4333150"/>
            <a:ext cx="27717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highlight>
                  <a:srgbClr val="F3F3F3"/>
                </a:highlight>
              </a:rPr>
              <a:t>Τι ή ποιόν αντιπροσωπεύουν;</a:t>
            </a:r>
            <a:endParaRPr b="1" dirty="0"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647</Words>
  <Application>Microsoft Office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Spotlight</vt:lpstr>
      <vt:lpstr>PowerPoint Presentation</vt:lpstr>
      <vt:lpstr>Film Music</vt:lpstr>
      <vt:lpstr>Αν η μουσική βοηθάει στο να πούμε μια ιστορία τότε...</vt:lpstr>
      <vt:lpstr>Soundtracks: Composing Vs. Compiling</vt:lpstr>
      <vt:lpstr>Από που μπορεί να προέρχεται η μουσική για μια ταινία;</vt:lpstr>
      <vt:lpstr>Τι έιναι το Leitmotif </vt:lpstr>
      <vt:lpstr>Ονόμασε το Leitmotif! </vt:lpstr>
      <vt:lpstr>Leitmotifs και εξιστόριση</vt:lpstr>
      <vt:lpstr>Άλλα γνωστά Leitmotif’s</vt:lpstr>
      <vt:lpstr>Τρέιλερ από τη“Mary Poppins” (1964) της Disney</vt:lpstr>
      <vt:lpstr>Όμως τι θα γίνει αν...............;;;;</vt:lpstr>
      <vt:lpstr>Ερωτήσεις για διάλογο</vt:lpstr>
      <vt:lpstr>Hans Zimmer, συνθέτης κιν/φικής μουσικής</vt:lpstr>
      <vt:lpstr>Hans Zimmer, συνθέτης κιν/φικής μουσικής</vt:lpstr>
      <vt:lpstr>John Williams, συνθέτης κιν/φικής μουσικής</vt:lpstr>
      <vt:lpstr>John Williams, συνθέτης κιν/φικής μουσικής</vt:lpstr>
      <vt:lpstr>John Williams, συνθέτης κιν/φικής μουσικής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t b</cp:lastModifiedBy>
  <cp:revision>45</cp:revision>
  <dcterms:modified xsi:type="dcterms:W3CDTF">2020-11-19T08:00:03Z</dcterms:modified>
</cp:coreProperties>
</file>