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C9BE-FAF3-4C19-A922-AE2AB1BF8B63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838D-F2BB-4C68-BB1C-44626080D30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Η ΠΑΡΑΓΩΓΙΚΗ ΜΟΝΑΔΑ ΩΣ ΣΥΣΤΗΜΑ </a:t>
            </a:r>
            <a:endParaRPr lang="el-GR" sz="4000" b="1" dirty="0"/>
          </a:p>
        </p:txBody>
      </p:sp>
      <p:pic>
        <p:nvPicPr>
          <p:cNvPr id="5" name="4 - Εικόνα" descr="images (33).jp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rcRect b="7162"/>
          <a:stretch>
            <a:fillRect/>
          </a:stretch>
        </p:blipFill>
        <p:spPr bwMode="auto">
          <a:xfrm>
            <a:off x="684213" y="1498600"/>
            <a:ext cx="3240087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3714744" y="1928802"/>
            <a:ext cx="49292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alibri" pitchFamily="34" charset="0"/>
              </a:rPr>
              <a:t>Παραγωγική μονάδα </a:t>
            </a:r>
            <a:r>
              <a:rPr lang="el-GR" sz="2400" dirty="0" smtClean="0">
                <a:latin typeface="Calibri" pitchFamily="34" charset="0"/>
              </a:rPr>
              <a:t>ονομάζουμε το χώρο μέσα στον οποίο, μέσω μιας συγκεκριμένης διαδικασίας παράγεται ένα τελικό προϊόν ή προσφέρεται μία υπηρεσία.</a:t>
            </a:r>
          </a:p>
          <a:p>
            <a:endParaRPr lang="el-GR" sz="2400" dirty="0">
              <a:latin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</a:rPr>
              <a:t>Για να πετύχει μία μονάδα χρειάζεται να συνδυάζονται  κατάλληλα οι </a:t>
            </a:r>
            <a:r>
              <a:rPr lang="el-GR" sz="2400" b="1" dirty="0" smtClean="0">
                <a:latin typeface="Calibri" pitchFamily="34" charset="0"/>
              </a:rPr>
              <a:t>συντελεστές παραγωγής</a:t>
            </a:r>
          </a:p>
          <a:p>
            <a:endParaRPr lang="el-GR" sz="2400" dirty="0">
              <a:latin typeface="Calibri" pitchFamily="34" charset="0"/>
            </a:endParaRPr>
          </a:p>
          <a:p>
            <a:endParaRPr lang="el-GR" sz="2400" dirty="0" smtClean="0">
              <a:latin typeface="Calibri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ΣΥΝΤΕΛΕΣΤΕΣ ΠΑΡΑΓΩΓΗΣ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Για την παραγωγή ενός προϊόντος ή μιας υπηρεσίας χρησιμοποιούνται :</a:t>
            </a:r>
          </a:p>
          <a:p>
            <a:pPr marL="0" indent="0">
              <a:buNone/>
            </a:pPr>
            <a:endParaRPr lang="el-GR" sz="2400" dirty="0" smtClean="0"/>
          </a:p>
          <a:p>
            <a:r>
              <a:rPr lang="el-GR" sz="2400" dirty="0" smtClean="0"/>
              <a:t>Οι φυσικοί πόροι</a:t>
            </a:r>
          </a:p>
          <a:p>
            <a:r>
              <a:rPr lang="el-GR" sz="2400" dirty="0" smtClean="0"/>
              <a:t>Η εργασία</a:t>
            </a:r>
          </a:p>
          <a:p>
            <a:r>
              <a:rPr lang="el-GR" sz="2400" dirty="0" smtClean="0"/>
              <a:t>Το κεφάλαιο </a:t>
            </a:r>
          </a:p>
          <a:p>
            <a:pPr>
              <a:buNone/>
            </a:pPr>
            <a:r>
              <a:rPr lang="el-GR" sz="2400" dirty="0" smtClean="0"/>
              <a:t>  και….</a:t>
            </a:r>
          </a:p>
          <a:p>
            <a:r>
              <a:rPr lang="el-GR" sz="2400" dirty="0" smtClean="0"/>
              <a:t>Η επιχειρηματικότητα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ΣΥΣΤΗΜΑ ΠΑΡΑΓΩΓΗΣ</a:t>
            </a:r>
            <a:endParaRPr lang="el-GR" sz="4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232886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εισροές                                                 εκροές  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57158" y="2928934"/>
            <a:ext cx="228601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2857488" y="2571744"/>
            <a:ext cx="292895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/>
              <a:t>Διαδικασία παραγωγής</a:t>
            </a:r>
            <a:endParaRPr lang="el-GR" sz="2800" dirty="0"/>
          </a:p>
        </p:txBody>
      </p:sp>
      <p:sp>
        <p:nvSpPr>
          <p:cNvPr id="6" name="5 - Δεξιό βέλος"/>
          <p:cNvSpPr/>
          <p:nvPr/>
        </p:nvSpPr>
        <p:spPr>
          <a:xfrm>
            <a:off x="6143636" y="2928934"/>
            <a:ext cx="228601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125538"/>
            <a:ext cx="8516938" cy="55435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</p:pic>
      <p:sp>
        <p:nvSpPr>
          <p:cNvPr id="5" name="4 - TextBox"/>
          <p:cNvSpPr txBox="1">
            <a:spLocks noChangeArrowheads="1"/>
          </p:cNvSpPr>
          <p:nvPr/>
        </p:nvSpPr>
        <p:spPr bwMode="auto">
          <a:xfrm>
            <a:off x="2195513" y="1125538"/>
            <a:ext cx="5689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</a:rPr>
              <a:t>  : </a:t>
            </a:r>
            <a:r>
              <a:rPr lang="el-GR" i="1" dirty="0">
                <a:latin typeface="Calibri" pitchFamily="34" charset="0"/>
                <a:cs typeface="Aharoni" pitchFamily="2" charset="-79"/>
              </a:rPr>
              <a:t>είναι όλα τα στοιχεία που χρειάζονται για να παραχθεί το τελικό προϊόν ή να δοθεί μία υπηρεσία.</a:t>
            </a:r>
          </a:p>
        </p:txBody>
      </p:sp>
      <p:sp>
        <p:nvSpPr>
          <p:cNvPr id="6" name="5 - TextBox"/>
          <p:cNvSpPr txBox="1">
            <a:spLocks noChangeArrowheads="1"/>
          </p:cNvSpPr>
          <p:nvPr/>
        </p:nvSpPr>
        <p:spPr bwMode="auto">
          <a:xfrm>
            <a:off x="358775" y="260350"/>
            <a:ext cx="8426450" cy="5857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 b="1" dirty="0">
                <a:latin typeface="Calibri" pitchFamily="34" charset="0"/>
              </a:rPr>
              <a:t>Διάγραμμα ενός απλού μοντέλου παραγωγής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χριστινα\Documents\2-ΤΕΧΝΟΛΟΓΙΑ Β! ΤΑΞΗΣ\00 Οργάνωση ύλης - δραστηριότητες\Παρουσιάσεις β! τάξης\img6.jpg"/>
          <p:cNvPicPr>
            <a:picLocks noChangeAspect="1" noChangeArrowheads="1"/>
          </p:cNvPicPr>
          <p:nvPr/>
        </p:nvPicPr>
        <p:blipFill>
          <a:blip r:embed="rId2" cstate="print"/>
          <a:srcRect b="12437"/>
          <a:stretch>
            <a:fillRect/>
          </a:stretch>
        </p:blipFill>
        <p:spPr bwMode="auto">
          <a:xfrm>
            <a:off x="323850" y="1700213"/>
            <a:ext cx="864076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>
            <a:spLocks noChangeArrowheads="1"/>
          </p:cNvSpPr>
          <p:nvPr/>
        </p:nvSpPr>
        <p:spPr bwMode="auto">
          <a:xfrm>
            <a:off x="358775" y="260350"/>
            <a:ext cx="8426450" cy="10779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3200" b="1">
                <a:latin typeface="Calibri" pitchFamily="34" charset="0"/>
              </a:rPr>
              <a:t>Διάγραμμα  παραγωγής ΕΠΙΧΕΙΡΗΣΗΣ ΤΡΟΦΙΜΩΝ ΚΑΙ ΠΟΤΩΝ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95288" y="620713"/>
            <a:ext cx="8353425" cy="6048375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395288" y="593725"/>
          <a:ext cx="8497887" cy="6156960"/>
        </p:xfrm>
        <a:graphic>
          <a:graphicData uri="http://schemas.openxmlformats.org/drawingml/2006/table">
            <a:tbl>
              <a:tblPr/>
              <a:tblGrid>
                <a:gridCol w="4248150"/>
                <a:gridCol w="4249737"/>
              </a:tblGrid>
              <a:tr h="585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el-GR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Κεφάλαια</a:t>
                      </a: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  Πολύ μεγάλης αξίας.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el-GR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*Χρόνος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  24-ωρη λειτουργία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l-GR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el-GR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Ενέργεια</a:t>
                      </a:r>
                      <a:r>
                        <a:rPr kumimoji="0" lang="el-GR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ebdings" pitchFamily="18" charset="2"/>
                        </a:rPr>
                        <a:t>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Ηλεκτρική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ebdings" pitchFamily="18" charset="2"/>
                        </a:rPr>
                        <a:t>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Χημική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</a:t>
                      </a:r>
                      <a:r>
                        <a:rPr kumimoji="0" lang="el-GR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el-GR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Υλικά ( πρώτες ύλες )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1.  σκόνη κακάο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2. βούτυρο κακάο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3.ζάχαρη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4.γαλακτοματοποιητής (λεκιθίνη)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5.αρωματικές ουσίες(βανίλια,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κανέλα, μοσχοκάρυδο) .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6.σκόνη γάλακτος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7.ηλιέλαιο(σε ελάχιστη ποσότητα)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8.ξηροί καρποί(σε κάποια είδη)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  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31" marR="3743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el-GR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Άνθρωποι (ειδικότητες)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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Τεχνολόγοι τροφίμων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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Χημικοί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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Μηχανολόγοι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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Ηλεκτρολόγοι κ.ά.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el-GR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Εργαλεία – μηχανήματα</a:t>
                      </a:r>
                      <a:endParaRPr kumimoji="0" lang="el-G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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Μηχανές καθαρισμού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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Αναμικτήρες,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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Πεντακύλινδρο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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Καλούπια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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Κόνσες 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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Αυτόματες μηχανές 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συσκευασίας-περιτυλίγματος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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Αυτόματα ειδικά  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μηχανήματα όπου γίνεται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το καβούρντισμα.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l-GR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*Γνώσεις ( πληροφορίες 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31" marR="37431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3" name="2 - TextBox"/>
          <p:cNvSpPr txBox="1">
            <a:spLocks noChangeArrowheads="1"/>
          </p:cNvSpPr>
          <p:nvPr/>
        </p:nvSpPr>
        <p:spPr bwMode="auto">
          <a:xfrm>
            <a:off x="395288" y="0"/>
            <a:ext cx="8280400" cy="5238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>
                <a:latin typeface="Calibri" pitchFamily="34" charset="0"/>
              </a:rPr>
              <a:t>Παράδειγμα   ΕΙΣΡΟΩΝ σε  Σοκολατοβιομηχανία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468313" y="188913"/>
          <a:ext cx="8351837" cy="6397626"/>
        </p:xfrm>
        <a:graphic>
          <a:graphicData uri="http://schemas.openxmlformats.org/drawingml/2006/table">
            <a:tbl>
              <a:tblPr/>
              <a:tblGrid>
                <a:gridCol w="8351837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Παράδειγμα Διαδικασίας παραγωγής σε </a:t>
                      </a:r>
                      <a:r>
                        <a:rPr kumimoji="0" 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Σοκολατοβιομηχανία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31" marR="37431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4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Συγκομιδή καρπών κακάο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Καβούρντισμα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Ξεφλούδισμα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Άλεση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Ανάμειξη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Ραφινάρισμα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Κονσάρισμα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Στερεοποίηση σε φόρμες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Συσκευασία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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Αποθήκευση</a:t>
                      </a:r>
                    </a:p>
                  </a:txBody>
                  <a:tcPr marL="37431" marR="37431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250825" y="333375"/>
          <a:ext cx="8642350" cy="6170613"/>
        </p:xfrm>
        <a:graphic>
          <a:graphicData uri="http://schemas.openxmlformats.org/drawingml/2006/table">
            <a:tbl>
              <a:tblPr/>
              <a:tblGrid>
                <a:gridCol w="4321175"/>
                <a:gridCol w="4321175"/>
              </a:tblGrid>
              <a:tr h="374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  <a:tab pos="4914900" algn="r"/>
                        </a:tabLst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Παράδειγμα εκροών σε Σοκολατοβιομηχανία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31" marR="3743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79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l-GR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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Προϊόντα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l-GR" sz="2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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Σοκολάτες  διάφορες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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Ταμπλέτες  (με    βάφλα,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μπισκότα).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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Γκοφρέτες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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Σοκοφρέτες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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Σοκολατάκια      μικρού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μεγέθους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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Σοκολατένια  ροφήματα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</a:t>
                      </a: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Κακάο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7431" marR="3743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            </a:t>
                      </a:r>
                      <a:r>
                        <a:rPr kumimoji="0" lang="el-GR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</a:t>
                      </a:r>
                      <a:r>
                        <a:rPr kumimoji="0" lang="el-GR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Απόβλητα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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Τα υγρά τα οποία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προέρχονται από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τον </a:t>
                      </a:r>
                      <a:r>
                        <a:rPr kumimoji="0" 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καθαρισµό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του εξοπλισμού καθώς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και τα λύματα.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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Διάφορα στερεά.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            </a:t>
                      </a:r>
                      <a:r>
                        <a:rPr kumimoji="0" lang="el-GR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</a:t>
                      </a:r>
                      <a:r>
                        <a:rPr kumimoji="0" lang="el-GR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Απώλειες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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Καυσαέρια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</a:t>
                      </a: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Αέριοι ρύποι  κ.ά.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431" marR="37431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338</Words>
  <Application>Microsoft Office PowerPoint</Application>
  <PresentationFormat>Προβολή στην οθόνη (4:3)</PresentationFormat>
  <Paragraphs>113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Η ΠΑΡΑΓΩΓΙΚΗ ΜΟΝΑΔΑ ΩΣ ΣΥΣΤΗΜΑ </vt:lpstr>
      <vt:lpstr>ΣΥΝΤΕΛΕΣΤΕΣ ΠΑΡΑΓΩΓΗΣ</vt:lpstr>
      <vt:lpstr>ΣΥΣΤΗΜΑ ΠΑΡΑΓΩΓΗΣ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ΠΑΡΑΓΩΓΙΚΗ ΜΟΝΑΔΑ ΩΣ ΣΥΣΤΗΜΑ</dc:title>
  <dc:creator>Thanos</dc:creator>
  <cp:lastModifiedBy>Thanos</cp:lastModifiedBy>
  <cp:revision>11</cp:revision>
  <dcterms:created xsi:type="dcterms:W3CDTF">2020-11-11T15:54:09Z</dcterms:created>
  <dcterms:modified xsi:type="dcterms:W3CDTF">2020-11-11T16:33:12Z</dcterms:modified>
</cp:coreProperties>
</file>