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9" r:id="rId5"/>
    <p:sldId id="260" r:id="rId6"/>
    <p:sldId id="273" r:id="rId7"/>
    <p:sldId id="261" r:id="rId8"/>
    <p:sldId id="262" r:id="rId9"/>
    <p:sldId id="263" r:id="rId10"/>
    <p:sldId id="256" r:id="rId11"/>
    <p:sldId id="264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C08E5E-C50D-8E0C-A0E2-E5AF804D0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828ED4F-F5DB-B490-A8CB-B4FE140DF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885D6B-6909-86D6-16B3-43DF6E9A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7FC5A8-D54C-CA7C-2773-BDE45DE0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3FC55F-99D6-A119-D2EA-5B97BF68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8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937874-B5A9-3A0E-1C30-58235D94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A81ACBE-ED77-135A-C467-97C965B5C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956C99-8430-B15A-3DF6-6A518F84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7C9C006-FADF-D678-548B-464512A8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D0AC87-1D58-9450-FB64-37497AEA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4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A6C6665-ACF0-3C10-E85E-5941F80AD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137DAE3-0D4F-F08E-0D14-9E2AB56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26EE762-EE22-42DE-8DE9-A189F4FE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2815F9-C6EC-BDA1-328E-1DD932A9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B78F15-EB59-0260-6FD1-61B08F7C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7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ED28E8-81DB-F3FF-A644-DFC9D2F9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AA62C3-A510-B3B2-B0EC-0553D3D4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A12550-A0B3-3AB8-4967-EEA709BA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85436A-2640-3F1F-37DF-E7F32858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5A298C-D6D5-8742-A9EC-EF2E4BF4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7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0C64F2-4B21-F759-71EC-0A7780FD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6391192-0E04-3F8B-8D18-481A58A39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CB917C-8B9C-3B03-4882-E3712F7D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2F84C2-63FA-F1BB-0B6C-0DA9371E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F42876-AAAF-CD04-41AB-D0839322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27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0C7D5A-CED4-2723-BCD9-756D539B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6C9CEC-E0D6-26DC-8F5E-F74CA7170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E83437E-C4AF-FA2C-4B0A-E9CF143FA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64656DC-A2B0-9D4A-C567-75FC71B1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BCFC62D-43C4-1FAE-B367-B82F8945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66E2B20-E3BA-02E9-4B7F-4F4692D5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1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3E8241-DF99-475A-925E-679438CD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CEE9071-C7AE-7221-E7F1-A53DE71C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8ED8DBC-C618-6EF3-9674-BACFCCC86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FC46A86-5AE5-F873-951C-3D799ADA3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220E2DD-B9FD-A613-C915-EBC6EB0B6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E265FF7-6EDF-6422-7BFC-547ED0CC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5D6615C-9A66-D514-2246-96C9EC2E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DC8DC5D-B2F2-9428-A5D6-885498FB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3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26AB20-3CBA-A410-19AC-9FF3C485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E0AA2E1-3A8E-A7A7-171E-16579BA0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BC765A4-9EBB-8E09-2AA6-20B5F99A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288752B-217A-6003-8891-0EFD4497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0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532E4CF-F983-1A94-AB1D-0796F2B8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804EDAA-448E-CD1D-3ED4-9D6153DE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B9EBD3E-FD5A-7A96-9B92-837DD7A6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92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0DF9FD-4A81-4AA9-1080-4AA14A5F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97EC99-688F-E487-CA5B-E5EB32FC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B929102-E1FF-9E30-8E7F-E56F4DE1D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FE37A14-71F9-7A17-E9C9-C3F54EB3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E9F9FD8-1130-1213-3D0C-4094EAB5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88A8933-D7AF-6BA7-168D-61A1439D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85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4EDE00-4E9A-5504-AFC2-0A50499F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2633DA3-FA92-91C2-9F00-8A43D7D74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8C8E662-3EAA-0D02-5B74-89AF79830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75517DE-16AA-7A51-D6A6-92D63B28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C7F8409-BE4D-CB6D-7202-47750E4B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4D4F772-CFE8-8BEF-38BA-3787C7B2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9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2D07658-9F06-0B79-360D-D6FD6A7E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7B361C1-FED2-145C-D078-40A623610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321C51-B7E5-0AEF-9EF0-22DDFE0ED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2C44-2E23-4311-8272-4AC50F8070A7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B9B159-A6A6-E40B-38B4-5B4E38A65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93C390-5046-5A79-49E2-3B9C2A2F4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F6D2C-7EEA-498D-B4A3-B23A70E6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5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C04765-8818-0443-D820-4A02D2B51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7" y="2114550"/>
            <a:ext cx="5076825" cy="2628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F6CB8D-9582-7E21-036E-01535F4C4F67}"/>
              </a:ext>
            </a:extLst>
          </p:cNvPr>
          <p:cNvSpPr txBox="1"/>
          <p:nvPr/>
        </p:nvSpPr>
        <p:spPr>
          <a:xfrm>
            <a:off x="3282247" y="818606"/>
            <a:ext cx="562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ΚΙΝΗΣΗ ΡΕΥΜΑΤΟΦΟΡΟΥ ΑΓΩΓΟΥ ΣΕ ΜΑΓΝΗΤΙΚΟ ΠΕΔΙΟ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3B74F-6E92-364B-82F2-21681F9FB314}"/>
              </a:ext>
            </a:extLst>
          </p:cNvPr>
          <p:cNvSpPr txBox="1"/>
          <p:nvPr/>
        </p:nvSpPr>
        <p:spPr>
          <a:xfrm>
            <a:off x="3807819" y="5199017"/>
            <a:ext cx="457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Πώς δημιουργούνται τα επαγωγικά ρεύματα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D00C3-9C48-BF61-E18B-9284F27F289E}"/>
              </a:ext>
            </a:extLst>
          </p:cNvPr>
          <p:cNvSpPr txBox="1"/>
          <p:nvPr/>
        </p:nvSpPr>
        <p:spPr>
          <a:xfrm>
            <a:off x="9170121" y="6313116"/>
            <a:ext cx="2797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Σοφία Αραβανή, φυσικός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35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1A7DBE-CA34-E202-816F-B31E60A039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D2276FC-96DB-48BA-51B2-903A9CB2F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28687-1353-E61A-0BA7-4C2462C67005}"/>
              </a:ext>
            </a:extLst>
          </p:cNvPr>
          <p:cNvSpPr txBox="1"/>
          <p:nvPr/>
        </p:nvSpPr>
        <p:spPr>
          <a:xfrm>
            <a:off x="2207492" y="2385413"/>
            <a:ext cx="777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ΑΠΟΔΕΙΞΗ ΤΟΥ ΚΑΝΟΝΑ ΤΟΥ </a:t>
            </a:r>
            <a:r>
              <a:rPr lang="en-US" sz="4000" b="1" dirty="0">
                <a:solidFill>
                  <a:srgbClr val="FF0000"/>
                </a:solidFill>
              </a:rPr>
              <a:t>LENZ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3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B9E807-C8AD-B661-6D40-20B6D237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DCF8D789-16FA-7E02-C86B-9FDDF3001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8503" y="3072787"/>
            <a:ext cx="4215241" cy="1181678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1E43DB7-F57D-4FBD-293F-73C3BCE65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87" y="798982"/>
            <a:ext cx="3645911" cy="286464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72B97B4-7BFA-1BD7-EDF3-78BEF1B17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111" y="542984"/>
            <a:ext cx="3512406" cy="96984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A3F5221-2612-375D-68F3-E8CE6B56B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504" y="1490348"/>
            <a:ext cx="4215241" cy="162462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3ECCD5C1-473D-1AFC-9394-E5866F13A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94" y="4254465"/>
            <a:ext cx="4929288" cy="1181678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09BB1DE5-262B-2A78-EBDE-26CD6CED62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620" y="4338835"/>
            <a:ext cx="6295077" cy="1097308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CA89EDE9-6E55-282B-FFDA-2150543D09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18" y="5636564"/>
            <a:ext cx="12015764" cy="9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1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7E36BC4-6525-2211-CC1B-5A9B7C50B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83" y="2019203"/>
            <a:ext cx="9323234" cy="31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6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690A9C3-6916-3357-586D-2748BCEFA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14400"/>
            <a:ext cx="7315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1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8DB974-88C9-BAD7-67B1-F3F013C8C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15" y="861578"/>
            <a:ext cx="10783170" cy="513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74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B56165E-1C0D-E851-2B13-5313514DE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1033462"/>
            <a:ext cx="71056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0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C4D42EA-714B-AC29-D51D-57B82F9AC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1" y="1246910"/>
            <a:ext cx="10493050" cy="18025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4E5A150-2DB8-30D6-B5D6-7FE452EF5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320" y="3280922"/>
            <a:ext cx="3809392" cy="28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0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39CFC90-CC3F-3323-6319-18C920B2C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77" y="1263438"/>
            <a:ext cx="8748046" cy="29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77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48ACF6B-CF7B-E8F8-9F23-1B7D43705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25" y="1841543"/>
            <a:ext cx="9889350" cy="24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75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36673E6-D0CC-F9E9-B59A-68A5A5943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891" y="599266"/>
            <a:ext cx="7222218" cy="210698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E449B5B-026D-0A16-5504-5A764078C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958" y="2598926"/>
            <a:ext cx="7260084" cy="25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1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EB6AE9F-93C1-22B9-0479-A75D4D0A0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8" t="5328" r="50575" b="18584"/>
          <a:stretch/>
        </p:blipFill>
        <p:spPr>
          <a:xfrm>
            <a:off x="712518" y="742711"/>
            <a:ext cx="3561806" cy="40005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55B39-3691-0264-0838-A55BDE2AFAB2}"/>
              </a:ext>
            </a:extLst>
          </p:cNvPr>
          <p:cNvSpPr txBox="1"/>
          <p:nvPr/>
        </p:nvSpPr>
        <p:spPr>
          <a:xfrm>
            <a:off x="5044112" y="742711"/>
            <a:ext cx="659238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FL=B </a:t>
            </a:r>
            <a:r>
              <a:rPr lang="en-US" sz="3600" b="1" dirty="0" err="1">
                <a:solidFill>
                  <a:srgbClr val="FF0000"/>
                </a:solidFill>
              </a:rPr>
              <a:t>IqeI</a:t>
            </a:r>
            <a:r>
              <a:rPr lang="el-GR" sz="3600" b="1" dirty="0">
                <a:solidFill>
                  <a:srgbClr val="FF0000"/>
                </a:solidFill>
              </a:rPr>
              <a:t>υ</a:t>
            </a:r>
          </a:p>
          <a:p>
            <a:endParaRPr lang="el-GR" sz="36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F</a:t>
            </a:r>
            <a:r>
              <a:rPr lang="el-GR" sz="3200" b="1" dirty="0" err="1">
                <a:solidFill>
                  <a:srgbClr val="0070C0"/>
                </a:solidFill>
              </a:rPr>
              <a:t>ηλ</a:t>
            </a:r>
            <a:r>
              <a:rPr lang="el-GR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=</a:t>
            </a:r>
            <a:r>
              <a:rPr lang="el-GR" sz="3200" b="1" dirty="0">
                <a:solidFill>
                  <a:srgbClr val="0070C0"/>
                </a:solidFill>
              </a:rPr>
              <a:t>Ε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IqeI</a:t>
            </a:r>
            <a:endParaRPr lang="el-GR" sz="3200" b="1" dirty="0">
              <a:solidFill>
                <a:srgbClr val="0070C0"/>
              </a:solidFill>
            </a:endParaRPr>
          </a:p>
          <a:p>
            <a:endParaRPr lang="el-GR" sz="3200" b="1" dirty="0">
              <a:solidFill>
                <a:srgbClr val="0070C0"/>
              </a:solidFill>
            </a:endParaRPr>
          </a:p>
          <a:p>
            <a:endParaRPr lang="el-GR" dirty="0"/>
          </a:p>
          <a:p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Αρχικά η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είναι μεγαλύτερη της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l-G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ηλ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Όμως το πλήθος των ηλεκτρονίων στο άκρο Λ αυξάνεται με αποτέλεσμα το ηλεκτρικό πεδίο ανάμεσα στα Κ και Λ να γίνεται πιο ισχυρό, η έντασή του αυξάνεται, οπότε αυξάνεται η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l-G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ηλ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οπότε κάποια στιγμή αυτή θα γίνει ίση με την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l-GR" dirty="0"/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FL</a:t>
            </a:r>
            <a:r>
              <a:rPr lang="el-GR" sz="3600" b="1" dirty="0">
                <a:solidFill>
                  <a:srgbClr val="FF0000"/>
                </a:solidFill>
              </a:rPr>
              <a:t>=</a:t>
            </a:r>
            <a:r>
              <a:rPr lang="en-US" sz="3600" b="1" dirty="0">
                <a:solidFill>
                  <a:srgbClr val="0070C0"/>
                </a:solidFill>
              </a:rPr>
              <a:t> F</a:t>
            </a:r>
            <a:r>
              <a:rPr lang="el-GR" sz="3600" b="1" dirty="0" err="1">
                <a:solidFill>
                  <a:srgbClr val="0070C0"/>
                </a:solidFill>
              </a:rPr>
              <a:t>ηλ</a:t>
            </a:r>
            <a:r>
              <a:rPr lang="el-GR" sz="3600" b="1" dirty="0">
                <a:solidFill>
                  <a:srgbClr val="0070C0"/>
                </a:solidFill>
              </a:rPr>
              <a:t> </a:t>
            </a:r>
            <a:endParaRPr lang="el-GR" sz="3600" dirty="0"/>
          </a:p>
          <a:p>
            <a:endParaRPr lang="el-GR" dirty="0"/>
          </a:p>
          <a:p>
            <a:r>
              <a:rPr lang="el-G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892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D81D32-369A-2AFB-F03B-061D0ED39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26" y="235764"/>
            <a:ext cx="7392145" cy="367929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137F4D9-FF80-44A9-6783-0F6B6370F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18" y="3915060"/>
            <a:ext cx="6220854" cy="232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7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BE46FD-634E-B588-5410-F247A1EC798C}"/>
              </a:ext>
            </a:extLst>
          </p:cNvPr>
          <p:cNvSpPr txBox="1"/>
          <p:nvPr/>
        </p:nvSpPr>
        <p:spPr>
          <a:xfrm>
            <a:off x="4692072" y="3244334"/>
            <a:ext cx="2807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Σοφία Αραβανή, φυσικός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01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A9C6EAA-F964-13E3-D0D2-D662FB325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504" r="50725" b="16061"/>
          <a:stretch/>
        </p:blipFill>
        <p:spPr>
          <a:xfrm>
            <a:off x="910590" y="418012"/>
            <a:ext cx="5115741" cy="5738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C5E21E-3772-B17F-C109-70715A7AAEF8}"/>
                  </a:ext>
                </a:extLst>
              </p:cNvPr>
              <p:cNvSpPr txBox="1"/>
              <p:nvPr/>
            </p:nvSpPr>
            <p:spPr>
              <a:xfrm>
                <a:off x="8064136" y="666545"/>
                <a:ext cx="2847703" cy="5002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b="1" dirty="0">
                    <a:solidFill>
                      <a:srgbClr val="0070C0"/>
                    </a:solidFill>
                  </a:rPr>
                  <a:t>Ε=</a:t>
                </a:r>
                <a:r>
                  <a:rPr lang="el-GR" sz="4000" b="1" dirty="0" err="1">
                    <a:solidFill>
                      <a:srgbClr val="0070C0"/>
                    </a:solidFill>
                  </a:rPr>
                  <a:t>Β.υ</a:t>
                </a:r>
                <a:endParaRPr lang="el-GR" sz="4000" b="1" dirty="0">
                  <a:solidFill>
                    <a:srgbClr val="0070C0"/>
                  </a:solidFill>
                </a:endParaRPr>
              </a:p>
              <a:p>
                <a:r>
                  <a:rPr lang="el-GR" sz="4000" b="1" dirty="0">
                    <a:solidFill>
                      <a:srgbClr val="0070C0"/>
                    </a:solidFill>
                  </a:rPr>
                  <a:t>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4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</m:num>
                      <m:den>
                        <m:r>
                          <a:rPr lang="el-GR" sz="4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𝚩</m:t>
                        </m:r>
                      </m:den>
                    </m:f>
                  </m:oMath>
                </a14:m>
                <a:endParaRPr lang="el-GR" sz="4000" b="1" dirty="0">
                  <a:solidFill>
                    <a:srgbClr val="0070C0"/>
                  </a:solidFill>
                </a:endParaRPr>
              </a:p>
              <a:p>
                <a:endParaRPr lang="el-GR" sz="4000" b="1" dirty="0">
                  <a:solidFill>
                    <a:srgbClr val="0070C0"/>
                  </a:solidFill>
                </a:endParaRPr>
              </a:p>
              <a:p>
                <a:r>
                  <a:rPr lang="el-GR" sz="4000" b="1" dirty="0">
                    <a:solidFill>
                      <a:srgbClr val="0070C0"/>
                    </a:solidFill>
                  </a:rPr>
                  <a:t>Ε=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GB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l-GR" sz="4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en-GB" sz="2800" b="1" dirty="0">
                    <a:solidFill>
                      <a:srgbClr val="0070C0"/>
                    </a:solidFill>
                  </a:rPr>
                  <a:t>⟶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l-GR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GB" sz="2800" b="1" dirty="0">
                    <a:solidFill>
                      <a:srgbClr val="0070C0"/>
                    </a:solidFill>
                  </a:rPr>
                  <a:t>=E</a:t>
                </a:r>
                <a:r>
                  <a:rPr lang="el-GR" sz="2800" b="1" dirty="0">
                    <a:solidFill>
                      <a:srgbClr val="0070C0"/>
                    </a:solidFill>
                  </a:rPr>
                  <a:t>.</a:t>
                </a:r>
                <a:r>
                  <a:rPr lang="en-GB" sz="2800" b="1" dirty="0">
                    <a:solidFill>
                      <a:srgbClr val="0070C0"/>
                    </a:solidFill>
                  </a:rPr>
                  <a:t>l→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l-GR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GB" sz="2800" b="1" dirty="0">
                    <a:solidFill>
                      <a:srgbClr val="0070C0"/>
                    </a:solidFill>
                  </a:rPr>
                  <a:t>=B.</a:t>
                </a:r>
                <a:r>
                  <a:rPr lang="el-GR" sz="2800" b="1" dirty="0">
                    <a:solidFill>
                      <a:srgbClr val="0070C0"/>
                    </a:solidFill>
                  </a:rPr>
                  <a:t>υ.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l</a:t>
                </a:r>
              </a:p>
              <a:p>
                <a:endParaRPr lang="en-US" sz="2800" b="1" dirty="0">
                  <a:solidFill>
                    <a:srgbClr val="0070C0"/>
                  </a:solidFill>
                </a:endParaRPr>
              </a:p>
              <a:p>
                <a:r>
                  <a:rPr lang="en-GB" sz="4000" b="1" dirty="0">
                    <a:solidFill>
                      <a:srgbClr val="FF0000"/>
                    </a:solidFill>
                  </a:rPr>
                  <a:t>E</a:t>
                </a:r>
                <a:r>
                  <a:rPr lang="el-GR" sz="4000" b="1" dirty="0" err="1">
                    <a:solidFill>
                      <a:srgbClr val="FF0000"/>
                    </a:solidFill>
                  </a:rPr>
                  <a:t>επ</a:t>
                </a:r>
                <a:r>
                  <a:rPr lang="el-GR" sz="4000" b="1" dirty="0">
                    <a:solidFill>
                      <a:srgbClr val="FF0000"/>
                    </a:solidFill>
                  </a:rPr>
                  <a:t>=</a:t>
                </a:r>
                <a:r>
                  <a:rPr lang="en-GB" sz="4000" b="1" dirty="0">
                    <a:solidFill>
                      <a:srgbClr val="FF0000"/>
                    </a:solidFill>
                  </a:rPr>
                  <a:t> B.</a:t>
                </a:r>
                <a:r>
                  <a:rPr lang="el-GR" sz="4000" b="1" dirty="0">
                    <a:solidFill>
                      <a:srgbClr val="FF0000"/>
                    </a:solidFill>
                  </a:rPr>
                  <a:t>υ.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l</a:t>
                </a:r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C5E21E-3772-B17F-C109-70715A7AA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666545"/>
                <a:ext cx="2847703" cy="5002395"/>
              </a:xfrm>
              <a:prstGeom prst="rect">
                <a:avLst/>
              </a:prstGeom>
              <a:blipFill>
                <a:blip r:embed="rId3"/>
                <a:stretch>
                  <a:fillRect l="-7709" t="-2192" b="-4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19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39609C4-4C9C-FE5D-01D7-082FE11BA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7" r="39033" b="30331"/>
          <a:stretch/>
        </p:blipFill>
        <p:spPr>
          <a:xfrm>
            <a:off x="951138" y="1666458"/>
            <a:ext cx="6268268" cy="35250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EDEA86-C74F-B473-4415-DA677BC52370}"/>
              </a:ext>
            </a:extLst>
          </p:cNvPr>
          <p:cNvSpPr txBox="1"/>
          <p:nvPr/>
        </p:nvSpPr>
        <p:spPr>
          <a:xfrm>
            <a:off x="2991394" y="200298"/>
            <a:ext cx="450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0070C0"/>
                </a:solidFill>
              </a:rPr>
              <a:t>ΕΠΑΓΩΓΙΚΟ ΡΕΥΜΑ</a:t>
            </a:r>
            <a:endParaRPr lang="en-GB" sz="4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079F3B-7E01-E14E-6DD0-BAED413B2FE5}"/>
                  </a:ext>
                </a:extLst>
              </p:cNvPr>
              <p:cNvSpPr txBox="1"/>
              <p:nvPr/>
            </p:nvSpPr>
            <p:spPr>
              <a:xfrm>
                <a:off x="8317928" y="2943193"/>
                <a:ext cx="1745671" cy="971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400" b="1" dirty="0">
                    <a:solidFill>
                      <a:srgbClr val="FF0000"/>
                    </a:solidFill>
                  </a:rPr>
                  <a:t>I</a:t>
                </a:r>
                <a:r>
                  <a:rPr lang="el-GR" sz="4400" b="1" dirty="0">
                    <a:solidFill>
                      <a:srgbClr val="FF0000"/>
                    </a:solidFill>
                  </a:rPr>
                  <a:t>επ=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  <m:r>
                          <a:rPr lang="el-GR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𝜺𝝅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en-GB" sz="4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079F3B-7E01-E14E-6DD0-BAED413B2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928" y="2943193"/>
                <a:ext cx="1745671" cy="971613"/>
              </a:xfrm>
              <a:prstGeom prst="rect">
                <a:avLst/>
              </a:prstGeom>
              <a:blipFill>
                <a:blip r:embed="rId3"/>
                <a:stretch>
                  <a:fillRect l="-19164" t="-1258" b="-201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48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55CBFA-8D1E-ED0B-01CC-D4535DE887C2}"/>
              </a:ext>
            </a:extLst>
          </p:cNvPr>
          <p:cNvSpPr txBox="1"/>
          <p:nvPr/>
        </p:nvSpPr>
        <p:spPr>
          <a:xfrm>
            <a:off x="640080" y="365760"/>
            <a:ext cx="1091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Και από τον νόμο του </a:t>
            </a:r>
            <a:r>
              <a:rPr lang="en-US" sz="3200" b="1" dirty="0">
                <a:solidFill>
                  <a:srgbClr val="FF0000"/>
                </a:solidFill>
              </a:rPr>
              <a:t>Faraday</a:t>
            </a:r>
            <a:r>
              <a:rPr lang="el-GR" sz="3200" b="1" dirty="0">
                <a:solidFill>
                  <a:srgbClr val="FF0000"/>
                </a:solidFill>
              </a:rPr>
              <a:t> καταλήγουμε στην ίδια σχέση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GB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C07458-7CD2-A9EE-8429-4603B44DA634}"/>
                  </a:ext>
                </a:extLst>
              </p:cNvPr>
              <p:cNvSpPr txBox="1"/>
              <p:nvPr/>
            </p:nvSpPr>
            <p:spPr>
              <a:xfrm>
                <a:off x="8412481" y="1846216"/>
                <a:ext cx="2838994" cy="33427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3200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𝚬𝛆𝛑</m:t>
                    </m:r>
                  </m:oMath>
                </a14:m>
                <a:r>
                  <a:rPr lang="el-GR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</a:t>
                </a:r>
                <a:r>
                  <a:rPr lang="en-GB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𝜟𝜱</m:t>
                        </m:r>
                      </m:num>
                      <m:den>
                        <m:r>
                          <a:rPr lang="el-GR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GB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sz="3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𝚬𝛆𝛑</m:t>
                    </m:r>
                    <m:r>
                      <m:rPr>
                        <m:nor/>
                      </m:rPr>
                      <a:rPr lang="el-GR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GB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highlight>
                          <a:srgbClr val="FFFF00"/>
                        </a:highlight>
                      </a:rPr>
                      <m:t> </m:t>
                    </m:r>
                    <m:f>
                      <m:fPr>
                        <m:ctrlPr>
                          <a:rPr lang="en-GB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l-GR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l-GR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→</a:t>
                </a:r>
                <a:r>
                  <a:rPr lang="el-GR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𝚬𝛆𝛑</m:t>
                    </m:r>
                  </m:oMath>
                </a14:m>
                <a:r>
                  <a:rPr lang="el-GR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</a:t>
                </a:r>
                <a:r>
                  <a:rPr lang="en-GB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l-GR" sz="32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l-GR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l-GR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n-GB" sz="40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E</a:t>
                </a:r>
                <a:r>
                  <a:rPr lang="el-GR" sz="40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επ</a:t>
                </a:r>
                <a:r>
                  <a:rPr lang="el-GR" sz="40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=</a:t>
                </a:r>
                <a:r>
                  <a:rPr lang="en-GB" sz="40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B.</a:t>
                </a:r>
                <a:r>
                  <a:rPr lang="el-GR" sz="40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υ.</a:t>
                </a:r>
                <a:r>
                  <a:rPr lang="en-US" sz="40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l</a:t>
                </a:r>
                <a:endParaRPr lang="en-GB" sz="40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C07458-7CD2-A9EE-8429-4603B44DA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481" y="1846216"/>
                <a:ext cx="2838994" cy="3342710"/>
              </a:xfrm>
              <a:prstGeom prst="rect">
                <a:avLst/>
              </a:prstGeom>
              <a:blipFill>
                <a:blip r:embed="rId2"/>
                <a:stretch>
                  <a:fillRect l="-7511" b="-6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>
            <a:extLst>
              <a:ext uri="{FF2B5EF4-FFF2-40B4-BE49-F238E27FC236}">
                <a16:creationId xmlns:a16="http://schemas.microsoft.com/office/drawing/2014/main" id="{E8EB9A49-CD45-9E70-6A17-9173C46FB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11" y="1137571"/>
            <a:ext cx="4582858" cy="229142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C92E9E3-D0C8-7B0D-E269-D9D1343CE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354" y="3874322"/>
            <a:ext cx="3431715" cy="27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5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F5ED40E-050E-A66E-B54C-C1B4FF36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0"/>
            <a:ext cx="9199417" cy="457857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BB38182-FB76-D693-933D-207B7FC53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792" y="4747491"/>
            <a:ext cx="9114415" cy="170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0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E7AE73-3AF8-3DF9-5DEC-ED46A9EBB5DA}"/>
              </a:ext>
            </a:extLst>
          </p:cNvPr>
          <p:cNvSpPr txBox="1"/>
          <p:nvPr/>
        </p:nvSpPr>
        <p:spPr>
          <a:xfrm>
            <a:off x="3124200" y="2474893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ΠΕΡΙΠΤΏΣΕΙΣ ΜΕΤΑΦΟΡΙΚΗΣ ΚΙΝΗΣΗΣ ΑΓΩΓΟΥ ΣΕ ΜΑΓΝΗΤΙΚΟ ΠΕΔΙΟ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3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D6628C2-5A3B-A14D-4D13-6202D1C5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58" y="1116587"/>
            <a:ext cx="71723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5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EB08EF-5E65-30B6-A7E6-92FCEDFC3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952500"/>
            <a:ext cx="71247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107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173</Words>
  <Application>Microsoft Office PowerPoint</Application>
  <PresentationFormat>Ευρεία οθόνη</PresentationFormat>
  <Paragraphs>28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Sofia Aravani</dc:creator>
  <cp:lastModifiedBy>Sofia Aravani</cp:lastModifiedBy>
  <cp:revision>20</cp:revision>
  <dcterms:created xsi:type="dcterms:W3CDTF">2024-01-28T11:23:55Z</dcterms:created>
  <dcterms:modified xsi:type="dcterms:W3CDTF">2025-11-05T18:34:26Z</dcterms:modified>
</cp:coreProperties>
</file>