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9.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10.xml" ContentType="application/vnd.openxmlformats-officedocument.presentationml.slideMaster+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10.xml.rels" ContentType="application/vnd.openxmlformats-package.relationships+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media/image9.png" ContentType="image/png"/>
  <Override PartName="/ppt/media/image1.png" ContentType="image/png"/>
  <Override PartName="/ppt/media/image2.png" ContentType="image/png"/>
  <Override PartName="/ppt/media/image17.jpeg" ContentType="image/jpe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8.jpeg" ContentType="image/jpeg"/>
  <Override PartName="/ppt/media/image12.png" ContentType="image/png"/>
  <Override PartName="/ppt/media/image13.png" ContentType="image/png"/>
  <Override PartName="/ppt/media/image14.png" ContentType="image/png"/>
  <Override PartName="/ppt/media/image15.jpeg" ContentType="image/jpeg"/>
  <Override PartName="/ppt/media/image16.jpeg" ContentType="image/jpeg"/>
  <Override PartName="/ppt/media/image22.png" ContentType="image/png"/>
  <Override PartName="/ppt/media/image19.jpeg" ContentType="image/jpeg"/>
  <Override PartName="/ppt/media/image20.jpeg" ContentType="image/jpeg"/>
  <Override PartName="/ppt/media/image21.jpeg" ContentType="image/jpeg"/>
  <Override PartName="/ppt/media/image23.png" ContentType="image/png"/>
  <Override PartName="/ppt/media/image24.png" ContentType="image/png"/>
  <Override PartName="/ppt/media/image27.png" ContentType="image/png"/>
  <Override PartName="/ppt/media/image25.jpeg" ContentType="image/jpeg"/>
  <Override PartName="/ppt/media/image26.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11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08.xml.rels" ContentType="application/vnd.openxmlformats-package.relationships+xml"/>
  <Override PartName="/ppt/slideLayouts/_rels/slideLayout109.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18.xml.rels" ContentType="application/vnd.openxmlformats-package.relationships+xml"/>
  <Override PartName="/ppt/slideLayouts/_rels/slideLayout119.xml.rels" ContentType="application/vnd.openxmlformats-package.relationships+xml"/>
  <Override PartName="/ppt/slideLayouts/_rels/slideLayout120.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5"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6"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21"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322"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4"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26"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327"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328"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30"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331"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32"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34"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33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36"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38"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339"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41"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342"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43"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344"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46"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347"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348"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349"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350"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351"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9"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0"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31"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56"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58"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60"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361"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3"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65"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366"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367"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69"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370"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71"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73"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374"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75"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77"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378"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80"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381"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82"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383"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3"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34"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35"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36"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37"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38"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85"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386"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387"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388"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389"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390"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43"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45"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47"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48"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52"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53"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54"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4"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56"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5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58"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60"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61"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62"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64"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65"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6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6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69"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70"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72"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73"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74"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75"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76"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77"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82"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84"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86"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87"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6"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91"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92"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93"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95"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9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97"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99"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00"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01"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03"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04"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06"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0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08"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09"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11"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12"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13"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14"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15"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16"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21"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23"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8"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9"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25"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26"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30"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31"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32"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34"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3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36"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3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39"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40"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42"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43"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45"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4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47"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48"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50"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51"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52"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53"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54"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55"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60"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62"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64"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65"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69"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70"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71"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73"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74"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75"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7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7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79"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81"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82"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84"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8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86"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87"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89"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90"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91"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92"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93"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94"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00"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02"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04"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05"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7"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09"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10"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211"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13"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14"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15"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1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1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19"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3"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4"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5"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21"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22"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24"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2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26"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227"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29"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230"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231"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232"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233"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234"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39"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41"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43"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44"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6"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4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49"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250"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7"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9"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52"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53"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54"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56"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5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58"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60"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61"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63"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64"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65"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266"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68"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269"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270"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271"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272"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273"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78"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80"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82"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83"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1"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2"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3"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5"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8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88"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289"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91"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92"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93"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95"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9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97"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99"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300"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02"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303"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04"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305"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07"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308"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309"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310"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311"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312"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17"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19"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0.pn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9.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0" name="" descr=""/>
          <p:cNvPicPr/>
          <p:nvPr/>
        </p:nvPicPr>
        <p:blipFill>
          <a:blip r:embed="rId2"/>
          <a:stretch/>
        </p:blipFill>
        <p:spPr>
          <a:xfrm>
            <a:off x="0" y="0"/>
            <a:ext cx="10079640" cy="7559640"/>
          </a:xfrm>
          <a:prstGeom prst="rect">
            <a:avLst/>
          </a:prstGeom>
          <a:ln>
            <a:noFill/>
          </a:ln>
        </p:spPr>
      </p:pic>
      <p:sp>
        <p:nvSpPr>
          <p:cNvPr id="1"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2"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2" name="" descr=""/>
          <p:cNvPicPr/>
          <p:nvPr/>
        </p:nvPicPr>
        <p:blipFill>
          <a:blip r:embed="rId2"/>
          <a:stretch/>
        </p:blipFill>
        <p:spPr>
          <a:xfrm>
            <a:off x="0" y="0"/>
            <a:ext cx="10079640" cy="7559640"/>
          </a:xfrm>
          <a:prstGeom prst="rect">
            <a:avLst/>
          </a:prstGeom>
          <a:ln>
            <a:noFill/>
          </a:ln>
        </p:spPr>
      </p:pic>
      <p:sp>
        <p:nvSpPr>
          <p:cNvPr id="353"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354"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 name="" descr=""/>
          <p:cNvPicPr/>
          <p:nvPr/>
        </p:nvPicPr>
        <p:blipFill>
          <a:blip r:embed="rId2"/>
          <a:stretch/>
        </p:blipFill>
        <p:spPr>
          <a:xfrm>
            <a:off x="0" y="-1440"/>
            <a:ext cx="10079640" cy="7561080"/>
          </a:xfrm>
          <a:prstGeom prst="rect">
            <a:avLst/>
          </a:prstGeom>
          <a:ln>
            <a:noFill/>
          </a:ln>
        </p:spPr>
      </p:pic>
      <p:sp>
        <p:nvSpPr>
          <p:cNvPr id="40"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41"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 descr=""/>
          <p:cNvPicPr/>
          <p:nvPr/>
        </p:nvPicPr>
        <p:blipFill>
          <a:blip r:embed="rId2"/>
          <a:stretch/>
        </p:blipFill>
        <p:spPr>
          <a:xfrm>
            <a:off x="0" y="0"/>
            <a:ext cx="10079640" cy="7559640"/>
          </a:xfrm>
          <a:prstGeom prst="rect">
            <a:avLst/>
          </a:prstGeom>
          <a:ln>
            <a:noFill/>
          </a:ln>
        </p:spPr>
      </p:pic>
      <p:sp>
        <p:nvSpPr>
          <p:cNvPr id="79"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80"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 descr=""/>
          <p:cNvPicPr/>
          <p:nvPr/>
        </p:nvPicPr>
        <p:blipFill>
          <a:blip r:embed="rId2"/>
          <a:stretch/>
        </p:blipFill>
        <p:spPr>
          <a:xfrm>
            <a:off x="0" y="0"/>
            <a:ext cx="10079640" cy="7559640"/>
          </a:xfrm>
          <a:prstGeom prst="rect">
            <a:avLst/>
          </a:prstGeom>
          <a:ln>
            <a:noFill/>
          </a:ln>
        </p:spPr>
      </p:pic>
      <p:sp>
        <p:nvSpPr>
          <p:cNvPr id="118"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19"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 descr=""/>
          <p:cNvPicPr/>
          <p:nvPr/>
        </p:nvPicPr>
        <p:blipFill>
          <a:blip r:embed="rId2"/>
          <a:stretch/>
        </p:blipFill>
        <p:spPr>
          <a:xfrm>
            <a:off x="0" y="0"/>
            <a:ext cx="10079640" cy="7559640"/>
          </a:xfrm>
          <a:prstGeom prst="rect">
            <a:avLst/>
          </a:prstGeom>
          <a:ln>
            <a:noFill/>
          </a:ln>
        </p:spPr>
      </p:pic>
      <p:sp>
        <p:nvSpPr>
          <p:cNvPr id="157"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158"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 name="" descr=""/>
          <p:cNvPicPr/>
          <p:nvPr/>
        </p:nvPicPr>
        <p:blipFill>
          <a:blip r:embed="rId2"/>
          <a:stretch/>
        </p:blipFill>
        <p:spPr>
          <a:xfrm>
            <a:off x="0" y="0"/>
            <a:ext cx="10079640" cy="7559640"/>
          </a:xfrm>
          <a:prstGeom prst="rect">
            <a:avLst/>
          </a:prstGeom>
          <a:ln>
            <a:noFill/>
          </a:ln>
        </p:spPr>
      </p:pic>
      <p:sp>
        <p:nvSpPr>
          <p:cNvPr id="196"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97" name="PlaceHolder 2"/>
          <p:cNvSpPr>
            <a:spLocks noGrp="1"/>
          </p:cNvSpPr>
          <p:nvPr>
            <p:ph type="body"/>
          </p:nvPr>
        </p:nvSpPr>
        <p:spPr>
          <a:xfrm>
            <a:off x="504000" y="4752000"/>
            <a:ext cx="432792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
        <p:nvSpPr>
          <p:cNvPr id="198" name="PlaceHolder 3"/>
          <p:cNvSpPr>
            <a:spLocks noGrp="1"/>
          </p:cNvSpPr>
          <p:nvPr>
            <p:ph type="body"/>
          </p:nvPr>
        </p:nvSpPr>
        <p:spPr>
          <a:xfrm>
            <a:off x="5049000" y="4752000"/>
            <a:ext cx="432792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 descr=""/>
          <p:cNvPicPr/>
          <p:nvPr/>
        </p:nvPicPr>
        <p:blipFill>
          <a:blip r:embed="rId2"/>
          <a:stretch/>
        </p:blipFill>
        <p:spPr>
          <a:xfrm>
            <a:off x="0" y="0"/>
            <a:ext cx="10079640" cy="7559640"/>
          </a:xfrm>
          <a:prstGeom prst="rect">
            <a:avLst/>
          </a:prstGeom>
          <a:ln>
            <a:noFill/>
          </a:ln>
        </p:spPr>
      </p:pic>
      <p:sp>
        <p:nvSpPr>
          <p:cNvPr id="236"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237"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4" name="" descr=""/>
          <p:cNvPicPr/>
          <p:nvPr/>
        </p:nvPicPr>
        <p:blipFill>
          <a:blip r:embed="rId2"/>
          <a:stretch/>
        </p:blipFill>
        <p:spPr>
          <a:xfrm>
            <a:off x="0" y="0"/>
            <a:ext cx="10079640" cy="7559640"/>
          </a:xfrm>
          <a:prstGeom prst="rect">
            <a:avLst/>
          </a:prstGeom>
          <a:ln>
            <a:noFill/>
          </a:ln>
        </p:spPr>
      </p:pic>
      <p:sp>
        <p:nvSpPr>
          <p:cNvPr id="275"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276"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3" name="" descr=""/>
          <p:cNvPicPr/>
          <p:nvPr/>
        </p:nvPicPr>
        <p:blipFill>
          <a:blip r:embed="rId2"/>
          <a:stretch/>
        </p:blipFill>
        <p:spPr>
          <a:xfrm>
            <a:off x="0" y="0"/>
            <a:ext cx="10079640" cy="7559640"/>
          </a:xfrm>
          <a:prstGeom prst="rect">
            <a:avLst/>
          </a:prstGeom>
          <a:ln>
            <a:noFill/>
          </a:ln>
        </p:spPr>
      </p:pic>
      <p:sp>
        <p:nvSpPr>
          <p:cNvPr id="314"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315"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39.xml"/>
</Relationships>
</file>

<file path=ppt/slides/_rels/slide12.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39.xml"/>
</Relationships>
</file>

<file path=ppt/slides/_rels/slide1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64.xml"/>
</Relationships>
</file>

<file path=ppt/slides/_rels/slide1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65.xml"/>
</Relationships>
</file>

<file path=ppt/slides/_rels/slide1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61.xml"/>
</Relationships>
</file>

<file path=ppt/slides/_rels/slide16.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49.xml"/>
</Relationships>
</file>

<file path=ppt/slides/_rels/slide1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39.xml"/>
</Relationships>
</file>

<file path=ppt/slides/_rels/slide1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73.xml"/>
</Relationships>
</file>

<file path=ppt/slides/_rels/slide19.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89.xml"/>
</Relationships>
</file>

<file path=ppt/slides/_rels/slide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49.xml"/>
</Relationships>
</file>

<file path=ppt/slides/_rels/slide21.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97.xml"/>
</Relationships>
</file>

<file path=ppt/slides/_rels/slide2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89.xml"/>
</Relationships>
</file>

<file path=ppt/slides/_rels/slide23.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89.xml"/>
</Relationships>
</file>

<file path=ppt/slides/_rels/slide2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89.xml"/>
</Relationships>
</file>

<file path=ppt/slides/_rels/slide25.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13.xml"/>
</Relationships>
</file>

<file path=ppt/slides/_rels/slide3.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64.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4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8.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6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504000" y="3168000"/>
            <a:ext cx="9071280" cy="126180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4400" spc="-1" strike="noStrike">
                <a:solidFill>
                  <a:srgbClr val="000000"/>
                </a:solidFill>
                <a:latin typeface="Times New Roman"/>
              </a:rPr>
              <a:t>Μυκηναϊκή αρχιτεκτονική και τέχνη</a:t>
            </a:r>
            <a:br/>
            <a:r>
              <a:rPr b="0" lang="el-GR" sz="4400" spc="-1" strike="noStrike">
                <a:solidFill>
                  <a:srgbClr val="000000"/>
                </a:solidFill>
                <a:latin typeface="Times New Roman"/>
              </a:rPr>
              <a:t>(1600-1100 π.Χ.)</a:t>
            </a:r>
            <a:endParaRPr b="0" lang="el-GR" sz="44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rPr>
              <a:t>Η αίθουσα του θρόνου </a:t>
            </a:r>
            <a:endParaRPr b="0" lang="el-GR" sz="4400" spc="-1" strike="noStrike">
              <a:latin typeface="Arial"/>
            </a:endParaRPr>
          </a:p>
        </p:txBody>
      </p:sp>
      <p:pic>
        <p:nvPicPr>
          <p:cNvPr id="412" name="" descr=""/>
          <p:cNvPicPr/>
          <p:nvPr/>
        </p:nvPicPr>
        <p:blipFill>
          <a:blip r:embed="rId1"/>
          <a:stretch/>
        </p:blipFill>
        <p:spPr>
          <a:xfrm>
            <a:off x="191880" y="1296360"/>
            <a:ext cx="5279400" cy="3959280"/>
          </a:xfrm>
          <a:prstGeom prst="rect">
            <a:avLst/>
          </a:prstGeom>
          <a:ln>
            <a:noFill/>
          </a:ln>
        </p:spPr>
      </p:pic>
      <p:pic>
        <p:nvPicPr>
          <p:cNvPr id="413" name="" descr=""/>
          <p:cNvPicPr/>
          <p:nvPr/>
        </p:nvPicPr>
        <p:blipFill>
          <a:blip r:embed="rId2"/>
          <a:stretch/>
        </p:blipFill>
        <p:spPr>
          <a:xfrm>
            <a:off x="5064120" y="3672360"/>
            <a:ext cx="4799160" cy="359928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rPr>
              <a:t>Το λουτρό </a:t>
            </a:r>
            <a:endParaRPr b="0" lang="el-GR" sz="4400" spc="-1" strike="noStrike">
              <a:latin typeface="Arial"/>
            </a:endParaRPr>
          </a:p>
        </p:txBody>
      </p:sp>
      <p:pic>
        <p:nvPicPr>
          <p:cNvPr id="415" name="" descr=""/>
          <p:cNvPicPr/>
          <p:nvPr/>
        </p:nvPicPr>
        <p:blipFill>
          <a:blip r:embed="rId1"/>
          <a:stretch/>
        </p:blipFill>
        <p:spPr>
          <a:xfrm>
            <a:off x="360360" y="1163880"/>
            <a:ext cx="4307760" cy="4307760"/>
          </a:xfrm>
          <a:prstGeom prst="rect">
            <a:avLst/>
          </a:prstGeom>
          <a:ln>
            <a:noFill/>
          </a:ln>
        </p:spPr>
      </p:pic>
      <p:pic>
        <p:nvPicPr>
          <p:cNvPr id="416" name="" descr=""/>
          <p:cNvPicPr/>
          <p:nvPr/>
        </p:nvPicPr>
        <p:blipFill>
          <a:blip r:embed="rId2"/>
          <a:stretch/>
        </p:blipFill>
        <p:spPr>
          <a:xfrm>
            <a:off x="4464360" y="3452040"/>
            <a:ext cx="5664960" cy="368892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CustomShape 1"/>
          <p:cNvSpPr/>
          <p:nvPr/>
        </p:nvSpPr>
        <p:spPr>
          <a:xfrm>
            <a:off x="576000" y="7200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3. Θολωτοί τάφοι </a:t>
            </a:r>
            <a:endParaRPr b="0" lang="el-GR" sz="4400" spc="-1" strike="noStrike">
              <a:latin typeface="Arial"/>
            </a:endParaRPr>
          </a:p>
        </p:txBody>
      </p:sp>
      <p:pic>
        <p:nvPicPr>
          <p:cNvPr id="418" name="" descr=""/>
          <p:cNvPicPr/>
          <p:nvPr/>
        </p:nvPicPr>
        <p:blipFill>
          <a:blip r:embed="rId1"/>
          <a:stretch/>
        </p:blipFill>
        <p:spPr>
          <a:xfrm>
            <a:off x="2376360" y="1296000"/>
            <a:ext cx="5975640" cy="5975640"/>
          </a:xfrm>
          <a:prstGeom prst="rect">
            <a:avLst/>
          </a:prstGeom>
          <a:ln>
            <a:noFill/>
          </a:ln>
        </p:spPr>
      </p:pic>
      <p:sp>
        <p:nvSpPr>
          <p:cNvPr id="419" name="CustomShape 2"/>
          <p:cNvSpPr/>
          <p:nvPr/>
        </p:nvSpPr>
        <p:spPr>
          <a:xfrm>
            <a:off x="936000" y="7056000"/>
            <a:ext cx="8653680" cy="609120"/>
          </a:xfrm>
          <a:prstGeom prst="rect">
            <a:avLst/>
          </a:prstGeom>
          <a:noFill/>
          <a:ln>
            <a:noFill/>
          </a:ln>
        </p:spPr>
        <p:style>
          <a:lnRef idx="0"/>
          <a:fillRef idx="0"/>
          <a:effectRef idx="0"/>
          <a:fontRef idx="minor"/>
        </p:style>
        <p:txBody>
          <a:bodyPr lIns="0" rIns="0" tIns="0" bIns="0" anchor="ctr"/>
          <a:p>
            <a:pPr algn="ctr">
              <a:lnSpc>
                <a:spcPct val="100000"/>
              </a:lnSpc>
            </a:pPr>
            <a:r>
              <a:rPr b="0" lang="el-GR" sz="2000" spc="-1" strike="noStrike">
                <a:latin typeface="Times New Roman"/>
              </a:rPr>
              <a:t>Θολωτός τάφος, Περιστερά </a:t>
            </a:r>
            <a:endParaRPr b="0" lang="el-GR" sz="2000" spc="-1" strike="noStrike">
              <a:latin typeface="Arial"/>
            </a:endParaRPr>
          </a:p>
        </p:txBody>
      </p:sp>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0" name="" descr=""/>
          <p:cNvPicPr/>
          <p:nvPr/>
        </p:nvPicPr>
        <p:blipFill>
          <a:blip r:embed="rId1"/>
          <a:stretch/>
        </p:blipFill>
        <p:spPr>
          <a:xfrm>
            <a:off x="1018440" y="1463400"/>
            <a:ext cx="4165200" cy="5304240"/>
          </a:xfrm>
          <a:prstGeom prst="rect">
            <a:avLst/>
          </a:prstGeom>
          <a:ln>
            <a:noFill/>
          </a:ln>
        </p:spPr>
      </p:pic>
      <p:sp>
        <p:nvSpPr>
          <p:cNvPr id="421" name="CustomShape 1"/>
          <p:cNvSpPr/>
          <p:nvPr/>
        </p:nvSpPr>
        <p:spPr>
          <a:xfrm>
            <a:off x="504000" y="301320"/>
            <a:ext cx="7703640" cy="1138320"/>
          </a:xfrm>
          <a:prstGeom prst="rect">
            <a:avLst/>
          </a:prstGeom>
          <a:noFill/>
          <a:ln>
            <a:noFill/>
          </a:ln>
        </p:spPr>
        <p:style>
          <a:lnRef idx="0"/>
          <a:fillRef idx="0"/>
          <a:effectRef idx="0"/>
          <a:fontRef idx="minor"/>
        </p:style>
      </p:sp>
      <p:sp>
        <p:nvSpPr>
          <p:cNvPr id="422" name="CustomShape 2"/>
          <p:cNvSpPr/>
          <p:nvPr/>
        </p:nvSpPr>
        <p:spPr>
          <a:xfrm>
            <a:off x="5544000" y="5150520"/>
            <a:ext cx="4327920" cy="96912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2200" spc="-1" strike="noStrike">
                <a:solidFill>
                  <a:srgbClr val="000000"/>
                </a:solidFill>
                <a:latin typeface="Times New Roman"/>
              </a:rPr>
              <a:t>“</a:t>
            </a:r>
            <a:r>
              <a:rPr b="0" lang="el-GR" sz="2200" spc="-1" strike="noStrike">
                <a:solidFill>
                  <a:srgbClr val="000000"/>
                </a:solidFill>
                <a:latin typeface="Times New Roman"/>
              </a:rPr>
              <a:t>Ο θησαυρός του Ατρέα”. Άποψη της θόλου και της εισόδου του πλευρικού δωματίου. 13ος π.Χ.</a:t>
            </a:r>
            <a:endParaRPr b="0" lang="el-GR" sz="2200" spc="-1" strike="noStrike">
              <a:latin typeface="Arial"/>
            </a:endParaRPr>
          </a:p>
        </p:txBody>
      </p:sp>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 name="TextShape 1"/>
          <p:cNvSpPr txBox="1"/>
          <p:nvPr/>
        </p:nvSpPr>
        <p:spPr>
          <a:xfrm>
            <a:off x="5617440" y="5947200"/>
            <a:ext cx="4463280" cy="731880"/>
          </a:xfrm>
          <a:prstGeom prst="rect">
            <a:avLst/>
          </a:prstGeom>
          <a:noFill/>
          <a:ln>
            <a:noFill/>
          </a:ln>
        </p:spPr>
        <p:txBody>
          <a:bodyPr lIns="0" rIns="0" tIns="0" bIns="0" anchor="ctr"/>
          <a:p>
            <a:pPr algn="ctr"/>
            <a:r>
              <a:rPr b="0" lang="el-GR" sz="2600" spc="-1" strike="noStrike">
                <a:latin typeface="Times New Roman"/>
              </a:rPr>
              <a:t>Τομή και κάτοψη θολωτού τάφου των Μυκηνών</a:t>
            </a:r>
            <a:endParaRPr b="0" lang="el-GR" sz="2600" spc="-1" strike="noStrike">
              <a:latin typeface="Times New Roman"/>
            </a:endParaRPr>
          </a:p>
        </p:txBody>
      </p:sp>
      <p:pic>
        <p:nvPicPr>
          <p:cNvPr id="424" name="" descr=""/>
          <p:cNvPicPr/>
          <p:nvPr/>
        </p:nvPicPr>
        <p:blipFill>
          <a:blip r:embed="rId1"/>
          <a:stretch/>
        </p:blipFill>
        <p:spPr>
          <a:xfrm>
            <a:off x="288000" y="1800"/>
            <a:ext cx="5331600" cy="755928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5" name="" descr=""/>
          <p:cNvPicPr/>
          <p:nvPr/>
        </p:nvPicPr>
        <p:blipFill>
          <a:blip r:embed="rId1"/>
          <a:stretch/>
        </p:blipFill>
        <p:spPr>
          <a:xfrm>
            <a:off x="297720" y="1800"/>
            <a:ext cx="9488520" cy="755928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4. Επιγραφές Γραμμικής Β’</a:t>
            </a:r>
            <a:endParaRPr b="0" lang="el-GR" sz="4400" spc="-1" strike="noStrike">
              <a:latin typeface="Arial"/>
            </a:endParaRPr>
          </a:p>
        </p:txBody>
      </p:sp>
      <p:pic>
        <p:nvPicPr>
          <p:cNvPr id="427" name="" descr=""/>
          <p:cNvPicPr/>
          <p:nvPr/>
        </p:nvPicPr>
        <p:blipFill>
          <a:blip r:embed="rId1"/>
          <a:stretch/>
        </p:blipFill>
        <p:spPr>
          <a:xfrm>
            <a:off x="103320" y="1637640"/>
            <a:ext cx="9904320" cy="4410000"/>
          </a:xfrm>
          <a:prstGeom prst="rect">
            <a:avLst/>
          </a:prstGeom>
          <a:ln>
            <a:noFill/>
          </a:ln>
        </p:spPr>
      </p:pic>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5. Κοσμήματα και αγγεία </a:t>
            </a:r>
            <a:endParaRPr b="0" lang="el-GR" sz="4400" spc="-1" strike="noStrike">
              <a:latin typeface="Arial"/>
            </a:endParaRPr>
          </a:p>
        </p:txBody>
      </p:sp>
      <p:sp>
        <p:nvSpPr>
          <p:cNvPr id="429" name="CustomShape 2"/>
          <p:cNvSpPr/>
          <p:nvPr/>
        </p:nvSpPr>
        <p:spPr>
          <a:xfrm>
            <a:off x="1008000" y="6396480"/>
            <a:ext cx="8711640" cy="840960"/>
          </a:xfrm>
          <a:prstGeom prst="rect">
            <a:avLst/>
          </a:prstGeom>
          <a:noFill/>
          <a:ln>
            <a:noFill/>
          </a:ln>
        </p:spPr>
        <p:style>
          <a:lnRef idx="0"/>
          <a:fillRef idx="0"/>
          <a:effectRef idx="0"/>
          <a:fontRef idx="minor"/>
        </p:style>
        <p:txBody>
          <a:bodyPr lIns="0" rIns="0" tIns="0" bIns="0" anchor="ctr"/>
          <a:p>
            <a:pPr algn="ctr">
              <a:lnSpc>
                <a:spcPct val="100000"/>
              </a:lnSpc>
            </a:pPr>
            <a:r>
              <a:rPr b="0" lang="el-GR" sz="1500" spc="-1" strike="noStrike">
                <a:latin typeface="Times New Roman"/>
              </a:rPr>
              <a:t>Μεγάλος κρατήρας με παράσταση οπλισμένων ανδρών, από την Ακρόπολη των Μυκηνών (12ος αι. π.Χ). Οι άνδρες εικονίζονται σε πλήρη πολεμική εξάρτυση (περικεφαλαία, θώρακα, κνημίδες, ασπίδα, δόρυ). Φαίνεται ότι αναχωρούν για τον πόλεμο με τους σάκους τους δεμένους στην άκρη του δόρατος. Στην άκρη μια γυναίκα υψώνει το χέρι της σε χειρονομία αποχαιρετισμού ή πένθους. </a:t>
            </a:r>
            <a:endParaRPr b="0" lang="el-GR" sz="1500" spc="-1" strike="noStrike">
              <a:latin typeface="Arial"/>
            </a:endParaRPr>
          </a:p>
        </p:txBody>
      </p:sp>
      <p:pic>
        <p:nvPicPr>
          <p:cNvPr id="430" name="" descr=""/>
          <p:cNvPicPr/>
          <p:nvPr/>
        </p:nvPicPr>
        <p:blipFill>
          <a:blip r:embed="rId1"/>
          <a:stretch/>
        </p:blipFill>
        <p:spPr>
          <a:xfrm>
            <a:off x="1800000" y="1224000"/>
            <a:ext cx="6222240" cy="487620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1" name="" descr=""/>
          <p:cNvPicPr/>
          <p:nvPr/>
        </p:nvPicPr>
        <p:blipFill>
          <a:blip r:embed="rId1"/>
          <a:stretch/>
        </p:blipFill>
        <p:spPr>
          <a:xfrm>
            <a:off x="828720" y="105120"/>
            <a:ext cx="4570920" cy="6302520"/>
          </a:xfrm>
          <a:prstGeom prst="rect">
            <a:avLst/>
          </a:prstGeom>
          <a:ln>
            <a:noFill/>
          </a:ln>
        </p:spPr>
      </p:pic>
      <p:sp>
        <p:nvSpPr>
          <p:cNvPr id="432" name="CustomShape 1"/>
          <p:cNvSpPr/>
          <p:nvPr/>
        </p:nvSpPr>
        <p:spPr>
          <a:xfrm>
            <a:off x="1728000" y="6480000"/>
            <a:ext cx="7343640" cy="935640"/>
          </a:xfrm>
          <a:prstGeom prst="rect">
            <a:avLst/>
          </a:prstGeom>
          <a:noFill/>
          <a:ln>
            <a:noFill/>
          </a:ln>
        </p:spPr>
        <p:style>
          <a:lnRef idx="0"/>
          <a:fillRef idx="0"/>
          <a:effectRef idx="0"/>
          <a:fontRef idx="minor"/>
        </p:style>
        <p:txBody>
          <a:bodyPr lIns="0" rIns="0" tIns="0" bIns="0" anchor="ctr"/>
          <a:p>
            <a:pPr>
              <a:lnSpc>
                <a:spcPct val="100000"/>
              </a:lnSpc>
            </a:pPr>
            <a:r>
              <a:rPr b="0" lang="el-GR" sz="2600" spc="-1" strike="noStrike">
                <a:solidFill>
                  <a:srgbClr val="000000"/>
                </a:solidFill>
                <a:latin typeface="Times New Roman"/>
              </a:rPr>
              <a:t>Ραμφόσχημη πρόχους (14ος αιώνας)</a:t>
            </a:r>
            <a:endParaRPr b="0" lang="el-GR" sz="2600" spc="-1" strike="noStrike">
              <a:latin typeface="Arial"/>
            </a:endParaRPr>
          </a:p>
        </p:txBody>
      </p:sp>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CustomShape 1"/>
          <p:cNvSpPr/>
          <p:nvPr/>
        </p:nvSpPr>
        <p:spPr>
          <a:xfrm>
            <a:off x="1368000" y="6312240"/>
            <a:ext cx="8351640" cy="1127520"/>
          </a:xfrm>
          <a:prstGeom prst="rect">
            <a:avLst/>
          </a:prstGeom>
          <a:noFill/>
          <a:ln>
            <a:noFill/>
          </a:ln>
        </p:spPr>
        <p:style>
          <a:lnRef idx="0"/>
          <a:fillRef idx="0"/>
          <a:effectRef idx="0"/>
          <a:fontRef idx="minor"/>
        </p:style>
        <p:txBody>
          <a:bodyPr lIns="0" rIns="0" tIns="0" bIns="0" anchor="ctr"/>
          <a:p>
            <a:pPr algn="ctr">
              <a:lnSpc>
                <a:spcPct val="100000"/>
              </a:lnSpc>
            </a:pPr>
            <a:r>
              <a:rPr b="0" lang="el-GR" sz="2000" spc="-1" strike="noStrike">
                <a:solidFill>
                  <a:srgbClr val="000000"/>
                </a:solidFill>
                <a:latin typeface="Times New Roman"/>
              </a:rPr>
              <a:t>Ρυτό (τελετουργικό σκεύος) σε σχήμα υποδήματος. Θαλαμωτός τάφος, Βούλα Αττικής, 14ος αι. π.Χ.</a:t>
            </a:r>
            <a:br/>
            <a:r>
              <a:rPr b="0" lang="el-GR" sz="2000" spc="-1" strike="noStrike">
                <a:solidFill>
                  <a:srgbClr val="000000"/>
                </a:solidFill>
                <a:latin typeface="Times New Roman"/>
              </a:rPr>
              <a:t>[Εθνικό Αρχαιολογικό Μουσείο, συλλογή μυκηναϊκών αρχαιοτήτων]</a:t>
            </a:r>
            <a:br/>
            <a:endParaRPr b="0" lang="el-GR" sz="2000" spc="-1" strike="noStrike">
              <a:latin typeface="Arial"/>
            </a:endParaRPr>
          </a:p>
        </p:txBody>
      </p:sp>
      <p:pic>
        <p:nvPicPr>
          <p:cNvPr id="434" name="" descr=""/>
          <p:cNvPicPr/>
          <p:nvPr/>
        </p:nvPicPr>
        <p:blipFill>
          <a:blip r:embed="rId1"/>
          <a:stretch/>
        </p:blipFill>
        <p:spPr>
          <a:xfrm>
            <a:off x="792000" y="499680"/>
            <a:ext cx="8451360" cy="5763960"/>
          </a:xfrm>
          <a:prstGeom prst="rect">
            <a:avLst/>
          </a:prstGeom>
          <a:ln>
            <a:noFill/>
          </a:ln>
        </p:spPr>
      </p:pic>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TextShape 1"/>
          <p:cNvSpPr txBox="1"/>
          <p:nvPr/>
        </p:nvSpPr>
        <p:spPr>
          <a:xfrm>
            <a:off x="432000" y="178200"/>
            <a:ext cx="9071280" cy="1261800"/>
          </a:xfrm>
          <a:prstGeom prst="rect">
            <a:avLst/>
          </a:prstGeom>
          <a:noFill/>
          <a:ln>
            <a:noFill/>
          </a:ln>
        </p:spPr>
        <p:txBody>
          <a:bodyPr lIns="0" rIns="0" tIns="0" bIns="0" anchor="ctr"/>
          <a:p>
            <a:pPr algn="ctr"/>
            <a:r>
              <a:rPr b="0" lang="el-GR" sz="4400" spc="-1" strike="noStrike">
                <a:latin typeface="Times New Roman"/>
              </a:rPr>
              <a:t>1. Οχυρωμένες ακροπόλεις</a:t>
            </a:r>
            <a:endParaRPr b="0" lang="el-GR" sz="4400" spc="-1" strike="noStrike">
              <a:latin typeface="Times New Roman"/>
            </a:endParaRPr>
          </a:p>
        </p:txBody>
      </p:sp>
      <p:sp>
        <p:nvSpPr>
          <p:cNvPr id="393" name="TextShape 2"/>
          <p:cNvSpPr txBox="1"/>
          <p:nvPr/>
        </p:nvSpPr>
        <p:spPr>
          <a:xfrm>
            <a:off x="720000" y="6756120"/>
            <a:ext cx="8928000" cy="431640"/>
          </a:xfrm>
          <a:prstGeom prst="rect">
            <a:avLst/>
          </a:prstGeom>
          <a:noFill/>
          <a:ln>
            <a:noFill/>
          </a:ln>
        </p:spPr>
        <p:txBody>
          <a:bodyPr lIns="0" rIns="0" tIns="0" bIns="0" anchor="ctr"/>
          <a:p>
            <a:pPr algn="ctr"/>
            <a:r>
              <a:rPr b="0" lang="el-GR" sz="2200" spc="-1" strike="noStrike">
                <a:latin typeface="Times New Roman"/>
              </a:rPr>
              <a:t>Η πύλη των Λεόντων, Μυκήνες</a:t>
            </a:r>
            <a:endParaRPr b="0" lang="el-GR" sz="2200" spc="-1" strike="noStrike">
              <a:latin typeface="Times New Roman"/>
            </a:endParaRPr>
          </a:p>
        </p:txBody>
      </p:sp>
      <p:pic>
        <p:nvPicPr>
          <p:cNvPr id="394" name="" descr=""/>
          <p:cNvPicPr/>
          <p:nvPr/>
        </p:nvPicPr>
        <p:blipFill>
          <a:blip r:embed="rId1"/>
          <a:stretch/>
        </p:blipFill>
        <p:spPr>
          <a:xfrm>
            <a:off x="1368000" y="1152000"/>
            <a:ext cx="7715880" cy="5555520"/>
          </a:xfrm>
          <a:prstGeom prst="rect">
            <a:avLst/>
          </a:prstGeom>
          <a:ln>
            <a:noFill/>
          </a:ln>
        </p:spPr>
      </p:pic>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CustomShape 1"/>
          <p:cNvSpPr/>
          <p:nvPr/>
        </p:nvSpPr>
        <p:spPr>
          <a:xfrm>
            <a:off x="792000" y="5256000"/>
            <a:ext cx="9071640" cy="1967400"/>
          </a:xfrm>
          <a:prstGeom prst="rect">
            <a:avLst/>
          </a:prstGeom>
          <a:noFill/>
          <a:ln>
            <a:noFill/>
          </a:ln>
        </p:spPr>
        <p:style>
          <a:lnRef idx="0"/>
          <a:fillRef idx="0"/>
          <a:effectRef idx="0"/>
          <a:fontRef idx="minor"/>
        </p:style>
        <p:txBody>
          <a:bodyPr lIns="0" rIns="0" tIns="0" bIns="0" anchor="ctr"/>
          <a:p>
            <a:pPr algn="ctr">
              <a:lnSpc>
                <a:spcPct val="100000"/>
              </a:lnSpc>
            </a:pPr>
            <a:r>
              <a:rPr b="0" lang="el-GR" sz="2600" spc="-1" strike="noStrike">
                <a:solidFill>
                  <a:srgbClr val="000000"/>
                </a:solidFill>
                <a:latin typeface="Times New Roman"/>
              </a:rPr>
              <a:t>Κύμβη: Πολυτελές σκεύος από ενιαίο κομμάτι ορείας κρυστάλλου σε σχήμα πάπιας. Μυκήνες, Ταφικός Κύκλος Β, 16ος αι. π.Χ.</a:t>
            </a:r>
            <a:br/>
            <a:r>
              <a:rPr b="0" lang="el-GR" sz="2600" spc="-1" strike="noStrike">
                <a:solidFill>
                  <a:srgbClr val="000000"/>
                </a:solidFill>
                <a:latin typeface="Times New Roman"/>
              </a:rPr>
              <a:t>[Εθνικό Αρχαιολογικό Μουσείο, συλλογή μυκηναϊκών αρχαιοτήτων]</a:t>
            </a:r>
            <a:endParaRPr b="0" lang="el-GR" sz="2600" spc="-1" strike="noStrike">
              <a:latin typeface="Arial"/>
            </a:endParaRPr>
          </a:p>
        </p:txBody>
      </p:sp>
      <p:pic>
        <p:nvPicPr>
          <p:cNvPr id="436" name="" descr=""/>
          <p:cNvPicPr/>
          <p:nvPr/>
        </p:nvPicPr>
        <p:blipFill>
          <a:blip r:embed="rId1"/>
          <a:stretch/>
        </p:blipFill>
        <p:spPr>
          <a:xfrm>
            <a:off x="504000" y="576000"/>
            <a:ext cx="9249840" cy="467964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CustomShape 1"/>
          <p:cNvSpPr/>
          <p:nvPr/>
        </p:nvSpPr>
        <p:spPr>
          <a:xfrm>
            <a:off x="504000" y="216000"/>
            <a:ext cx="3815640" cy="1691280"/>
          </a:xfrm>
          <a:prstGeom prst="rect">
            <a:avLst/>
          </a:prstGeom>
          <a:noFill/>
          <a:ln>
            <a:noFill/>
          </a:ln>
        </p:spPr>
        <p:style>
          <a:lnRef idx="0"/>
          <a:fillRef idx="0"/>
          <a:effectRef idx="0"/>
          <a:fontRef idx="minor"/>
        </p:style>
        <p:txBody>
          <a:bodyPr lIns="0" rIns="0" tIns="0" bIns="0" anchor="ctr"/>
          <a:p>
            <a:pPr algn="ctr">
              <a:lnSpc>
                <a:spcPct val="100000"/>
              </a:lnSpc>
            </a:pPr>
            <a:r>
              <a:rPr b="0" lang="el-GR" sz="2000" spc="-1" strike="noStrike">
                <a:solidFill>
                  <a:srgbClr val="000000"/>
                </a:solidFill>
                <a:latin typeface="Times New Roman"/>
              </a:rPr>
              <a:t>Χρυσή νεκρική προσωπίδα, γνωστή με τη συμβατική ονομασία ''προσωπίδα του Αγαμέμνονα''. Μυκήνες, Ταφικός Κύκλος Α, Τάφος V, 16ος αι. π.Χ.</a:t>
            </a:r>
            <a:br/>
            <a:endParaRPr b="0" lang="el-GR" sz="2000" spc="-1" strike="noStrike">
              <a:latin typeface="Arial"/>
            </a:endParaRPr>
          </a:p>
        </p:txBody>
      </p:sp>
      <p:pic>
        <p:nvPicPr>
          <p:cNvPr id="438" name="" descr=""/>
          <p:cNvPicPr/>
          <p:nvPr/>
        </p:nvPicPr>
        <p:blipFill>
          <a:blip r:embed="rId1"/>
          <a:stretch/>
        </p:blipFill>
        <p:spPr>
          <a:xfrm>
            <a:off x="503640" y="1776600"/>
            <a:ext cx="4327920" cy="4368240"/>
          </a:xfrm>
          <a:prstGeom prst="rect">
            <a:avLst/>
          </a:prstGeom>
          <a:ln>
            <a:noFill/>
          </a:ln>
        </p:spPr>
      </p:pic>
      <p:sp>
        <p:nvSpPr>
          <p:cNvPr id="439" name="CustomShape 2"/>
          <p:cNvSpPr/>
          <p:nvPr/>
        </p:nvSpPr>
        <p:spPr>
          <a:xfrm>
            <a:off x="6192000" y="6014880"/>
            <a:ext cx="3467520" cy="1400760"/>
          </a:xfrm>
          <a:prstGeom prst="rect">
            <a:avLst/>
          </a:prstGeom>
          <a:noFill/>
          <a:ln>
            <a:noFill/>
          </a:ln>
        </p:spPr>
        <p:style>
          <a:lnRef idx="0"/>
          <a:fillRef idx="0"/>
          <a:effectRef idx="0"/>
          <a:fontRef idx="minor"/>
        </p:style>
        <p:txBody>
          <a:bodyPr lIns="0" rIns="0" tIns="0" bIns="0">
            <a:normAutofit/>
          </a:bodyPr>
          <a:p>
            <a:pPr>
              <a:lnSpc>
                <a:spcPct val="100000"/>
              </a:lnSpc>
              <a:spcAft>
                <a:spcPts val="1417"/>
              </a:spcAft>
            </a:pPr>
            <a:endParaRPr b="0" lang="el-GR" sz="18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Χρυσό σφυρήλατο ρυτό σε σχήμα κεφαλής λιονταριού. Μυκήνες, Ταφικός Κύκλος Α, Τάφος IV, 16ος αι. π.Χ.</a:t>
            </a:r>
            <a:endParaRPr b="0" lang="el-GR" sz="3200" spc="-1" strike="noStrike">
              <a:latin typeface="Arial"/>
            </a:endParaRPr>
          </a:p>
          <a:p>
            <a:pPr>
              <a:lnSpc>
                <a:spcPct val="100000"/>
              </a:lnSpc>
              <a:spcAft>
                <a:spcPts val="1417"/>
              </a:spcAft>
            </a:pPr>
            <a:endParaRPr b="0" lang="el-GR" sz="3200" spc="-1" strike="noStrike">
              <a:latin typeface="Arial"/>
            </a:endParaRPr>
          </a:p>
        </p:txBody>
      </p:sp>
      <p:sp>
        <p:nvSpPr>
          <p:cNvPr id="440" name="CustomShape 3"/>
          <p:cNvSpPr/>
          <p:nvPr/>
        </p:nvSpPr>
        <p:spPr>
          <a:xfrm>
            <a:off x="504000" y="301320"/>
            <a:ext cx="4319640" cy="1210320"/>
          </a:xfrm>
          <a:prstGeom prst="rect">
            <a:avLst/>
          </a:prstGeom>
          <a:noFill/>
          <a:ln>
            <a:noFill/>
          </a:ln>
        </p:spPr>
        <p:style>
          <a:lnRef idx="0"/>
          <a:fillRef idx="0"/>
          <a:effectRef idx="0"/>
          <a:fontRef idx="minor"/>
        </p:style>
        <p:txBody>
          <a:bodyPr lIns="0" rIns="0" tIns="0" bIns="0" anchor="ctr"/>
          <a:p>
            <a:pPr algn="ctr">
              <a:lnSpc>
                <a:spcPct val="100000"/>
              </a:lnSpc>
            </a:pPr>
            <a:endParaRPr b="0" lang="el-GR" sz="1800" spc="-1" strike="noStrike">
              <a:latin typeface="Arial"/>
            </a:endParaRPr>
          </a:p>
          <a:p>
            <a:pPr algn="ctr">
              <a:lnSpc>
                <a:spcPct val="100000"/>
              </a:lnSpc>
            </a:pPr>
            <a:endParaRPr b="0" lang="el-GR" sz="1800" spc="-1" strike="noStrike">
              <a:latin typeface="Arial"/>
            </a:endParaRPr>
          </a:p>
          <a:p>
            <a:pPr marL="216000" indent="-216000" algn="ctr">
              <a:lnSpc>
                <a:spcPct val="100000"/>
              </a:lnSpc>
              <a:buClr>
                <a:srgbClr val="000000"/>
              </a:buClr>
              <a:buSzPct val="45000"/>
              <a:buFont typeface="Wingdings" charset="2"/>
              <a:buChar char=""/>
            </a:pPr>
            <a:r>
              <a:rPr b="0" lang="el-GR" sz="2000" spc="-1" strike="noStrike">
                <a:latin typeface="Arial"/>
              </a:rPr>
              <a:t>        </a:t>
            </a:r>
            <a:endParaRPr b="0" lang="el-GR" sz="2000" spc="-1" strike="noStrike">
              <a:latin typeface="Arial"/>
            </a:endParaRPr>
          </a:p>
        </p:txBody>
      </p:sp>
      <p:pic>
        <p:nvPicPr>
          <p:cNvPr id="441" name="" descr=""/>
          <p:cNvPicPr/>
          <p:nvPr/>
        </p:nvPicPr>
        <p:blipFill>
          <a:blip r:embed="rId2"/>
          <a:stretch/>
        </p:blipFill>
        <p:spPr>
          <a:xfrm>
            <a:off x="5400000" y="441000"/>
            <a:ext cx="4606920" cy="553464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2" name="" descr=""/>
          <p:cNvPicPr/>
          <p:nvPr/>
        </p:nvPicPr>
        <p:blipFill>
          <a:blip r:embed="rId1"/>
          <a:stretch/>
        </p:blipFill>
        <p:spPr>
          <a:xfrm>
            <a:off x="717480" y="504000"/>
            <a:ext cx="9074160" cy="5759640"/>
          </a:xfrm>
          <a:prstGeom prst="rect">
            <a:avLst/>
          </a:prstGeom>
          <a:ln>
            <a:noFill/>
          </a:ln>
        </p:spPr>
      </p:pic>
      <p:sp>
        <p:nvSpPr>
          <p:cNvPr id="443" name="CustomShape 1"/>
          <p:cNvSpPr/>
          <p:nvPr/>
        </p:nvSpPr>
        <p:spPr>
          <a:xfrm>
            <a:off x="1440000" y="6406920"/>
            <a:ext cx="7991640" cy="1182600"/>
          </a:xfrm>
          <a:prstGeom prst="rect">
            <a:avLst/>
          </a:prstGeom>
          <a:noFill/>
          <a:ln>
            <a:noFill/>
          </a:ln>
        </p:spPr>
        <p:style>
          <a:lnRef idx="0"/>
          <a:fillRef idx="0"/>
          <a:effectRef idx="0"/>
          <a:fontRef idx="minor"/>
        </p:style>
        <p:txBody>
          <a:bodyPr lIns="0" rIns="0" tIns="0" bIns="0" anchor="ctr"/>
          <a:p>
            <a:pPr>
              <a:lnSpc>
                <a:spcPct val="100000"/>
              </a:lnSpc>
            </a:pPr>
            <a:r>
              <a:rPr b="0" lang="el-GR" sz="2000" spc="-1" strike="noStrike">
                <a:solidFill>
                  <a:srgbClr val="000000"/>
                </a:solidFill>
                <a:latin typeface="Times New Roman"/>
              </a:rPr>
              <a:t>Ελεφάντινο χτένι με παράσταση σφιγγών σε δύο ζώνες και ρόδακα στο κέντρο της ράχης. Σπάτα Αττικής, θαλαμωτός τάφος, 14ος – 13ος αι. π.Χ.</a:t>
            </a:r>
            <a:br/>
            <a:endParaRPr b="0" lang="el-GR" sz="2000" spc="-1" strike="noStrike">
              <a:latin typeface="Arial"/>
            </a:endParaRPr>
          </a:p>
        </p:txBody>
      </p:sp>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CustomShape 1"/>
          <p:cNvSpPr/>
          <p:nvPr/>
        </p:nvSpPr>
        <p:spPr>
          <a:xfrm>
            <a:off x="1008000" y="5526720"/>
            <a:ext cx="7703640" cy="2536920"/>
          </a:xfrm>
          <a:prstGeom prst="rect">
            <a:avLst/>
          </a:prstGeom>
          <a:noFill/>
          <a:ln>
            <a:noFill/>
          </a:ln>
        </p:spPr>
        <p:style>
          <a:lnRef idx="0"/>
          <a:fillRef idx="0"/>
          <a:effectRef idx="0"/>
          <a:fontRef idx="minor"/>
        </p:style>
        <p:txBody>
          <a:bodyPr lIns="0" rIns="0" tIns="0" bIns="0" anchor="ctr"/>
          <a:p>
            <a:pPr algn="ctr">
              <a:lnSpc>
                <a:spcPct val="100000"/>
              </a:lnSpc>
            </a:pPr>
            <a:r>
              <a:rPr b="0" lang="el-GR" sz="2000" spc="-1" strike="noStrike">
                <a:solidFill>
                  <a:srgbClr val="000000"/>
                </a:solidFill>
                <a:latin typeface="Times New Roman"/>
              </a:rPr>
              <a:t>Χρυσό σφραγιστικό δακτυλίδι. Τίρυνθα, 15ος αι. π.Χ.</a:t>
            </a:r>
            <a:br/>
            <a:r>
              <a:rPr b="0" lang="el-GR" sz="2000" spc="-1" strike="noStrike">
                <a:solidFill>
                  <a:srgbClr val="000000"/>
                </a:solidFill>
                <a:latin typeface="Times New Roman"/>
              </a:rPr>
              <a:t>Πρόκειται για το μεγαλύτερο γνωστό σφραγιστικό δακτυλίδι στο μυκηναϊκό κόσμο. Απεικονίζεται πομπή λεοντοκέφαλων δαιμόνων που κρατούν σπονδικές πρόχους και προχωρούν προς καθιστή σε θρόνο γυναικεία θεότητα. Η θεά φορά μακρύ χιτώνα και υψώνει τελετουργικό κύπελλο. Πίσω από τον θρόνο διακρίνεται αετός, σύμβολο εξουσίας, ενώ στον ουρανό εικονίζονται ο «τροχός» του ηλίου και η ημισέληνος.</a:t>
            </a:r>
            <a:br/>
            <a:br/>
            <a:endParaRPr b="0" lang="el-GR" sz="2000" spc="-1" strike="noStrike">
              <a:latin typeface="Arial"/>
            </a:endParaRPr>
          </a:p>
        </p:txBody>
      </p:sp>
      <p:pic>
        <p:nvPicPr>
          <p:cNvPr id="445" name="" descr=""/>
          <p:cNvPicPr/>
          <p:nvPr/>
        </p:nvPicPr>
        <p:blipFill>
          <a:blip r:embed="rId1"/>
          <a:stretch/>
        </p:blipFill>
        <p:spPr>
          <a:xfrm>
            <a:off x="812160" y="144000"/>
            <a:ext cx="8619480" cy="5206680"/>
          </a:xfrm>
          <a:prstGeom prst="rect">
            <a:avLst/>
          </a:prstGeom>
          <a:ln>
            <a:noFill/>
          </a:ln>
        </p:spPr>
      </p:pic>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6" name="" descr=""/>
          <p:cNvPicPr/>
          <p:nvPr/>
        </p:nvPicPr>
        <p:blipFill>
          <a:blip r:embed="rId1"/>
          <a:stretch/>
        </p:blipFill>
        <p:spPr>
          <a:xfrm>
            <a:off x="973080" y="360000"/>
            <a:ext cx="7810560" cy="5206680"/>
          </a:xfrm>
          <a:prstGeom prst="rect">
            <a:avLst/>
          </a:prstGeom>
          <a:ln>
            <a:noFill/>
          </a:ln>
        </p:spPr>
      </p:pic>
      <p:sp>
        <p:nvSpPr>
          <p:cNvPr id="447" name="CustomShape 1"/>
          <p:cNvSpPr/>
          <p:nvPr/>
        </p:nvSpPr>
        <p:spPr>
          <a:xfrm>
            <a:off x="1224000" y="604800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2000" spc="-1" strike="noStrike">
                <a:solidFill>
                  <a:srgbClr val="000000"/>
                </a:solidFill>
                <a:latin typeface="Times New Roman"/>
              </a:rPr>
              <a:t>Τοιχογραφία της '' Μυκηναίας''. Ακρόπολη Μυκηνών, Θρησκευτικό Κέντρο. 13ος αι. π.Χ.</a:t>
            </a:r>
            <a:br/>
            <a:endParaRPr b="0" lang="el-GR" sz="2000" spc="-1" strike="noStrike">
              <a:latin typeface="Arial"/>
            </a:endParaRPr>
          </a:p>
        </p:txBody>
      </p:sp>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CustomShape 1"/>
          <p:cNvSpPr/>
          <p:nvPr/>
        </p:nvSpPr>
        <p:spPr>
          <a:xfrm>
            <a:off x="2628000" y="3168000"/>
            <a:ext cx="6695280" cy="126180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1800" spc="-1" strike="noStrike">
                <a:solidFill>
                  <a:srgbClr val="000000"/>
                </a:solidFill>
                <a:latin typeface="Times New Roman"/>
              </a:rPr>
              <a:t>This work is licensed under</a:t>
            </a:r>
            <a:br/>
            <a:r>
              <a:rPr b="0" lang="el-GR" sz="1800" spc="-1" strike="noStrike">
                <a:solidFill>
                  <a:srgbClr val="000000"/>
                </a:solidFill>
                <a:latin typeface="Times New Roman"/>
              </a:rPr>
              <a:t>a Creative Commons Attribution-ShareAlike 3.0 Unported License.</a:t>
            </a:r>
            <a:br/>
            <a:r>
              <a:rPr b="0" lang="el-GR" sz="1800" spc="-1" strike="noStrike">
                <a:solidFill>
                  <a:srgbClr val="000000"/>
                </a:solidFill>
                <a:latin typeface="Times New Roman"/>
              </a:rPr>
              <a:t>It makes use of the works of</a:t>
            </a:r>
            <a:br/>
            <a:r>
              <a:rPr b="0" lang="el-GR" sz="1800" spc="-1" strike="noStrike">
                <a:solidFill>
                  <a:srgbClr val="000000"/>
                </a:solidFill>
                <a:latin typeface="Times New Roman"/>
              </a:rPr>
              <a:t>Kelly Loves Whales and Nick Merritt.</a:t>
            </a:r>
            <a:endParaRPr b="0" lang="el-GR" sz="1800" spc="-1" strike="noStrike">
              <a:latin typeface="Arial"/>
            </a:endParaRPr>
          </a:p>
        </p:txBody>
      </p:sp>
      <p:pic>
        <p:nvPicPr>
          <p:cNvPr id="449" name="" descr=""/>
          <p:cNvPicPr/>
          <p:nvPr/>
        </p:nvPicPr>
        <p:blipFill>
          <a:blip r:embed="rId1"/>
          <a:stretch/>
        </p:blipFill>
        <p:spPr>
          <a:xfrm>
            <a:off x="1250280" y="3672000"/>
            <a:ext cx="837360" cy="294480"/>
          </a:xfrm>
          <a:prstGeom prst="rect">
            <a:avLst/>
          </a:prstGeom>
          <a:ln>
            <a:noFill/>
          </a:ln>
        </p:spPr>
      </p:pic>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rPr>
              <a:t>Η ακρόπολη των Μυκηνών</a:t>
            </a:r>
            <a:endParaRPr b="0" lang="el-GR" sz="4400" spc="-1" strike="noStrike">
              <a:latin typeface="Arial"/>
            </a:endParaRPr>
          </a:p>
        </p:txBody>
      </p:sp>
      <p:sp>
        <p:nvSpPr>
          <p:cNvPr id="396" name="CustomShape 2"/>
          <p:cNvSpPr/>
          <p:nvPr/>
        </p:nvSpPr>
        <p:spPr>
          <a:xfrm>
            <a:off x="5049000" y="1769040"/>
            <a:ext cx="4327920" cy="438408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Η κύρια είσοδος της Ακρόπολης στα ανατολικά είναι η γνωστή πύλη των Λεόντων. Η πύλη είχε άνοιγμα τρία περίπου μέτρα και εντυπωσιακό μονολιθικό ανώφλι βάρους είκοσι τόνων. Πάνω απ’ αυτό βρισκόταν το ανάγλυφο δύο λεόντων, που πατούν σε βωμούς εκατέρωθεν ενός κίονα. Σύμφωνα με ερμηνείες οι λέοντες εμφανίζονται ως προστάτες του ανακτόρου του μυκηναίου ηγεμόνα, σύμβολα της εξουσίας του. Η πύλη θα έκλεινε με ξύλινη δίφυλλη πόρτα, που θα έφερε πιθανόν χάλκινη επένδυση.</a:t>
            </a:r>
            <a:endParaRPr b="0" lang="el-GR" sz="3200" spc="-1" strike="noStrike">
              <a:latin typeface="Arial"/>
            </a:endParaRPr>
          </a:p>
        </p:txBody>
      </p:sp>
      <p:pic>
        <p:nvPicPr>
          <p:cNvPr id="397" name="" descr=""/>
          <p:cNvPicPr/>
          <p:nvPr/>
        </p:nvPicPr>
        <p:blipFill>
          <a:blip r:embed="rId1"/>
          <a:stretch/>
        </p:blipFill>
        <p:spPr>
          <a:xfrm>
            <a:off x="126000" y="1800000"/>
            <a:ext cx="4985640" cy="374364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8" name="" descr=""/>
          <p:cNvPicPr/>
          <p:nvPr/>
        </p:nvPicPr>
        <p:blipFill>
          <a:blip r:embed="rId1"/>
          <a:stretch/>
        </p:blipFill>
        <p:spPr>
          <a:xfrm>
            <a:off x="216000" y="1656000"/>
            <a:ext cx="9523080" cy="3369240"/>
          </a:xfrm>
          <a:prstGeom prst="rect">
            <a:avLst/>
          </a:prstGeom>
          <a:ln>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CustomShape 1"/>
          <p:cNvSpPr/>
          <p:nvPr/>
        </p:nvSpPr>
        <p:spPr>
          <a:xfrm>
            <a:off x="504000" y="301320"/>
            <a:ext cx="9071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000" spc="-1" strike="noStrike">
                <a:solidFill>
                  <a:srgbClr val="000000"/>
                </a:solidFill>
                <a:latin typeface="Times New Roman"/>
              </a:rPr>
              <a:t>2. Ανάκτορα </a:t>
            </a:r>
            <a:endParaRPr b="0" lang="el-GR" sz="4000" spc="-1" strike="noStrike">
              <a:latin typeface="Arial"/>
            </a:endParaRPr>
          </a:p>
        </p:txBody>
      </p:sp>
      <p:sp>
        <p:nvSpPr>
          <p:cNvPr id="400" name="CustomShape 2"/>
          <p:cNvSpPr/>
          <p:nvPr/>
        </p:nvSpPr>
        <p:spPr>
          <a:xfrm>
            <a:off x="504000" y="1769040"/>
            <a:ext cx="8869680" cy="438408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Τα ανάκτορα οικοδομούνται σε επιλεγμένες θέσεις και περιβάλλονται από τείχη.</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Το </a:t>
            </a:r>
            <a:r>
              <a:rPr b="0" lang="el-GR" sz="3200" spc="-1" strike="noStrike" u="sng">
                <a:solidFill>
                  <a:srgbClr val="000000"/>
                </a:solidFill>
                <a:uFillTx/>
                <a:latin typeface="Times New Roman"/>
              </a:rPr>
              <a:t>μέγαρο</a:t>
            </a:r>
            <a:r>
              <a:rPr b="0" lang="el-GR" sz="3200" spc="-1" strike="noStrike">
                <a:solidFill>
                  <a:srgbClr val="000000"/>
                </a:solidFill>
                <a:latin typeface="Times New Roman"/>
              </a:rPr>
              <a:t> αποτελείται από τρεις χώρους:</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 έναν ανοιχτό χώρο που επικοινωνεί με την αυλή</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 τον προθάλαμο ή πρόδομο</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 το κυρίως μέγαρο (εστία, θρόνος) </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Δεξιά και αριστερά της αυλής υπάρχουν πολλά διαμερίσματα.</a:t>
            </a:r>
            <a:endParaRPr b="0" lang="el-GR" sz="32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CustomShape 1"/>
          <p:cNvSpPr/>
          <p:nvPr/>
        </p:nvSpPr>
        <p:spPr>
          <a:xfrm>
            <a:off x="504000" y="251640"/>
            <a:ext cx="9215640" cy="123768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rPr>
              <a:t>Το ανάκτορο του Νέστορα στην Πύλο</a:t>
            </a:r>
            <a:endParaRPr b="0" lang="el-GR" sz="4400" spc="-1" strike="noStrike">
              <a:latin typeface="Arial"/>
            </a:endParaRPr>
          </a:p>
        </p:txBody>
      </p:sp>
      <p:sp>
        <p:nvSpPr>
          <p:cNvPr id="402" name="CustomShape 2"/>
          <p:cNvSpPr/>
          <p:nvPr/>
        </p:nvSpPr>
        <p:spPr>
          <a:xfrm>
            <a:off x="504000" y="5832000"/>
            <a:ext cx="8869680" cy="86364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4400" spc="-1" strike="noStrike">
                <a:solidFill>
                  <a:srgbClr val="000000"/>
                </a:solidFill>
                <a:latin typeface="Times New Roman"/>
              </a:rPr>
              <a:t>Το ανάκτορο του Νέστορα είναι ένα από τα σημαντικά μνημεία του μυκηναϊκού πολιτισμού και βρίσκεται περίπου 50 χιλιόμετρα δυτικά της Καλαμάτας.</a:t>
            </a:r>
            <a:endParaRPr b="0" lang="el-GR" sz="4400" spc="-1" strike="noStrike">
              <a:latin typeface="Arial"/>
            </a:endParaRPr>
          </a:p>
        </p:txBody>
      </p:sp>
      <p:pic>
        <p:nvPicPr>
          <p:cNvPr id="403" name="" descr=""/>
          <p:cNvPicPr/>
          <p:nvPr/>
        </p:nvPicPr>
        <p:blipFill>
          <a:blip r:embed="rId1"/>
          <a:stretch/>
        </p:blipFill>
        <p:spPr>
          <a:xfrm>
            <a:off x="144000" y="1728000"/>
            <a:ext cx="9799560" cy="410364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rPr>
              <a:t>Ανασκαφές</a:t>
            </a:r>
            <a:endParaRPr b="0" lang="el-GR" sz="4400" spc="-1" strike="noStrike">
              <a:latin typeface="Arial"/>
            </a:endParaRPr>
          </a:p>
        </p:txBody>
      </p:sp>
      <p:sp>
        <p:nvSpPr>
          <p:cNvPr id="405" name="CustomShape 2"/>
          <p:cNvSpPr/>
          <p:nvPr/>
        </p:nvSpPr>
        <p:spPr>
          <a:xfrm>
            <a:off x="144000" y="1656000"/>
            <a:ext cx="10079640" cy="5259600"/>
          </a:xfrm>
          <a:prstGeom prst="rect">
            <a:avLst/>
          </a:prstGeom>
          <a:noFill/>
          <a:ln>
            <a:noFill/>
          </a:ln>
        </p:spPr>
        <p:style>
          <a:lnRef idx="0"/>
          <a:fillRef idx="0"/>
          <a:effectRef idx="0"/>
          <a:fontRef idx="minor"/>
        </p:style>
        <p:txBody>
          <a:bodyPr lIns="90000" rIns="90000" tIns="45000" bIns="45000"/>
          <a:p>
            <a:pPr>
              <a:lnSpc>
                <a:spcPct val="100000"/>
              </a:lnSpc>
            </a:pPr>
            <a:endParaRPr b="0" lang="el-GR" sz="1800" spc="-1" strike="noStrike">
              <a:latin typeface="Arial"/>
            </a:endParaRPr>
          </a:p>
          <a:p>
            <a:pPr>
              <a:lnSpc>
                <a:spcPct val="100000"/>
              </a:lnSpc>
            </a:pPr>
            <a:r>
              <a:rPr b="0" lang="el-GR" sz="2600" spc="-1" strike="noStrike">
                <a:latin typeface="Times New Roman"/>
              </a:rPr>
              <a:t>Αρχικά ήρθαν στο φως πέτρινοι τοίχοι, κομμάτια από </a:t>
            </a:r>
            <a:r>
              <a:rPr b="1" lang="el-GR" sz="2600" spc="-1" strike="noStrike">
                <a:latin typeface="Times New Roman"/>
              </a:rPr>
              <a:t>τοιχογραφίες</a:t>
            </a:r>
            <a:r>
              <a:rPr b="0" lang="el-GR" sz="2600" spc="-1" strike="noStrike">
                <a:latin typeface="Times New Roman"/>
              </a:rPr>
              <a:t>, δάπεδα, </a:t>
            </a:r>
            <a:r>
              <a:rPr b="1" lang="el-GR" sz="2600" spc="-1" strike="noStrike">
                <a:latin typeface="Times New Roman"/>
              </a:rPr>
              <a:t>μυκηναϊκά αγγεία</a:t>
            </a:r>
            <a:r>
              <a:rPr b="0" lang="el-GR" sz="2600" spc="-1" strike="noStrike">
                <a:latin typeface="Times New Roman"/>
              </a:rPr>
              <a:t>, πήλινες επιγραφές.  Αργότερα ανασκάφηκαν δύο </a:t>
            </a:r>
            <a:r>
              <a:rPr b="1" lang="el-GR" sz="2600" spc="-1" strike="noStrike">
                <a:latin typeface="Times New Roman"/>
              </a:rPr>
              <a:t>θολωτοί</a:t>
            </a:r>
            <a:r>
              <a:rPr b="0" lang="el-GR" sz="2600" spc="-1" strike="noStrike">
                <a:latin typeface="Times New Roman"/>
              </a:rPr>
              <a:t> </a:t>
            </a:r>
            <a:r>
              <a:rPr b="1" lang="el-GR" sz="2600" spc="-1" strike="noStrike">
                <a:latin typeface="Times New Roman"/>
              </a:rPr>
              <a:t>τάφοι</a:t>
            </a:r>
            <a:r>
              <a:rPr b="0" lang="el-GR" sz="2600" spc="-1" strike="noStrike">
                <a:latin typeface="Times New Roman"/>
              </a:rPr>
              <a:t> βόρεια του κόλπου του Ναβαρίνου που θεώρησαν ότι ήταν βασιλικοί.  </a:t>
            </a:r>
            <a:endParaRPr b="0" lang="el-GR" sz="2600" spc="-1" strike="noStrike">
              <a:latin typeface="Arial"/>
            </a:endParaRPr>
          </a:p>
          <a:p>
            <a:pPr>
              <a:lnSpc>
                <a:spcPct val="100000"/>
              </a:lnSpc>
            </a:pPr>
            <a:endParaRPr b="0" lang="el-GR" sz="2600" spc="-1" strike="noStrike">
              <a:latin typeface="Arial"/>
            </a:endParaRPr>
          </a:p>
          <a:p>
            <a:pPr>
              <a:lnSpc>
                <a:spcPct val="100000"/>
              </a:lnSpc>
            </a:pPr>
            <a:r>
              <a:rPr b="0" lang="el-GR" sz="2600" spc="-1" strike="noStrike">
                <a:latin typeface="Times New Roman"/>
              </a:rPr>
              <a:t>Η σημασία της ανασκαφής του Ανακτόρου ήταν μεγάλη:</a:t>
            </a:r>
            <a:endParaRPr b="0" lang="el-GR" sz="2600" spc="-1" strike="noStrike">
              <a:latin typeface="Arial"/>
            </a:endParaRPr>
          </a:p>
          <a:p>
            <a:pPr>
              <a:lnSpc>
                <a:spcPct val="100000"/>
              </a:lnSpc>
            </a:pPr>
            <a:r>
              <a:rPr b="0" lang="el-GR" sz="2600" spc="-1" strike="noStrike">
                <a:latin typeface="Times New Roman"/>
              </a:rPr>
              <a:t>α) Ανακάλυψη ενός ανακτορικού κέντρου, με διοικητική και βιοτεχνική επάρκεια</a:t>
            </a:r>
            <a:endParaRPr b="0" lang="el-GR" sz="2600" spc="-1" strike="noStrike">
              <a:latin typeface="Arial"/>
            </a:endParaRPr>
          </a:p>
          <a:p>
            <a:pPr>
              <a:lnSpc>
                <a:spcPct val="100000"/>
              </a:lnSpc>
            </a:pPr>
            <a:r>
              <a:rPr b="0" lang="el-GR" sz="2600" spc="-1" strike="noStrike">
                <a:latin typeface="Times New Roman"/>
              </a:rPr>
              <a:t>β) Διαπίστωση, ότι οι κάτοικοι ήταν συγγενείς με τους κατοίκους της Αργολίδος και ότι λάτρευαν τους ίδιους θεούς όπως οι λοιποί Μυκηναίοι</a:t>
            </a:r>
            <a:endParaRPr b="0" lang="el-GR" sz="2600" spc="-1" strike="noStrike">
              <a:latin typeface="Arial"/>
            </a:endParaRPr>
          </a:p>
          <a:p>
            <a:pPr>
              <a:lnSpc>
                <a:spcPct val="100000"/>
              </a:lnSpc>
            </a:pPr>
            <a:r>
              <a:rPr b="0" lang="el-GR" sz="2600" spc="-1" strike="noStrike">
                <a:latin typeface="Times New Roman"/>
              </a:rPr>
              <a:t>γ) Ανακάλυψη των πήλινων πινακίδων, με μυκηναϊκή διάλεκτο, (γραφή γραμμικής Β’).</a:t>
            </a:r>
            <a:endParaRPr b="0" lang="el-GR" sz="26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rPr>
              <a:t>Αναπαράσταση του ανακτόρου</a:t>
            </a:r>
            <a:endParaRPr b="0" lang="el-GR" sz="4400" spc="-1" strike="noStrike">
              <a:latin typeface="Arial"/>
            </a:endParaRPr>
          </a:p>
        </p:txBody>
      </p:sp>
      <p:pic>
        <p:nvPicPr>
          <p:cNvPr id="407" name="" descr=""/>
          <p:cNvPicPr/>
          <p:nvPr/>
        </p:nvPicPr>
        <p:blipFill>
          <a:blip r:embed="rId1"/>
          <a:stretch/>
        </p:blipFill>
        <p:spPr>
          <a:xfrm>
            <a:off x="1855080" y="1368360"/>
            <a:ext cx="6280560" cy="568728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rPr>
              <a:t>Κάτοψη και αίθουσες </a:t>
            </a:r>
            <a:endParaRPr b="0" lang="el-GR" sz="4400" spc="-1" strike="noStrike">
              <a:latin typeface="Arial"/>
            </a:endParaRPr>
          </a:p>
        </p:txBody>
      </p:sp>
      <p:pic>
        <p:nvPicPr>
          <p:cNvPr id="409" name="" descr=""/>
          <p:cNvPicPr/>
          <p:nvPr/>
        </p:nvPicPr>
        <p:blipFill>
          <a:blip r:embed="rId1"/>
          <a:stretch/>
        </p:blipFill>
        <p:spPr>
          <a:xfrm>
            <a:off x="216000" y="1727280"/>
            <a:ext cx="5183640" cy="4345560"/>
          </a:xfrm>
          <a:prstGeom prst="rect">
            <a:avLst/>
          </a:prstGeom>
          <a:ln>
            <a:noFill/>
          </a:ln>
        </p:spPr>
      </p:pic>
      <p:sp>
        <p:nvSpPr>
          <p:cNvPr id="410" name="CustomShape 2"/>
          <p:cNvSpPr/>
          <p:nvPr/>
        </p:nvSpPr>
        <p:spPr>
          <a:xfrm>
            <a:off x="5049000" y="1769040"/>
            <a:ext cx="4327920" cy="438408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Στο ανάκτορο υπήρχαν: η κεντρική είσοδος, δικαστήριο, αίθουσα αναμονής, αίθουσα του θρόνου (“μέγαρον”), αποθήκες λαδιού και κρασιού, αίθουσα αρχείων, προπύλαια και λουτρό. </a:t>
            </a:r>
            <a:endParaRPr b="0" lang="el-GR" sz="3200" spc="-1" strike="noStrike">
              <a:latin typeface="Arial"/>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22</TotalTime>
  <Application>LibreOffice/6.0.4.2$Windows_x86 LibreOffice_project/9b0d9b32d5dcda91d2f1a96dc04c645c450872bf</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2024-09-19T18:12:58Z</dcterms:created>
  <dc:creator/>
  <dc:description>Those creative commons textures have been used:
http://www.flickr.com/photos/kellyloveswhales/3505365913/ by 'Kelly Loves Whales'
http://www.flickr.com/photos/digitalyardsale/4806075532/in/photostream/ by Nick Merritt
License: https://creativecommons.org/licenses/by-sa/3.0/</dc:description>
  <dc:language>el-GR</dc:language>
  <cp:lastModifiedBy/>
  <dcterms:modified xsi:type="dcterms:W3CDTF">2024-10-05T08:22:00Z</dcterms:modified>
  <cp:revision>4</cp:revision>
  <dc:subject/>
  <dc:title>Vintage</dc:title>
</cp:coreProperties>
</file>