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409323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43451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2090264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7387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211635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88A23BA-B28E-4ADA-945B-9560EF12B0AB}" type="datetimeFigureOut">
              <a:rPr lang="el-GR" smtClean="0"/>
              <a:t>20/11/2017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2095816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88A23BA-B28E-4ADA-945B-9560EF12B0AB}" type="datetimeFigureOut">
              <a:rPr lang="el-GR" smtClean="0"/>
              <a:t>20/11/2017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286760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88A23BA-B28E-4ADA-945B-9560EF12B0AB}" type="datetimeFigureOut">
              <a:rPr lang="el-GR" smtClean="0"/>
              <a:t>20/11/2017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1896514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88A23BA-B28E-4ADA-945B-9560EF12B0AB}" type="datetimeFigureOut">
              <a:rPr lang="el-GR" smtClean="0"/>
              <a:t>20/11/2017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340686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88A23BA-B28E-4ADA-945B-9560EF12B0AB}" type="datetimeFigureOut">
              <a:rPr lang="el-GR" smtClean="0"/>
              <a:t>20/11/2017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1395089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88A23BA-B28E-4ADA-945B-9560EF12B0AB}" type="datetimeFigureOut">
              <a:rPr lang="el-GR" smtClean="0"/>
              <a:t>20/11/2017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7C5276-EA61-47E6-B3B1-044600614261}" type="slidenum">
              <a:rPr lang="el-GR" smtClean="0"/>
              <a:t>‹#›</a:t>
            </a:fld>
            <a:endParaRPr lang="el-GR"/>
          </a:p>
        </p:txBody>
      </p:sp>
    </p:spTree>
    <p:extLst>
      <p:ext uri="{BB962C8B-B14F-4D97-AF65-F5344CB8AC3E}">
        <p14:creationId xmlns:p14="http://schemas.microsoft.com/office/powerpoint/2010/main" val="191264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A23BA-B28E-4ADA-945B-9560EF12B0AB}" type="datetimeFigureOut">
              <a:rPr lang="el-GR" smtClean="0"/>
              <a:t>20/11/2017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7C5276-EA61-47E6-B3B1-044600614261}" type="slidenum">
              <a:rPr lang="el-GR" smtClean="0"/>
              <a:t>‹#›</a:t>
            </a:fld>
            <a:endParaRPr lang="el-GR"/>
          </a:p>
        </p:txBody>
      </p:sp>
    </p:spTree>
    <p:extLst>
      <p:ext uri="{BB962C8B-B14F-4D97-AF65-F5344CB8AC3E}">
        <p14:creationId xmlns:p14="http://schemas.microsoft.com/office/powerpoint/2010/main" val="3298935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 Θέση περιεχομένου"/>
          <p:cNvSpPr>
            <a:spLocks noGrp="1"/>
          </p:cNvSpPr>
          <p:nvPr>
            <p:ph idx="1"/>
          </p:nvPr>
        </p:nvSpPr>
        <p:spPr>
          <a:xfrm>
            <a:off x="468313" y="1268413"/>
            <a:ext cx="8301037" cy="5329237"/>
          </a:xfrm>
        </p:spPr>
        <p:txBody>
          <a:bodyPr/>
          <a:lstStyle/>
          <a:p>
            <a:pPr eaLnBrk="1" hangingPunct="1">
              <a:buFont typeface="Arial" charset="0"/>
              <a:buNone/>
            </a:pPr>
            <a:r>
              <a:rPr lang="el-GR" sz="1600" smtClean="0"/>
              <a:t>Στο κεφάλαιο αυτό ο ερευνητής αναλύει και εξηγεί τους λόγους (από την πλευρά του ερευνητή) για τους οποίους πραγματοποίησε την έρευνα.</a:t>
            </a:r>
          </a:p>
          <a:p>
            <a:pPr eaLnBrk="1" hangingPunct="1">
              <a:buFont typeface="Arial" charset="0"/>
              <a:buNone/>
            </a:pPr>
            <a:r>
              <a:rPr lang="el-GR" sz="1600" smtClean="0"/>
              <a:t>Ο ερευνητής περιγράφει τους στόχους που επιδιώκει να ικανοποιήσει με την επίλυση του προβλήματος που μελετά.</a:t>
            </a:r>
          </a:p>
          <a:p>
            <a:pPr algn="ctr" eaLnBrk="1" hangingPunct="1">
              <a:buFont typeface="Arial" charset="0"/>
              <a:buNone/>
            </a:pPr>
            <a:r>
              <a:rPr lang="el-GR" sz="1600" b="1" u="sng" smtClean="0"/>
              <a:t>Για το 1</a:t>
            </a:r>
            <a:r>
              <a:rPr lang="el-GR" sz="1600" b="1" u="sng" baseline="30000" smtClean="0"/>
              <a:t>ο</a:t>
            </a:r>
            <a:r>
              <a:rPr lang="el-GR" sz="1600" b="1" u="sng" smtClean="0"/>
              <a:t> παράδειγμα </a:t>
            </a:r>
            <a:r>
              <a:rPr lang="en-US" sz="1600" b="1" u="sng" smtClean="0"/>
              <a:t>(PH)</a:t>
            </a:r>
          </a:p>
          <a:p>
            <a:pPr eaLnBrk="1" hangingPunct="1">
              <a:buFont typeface="Wingdings" pitchFamily="2" charset="2"/>
              <a:buChar char="Ø"/>
            </a:pPr>
            <a:r>
              <a:rPr lang="el-GR" sz="1600" smtClean="0"/>
              <a:t>Θα μελετήσουμε τη συμπεριφορά των θρεπτικών στοιχείων στην ανάπτυξη των φυτών σε διάφορες τιμές του </a:t>
            </a:r>
            <a:r>
              <a:rPr lang="en-US" sz="1600" smtClean="0"/>
              <a:t>PH </a:t>
            </a:r>
            <a:r>
              <a:rPr lang="el-GR" sz="1600" smtClean="0"/>
              <a:t>με σκοπό:</a:t>
            </a:r>
          </a:p>
          <a:p>
            <a:pPr eaLnBrk="1" hangingPunct="1">
              <a:buFont typeface="Courier New" pitchFamily="49" charset="0"/>
              <a:buChar char="o"/>
            </a:pPr>
            <a:r>
              <a:rPr lang="el-GR" sz="1600" smtClean="0"/>
              <a:t>Να αποδείξουμε ότι υπάρχει επίδραση του </a:t>
            </a:r>
            <a:r>
              <a:rPr lang="en-US" sz="1600" smtClean="0"/>
              <a:t>PH </a:t>
            </a:r>
            <a:r>
              <a:rPr lang="el-GR" sz="1600" smtClean="0"/>
              <a:t>στο ύψος του φυτού</a:t>
            </a:r>
          </a:p>
          <a:p>
            <a:pPr eaLnBrk="1" hangingPunct="1">
              <a:buFont typeface="Courier New" pitchFamily="49" charset="0"/>
              <a:buChar char="o"/>
            </a:pPr>
            <a:r>
              <a:rPr lang="el-GR" sz="1600" smtClean="0"/>
              <a:t>Να προσδιορίσουμε τις επιθυμητές τιμές του </a:t>
            </a:r>
            <a:r>
              <a:rPr lang="en-US" sz="1600" smtClean="0"/>
              <a:t>PH </a:t>
            </a:r>
            <a:r>
              <a:rPr lang="el-GR" sz="1600" smtClean="0"/>
              <a:t>που ευνοούν την άριστη ανάπτυξη του συγκεκριμένου φυτού</a:t>
            </a:r>
          </a:p>
          <a:p>
            <a:pPr eaLnBrk="1" hangingPunct="1">
              <a:buFont typeface="Arial" charset="0"/>
              <a:buNone/>
            </a:pPr>
            <a:endParaRPr lang="el-GR" sz="1600" smtClean="0"/>
          </a:p>
          <a:p>
            <a:pPr algn="ctr" eaLnBrk="1" hangingPunct="1">
              <a:buFont typeface="Arial" charset="0"/>
              <a:buNone/>
            </a:pPr>
            <a:r>
              <a:rPr lang="el-GR" sz="1600" b="1" u="sng" smtClean="0"/>
              <a:t> Για το 2</a:t>
            </a:r>
            <a:r>
              <a:rPr lang="el-GR" sz="1600" b="1" u="sng" baseline="30000" smtClean="0"/>
              <a:t>ο</a:t>
            </a:r>
            <a:r>
              <a:rPr lang="el-GR" sz="1600" b="1" u="sng" smtClean="0"/>
              <a:t> παράδειγμά (μπισκότα)</a:t>
            </a:r>
          </a:p>
          <a:p>
            <a:pPr eaLnBrk="1" hangingPunct="1">
              <a:buFont typeface="Wingdings" pitchFamily="2" charset="2"/>
              <a:buChar char="Ø"/>
            </a:pPr>
            <a:r>
              <a:rPr lang="el-GR" sz="1600" smtClean="0"/>
              <a:t>        Θα γίνει προσπάθεια να εξεταστούν και να διαβαθμιστούν κοινά υλικά συσκευασίας ως προς την προστασία που προσφέρουν στην αντοχή των μπισκότων στις μηχανικές βλάβες</a:t>
            </a:r>
          </a:p>
          <a:p>
            <a:pPr eaLnBrk="1" hangingPunct="1">
              <a:buFont typeface="Courier New" pitchFamily="49" charset="0"/>
              <a:buChar char="o"/>
            </a:pPr>
            <a:r>
              <a:rPr lang="el-GR" sz="1600" smtClean="0"/>
              <a:t>       να αποδείξουμε ότι υπάρχει σχέση μεταξύ του υλικού συσκευασίας και της προστασίας των μπισκότων από μηχανικές βλάβες.</a:t>
            </a:r>
          </a:p>
          <a:p>
            <a:pPr eaLnBrk="1" hangingPunct="1">
              <a:buFont typeface="Courier New" pitchFamily="49" charset="0"/>
              <a:buChar char="o"/>
            </a:pPr>
            <a:r>
              <a:rPr lang="el-GR" sz="1600" smtClean="0"/>
              <a:t>         να προσδιορίσουμε τις κατάλληλες συσκευασίες οι οποίες θα προστατεύουν αποτελεσματικά τα μπισκότα από μηχανικές βλάβες.</a:t>
            </a:r>
          </a:p>
          <a:p>
            <a:pPr eaLnBrk="1" hangingPunct="1">
              <a:buFont typeface="Arial" charset="0"/>
              <a:buNone/>
            </a:pPr>
            <a:endParaRPr lang="el-GR" sz="1600" smtClean="0"/>
          </a:p>
          <a:p>
            <a:pPr eaLnBrk="1" hangingPunct="1">
              <a:buFont typeface="Arial" charset="0"/>
              <a:buNone/>
            </a:pPr>
            <a:endParaRPr lang="el-GR" sz="1600" smtClean="0"/>
          </a:p>
          <a:p>
            <a:pPr eaLnBrk="1" hangingPunct="1">
              <a:buFont typeface="Arial" charset="0"/>
              <a:buNone/>
            </a:pPr>
            <a:endParaRPr lang="el-GR" sz="2000" smtClean="0"/>
          </a:p>
        </p:txBody>
      </p:sp>
      <p:sp>
        <p:nvSpPr>
          <p:cNvPr id="5" name="Ορθογώνιο 4"/>
          <p:cNvSpPr/>
          <p:nvPr/>
        </p:nvSpPr>
        <p:spPr>
          <a:xfrm>
            <a:off x="-31750" y="0"/>
            <a:ext cx="9175750" cy="908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3400" b="1" spc="100" dirty="0">
                <a:solidFill>
                  <a:srgbClr val="FFFF00"/>
                </a:solidFill>
                <a:latin typeface="Palatino Linotype" panose="02040502050505030304" pitchFamily="18" charset="0"/>
              </a:rPr>
              <a:t>3) Περιγραφή του σκοπού της Έρευνας</a:t>
            </a:r>
          </a:p>
        </p:txBody>
      </p:sp>
    </p:spTree>
    <p:extLst>
      <p:ext uri="{BB962C8B-B14F-4D97-AF65-F5344CB8AC3E}">
        <p14:creationId xmlns:p14="http://schemas.microsoft.com/office/powerpoint/2010/main" val="42262952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250825" y="1628775"/>
            <a:ext cx="8435975" cy="5229225"/>
          </a:xfrm>
        </p:spPr>
        <p:txBody>
          <a:bodyPr/>
          <a:lstStyle/>
          <a:p>
            <a:pPr eaLnBrk="1" hangingPunct="1">
              <a:buFont typeface="Arial" charset="0"/>
              <a:buNone/>
            </a:pPr>
            <a:r>
              <a:rPr lang="el-GR" sz="1600" smtClean="0"/>
              <a:t>Εδώ ο ερευνητής αναλύει και εξηγεί τη χρησιμότητα της έρευνας του για το κοινωνικό σύνολο. </a:t>
            </a:r>
          </a:p>
          <a:p>
            <a:pPr eaLnBrk="1" hangingPunct="1">
              <a:buFont typeface="Arial" charset="0"/>
              <a:buNone/>
            </a:pPr>
            <a:r>
              <a:rPr lang="el-GR" sz="1600" smtClean="0"/>
              <a:t>Θα πρέπει να εξηγήσει τους λόγους για τους οποίους η έρευνά του βελτιώνει την υπάρχουσα κατάσταση στον τομέα που αναφέρεται. Αυτό θα γίνει παρουσιάζοντας τη βιβλιογραφία και τις έρευνες που έχουν γίνει στο παρελθόν για το συγκεκριμένο θέμα και εξηγώντας πως η δική του έρευνα προσθέτει κάτι καινούργιο στα ήδη γνωστά.</a:t>
            </a:r>
          </a:p>
          <a:p>
            <a:pPr eaLnBrk="1" hangingPunct="1">
              <a:buFont typeface="Arial" charset="0"/>
              <a:buNone/>
            </a:pPr>
            <a:endParaRPr lang="el-GR" sz="1600" smtClean="0"/>
          </a:p>
          <a:p>
            <a:pPr algn="ctr" eaLnBrk="1" hangingPunct="1">
              <a:buFont typeface="Arial" charset="0"/>
              <a:buNone/>
            </a:pPr>
            <a:r>
              <a:rPr lang="el-GR" sz="1600" b="1" u="sng" smtClean="0"/>
              <a:t>Για το 1</a:t>
            </a:r>
            <a:r>
              <a:rPr lang="el-GR" sz="1600" b="1" u="sng" baseline="30000" smtClean="0"/>
              <a:t>ο</a:t>
            </a:r>
            <a:r>
              <a:rPr lang="el-GR" sz="1600" b="1" u="sng" smtClean="0"/>
              <a:t> παράδειγμα (</a:t>
            </a:r>
            <a:r>
              <a:rPr lang="en-US" sz="1600" b="1" u="sng" smtClean="0"/>
              <a:t>PH)</a:t>
            </a:r>
          </a:p>
          <a:p>
            <a:pPr eaLnBrk="1" hangingPunct="1">
              <a:buFont typeface="Arial" charset="0"/>
              <a:buNone/>
            </a:pPr>
            <a:r>
              <a:rPr lang="el-GR" sz="1600" smtClean="0"/>
              <a:t>Η έρευνα θα καταδείξει τις εξής ανάγκες:</a:t>
            </a:r>
          </a:p>
          <a:p>
            <a:pPr eaLnBrk="1" hangingPunct="1">
              <a:buFont typeface="Wingdings" pitchFamily="2" charset="2"/>
              <a:buChar char="ü"/>
            </a:pPr>
            <a:r>
              <a:rPr lang="el-GR" sz="1600" smtClean="0"/>
              <a:t>Η μέτρηση του </a:t>
            </a:r>
            <a:r>
              <a:rPr lang="en-US" sz="1600" smtClean="0"/>
              <a:t>PH </a:t>
            </a:r>
            <a:r>
              <a:rPr lang="el-GR" sz="1600" smtClean="0"/>
              <a:t>του εδάφους είναι σημαντική</a:t>
            </a:r>
          </a:p>
          <a:p>
            <a:pPr eaLnBrk="1" hangingPunct="1">
              <a:buFont typeface="Wingdings" pitchFamily="2" charset="2"/>
              <a:buChar char="ü"/>
            </a:pPr>
            <a:r>
              <a:rPr lang="el-GR" sz="1600" smtClean="0"/>
              <a:t>Η δειγματοληψία και ανάλυση του εδάφους είναι απαραίτητες</a:t>
            </a:r>
          </a:p>
          <a:p>
            <a:pPr eaLnBrk="1" hangingPunct="1">
              <a:buFont typeface="Wingdings" pitchFamily="2" charset="2"/>
              <a:buChar char="ü"/>
            </a:pPr>
            <a:r>
              <a:rPr lang="el-GR" sz="1600" smtClean="0"/>
              <a:t>Πρέπει να ελέγχονται οι παράγοντες εκείνοι που επηρεάζουν και αλλάζουν το </a:t>
            </a:r>
            <a:r>
              <a:rPr lang="en-US" sz="1600" smtClean="0"/>
              <a:t>PH </a:t>
            </a:r>
            <a:r>
              <a:rPr lang="el-GR" sz="1600" smtClean="0"/>
              <a:t>.</a:t>
            </a:r>
          </a:p>
          <a:p>
            <a:pPr eaLnBrk="1" hangingPunct="1">
              <a:buFont typeface="Wingdings" pitchFamily="2" charset="2"/>
              <a:buChar char="ü"/>
            </a:pPr>
            <a:r>
              <a:rPr lang="el-GR" sz="1600" smtClean="0"/>
              <a:t>Πρέπει να γίνεται βελτίωση των πολύ όξινων και πολύ αλκαλικών εδαφών.</a:t>
            </a:r>
          </a:p>
          <a:p>
            <a:pPr eaLnBrk="1" hangingPunct="1">
              <a:buFont typeface="Wingdings" pitchFamily="2" charset="2"/>
              <a:buChar char="ü"/>
            </a:pPr>
            <a:endParaRPr lang="el-GR" sz="1600" smtClean="0"/>
          </a:p>
          <a:p>
            <a:pPr algn="ctr" eaLnBrk="1" hangingPunct="1">
              <a:buFont typeface="Arial" charset="0"/>
              <a:buNone/>
            </a:pPr>
            <a:r>
              <a:rPr lang="el-GR" sz="1600" b="1" u="sng" smtClean="0"/>
              <a:t>Για το 2</a:t>
            </a:r>
            <a:r>
              <a:rPr lang="el-GR" sz="1600" b="1" u="sng" baseline="30000" smtClean="0"/>
              <a:t>ο</a:t>
            </a:r>
            <a:r>
              <a:rPr lang="el-GR" sz="1600" b="1" u="sng" smtClean="0"/>
              <a:t>  παράδειγμά (μπισκότα)</a:t>
            </a:r>
          </a:p>
          <a:p>
            <a:pPr eaLnBrk="1" hangingPunct="1">
              <a:buFont typeface="Arial" charset="0"/>
              <a:buNone/>
            </a:pPr>
            <a:r>
              <a:rPr lang="el-GR" sz="1600" smtClean="0"/>
              <a:t>Τα βιβλιογραφικά δεδομένα δείχνουν ότι η συσκευασία των μπισκότων και γενικά όλων των προϊόντων είναι ένα σύνθετο ζήτημα. Η συγκεκριμένη έρευνα έχει μεγάλη σημασία στο χειρισμό, αποθήκευση και μεταφορά των μπισκότων</a:t>
            </a:r>
          </a:p>
          <a:p>
            <a:pPr eaLnBrk="1" hangingPunct="1">
              <a:buFont typeface="Arial" charset="0"/>
              <a:buNone/>
            </a:pPr>
            <a:endParaRPr lang="el-GR" sz="1600" smtClean="0"/>
          </a:p>
          <a:p>
            <a:pPr eaLnBrk="1" hangingPunct="1">
              <a:buFont typeface="Arial" charset="0"/>
              <a:buNone/>
            </a:pPr>
            <a:endParaRPr lang="el-GR" sz="1600" smtClean="0"/>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2000" smtClean="0"/>
          </a:p>
        </p:txBody>
      </p:sp>
      <p:sp>
        <p:nvSpPr>
          <p:cNvPr id="5" name="Ορθογώνιο 4"/>
          <p:cNvSpPr/>
          <p:nvPr/>
        </p:nvSpPr>
        <p:spPr>
          <a:xfrm>
            <a:off x="0" y="0"/>
            <a:ext cx="9175750" cy="1268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3400" b="1" spc="100" dirty="0">
                <a:solidFill>
                  <a:srgbClr val="FFFF00"/>
                </a:solidFill>
                <a:latin typeface="Palatino Linotype" panose="02040502050505030304" pitchFamily="18" charset="0"/>
              </a:rPr>
              <a:t>4) Περιγραφή κοινωνικών αναγκών της Έρευνας</a:t>
            </a:r>
          </a:p>
        </p:txBody>
      </p:sp>
    </p:spTree>
    <p:extLst>
      <p:ext uri="{BB962C8B-B14F-4D97-AF65-F5344CB8AC3E}">
        <p14:creationId xmlns:p14="http://schemas.microsoft.com/office/powerpoint/2010/main" val="3800900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 Θέση περιεχομένου"/>
          <p:cNvSpPr>
            <a:spLocks noGrp="1"/>
          </p:cNvSpPr>
          <p:nvPr>
            <p:ph idx="1"/>
          </p:nvPr>
        </p:nvSpPr>
        <p:spPr>
          <a:xfrm>
            <a:off x="179388" y="1125538"/>
            <a:ext cx="8507412" cy="5543550"/>
          </a:xfrm>
        </p:spPr>
        <p:txBody>
          <a:bodyPr/>
          <a:lstStyle/>
          <a:p>
            <a:pPr eaLnBrk="1" hangingPunct="1">
              <a:buFont typeface="Arial" charset="0"/>
              <a:buNone/>
            </a:pPr>
            <a:r>
              <a:rPr lang="el-GR" sz="2000" smtClean="0"/>
              <a:t>Στο κεφάλαιο αυτό ο ερευνητής , με βάση τις γνώσεις του από τη βιβλιογραφία που μελέτησε , ή με βάση τη δική του εκτίμηση, διατυπώνει μια υπόθεση σχετικά με τη μεταβλητή ή τη σχέση των μεταβλητών που μελετά</a:t>
            </a:r>
            <a:r>
              <a:rPr lang="el-GR" sz="2000" b="1" smtClean="0">
                <a:solidFill>
                  <a:srgbClr val="FF0000"/>
                </a:solidFill>
              </a:rPr>
              <a:t> Η υπόθεση είναι μια κατάσταση που πρέπει να επαληθευθεί ή να απορριφθεί</a:t>
            </a:r>
            <a:r>
              <a:rPr lang="el-GR" sz="2000" b="1" smtClean="0">
                <a:solidFill>
                  <a:srgbClr val="002060"/>
                </a:solidFill>
              </a:rPr>
              <a:t>.</a:t>
            </a:r>
            <a:r>
              <a:rPr lang="el-GR" sz="2000" smtClean="0"/>
              <a:t>. Στη συνέχεια αναφέρει ότι θα γίνει έλεγχος της υπόθεσης με την εκτέλεση πειραμάτων ή με ερωτηματολόγιο. Τα αποτελέσματα θα υποστηρίξουν ή θα απορρίψουν την υπόθεση της έρευνας.</a:t>
            </a:r>
          </a:p>
          <a:p>
            <a:pPr eaLnBrk="1" hangingPunct="1">
              <a:buFont typeface="Arial" charset="0"/>
              <a:buNone/>
            </a:pPr>
            <a:r>
              <a:rPr lang="el-GR" sz="2000" smtClean="0"/>
              <a:t>       Για να έχει αξιοπιστία η έρευνα απαιτείται να πραγματοποιηθεί ένας μεγάλος αριθμός πειραμάτων.</a:t>
            </a:r>
          </a:p>
          <a:p>
            <a:pPr eaLnBrk="1" hangingPunct="1">
              <a:buFont typeface="Arial" charset="0"/>
              <a:buNone/>
            </a:pPr>
            <a:r>
              <a:rPr lang="el-GR" sz="2000" smtClean="0"/>
              <a:t>      Τα ερωτήματα λοιπόν που απαντάμε στο κεφάλαιο αυτό είναι:</a:t>
            </a:r>
          </a:p>
          <a:p>
            <a:pPr eaLnBrk="1" hangingPunct="1">
              <a:buFont typeface="Arial" charset="0"/>
              <a:buNone/>
            </a:pPr>
            <a:r>
              <a:rPr lang="el-GR" sz="2000" smtClean="0"/>
              <a:t>          1. Ποια η υπόθεση της ερευνητικής εργασίας σου;</a:t>
            </a:r>
          </a:p>
          <a:p>
            <a:pPr eaLnBrk="1" hangingPunct="1">
              <a:buFont typeface="Arial" charset="0"/>
              <a:buNone/>
            </a:pPr>
            <a:r>
              <a:rPr lang="el-GR" sz="2000" smtClean="0"/>
              <a:t>          </a:t>
            </a:r>
          </a:p>
          <a:p>
            <a:pPr eaLnBrk="1" hangingPunct="1">
              <a:buFont typeface="Arial" charset="0"/>
              <a:buNone/>
            </a:pPr>
            <a:r>
              <a:rPr lang="el-GR" sz="2000" smtClean="0"/>
              <a:t>          2. Με ποιο τρόπο θα κάνεις τον έλεγχο της υπόθεσης σου;</a:t>
            </a:r>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2000" smtClean="0"/>
          </a:p>
          <a:p>
            <a:pPr eaLnBrk="1" hangingPunct="1">
              <a:buFont typeface="Arial" charset="0"/>
              <a:buNone/>
            </a:pPr>
            <a:endParaRPr lang="el-GR" sz="1600" smtClean="0"/>
          </a:p>
        </p:txBody>
      </p:sp>
      <p:sp>
        <p:nvSpPr>
          <p:cNvPr id="5" name="Ορθογώνιο 4"/>
          <p:cNvSpPr/>
          <p:nvPr/>
        </p:nvSpPr>
        <p:spPr>
          <a:xfrm>
            <a:off x="-31750" y="0"/>
            <a:ext cx="9175750" cy="1125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3400" b="1" spc="100" dirty="0">
                <a:solidFill>
                  <a:srgbClr val="FFFF00"/>
                </a:solidFill>
                <a:latin typeface="Palatino Linotype" panose="02040502050505030304" pitchFamily="18" charset="0"/>
              </a:rPr>
              <a:t>5) Ορθή διατύπωση της υπόθεσης της έρευνας</a:t>
            </a:r>
          </a:p>
        </p:txBody>
      </p:sp>
    </p:spTree>
    <p:extLst>
      <p:ext uri="{BB962C8B-B14F-4D97-AF65-F5344CB8AC3E}">
        <p14:creationId xmlns:p14="http://schemas.microsoft.com/office/powerpoint/2010/main" val="1465272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950" y="1125538"/>
            <a:ext cx="8445500" cy="431800"/>
          </a:xfrm>
        </p:spPr>
        <p:txBody>
          <a:bodyPr>
            <a:normAutofit fontScale="62500" lnSpcReduction="20000"/>
          </a:bodyPr>
          <a:lstStyle/>
          <a:p>
            <a:pPr marL="0" indent="0">
              <a:buFont typeface="Arial" charset="0"/>
              <a:buNone/>
              <a:defRPr/>
            </a:pPr>
            <a:r>
              <a:rPr lang="el-GR" sz="2000" b="1" dirty="0" smtClean="0">
                <a:solidFill>
                  <a:srgbClr val="FF0000"/>
                </a:solidFill>
              </a:rPr>
              <a:t>Για να  αναπτύξει η ομάδα ή ο μαθητής/</a:t>
            </a:r>
            <a:r>
              <a:rPr lang="el-GR" sz="2000" b="1" dirty="0" err="1" smtClean="0">
                <a:solidFill>
                  <a:srgbClr val="FF0000"/>
                </a:solidFill>
              </a:rPr>
              <a:t>τρια</a:t>
            </a:r>
            <a:r>
              <a:rPr lang="el-GR" sz="2000" b="1" dirty="0" smtClean="0">
                <a:solidFill>
                  <a:srgbClr val="FF0000"/>
                </a:solidFill>
              </a:rPr>
              <a:t> μια υπόθεση, πρέπει να αρχίσει να κάνει ερωτήσεις για το πρόβλημα.</a:t>
            </a:r>
            <a:endParaRPr lang="el-GR" sz="2000" dirty="0" smtClean="0">
              <a:solidFill>
                <a:srgbClr val="FF0000"/>
              </a:solidFill>
            </a:endParaRPr>
          </a:p>
          <a:p>
            <a:pPr>
              <a:defRPr/>
            </a:pPr>
            <a:endParaRPr lang="el-GR" sz="1600" dirty="0"/>
          </a:p>
        </p:txBody>
      </p:sp>
      <p:sp>
        <p:nvSpPr>
          <p:cNvPr id="14339" name="Ορθογώνιο 3"/>
          <p:cNvSpPr>
            <a:spLocks noChangeArrowheads="1"/>
          </p:cNvSpPr>
          <p:nvPr/>
        </p:nvSpPr>
        <p:spPr bwMode="auto">
          <a:xfrm>
            <a:off x="271463" y="2133600"/>
            <a:ext cx="85693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l-GR" b="1">
                <a:solidFill>
                  <a:srgbClr val="002060"/>
                </a:solidFill>
              </a:rPr>
              <a:t>Α) Κατά την διατύπωση των ερωτημάτων  προκειμένου να προσδιορίσετε ένα τεχνολογικό  πρόβλημα  , πρέπει να αναφερθείτε σε συγκεκριμένα στοιχεία της κατασκευής  που  μελετάτε  και να ορίσετε    τα   χαρακτηριστικά τους. Π.χ</a:t>
            </a:r>
            <a:endParaRPr lang="el-GR"/>
          </a:p>
        </p:txBody>
      </p:sp>
      <p:sp>
        <p:nvSpPr>
          <p:cNvPr id="5" name="Ορθογώνιο 4"/>
          <p:cNvSpPr/>
          <p:nvPr/>
        </p:nvSpPr>
        <p:spPr>
          <a:xfrm>
            <a:off x="-31750" y="0"/>
            <a:ext cx="9175750" cy="1125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3400" b="1" spc="100" dirty="0">
                <a:solidFill>
                  <a:srgbClr val="FFFF00"/>
                </a:solidFill>
                <a:latin typeface="Palatino Linotype" panose="02040502050505030304" pitchFamily="18" charset="0"/>
              </a:rPr>
              <a:t>5) Ορθή διατύπωση της υπόθεσης της έρευνας</a:t>
            </a:r>
          </a:p>
        </p:txBody>
      </p:sp>
      <p:sp>
        <p:nvSpPr>
          <p:cNvPr id="6" name="Ορθογώνιο 5"/>
          <p:cNvSpPr/>
          <p:nvPr/>
        </p:nvSpPr>
        <p:spPr>
          <a:xfrm>
            <a:off x="415925" y="3933825"/>
            <a:ext cx="8280400" cy="2584450"/>
          </a:xfrm>
          <a:prstGeom prst="rect">
            <a:avLst/>
          </a:prstGeom>
        </p:spPr>
        <p:txBody>
          <a:bodyPr>
            <a:spAutoFit/>
          </a:bodyPr>
          <a:lstStyle/>
          <a:p>
            <a:pPr algn="just">
              <a:defRPr/>
            </a:pPr>
            <a:r>
              <a:rPr lang="el-GR" b="1" dirty="0">
                <a:solidFill>
                  <a:srgbClr val="002060"/>
                </a:solidFill>
              </a:rPr>
              <a:t>. Θέσετε </a:t>
            </a:r>
            <a:r>
              <a:rPr lang="el-GR" b="1" dirty="0" err="1">
                <a:solidFill>
                  <a:srgbClr val="002060"/>
                </a:solidFill>
              </a:rPr>
              <a:t>ερωτήμα</a:t>
            </a:r>
            <a:r>
              <a:rPr lang="el-GR" b="1" dirty="0">
                <a:solidFill>
                  <a:srgbClr val="002060"/>
                </a:solidFill>
              </a:rPr>
              <a:t> όπως:</a:t>
            </a:r>
          </a:p>
          <a:p>
            <a:pPr marL="342900" indent="-342900" algn="just">
              <a:buFont typeface="Courier New" panose="02070309020205020404" pitchFamily="49" charset="0"/>
              <a:buChar char="o"/>
              <a:defRPr/>
            </a:pPr>
            <a:r>
              <a:rPr lang="el-GR" b="1" dirty="0">
                <a:solidFill>
                  <a:srgbClr val="FF0000"/>
                </a:solidFill>
              </a:rPr>
              <a:t>Επηρεάζει</a:t>
            </a:r>
            <a:r>
              <a:rPr lang="el-GR" b="1" dirty="0">
                <a:solidFill>
                  <a:srgbClr val="002060"/>
                </a:solidFill>
              </a:rPr>
              <a:t> το </a:t>
            </a:r>
            <a:r>
              <a:rPr lang="el-GR" b="1" dirty="0">
                <a:solidFill>
                  <a:srgbClr val="FF0000"/>
                </a:solidFill>
              </a:rPr>
              <a:t>μέγεθος</a:t>
            </a:r>
            <a:r>
              <a:rPr lang="el-GR" b="1" dirty="0">
                <a:solidFill>
                  <a:srgbClr val="002060"/>
                </a:solidFill>
              </a:rPr>
              <a:t> των ηλιακών  στοιχείων  την </a:t>
            </a:r>
            <a:r>
              <a:rPr lang="el-GR" b="1" dirty="0">
                <a:solidFill>
                  <a:srgbClr val="FF0000"/>
                </a:solidFill>
              </a:rPr>
              <a:t>ταχύτητα</a:t>
            </a:r>
            <a:r>
              <a:rPr lang="el-GR" b="1" dirty="0">
                <a:solidFill>
                  <a:srgbClr val="002060"/>
                </a:solidFill>
              </a:rPr>
              <a:t> που </a:t>
            </a:r>
            <a:r>
              <a:rPr lang="el-GR" b="1" dirty="0">
                <a:solidFill>
                  <a:srgbClr val="FF0000"/>
                </a:solidFill>
              </a:rPr>
              <a:t>αναπτύσσει</a:t>
            </a:r>
            <a:r>
              <a:rPr lang="el-GR" b="1" dirty="0">
                <a:solidFill>
                  <a:srgbClr val="002060"/>
                </a:solidFill>
              </a:rPr>
              <a:t> ένα ηλιακό αυτοκίνητο;</a:t>
            </a:r>
          </a:p>
          <a:p>
            <a:pPr marL="342900" indent="-342900" algn="just">
              <a:buFont typeface="Courier New" panose="02070309020205020404" pitchFamily="49" charset="0"/>
              <a:buChar char="o"/>
              <a:defRPr/>
            </a:pPr>
            <a:r>
              <a:rPr lang="el-GR" b="1" dirty="0">
                <a:solidFill>
                  <a:srgbClr val="FF0000"/>
                </a:solidFill>
              </a:rPr>
              <a:t>Επηρεάζεται</a:t>
            </a:r>
            <a:r>
              <a:rPr lang="el-GR" b="1" dirty="0">
                <a:solidFill>
                  <a:srgbClr val="002060"/>
                </a:solidFill>
              </a:rPr>
              <a:t> η </a:t>
            </a:r>
            <a:r>
              <a:rPr lang="el-GR" b="1" dirty="0">
                <a:solidFill>
                  <a:srgbClr val="FF0000"/>
                </a:solidFill>
              </a:rPr>
              <a:t>απόδοση</a:t>
            </a:r>
            <a:r>
              <a:rPr lang="el-GR" b="1" dirty="0">
                <a:solidFill>
                  <a:srgbClr val="002060"/>
                </a:solidFill>
              </a:rPr>
              <a:t> της ανεμογεννήτριας από το </a:t>
            </a:r>
            <a:r>
              <a:rPr lang="el-GR" b="1" dirty="0">
                <a:solidFill>
                  <a:srgbClr val="FF0000"/>
                </a:solidFill>
              </a:rPr>
              <a:t>μέγεθος</a:t>
            </a:r>
            <a:r>
              <a:rPr lang="el-GR" b="1" dirty="0">
                <a:solidFill>
                  <a:srgbClr val="002060"/>
                </a:solidFill>
              </a:rPr>
              <a:t> των πτερυγίων της;</a:t>
            </a:r>
          </a:p>
          <a:p>
            <a:pPr marL="342900" indent="-342900" algn="just">
              <a:buFont typeface="Courier New" panose="02070309020205020404" pitchFamily="49" charset="0"/>
              <a:buChar char="o"/>
              <a:defRPr/>
            </a:pPr>
            <a:r>
              <a:rPr lang="el-GR" b="1" dirty="0">
                <a:solidFill>
                  <a:srgbClr val="002060"/>
                </a:solidFill>
              </a:rPr>
              <a:t>Η  </a:t>
            </a:r>
            <a:r>
              <a:rPr lang="el-GR" b="1" dirty="0">
                <a:solidFill>
                  <a:srgbClr val="FF0000"/>
                </a:solidFill>
              </a:rPr>
              <a:t>θερμοκρασία</a:t>
            </a:r>
            <a:r>
              <a:rPr lang="el-GR" b="1" dirty="0">
                <a:solidFill>
                  <a:srgbClr val="002060"/>
                </a:solidFill>
              </a:rPr>
              <a:t>  των </a:t>
            </a:r>
            <a:r>
              <a:rPr lang="el-GR" b="1" dirty="0">
                <a:solidFill>
                  <a:srgbClr val="FF0000"/>
                </a:solidFill>
              </a:rPr>
              <a:t>αγωγών</a:t>
            </a:r>
            <a:r>
              <a:rPr lang="el-GR" b="1" dirty="0">
                <a:solidFill>
                  <a:srgbClr val="002060"/>
                </a:solidFill>
              </a:rPr>
              <a:t> στις εστίες μίας  ηλεκτρικής  κουζίνας </a:t>
            </a:r>
            <a:r>
              <a:rPr lang="el-GR" b="1" dirty="0">
                <a:solidFill>
                  <a:srgbClr val="FF0000"/>
                </a:solidFill>
              </a:rPr>
              <a:t>επηρεάζεται</a:t>
            </a:r>
            <a:r>
              <a:rPr lang="el-GR" b="1" dirty="0">
                <a:solidFill>
                  <a:srgbClr val="002060"/>
                </a:solidFill>
              </a:rPr>
              <a:t>,  από το </a:t>
            </a:r>
            <a:r>
              <a:rPr lang="el-GR" b="1" dirty="0">
                <a:solidFill>
                  <a:srgbClr val="FF0000"/>
                </a:solidFill>
              </a:rPr>
              <a:t>μήκος του αγωγού </a:t>
            </a:r>
            <a:r>
              <a:rPr lang="el-GR" b="1" dirty="0">
                <a:solidFill>
                  <a:srgbClr val="002060"/>
                </a:solidFill>
              </a:rPr>
              <a:t>της κάθε  εστίας.</a:t>
            </a:r>
          </a:p>
          <a:p>
            <a:pPr marL="342900" indent="-342900" algn="just">
              <a:buFont typeface="Courier New" panose="02070309020205020404" pitchFamily="49" charset="0"/>
              <a:buChar char="o"/>
              <a:defRPr/>
            </a:pPr>
            <a:r>
              <a:rPr lang="el-GR" b="1" dirty="0">
                <a:solidFill>
                  <a:srgbClr val="002060"/>
                </a:solidFill>
              </a:rPr>
              <a:t>Η </a:t>
            </a:r>
            <a:r>
              <a:rPr lang="el-GR" b="1" dirty="0">
                <a:solidFill>
                  <a:srgbClr val="FF0000"/>
                </a:solidFill>
              </a:rPr>
              <a:t>θέση </a:t>
            </a:r>
            <a:r>
              <a:rPr lang="el-GR" b="1" dirty="0">
                <a:solidFill>
                  <a:srgbClr val="002060"/>
                </a:solidFill>
              </a:rPr>
              <a:t>του ηλιακού συλλέκτη </a:t>
            </a:r>
            <a:r>
              <a:rPr lang="el-GR" b="1" dirty="0">
                <a:solidFill>
                  <a:srgbClr val="FF0000"/>
                </a:solidFill>
              </a:rPr>
              <a:t>επηρεάζει</a:t>
            </a:r>
            <a:r>
              <a:rPr lang="el-GR" b="1" dirty="0">
                <a:solidFill>
                  <a:srgbClr val="002060"/>
                </a:solidFill>
              </a:rPr>
              <a:t> την </a:t>
            </a:r>
            <a:r>
              <a:rPr lang="el-GR" b="1" dirty="0">
                <a:solidFill>
                  <a:srgbClr val="FF0000"/>
                </a:solidFill>
              </a:rPr>
              <a:t>θέρμανση</a:t>
            </a:r>
            <a:r>
              <a:rPr lang="el-GR" b="1" dirty="0">
                <a:solidFill>
                  <a:srgbClr val="002060"/>
                </a:solidFill>
              </a:rPr>
              <a:t> του νερού στον ηλιακό θερμοσίφωνα;</a:t>
            </a:r>
          </a:p>
        </p:txBody>
      </p:sp>
    </p:spTree>
    <p:extLst>
      <p:ext uri="{BB962C8B-B14F-4D97-AF65-F5344CB8AC3E}">
        <p14:creationId xmlns:p14="http://schemas.microsoft.com/office/powerpoint/2010/main" val="1105380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 Θέση περιεχομένου"/>
          <p:cNvSpPr>
            <a:spLocks noGrp="1"/>
          </p:cNvSpPr>
          <p:nvPr>
            <p:ph idx="1"/>
          </p:nvPr>
        </p:nvSpPr>
        <p:spPr>
          <a:xfrm>
            <a:off x="457200" y="1268413"/>
            <a:ext cx="8229600" cy="5113337"/>
          </a:xfrm>
        </p:spPr>
        <p:txBody>
          <a:bodyPr/>
          <a:lstStyle/>
          <a:p>
            <a:pPr algn="ctr" eaLnBrk="1" hangingPunct="1">
              <a:buFont typeface="Arial" charset="0"/>
              <a:buNone/>
            </a:pPr>
            <a:r>
              <a:rPr lang="el-GR" sz="1800" b="1" u="sng" smtClean="0"/>
              <a:t>Για το 1</a:t>
            </a:r>
            <a:r>
              <a:rPr lang="el-GR" sz="1800" b="1" u="sng" baseline="30000" smtClean="0"/>
              <a:t>ο</a:t>
            </a:r>
            <a:r>
              <a:rPr lang="el-GR" sz="1800" b="1" u="sng" smtClean="0"/>
              <a:t> παράδειγμα</a:t>
            </a:r>
            <a:r>
              <a:rPr lang="en-US" sz="1800" b="1" u="sng" smtClean="0"/>
              <a:t>(PH)</a:t>
            </a:r>
            <a:endParaRPr lang="el-GR" sz="1800" b="1" u="sng" smtClean="0"/>
          </a:p>
          <a:p>
            <a:pPr eaLnBrk="1" hangingPunct="1">
              <a:buFont typeface="Wingdings" pitchFamily="2" charset="2"/>
              <a:buChar char="Ø"/>
            </a:pPr>
            <a:r>
              <a:rPr lang="el-GR" sz="1800" smtClean="0"/>
              <a:t>Η υπόθεση της έρευνας είναι ότι το ύψος των φυτών είναι μεγαλύτερο σε τιμές εδαφικού </a:t>
            </a:r>
            <a:r>
              <a:rPr lang="en-US" sz="1800" smtClean="0"/>
              <a:t>PH</a:t>
            </a:r>
            <a:r>
              <a:rPr lang="el-GR" sz="1800" smtClean="0"/>
              <a:t>   6,5-7.Θα χρησιμοποιηθούν έτοιμα εδάφη με</a:t>
            </a:r>
            <a:r>
              <a:rPr lang="en-US" sz="1800" smtClean="0"/>
              <a:t> PH</a:t>
            </a:r>
            <a:r>
              <a:rPr lang="el-GR" sz="1800" smtClean="0"/>
              <a:t> </a:t>
            </a:r>
            <a:r>
              <a:rPr lang="en-US" sz="1800" smtClean="0"/>
              <a:t>    </a:t>
            </a:r>
            <a:r>
              <a:rPr lang="el-GR" sz="1800" smtClean="0"/>
              <a:t>   Α: 6,5-7</a:t>
            </a:r>
            <a:r>
              <a:rPr lang="en-US" sz="1800" smtClean="0"/>
              <a:t>,</a:t>
            </a:r>
            <a:r>
              <a:rPr lang="el-GR" sz="1800" smtClean="0"/>
              <a:t> </a:t>
            </a:r>
            <a:r>
              <a:rPr lang="en-US" sz="1800" smtClean="0"/>
              <a:t>  </a:t>
            </a:r>
            <a:r>
              <a:rPr lang="el-GR" sz="1800" smtClean="0"/>
              <a:t>Β: 4(πολύ όξινο)  και Γ: 8 (αλκαλικό)</a:t>
            </a:r>
            <a:r>
              <a:rPr lang="en-US" sz="1800" smtClean="0"/>
              <a:t>.</a:t>
            </a:r>
          </a:p>
          <a:p>
            <a:pPr eaLnBrk="1" hangingPunct="1">
              <a:buFont typeface="Wingdings" pitchFamily="2" charset="2"/>
              <a:buChar char="Ø"/>
            </a:pPr>
            <a:r>
              <a:rPr lang="el-GR" sz="1800" smtClean="0"/>
              <a:t>Υποθέτουμε ότι σε τιμές  </a:t>
            </a:r>
            <a:r>
              <a:rPr lang="en-US" sz="1800" smtClean="0"/>
              <a:t>PH</a:t>
            </a:r>
            <a:r>
              <a:rPr lang="el-GR" sz="1800" smtClean="0"/>
              <a:t>  4 και 8 η ανάπτυξη των φυτών θα είναι μικρότερη.</a:t>
            </a:r>
          </a:p>
          <a:p>
            <a:pPr eaLnBrk="1" hangingPunct="1">
              <a:buFont typeface="Wingdings" pitchFamily="2" charset="2"/>
              <a:buChar char="Ø"/>
            </a:pPr>
            <a:r>
              <a:rPr lang="el-GR" sz="1800" smtClean="0"/>
              <a:t>Θα ακολουθήσουμε πειραματική μέθοδο</a:t>
            </a:r>
          </a:p>
          <a:p>
            <a:pPr algn="ctr" eaLnBrk="1" hangingPunct="1">
              <a:buFont typeface="Arial" charset="0"/>
              <a:buNone/>
            </a:pPr>
            <a:endParaRPr lang="el-GR" sz="1800" b="1" smtClean="0"/>
          </a:p>
          <a:p>
            <a:pPr algn="ctr" eaLnBrk="1" hangingPunct="1">
              <a:buFont typeface="Arial" charset="0"/>
              <a:buNone/>
            </a:pPr>
            <a:r>
              <a:rPr lang="el-GR" sz="1800" b="1" u="sng" smtClean="0"/>
              <a:t>Για το 2ο  παράδειγμά (μπισκότα)</a:t>
            </a:r>
            <a:endParaRPr lang="el-GR" sz="1800" u="sng" smtClean="0"/>
          </a:p>
          <a:p>
            <a:pPr eaLnBrk="1" hangingPunct="1">
              <a:buFont typeface="Wingdings" pitchFamily="2" charset="2"/>
              <a:buChar char="Ø"/>
            </a:pPr>
            <a:r>
              <a:rPr lang="el-GR" sz="1800" smtClean="0"/>
              <a:t>Ο αριθμός των σπασμένων μπισκότων μειώνεται όσο αυξάνεται η σκληρότητα του υλικού συσκευασίας.</a:t>
            </a:r>
          </a:p>
          <a:p>
            <a:pPr eaLnBrk="1" hangingPunct="1">
              <a:buFont typeface="Arial" charset="0"/>
              <a:buNone/>
            </a:pPr>
            <a:endParaRPr lang="el-GR" sz="1800" smtClean="0"/>
          </a:p>
          <a:p>
            <a:pPr eaLnBrk="1" hangingPunct="1">
              <a:buFont typeface="Wingdings" pitchFamily="2" charset="2"/>
              <a:buChar char="Ø"/>
            </a:pPr>
            <a:r>
              <a:rPr lang="el-GR" sz="1800" smtClean="0"/>
              <a:t>Θα ακολουθήσουμε πειραματική μέθοδο</a:t>
            </a:r>
          </a:p>
          <a:p>
            <a:pPr eaLnBrk="1" hangingPunct="1">
              <a:buFont typeface="Wingdings" pitchFamily="2" charset="2"/>
              <a:buChar char="Ø"/>
            </a:pPr>
            <a:endParaRPr lang="el-GR" sz="2000" smtClean="0"/>
          </a:p>
          <a:p>
            <a:pPr eaLnBrk="1" hangingPunct="1">
              <a:buFont typeface="Wingdings" pitchFamily="2" charset="2"/>
              <a:buChar char="Ø"/>
            </a:pPr>
            <a:endParaRPr lang="el-GR" sz="2000" smtClean="0"/>
          </a:p>
          <a:p>
            <a:pPr eaLnBrk="1" hangingPunct="1">
              <a:buFont typeface="Arial" charset="0"/>
              <a:buNone/>
            </a:pPr>
            <a:endParaRPr lang="el-GR" sz="2000" smtClean="0"/>
          </a:p>
          <a:p>
            <a:pPr eaLnBrk="1" hangingPunct="1">
              <a:buFont typeface="Arial" charset="0"/>
              <a:buNone/>
            </a:pPr>
            <a:endParaRPr lang="el-GR" sz="2000" smtClean="0"/>
          </a:p>
          <a:p>
            <a:pPr algn="ctr" eaLnBrk="1" hangingPunct="1">
              <a:buFont typeface="Arial" charset="0"/>
              <a:buNone/>
            </a:pPr>
            <a:endParaRPr lang="el-GR" sz="2000" smtClean="0"/>
          </a:p>
        </p:txBody>
      </p:sp>
      <p:sp>
        <p:nvSpPr>
          <p:cNvPr id="5" name="Ορθογώνιο 4"/>
          <p:cNvSpPr/>
          <p:nvPr/>
        </p:nvSpPr>
        <p:spPr>
          <a:xfrm>
            <a:off x="-31750" y="0"/>
            <a:ext cx="9175750" cy="1125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3400" b="1" spc="100" dirty="0">
                <a:solidFill>
                  <a:srgbClr val="FFFF00"/>
                </a:solidFill>
                <a:latin typeface="Palatino Linotype" panose="02040502050505030304" pitchFamily="18" charset="0"/>
              </a:rPr>
              <a:t>5) Διατύπωση της υπόθεσης της έρευνας</a:t>
            </a:r>
          </a:p>
        </p:txBody>
      </p:sp>
    </p:spTree>
    <p:extLst>
      <p:ext uri="{BB962C8B-B14F-4D97-AF65-F5344CB8AC3E}">
        <p14:creationId xmlns:p14="http://schemas.microsoft.com/office/powerpoint/2010/main" val="393523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 Τίτλος"/>
          <p:cNvSpPr>
            <a:spLocks noGrp="1"/>
          </p:cNvSpPr>
          <p:nvPr>
            <p:ph type="title"/>
          </p:nvPr>
        </p:nvSpPr>
        <p:spPr>
          <a:xfrm>
            <a:off x="457200" y="188913"/>
            <a:ext cx="8229600" cy="863600"/>
          </a:xfrm>
        </p:spPr>
        <p:txBody>
          <a:bodyPr rtlCol="0">
            <a:normAutofit fontScale="90000"/>
          </a:bodyPr>
          <a:lstStyle/>
          <a:p>
            <a:pPr eaLnBrk="1" fontAlgn="auto" hangingPunct="1">
              <a:spcAft>
                <a:spcPts val="0"/>
              </a:spcAft>
              <a:defRPr/>
            </a:pPr>
            <a:r>
              <a:rPr lang="el-GR" sz="2800" dirty="0" smtClean="0"/>
              <a:t/>
            </a:r>
            <a:br>
              <a:rPr lang="el-GR" sz="2800" dirty="0" smtClean="0"/>
            </a:br>
            <a:endParaRPr lang="el-GR" sz="2800" dirty="0" smtClean="0"/>
          </a:p>
        </p:txBody>
      </p:sp>
      <p:sp>
        <p:nvSpPr>
          <p:cNvPr id="16387" name="2 - Θέση περιεχομένου"/>
          <p:cNvSpPr>
            <a:spLocks noGrp="1"/>
          </p:cNvSpPr>
          <p:nvPr>
            <p:ph idx="1"/>
          </p:nvPr>
        </p:nvSpPr>
        <p:spPr>
          <a:xfrm>
            <a:off x="250825" y="1135063"/>
            <a:ext cx="8435975" cy="5722937"/>
          </a:xfrm>
        </p:spPr>
        <p:txBody>
          <a:bodyPr/>
          <a:lstStyle/>
          <a:p>
            <a:pPr eaLnBrk="1" hangingPunct="1">
              <a:buFont typeface="Arial" charset="0"/>
              <a:buNone/>
            </a:pPr>
            <a:endParaRPr lang="el-GR" sz="1800" smtClean="0"/>
          </a:p>
          <a:p>
            <a:pPr eaLnBrk="1" hangingPunct="1">
              <a:buFont typeface="Arial" charset="0"/>
              <a:buNone/>
            </a:pPr>
            <a:endParaRPr lang="el-GR" sz="1800" smtClean="0"/>
          </a:p>
          <a:p>
            <a:pPr eaLnBrk="1" hangingPunct="1">
              <a:buFont typeface="Arial" charset="0"/>
              <a:buNone/>
            </a:pPr>
            <a:r>
              <a:rPr lang="el-GR" sz="1800" smtClean="0"/>
              <a:t>Στο κεφάλαιο αυτό ο ερευνητής θα πρέπει να αναφέρει με ακρίβεια τις παραμέτρους που θεώρησε ότι είχαν αμελητέα επίδραση στα πειραματικά του αποτελέσματα.</a:t>
            </a:r>
          </a:p>
          <a:p>
            <a:pPr eaLnBrk="1" hangingPunct="1">
              <a:buFont typeface="Arial" charset="0"/>
              <a:buNone/>
            </a:pPr>
            <a:r>
              <a:rPr lang="el-GR" sz="1800" smtClean="0"/>
              <a:t>      Το κεφάλαιο αυτό αναφέρεται κυρίως σε πειραματικές έρευνες στις οποίες κατά την πραγματοποίηση των πειραμάτων, υπάρχουν πάντοτε παράμετροι που ίσως επηρεάσουν τα αποτελέσματα των πειραμάτων  και που θεωρούνται από τον ερευνητή ότι έχουν αμελητέα επίδραση. </a:t>
            </a:r>
          </a:p>
          <a:p>
            <a:pPr algn="ctr" eaLnBrk="1" hangingPunct="1">
              <a:buFont typeface="Arial" charset="0"/>
              <a:buNone/>
            </a:pPr>
            <a:r>
              <a:rPr lang="el-GR" sz="1800" b="1" u="sng" smtClean="0"/>
              <a:t>Για το 1</a:t>
            </a:r>
            <a:r>
              <a:rPr lang="el-GR" sz="1800" b="1" u="sng" baseline="30000" smtClean="0"/>
              <a:t>ο</a:t>
            </a:r>
            <a:r>
              <a:rPr lang="el-GR" sz="1800" b="1" u="sng" smtClean="0"/>
              <a:t> παράδειγμα </a:t>
            </a:r>
          </a:p>
          <a:p>
            <a:pPr eaLnBrk="1" hangingPunct="1">
              <a:buFont typeface="Wingdings" pitchFamily="2" charset="2"/>
              <a:buChar char="Ø"/>
            </a:pPr>
            <a:r>
              <a:rPr lang="el-GR" sz="1800" smtClean="0"/>
              <a:t>Πολλοί εδαφικοί παράγοντες , όπως δομή, θερμοκρασία ,οργανική ουσία κ.λ.π. , μπορούν να επηρεάσουν την ανάπτυξη των φυτών. Θα γίνει προσπάθεια να μην επηρεάσουν την έρευνα διατηρώντας τους σταθερούς </a:t>
            </a:r>
          </a:p>
          <a:p>
            <a:pPr eaLnBrk="1" hangingPunct="1">
              <a:buFont typeface="Wingdings" pitchFamily="2" charset="2"/>
              <a:buChar char="Ø"/>
            </a:pPr>
            <a:r>
              <a:rPr lang="el-GR" sz="1800" smtClean="0"/>
              <a:t>Άλλα είδη παραμέτρων όπως το στάδιο ανάπτυξης των φυτών ,το φως ,το οξυγόνο, οι ασθένειες, κ.λ.π., θεωρούνται αμελητέες .</a:t>
            </a:r>
          </a:p>
          <a:p>
            <a:pPr algn="ctr" eaLnBrk="1" hangingPunct="1">
              <a:buFont typeface="Arial" charset="0"/>
              <a:buNone/>
            </a:pPr>
            <a:r>
              <a:rPr lang="el-GR" sz="1800" b="1" u="sng" smtClean="0"/>
              <a:t>Για το 2</a:t>
            </a:r>
            <a:r>
              <a:rPr lang="el-GR" sz="1800" b="1" u="sng" baseline="30000" smtClean="0"/>
              <a:t>ο</a:t>
            </a:r>
            <a:r>
              <a:rPr lang="el-GR" sz="1800" b="1" u="sng" smtClean="0"/>
              <a:t> παράδειγμα</a:t>
            </a:r>
          </a:p>
          <a:p>
            <a:pPr eaLnBrk="1" hangingPunct="1">
              <a:buFont typeface="Wingdings" pitchFamily="2" charset="2"/>
              <a:buChar char="Ø"/>
            </a:pPr>
            <a:r>
              <a:rPr lang="el-GR" sz="1800" smtClean="0"/>
              <a:t>Στη μελέτη του προβλήματος εμπλέκονται και παράγοντες όπως η χημική σύσταση, το σχήμα και το μέγεθος των μπισκότων, κ.λ.π. ,. Στην έρευνά μας περιορίσαμε την επίδρασή τους χρησιμοποιώντας το ίδιο είδος μπισκότου.</a:t>
            </a:r>
          </a:p>
          <a:p>
            <a:pPr eaLnBrk="1" hangingPunct="1">
              <a:buFont typeface="Arial" charset="0"/>
              <a:buNone/>
            </a:pPr>
            <a:endParaRPr lang="el-GR" sz="1800" smtClean="0"/>
          </a:p>
          <a:p>
            <a:pPr eaLnBrk="1" hangingPunct="1">
              <a:buFont typeface="Arial" charset="0"/>
              <a:buNone/>
            </a:pPr>
            <a:endParaRPr lang="el-GR" sz="1600" smtClean="0"/>
          </a:p>
          <a:p>
            <a:pPr eaLnBrk="1" hangingPunct="1">
              <a:buFont typeface="Arial" charset="0"/>
              <a:buNone/>
            </a:pPr>
            <a:endParaRPr lang="el-GR" sz="1600" smtClean="0"/>
          </a:p>
          <a:p>
            <a:pPr eaLnBrk="1" hangingPunct="1">
              <a:buFont typeface="Arial" charset="0"/>
              <a:buNone/>
            </a:pPr>
            <a:endParaRPr lang="el-GR" sz="1400" smtClean="0"/>
          </a:p>
        </p:txBody>
      </p:sp>
      <p:sp>
        <p:nvSpPr>
          <p:cNvPr id="4" name="Ορθογώνιο 3"/>
          <p:cNvSpPr/>
          <p:nvPr/>
        </p:nvSpPr>
        <p:spPr>
          <a:xfrm>
            <a:off x="11113" y="9525"/>
            <a:ext cx="9175750" cy="11255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b="1" dirty="0" err="1">
                <a:solidFill>
                  <a:srgbClr val="FFFF00"/>
                </a:solidFill>
              </a:rPr>
              <a:t>Κεφ</a:t>
            </a:r>
            <a:r>
              <a:rPr lang="el-GR" sz="2400" b="1" dirty="0">
                <a:solidFill>
                  <a:srgbClr val="FFFF00"/>
                </a:solidFill>
              </a:rPr>
              <a:t> 6</a:t>
            </a:r>
            <a:r>
              <a:rPr lang="el-GR" sz="2400" b="1" baseline="30000" dirty="0">
                <a:solidFill>
                  <a:srgbClr val="FFFF00"/>
                </a:solidFill>
              </a:rPr>
              <a:t>ο</a:t>
            </a:r>
            <a:r>
              <a:rPr lang="el-GR" sz="2400" b="1" dirty="0">
                <a:solidFill>
                  <a:srgbClr val="FFFF00"/>
                </a:solidFill>
              </a:rPr>
              <a:t>  Ανάλυση των παραμέτρων που θεωρήθηκαν ότι δεν επηρεάζουν τα αποτελέσματα της έρευνας</a:t>
            </a:r>
            <a:endParaRPr lang="el-GR" sz="2400" b="1" spc="100" dirty="0">
              <a:solidFill>
                <a:srgbClr val="FFFF00"/>
              </a:solidFill>
              <a:latin typeface="Palatino Linotype" panose="02040502050505030304" pitchFamily="18" charset="0"/>
            </a:endParaRPr>
          </a:p>
        </p:txBody>
      </p:sp>
    </p:spTree>
    <p:extLst>
      <p:ext uri="{BB962C8B-B14F-4D97-AF65-F5344CB8AC3E}">
        <p14:creationId xmlns:p14="http://schemas.microsoft.com/office/powerpoint/2010/main" val="421968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 Τίτλος"/>
          <p:cNvSpPr>
            <a:spLocks noGrp="1"/>
          </p:cNvSpPr>
          <p:nvPr>
            <p:ph type="title"/>
          </p:nvPr>
        </p:nvSpPr>
        <p:spPr/>
        <p:txBody>
          <a:bodyPr rtlCol="0">
            <a:normAutofit fontScale="90000"/>
          </a:bodyPr>
          <a:lstStyle/>
          <a:p>
            <a:pPr eaLnBrk="1" fontAlgn="auto" hangingPunct="1">
              <a:spcAft>
                <a:spcPts val="0"/>
              </a:spcAft>
              <a:defRPr/>
            </a:pPr>
            <a:r>
              <a:rPr lang="el-GR" sz="2800" smtClean="0"/>
              <a:t>Κεφ. 7</a:t>
            </a:r>
            <a:r>
              <a:rPr lang="el-GR" sz="2800" baseline="30000" smtClean="0"/>
              <a:t>ο</a:t>
            </a:r>
            <a:r>
              <a:rPr lang="el-GR" sz="2800" smtClean="0"/>
              <a:t> Περιγραφή των ορίων – περιορισμών της έρευνας</a:t>
            </a:r>
            <a:br>
              <a:rPr lang="el-GR" sz="2800" smtClean="0"/>
            </a:br>
            <a:endParaRPr lang="el-GR" sz="2800" smtClean="0"/>
          </a:p>
        </p:txBody>
      </p:sp>
      <p:sp>
        <p:nvSpPr>
          <p:cNvPr id="17411" name="2 - Θέση περιεχομένου"/>
          <p:cNvSpPr>
            <a:spLocks noGrp="1"/>
          </p:cNvSpPr>
          <p:nvPr>
            <p:ph idx="1"/>
          </p:nvPr>
        </p:nvSpPr>
        <p:spPr>
          <a:xfrm>
            <a:off x="457200" y="1600200"/>
            <a:ext cx="8229600" cy="4997450"/>
          </a:xfrm>
        </p:spPr>
        <p:txBody>
          <a:bodyPr/>
          <a:lstStyle/>
          <a:p>
            <a:pPr eaLnBrk="1" hangingPunct="1">
              <a:buFont typeface="Arial" charset="0"/>
              <a:buNone/>
            </a:pPr>
            <a:r>
              <a:rPr lang="el-GR" sz="2000" smtClean="0"/>
              <a:t>Στο κεφάλαιο αυτό ο ερευνητής παρουσιάζει και αναλύει όλους τους συντελεστές που τείνουν να περιορίσουν την αξιοπιστία της έρευνας.</a:t>
            </a:r>
          </a:p>
          <a:p>
            <a:pPr eaLnBrk="1" hangingPunct="1">
              <a:buFont typeface="Arial" charset="0"/>
              <a:buNone/>
            </a:pPr>
            <a:r>
              <a:rPr lang="el-GR" sz="2000" smtClean="0"/>
              <a:t>Για παράδειγμα</a:t>
            </a:r>
          </a:p>
          <a:p>
            <a:pPr eaLnBrk="1" hangingPunct="1">
              <a:buFont typeface="Wingdings" pitchFamily="2" charset="2"/>
              <a:buChar char="Ø"/>
            </a:pPr>
            <a:r>
              <a:rPr lang="el-GR" sz="2000" smtClean="0"/>
              <a:t>Ο αριθμός επαναλήψεων των πειραμάτων. Η αξιοπιστία μιας έρευνας είναι μεγαλύτερη όταν τα συμπεράσματα είναι αποτέλεσμα μεγάλου αριθμού πειραμάτων . Ενας δηλαδή περιορισμός σε μια έρευνα μπορεί να είναι ο μικρός αριθμός  επανάληψης των προβλεπομένων πειραμάτων.</a:t>
            </a:r>
          </a:p>
          <a:p>
            <a:pPr eaLnBrk="1" hangingPunct="1">
              <a:buFont typeface="Wingdings" pitchFamily="2" charset="2"/>
              <a:buChar char="Ø"/>
            </a:pPr>
            <a:r>
              <a:rPr lang="el-GR" sz="2000" smtClean="0"/>
              <a:t>Η χρονική διάρκεια της έρευνας. Αν τα πειράματα έχουν γίνει σε ένα μεγάλο χρονικό διάστημα, τότε αυξάνεται η αξιοπιστία των αποτελεσμάτων.</a:t>
            </a:r>
          </a:p>
          <a:p>
            <a:pPr eaLnBrk="1" hangingPunct="1">
              <a:buFont typeface="Wingdings" pitchFamily="2" charset="2"/>
              <a:buChar char="Ø"/>
            </a:pPr>
            <a:r>
              <a:rPr lang="el-GR" sz="2000" smtClean="0"/>
              <a:t>Η μέθοδος ανάλυσης των αποτελεσμάτων</a:t>
            </a:r>
          </a:p>
          <a:p>
            <a:pPr eaLnBrk="1" hangingPunct="1">
              <a:buFont typeface="Wingdings" pitchFamily="2" charset="2"/>
              <a:buChar char="Ø"/>
            </a:pPr>
            <a:endParaRPr lang="el-GR" sz="2000" smtClean="0"/>
          </a:p>
          <a:p>
            <a:pPr eaLnBrk="1" hangingPunct="1">
              <a:buFont typeface="Wingdings" pitchFamily="2" charset="2"/>
              <a:buChar char="Ø"/>
            </a:pPr>
            <a:endParaRPr lang="el-GR" sz="2000" smtClean="0"/>
          </a:p>
          <a:p>
            <a:pPr eaLnBrk="1" hangingPunct="1">
              <a:buFont typeface="Arial" charset="0"/>
              <a:buNone/>
            </a:pPr>
            <a:endParaRPr lang="el-GR" sz="2000" smtClean="0"/>
          </a:p>
        </p:txBody>
      </p:sp>
    </p:spTree>
    <p:extLst>
      <p:ext uri="{BB962C8B-B14F-4D97-AF65-F5344CB8AC3E}">
        <p14:creationId xmlns:p14="http://schemas.microsoft.com/office/powerpoint/2010/main" val="16943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 Τίτλος"/>
          <p:cNvSpPr>
            <a:spLocks noGrp="1"/>
          </p:cNvSpPr>
          <p:nvPr>
            <p:ph type="title"/>
          </p:nvPr>
        </p:nvSpPr>
        <p:spPr>
          <a:xfrm>
            <a:off x="457200" y="0"/>
            <a:ext cx="8229600" cy="836613"/>
          </a:xfrm>
        </p:spPr>
        <p:txBody>
          <a:bodyPr rtlCol="0">
            <a:normAutofit fontScale="90000"/>
          </a:bodyPr>
          <a:lstStyle/>
          <a:p>
            <a:pPr eaLnBrk="1" fontAlgn="auto" hangingPunct="1">
              <a:spcAft>
                <a:spcPts val="0"/>
              </a:spcAft>
              <a:defRPr/>
            </a:pPr>
            <a:r>
              <a:rPr lang="el-GR" sz="2800" dirty="0" smtClean="0"/>
              <a:t>Κεφ. 7</a:t>
            </a:r>
            <a:r>
              <a:rPr lang="el-GR" sz="2800" baseline="30000" dirty="0" smtClean="0"/>
              <a:t>ο</a:t>
            </a:r>
            <a:r>
              <a:rPr lang="el-GR" sz="2800" dirty="0" smtClean="0"/>
              <a:t> Περιγραφή των ορίων – περιορισμών της έρευνας</a:t>
            </a:r>
          </a:p>
        </p:txBody>
      </p:sp>
      <p:sp>
        <p:nvSpPr>
          <p:cNvPr id="18435" name="2 - Θέση περιεχομένου"/>
          <p:cNvSpPr>
            <a:spLocks noGrp="1"/>
          </p:cNvSpPr>
          <p:nvPr>
            <p:ph idx="1"/>
          </p:nvPr>
        </p:nvSpPr>
        <p:spPr>
          <a:xfrm>
            <a:off x="457200" y="836613"/>
            <a:ext cx="8229600" cy="5761037"/>
          </a:xfrm>
        </p:spPr>
        <p:txBody>
          <a:bodyPr/>
          <a:lstStyle/>
          <a:p>
            <a:pPr eaLnBrk="1" hangingPunct="1">
              <a:buFont typeface="Arial" charset="0"/>
              <a:buNone/>
            </a:pPr>
            <a:r>
              <a:rPr lang="el-GR" sz="1800" smtClean="0"/>
              <a:t>Γενικά στο κεφάλαιο αυτό θα πρέπει να αναφέρεις</a:t>
            </a:r>
          </a:p>
          <a:p>
            <a:pPr eaLnBrk="1" hangingPunct="1">
              <a:buFont typeface="Wingdings" pitchFamily="2" charset="2"/>
              <a:buChar char="v"/>
            </a:pPr>
            <a:r>
              <a:rPr lang="el-GR" sz="1800" smtClean="0"/>
              <a:t>Πόσα πειράματα θα κάνεις ή πόσα ερωτηματολόγια θα συμπληρώσεις;</a:t>
            </a:r>
          </a:p>
          <a:p>
            <a:pPr eaLnBrk="1" hangingPunct="1">
              <a:buFont typeface="Wingdings" pitchFamily="2" charset="2"/>
              <a:buChar char="v"/>
            </a:pPr>
            <a:r>
              <a:rPr lang="el-GR" sz="1800" smtClean="0"/>
              <a:t>Πόσος χρόνος χρειάζεται για τη διεξαγωγή του πειράματος και πόσος χρόνος συνολικά για την έρευνά σου;</a:t>
            </a:r>
          </a:p>
          <a:p>
            <a:pPr eaLnBrk="1" hangingPunct="1">
              <a:buFont typeface="Wingdings" pitchFamily="2" charset="2"/>
              <a:buChar char="v"/>
            </a:pPr>
            <a:r>
              <a:rPr lang="el-GR" sz="1800" smtClean="0"/>
              <a:t>Που θα γίνουν τα πειράματα</a:t>
            </a:r>
          </a:p>
          <a:p>
            <a:pPr eaLnBrk="1" hangingPunct="1">
              <a:buFont typeface="Wingdings" pitchFamily="2" charset="2"/>
              <a:buChar char="v"/>
            </a:pPr>
            <a:r>
              <a:rPr lang="el-GR" sz="1800" smtClean="0"/>
              <a:t>Ποια όργανα θα χρησιμοποιήσεις;</a:t>
            </a:r>
          </a:p>
          <a:p>
            <a:pPr algn="ctr" eaLnBrk="1" hangingPunct="1">
              <a:buFont typeface="Arial" charset="0"/>
              <a:buNone/>
            </a:pPr>
            <a:r>
              <a:rPr lang="el-GR" sz="1800" b="1" u="sng" smtClean="0"/>
              <a:t>Για το 1</a:t>
            </a:r>
            <a:r>
              <a:rPr lang="el-GR" sz="1800" b="1" u="sng" baseline="30000" smtClean="0"/>
              <a:t>ο</a:t>
            </a:r>
            <a:r>
              <a:rPr lang="el-GR" sz="1800" b="1" u="sng" smtClean="0"/>
              <a:t> παράδειγμα</a:t>
            </a:r>
          </a:p>
          <a:p>
            <a:pPr eaLnBrk="1" hangingPunct="1">
              <a:buFont typeface="Wingdings" pitchFamily="2" charset="2"/>
              <a:buChar char="Ø"/>
            </a:pPr>
            <a:r>
              <a:rPr lang="el-GR" sz="1800" smtClean="0"/>
              <a:t>Τα αποτελέσματα της έρευνας δεν μπορούν να γενικευτούν παρά μόνο για όλα τα ομοειδή φυτά που έχουν την ίδια χημική συμπεριφορά ως προς τη πρόσληψη των θρεπτικών στοιχείων</a:t>
            </a:r>
          </a:p>
          <a:p>
            <a:pPr eaLnBrk="1" hangingPunct="1">
              <a:buFont typeface="Wingdings" pitchFamily="2" charset="2"/>
              <a:buChar char="Ø"/>
            </a:pPr>
            <a:r>
              <a:rPr lang="el-GR" sz="1800" smtClean="0"/>
              <a:t>Ο αριθμός των πειραματικών επαναλήψεων ήταν …….</a:t>
            </a:r>
          </a:p>
          <a:p>
            <a:pPr algn="ctr" eaLnBrk="1" hangingPunct="1">
              <a:buFont typeface="Arial" charset="0"/>
              <a:buNone/>
            </a:pPr>
            <a:r>
              <a:rPr lang="el-GR" sz="1800" b="1" u="sng" smtClean="0"/>
              <a:t>Για το 2</a:t>
            </a:r>
            <a:r>
              <a:rPr lang="el-GR" sz="1800" b="1" u="sng" baseline="30000" smtClean="0"/>
              <a:t>ο</a:t>
            </a:r>
            <a:r>
              <a:rPr lang="el-GR" sz="1800" b="1" u="sng" smtClean="0"/>
              <a:t> παράδειγμα</a:t>
            </a:r>
          </a:p>
          <a:p>
            <a:pPr eaLnBrk="1" hangingPunct="1">
              <a:buFont typeface="Wingdings" pitchFamily="2" charset="2"/>
              <a:buChar char="Ø"/>
            </a:pPr>
            <a:r>
              <a:rPr lang="el-GR" sz="1800" smtClean="0"/>
              <a:t>Η δύναμη που ασκήθηκε σε κάθε συσκευασία ήταν η ίδια, αφού το ίδιο βάρος έπεσε από το ίδιο ύψος. Τα αποτελέσματα θα ήταν διαφορετικά αν η δύναμη εφαρμοζόταν σε άλλο σημείο της συσκευασίας.</a:t>
            </a:r>
          </a:p>
          <a:p>
            <a:pPr eaLnBrk="1" hangingPunct="1">
              <a:buFont typeface="Wingdings" pitchFamily="2" charset="2"/>
              <a:buChar char="Ø"/>
            </a:pPr>
            <a:r>
              <a:rPr lang="el-GR" sz="1800" smtClean="0"/>
              <a:t>Στο χρόνο που είχαμε στη διάθεσή μας έγιναν 2 μόνο επαναλήψεις</a:t>
            </a:r>
          </a:p>
          <a:p>
            <a:pPr eaLnBrk="1" hangingPunct="1">
              <a:buFont typeface="Wingdings" pitchFamily="2" charset="2"/>
              <a:buChar char="Ø"/>
            </a:pPr>
            <a:endParaRPr lang="el-GR" sz="1800" smtClean="0"/>
          </a:p>
          <a:p>
            <a:pPr eaLnBrk="1" hangingPunct="1">
              <a:buFont typeface="Arial" charset="0"/>
              <a:buNone/>
            </a:pPr>
            <a:endParaRPr lang="el-GR" sz="1400" smtClean="0"/>
          </a:p>
          <a:p>
            <a:pPr eaLnBrk="1" hangingPunct="1">
              <a:buFont typeface="Wingdings" pitchFamily="2" charset="2"/>
              <a:buChar char="v"/>
            </a:pPr>
            <a:endParaRPr lang="el-GR" sz="2000" smtClean="0"/>
          </a:p>
          <a:p>
            <a:pPr eaLnBrk="1" hangingPunct="1">
              <a:buFont typeface="Wingdings" pitchFamily="2" charset="2"/>
              <a:buChar char="v"/>
            </a:pPr>
            <a:endParaRPr lang="el-GR" sz="2000" smtClean="0"/>
          </a:p>
          <a:p>
            <a:pPr marL="342900" lvl="2" indent="-342900" eaLnBrk="1" hangingPunct="1">
              <a:buFont typeface="Arial" charset="0"/>
              <a:buNone/>
            </a:pPr>
            <a:endParaRPr lang="el-GR" sz="1800" smtClean="0"/>
          </a:p>
          <a:p>
            <a:pPr eaLnBrk="1" hangingPunct="1">
              <a:buFont typeface="Wingdings" pitchFamily="2" charset="2"/>
              <a:buChar char="v"/>
            </a:pPr>
            <a:endParaRPr lang="el-GR" sz="2000" smtClean="0"/>
          </a:p>
        </p:txBody>
      </p:sp>
    </p:spTree>
    <p:extLst>
      <p:ext uri="{BB962C8B-B14F-4D97-AF65-F5344CB8AC3E}">
        <p14:creationId xmlns:p14="http://schemas.microsoft.com/office/powerpoint/2010/main" val="249349560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1126</Words>
  <Application>Microsoft Office PowerPoint</Application>
  <PresentationFormat>Προβολή στην οθόνη (4:3)</PresentationFormat>
  <Paragraphs>98</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vt:lpstr>
      <vt:lpstr>Κεφ. 7ο Περιγραφή των ορίων – περιορισμών της έρευνας </vt:lpstr>
      <vt:lpstr>Κεφ. 7ο Περιγραφή των ορίων – περιορισμών της έρευνας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A</dc:creator>
  <cp:lastModifiedBy>A</cp:lastModifiedBy>
  <cp:revision>1</cp:revision>
  <dcterms:created xsi:type="dcterms:W3CDTF">2017-11-19T23:37:12Z</dcterms:created>
  <dcterms:modified xsi:type="dcterms:W3CDTF">2017-11-19T23:38:35Z</dcterms:modified>
</cp:coreProperties>
</file>