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77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C5F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7772400" y="2926080"/>
            <a:ext cx="2286000" cy="2286000"/>
          </a:xfrm>
          <a:prstGeom prst="ellipse">
            <a:avLst/>
          </a:prstGeom>
          <a:solidFill>
            <a:srgbClr val="7DAA68">
              <a:alpha val="30000"/>
            </a:srgbClr>
          </a:solidFill>
          <a:ln w="12700">
            <a:solidFill>
              <a:srgbClr val="7DAA68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" name="Shape 2"/>
          <p:cNvSpPr/>
          <p:nvPr/>
        </p:nvSpPr>
        <p:spPr>
          <a:xfrm>
            <a:off x="6858000" y="-274320"/>
            <a:ext cx="1371600" cy="1371600"/>
          </a:xfrm>
          <a:prstGeom prst="ellipse">
            <a:avLst/>
          </a:prstGeom>
          <a:solidFill>
            <a:srgbClr val="E8A020">
              <a:alpha val="50000"/>
            </a:srgbClr>
          </a:solidFill>
          <a:ln w="12700">
            <a:solidFill>
              <a:srgbClr val="E8A020">
                <a:alpha val="5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5"/>
          <p:cNvSpPr/>
          <p:nvPr/>
        </p:nvSpPr>
        <p:spPr>
          <a:xfrm>
            <a:off x="365760" y="228600"/>
            <a:ext cx="100584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3000" dirty="0"/>
          </a:p>
        </p:txBody>
      </p:sp>
      <p:sp>
        <p:nvSpPr>
          <p:cNvPr id="9" name="Text 6"/>
          <p:cNvSpPr/>
          <p:nvPr/>
        </p:nvSpPr>
        <p:spPr>
          <a:xfrm>
            <a:off x="365760" y="924791"/>
            <a:ext cx="4102331" cy="72112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kern="0" spc="300" dirty="0">
                <a:solidFill>
                  <a:srgbClr val="7DAA68"/>
                </a:solidFill>
              </a:rPr>
              <a:t>ΠΕΡΙΒΑΛΛΟΝΤΙΚΟ </a:t>
            </a:r>
            <a:r>
              <a:rPr lang="en-US" sz="1200" b="1" kern="0" spc="300" dirty="0">
                <a:solidFill>
                  <a:srgbClr val="7DAA68"/>
                </a:solidFill>
              </a:rPr>
              <a:t>ΠΡΟΓΡΑΜΜΑ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365760" y="1828800"/>
            <a:ext cx="475488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5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Planting Hopes</a:t>
            </a:r>
            <a:endParaRPr lang="en-US" sz="5200" dirty="0"/>
          </a:p>
        </p:txBody>
      </p:sp>
      <p:sp>
        <p:nvSpPr>
          <p:cNvPr id="12" name="Text 9"/>
          <p:cNvSpPr/>
          <p:nvPr/>
        </p:nvSpPr>
        <p:spPr>
          <a:xfrm>
            <a:off x="365760" y="3200400"/>
            <a:ext cx="45720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Φυτεύουμε Ελπίδες για ένα Πράσινο Αύριο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365760" y="4389120"/>
            <a:ext cx="45720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00B0F0"/>
                </a:solidFill>
              </a:rPr>
              <a:t>Σχολικό Έτος 2025–2026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EA1E95F-1A8F-D4B0-48EA-70C2432C2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4A7C59"/>
          </a:solidFill>
          <a:ln w="127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365760" y="182880"/>
            <a:ext cx="841248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</a:rPr>
              <a:t>♻️  Φροντίδα, Ανακύκλωση &amp; Ερευνα – Μάρτιος/Απρίλιος 2026</a:t>
            </a:r>
            <a:endParaRPr lang="en-US" sz="1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60720" y="1097280"/>
            <a:ext cx="3108960" cy="18288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60720" y="3063240"/>
            <a:ext cx="3108960" cy="18288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74320" y="1097280"/>
            <a:ext cx="457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</a:rPr>
              <a:t>💧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77240" y="1115568"/>
            <a:ext cx="8229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A020"/>
                </a:solidFill>
              </a:rPr>
              <a:t>16-17/3</a:t>
            </a:r>
            <a:endParaRPr lang="en-US" sz="900" dirty="0"/>
          </a:p>
        </p:txBody>
      </p:sp>
      <p:sp>
        <p:nvSpPr>
          <p:cNvPr id="8" name="Text 4"/>
          <p:cNvSpPr/>
          <p:nvPr/>
        </p:nvSpPr>
        <p:spPr>
          <a:xfrm>
            <a:off x="777240" y="1344168"/>
            <a:ext cx="47548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3A1F"/>
                </a:solidFill>
              </a:rPr>
              <a:t>Πότισμα δέντρων, </a:t>
            </a:r>
            <a:r>
              <a:rPr lang="el-GR" sz="1100" dirty="0">
                <a:solidFill>
                  <a:srgbClr val="1E3A1F"/>
                </a:solidFill>
              </a:rPr>
              <a:t>σχέδια για ταμπέλες</a:t>
            </a:r>
            <a:r>
              <a:rPr lang="en-US" sz="1100" dirty="0">
                <a:solidFill>
                  <a:srgbClr val="1E3A1F"/>
                </a:solidFill>
              </a:rPr>
              <a:t>, </a:t>
            </a:r>
            <a:r>
              <a:rPr lang="en-US" sz="1100" dirty="0" err="1">
                <a:solidFill>
                  <a:srgbClr val="1E3A1F"/>
                </a:solidFill>
              </a:rPr>
              <a:t>ιδέ</a:t>
            </a:r>
            <a:r>
              <a:rPr lang="el-GR" sz="1100" dirty="0" err="1">
                <a:solidFill>
                  <a:srgbClr val="1E3A1F"/>
                </a:solidFill>
              </a:rPr>
              <a:t>ες</a:t>
            </a:r>
            <a:r>
              <a:rPr lang="en-US" sz="1100" dirty="0">
                <a:solidFill>
                  <a:srgbClr val="1E3A1F"/>
                </a:solidFill>
              </a:rPr>
              <a:t> για bazaar &amp; μπουφέ</a:t>
            </a:r>
            <a:endParaRPr lang="en-US" sz="1100" dirty="0"/>
          </a:p>
        </p:txBody>
      </p:sp>
      <p:sp>
        <p:nvSpPr>
          <p:cNvPr id="9" name="Shape 5"/>
          <p:cNvSpPr/>
          <p:nvPr/>
        </p:nvSpPr>
        <p:spPr>
          <a:xfrm>
            <a:off x="274320" y="1691640"/>
            <a:ext cx="5212080" cy="18288"/>
          </a:xfrm>
          <a:prstGeom prst="rect">
            <a:avLst/>
          </a:prstGeom>
          <a:solidFill>
            <a:srgbClr val="7DAA68">
              <a:alpha val="60000"/>
            </a:srgbClr>
          </a:solidFill>
          <a:ln w="12700">
            <a:solidFill>
              <a:srgbClr val="7DAA68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6"/>
          <p:cNvSpPr/>
          <p:nvPr/>
        </p:nvSpPr>
        <p:spPr>
          <a:xfrm>
            <a:off x="274320" y="1755648"/>
            <a:ext cx="457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</a:rPr>
              <a:t>🎨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777240" y="1773936"/>
            <a:ext cx="8229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A020"/>
                </a:solidFill>
              </a:rPr>
              <a:t>23/3</a:t>
            </a:r>
            <a:endParaRPr lang="en-US" sz="900" dirty="0"/>
          </a:p>
        </p:txBody>
      </p:sp>
      <p:sp>
        <p:nvSpPr>
          <p:cNvPr id="12" name="Text 8"/>
          <p:cNvSpPr/>
          <p:nvPr/>
        </p:nvSpPr>
        <p:spPr>
          <a:xfrm>
            <a:off x="777240" y="2002536"/>
            <a:ext cx="47548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3A1F"/>
                </a:solidFill>
              </a:rPr>
              <a:t>Βάψιμο λογότυπου με σπρέι στον τοίχο του πάρκου</a:t>
            </a:r>
            <a:endParaRPr lang="en-US" sz="1100" dirty="0"/>
          </a:p>
        </p:txBody>
      </p:sp>
      <p:sp>
        <p:nvSpPr>
          <p:cNvPr id="13" name="Shape 9"/>
          <p:cNvSpPr/>
          <p:nvPr/>
        </p:nvSpPr>
        <p:spPr>
          <a:xfrm>
            <a:off x="274320" y="2350008"/>
            <a:ext cx="5212080" cy="18288"/>
          </a:xfrm>
          <a:prstGeom prst="rect">
            <a:avLst/>
          </a:prstGeom>
          <a:solidFill>
            <a:srgbClr val="7DAA68">
              <a:alpha val="60000"/>
            </a:srgbClr>
          </a:solidFill>
          <a:ln w="12700">
            <a:solidFill>
              <a:srgbClr val="7DAA68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0"/>
          <p:cNvSpPr/>
          <p:nvPr/>
        </p:nvSpPr>
        <p:spPr>
          <a:xfrm>
            <a:off x="274320" y="2414016"/>
            <a:ext cx="457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</a:rPr>
              <a:t>🔄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777240" y="2432304"/>
            <a:ext cx="8229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A020"/>
                </a:solidFill>
              </a:rPr>
              <a:t>23/3</a:t>
            </a:r>
            <a:endParaRPr lang="en-US" sz="900" dirty="0"/>
          </a:p>
        </p:txBody>
      </p:sp>
      <p:sp>
        <p:nvSpPr>
          <p:cNvPr id="16" name="Text 12"/>
          <p:cNvSpPr/>
          <p:nvPr/>
        </p:nvSpPr>
        <p:spPr>
          <a:xfrm>
            <a:off x="777240" y="2660904"/>
            <a:ext cx="47548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3A1F"/>
                </a:solidFill>
              </a:rPr>
              <a:t>Ανταποδοτική ανακύκλωση πλαστικών μπουκαλιών</a:t>
            </a:r>
            <a:endParaRPr lang="en-US" sz="1100" dirty="0"/>
          </a:p>
        </p:txBody>
      </p:sp>
      <p:sp>
        <p:nvSpPr>
          <p:cNvPr id="17" name="Shape 13"/>
          <p:cNvSpPr/>
          <p:nvPr/>
        </p:nvSpPr>
        <p:spPr>
          <a:xfrm>
            <a:off x="274320" y="3008376"/>
            <a:ext cx="5212080" cy="18288"/>
          </a:xfrm>
          <a:prstGeom prst="rect">
            <a:avLst/>
          </a:prstGeom>
          <a:solidFill>
            <a:srgbClr val="7DAA68">
              <a:alpha val="60000"/>
            </a:srgbClr>
          </a:solidFill>
          <a:ln w="12700">
            <a:solidFill>
              <a:srgbClr val="7DAA68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14"/>
          <p:cNvSpPr/>
          <p:nvPr/>
        </p:nvSpPr>
        <p:spPr>
          <a:xfrm>
            <a:off x="274320" y="3072384"/>
            <a:ext cx="457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</a:rPr>
              <a:t>📋</a:t>
            </a:r>
            <a:endParaRPr lang="en-US" sz="1600" dirty="0"/>
          </a:p>
        </p:txBody>
      </p:sp>
      <p:sp>
        <p:nvSpPr>
          <p:cNvPr id="19" name="Text 15"/>
          <p:cNvSpPr/>
          <p:nvPr/>
        </p:nvSpPr>
        <p:spPr>
          <a:xfrm>
            <a:off x="777240" y="3090672"/>
            <a:ext cx="8229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A020"/>
                </a:solidFill>
              </a:rPr>
              <a:t>30-31/3</a:t>
            </a:r>
            <a:endParaRPr lang="en-US" sz="900" dirty="0"/>
          </a:p>
        </p:txBody>
      </p:sp>
      <p:sp>
        <p:nvSpPr>
          <p:cNvPr id="20" name="Text 16"/>
          <p:cNvSpPr/>
          <p:nvPr/>
        </p:nvSpPr>
        <p:spPr>
          <a:xfrm>
            <a:off x="777240" y="3319272"/>
            <a:ext cx="47548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3A1F"/>
                </a:solidFill>
              </a:rPr>
              <a:t>Καταχώριση ερωτηματολογίων σε Google Forms</a:t>
            </a:r>
            <a:endParaRPr lang="en-US" sz="1100" dirty="0"/>
          </a:p>
        </p:txBody>
      </p:sp>
      <p:sp>
        <p:nvSpPr>
          <p:cNvPr id="21" name="Shape 17"/>
          <p:cNvSpPr/>
          <p:nvPr/>
        </p:nvSpPr>
        <p:spPr>
          <a:xfrm>
            <a:off x="274320" y="3666744"/>
            <a:ext cx="5212080" cy="18288"/>
          </a:xfrm>
          <a:prstGeom prst="rect">
            <a:avLst/>
          </a:prstGeom>
          <a:solidFill>
            <a:srgbClr val="7DAA68">
              <a:alpha val="60000"/>
            </a:srgbClr>
          </a:solidFill>
          <a:ln w="12700">
            <a:solidFill>
              <a:srgbClr val="7DAA68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 18"/>
          <p:cNvSpPr/>
          <p:nvPr/>
        </p:nvSpPr>
        <p:spPr>
          <a:xfrm>
            <a:off x="274320" y="3730752"/>
            <a:ext cx="457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</a:rPr>
              <a:t>🌿</a:t>
            </a:r>
            <a:endParaRPr lang="en-US" sz="1600" dirty="0"/>
          </a:p>
        </p:txBody>
      </p:sp>
      <p:sp>
        <p:nvSpPr>
          <p:cNvPr id="23" name="Text 19"/>
          <p:cNvSpPr/>
          <p:nvPr/>
        </p:nvSpPr>
        <p:spPr>
          <a:xfrm>
            <a:off x="777240" y="3749040"/>
            <a:ext cx="8229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A020"/>
                </a:solidFill>
              </a:rPr>
              <a:t>20-21/4</a:t>
            </a:r>
            <a:endParaRPr lang="en-US" sz="900" dirty="0"/>
          </a:p>
        </p:txBody>
      </p:sp>
      <p:sp>
        <p:nvSpPr>
          <p:cNvPr id="24" name="Text 20"/>
          <p:cNvSpPr/>
          <p:nvPr/>
        </p:nvSpPr>
        <p:spPr>
          <a:xfrm>
            <a:off x="777240" y="3977640"/>
            <a:ext cx="47548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3A1F"/>
                </a:solidFill>
              </a:rPr>
              <a:t>Πότισμα, καθαρισμός ζιζανίων, στερέωση δέντρων μετά κακοκαιρία</a:t>
            </a:r>
            <a:endParaRPr lang="en-US" sz="1100" dirty="0"/>
          </a:p>
        </p:txBody>
      </p:sp>
      <p:sp>
        <p:nvSpPr>
          <p:cNvPr id="25" name="Shape 21"/>
          <p:cNvSpPr/>
          <p:nvPr/>
        </p:nvSpPr>
        <p:spPr>
          <a:xfrm>
            <a:off x="274320" y="4325112"/>
            <a:ext cx="5212080" cy="18288"/>
          </a:xfrm>
          <a:prstGeom prst="rect">
            <a:avLst/>
          </a:prstGeom>
          <a:solidFill>
            <a:srgbClr val="7DAA68">
              <a:alpha val="60000"/>
            </a:srgbClr>
          </a:solidFill>
          <a:ln w="12700">
            <a:solidFill>
              <a:srgbClr val="7DAA68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 22"/>
          <p:cNvSpPr/>
          <p:nvPr/>
        </p:nvSpPr>
        <p:spPr>
          <a:xfrm>
            <a:off x="274320" y="4389120"/>
            <a:ext cx="457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</a:rPr>
              <a:t>✅</a:t>
            </a:r>
            <a:endParaRPr lang="en-US" sz="1600" dirty="0"/>
          </a:p>
        </p:txBody>
      </p:sp>
      <p:sp>
        <p:nvSpPr>
          <p:cNvPr id="27" name="Text 23"/>
          <p:cNvSpPr/>
          <p:nvPr/>
        </p:nvSpPr>
        <p:spPr>
          <a:xfrm>
            <a:off x="777240" y="4407408"/>
            <a:ext cx="8229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A020"/>
                </a:solidFill>
              </a:rPr>
              <a:t>27-28/4</a:t>
            </a:r>
            <a:endParaRPr lang="en-US" sz="900" dirty="0"/>
          </a:p>
        </p:txBody>
      </p:sp>
      <p:sp>
        <p:nvSpPr>
          <p:cNvPr id="28" name="Text 24"/>
          <p:cNvSpPr/>
          <p:nvPr/>
        </p:nvSpPr>
        <p:spPr>
          <a:xfrm>
            <a:off x="777240" y="4636008"/>
            <a:ext cx="47548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3A1F"/>
                </a:solidFill>
              </a:rPr>
              <a:t>Τελικό πότισμα, μάζεμα κουκουνάρων &amp; ολοκλήρωση ερωτηματολογίων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365760" y="13716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💡  Τι Κερδίσαμε από το Πρόγραμμα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1188720" y="1143000"/>
            <a:ext cx="1371600" cy="1371600"/>
          </a:xfrm>
          <a:prstGeom prst="ellipse">
            <a:avLst/>
          </a:prstGeom>
          <a:solidFill>
            <a:srgbClr val="2C5F2D">
              <a:alpha val="85000"/>
            </a:srgbClr>
          </a:solidFill>
          <a:ln w="254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 3"/>
          <p:cNvSpPr/>
          <p:nvPr/>
        </p:nvSpPr>
        <p:spPr>
          <a:xfrm>
            <a:off x="1188720" y="1307592"/>
            <a:ext cx="13716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000" dirty="0">
                <a:solidFill>
                  <a:srgbClr val="000000"/>
                </a:solidFill>
              </a:rPr>
              <a:t>🌱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548640" y="2560320"/>
            <a:ext cx="26517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2C5F2D"/>
                </a:solidFill>
              </a:rPr>
              <a:t>Οικολογική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2C5F2D"/>
                </a:solidFill>
              </a:rPr>
              <a:t>Συνείδηση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4023360" y="1143000"/>
            <a:ext cx="1371600" cy="1371600"/>
          </a:xfrm>
          <a:prstGeom prst="ellipse">
            <a:avLst/>
          </a:prstGeom>
          <a:solidFill>
            <a:srgbClr val="4A7C59">
              <a:alpha val="85000"/>
            </a:srgbClr>
          </a:solidFill>
          <a:ln w="254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6"/>
          <p:cNvSpPr/>
          <p:nvPr/>
        </p:nvSpPr>
        <p:spPr>
          <a:xfrm>
            <a:off x="4023360" y="1307592"/>
            <a:ext cx="13716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000" dirty="0">
                <a:solidFill>
                  <a:srgbClr val="000000"/>
                </a:solidFill>
              </a:rPr>
              <a:t>🤝</a:t>
            </a:r>
            <a:endParaRPr lang="en-US" sz="3000" dirty="0"/>
          </a:p>
        </p:txBody>
      </p:sp>
      <p:sp>
        <p:nvSpPr>
          <p:cNvPr id="9" name="Text 7"/>
          <p:cNvSpPr/>
          <p:nvPr/>
        </p:nvSpPr>
        <p:spPr>
          <a:xfrm>
            <a:off x="3383280" y="2560320"/>
            <a:ext cx="26517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A7C59"/>
                </a:solidFill>
              </a:rPr>
              <a:t>Ομαδικότητα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4A7C59"/>
                </a:solidFill>
              </a:rPr>
              <a:t>&amp; Συνεργασία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6858000" y="1143000"/>
            <a:ext cx="1371600" cy="1371600"/>
          </a:xfrm>
          <a:prstGeom prst="ellipse">
            <a:avLst/>
          </a:prstGeom>
          <a:solidFill>
            <a:srgbClr val="7DAA68">
              <a:alpha val="85000"/>
            </a:srgbClr>
          </a:solidFill>
          <a:ln w="25400">
            <a:solidFill>
              <a:srgbClr val="7DAA6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9"/>
          <p:cNvSpPr/>
          <p:nvPr/>
        </p:nvSpPr>
        <p:spPr>
          <a:xfrm>
            <a:off x="6858000" y="1307592"/>
            <a:ext cx="13716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000" dirty="0">
                <a:solidFill>
                  <a:srgbClr val="000000"/>
                </a:solidFill>
              </a:rPr>
              <a:t>🔬</a:t>
            </a:r>
            <a:endParaRPr lang="en-US" sz="3000" dirty="0"/>
          </a:p>
        </p:txBody>
      </p:sp>
      <p:sp>
        <p:nvSpPr>
          <p:cNvPr id="12" name="Text 10"/>
          <p:cNvSpPr/>
          <p:nvPr/>
        </p:nvSpPr>
        <p:spPr>
          <a:xfrm>
            <a:off x="6217920" y="2560320"/>
            <a:ext cx="2651760" cy="53617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7DAA68"/>
                </a:solidFill>
              </a:rPr>
              <a:t>Επιστημονική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7DAA68"/>
                </a:solidFill>
              </a:rPr>
              <a:t>Σκέψη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1188720" y="3182112"/>
            <a:ext cx="1371600" cy="1207008"/>
          </a:xfrm>
          <a:prstGeom prst="ellipse">
            <a:avLst/>
          </a:prstGeom>
          <a:solidFill>
            <a:srgbClr val="E8A020">
              <a:alpha val="85000"/>
            </a:srgbClr>
          </a:solidFill>
          <a:ln w="254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1188720" y="3182112"/>
            <a:ext cx="13716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000" dirty="0">
                <a:solidFill>
                  <a:srgbClr val="000000"/>
                </a:solidFill>
              </a:rPr>
              <a:t>🎨</a:t>
            </a:r>
            <a:endParaRPr lang="en-US" sz="3000" dirty="0"/>
          </a:p>
        </p:txBody>
      </p:sp>
      <p:sp>
        <p:nvSpPr>
          <p:cNvPr id="15" name="Text 13"/>
          <p:cNvSpPr/>
          <p:nvPr/>
        </p:nvSpPr>
        <p:spPr>
          <a:xfrm>
            <a:off x="548640" y="4434840"/>
            <a:ext cx="26517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E8A020"/>
                </a:solidFill>
              </a:rPr>
              <a:t>Δημιουργικότητα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E8A020"/>
                </a:solidFill>
              </a:rPr>
              <a:t>&amp; Εκφραση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4023360" y="3182110"/>
            <a:ext cx="1371600" cy="1207009"/>
          </a:xfrm>
          <a:prstGeom prst="ellipse">
            <a:avLst/>
          </a:prstGeom>
          <a:solidFill>
            <a:srgbClr val="2C5F2D">
              <a:alpha val="85000"/>
            </a:srgbClr>
          </a:solidFill>
          <a:ln w="254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 15"/>
          <p:cNvSpPr/>
          <p:nvPr/>
        </p:nvSpPr>
        <p:spPr>
          <a:xfrm>
            <a:off x="4023360" y="3182112"/>
            <a:ext cx="13716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000" dirty="0">
                <a:solidFill>
                  <a:srgbClr val="000000"/>
                </a:solidFill>
              </a:rPr>
              <a:t>📚</a:t>
            </a:r>
            <a:endParaRPr lang="en-US" sz="3000" dirty="0"/>
          </a:p>
        </p:txBody>
      </p:sp>
      <p:sp>
        <p:nvSpPr>
          <p:cNvPr id="18" name="Text 16"/>
          <p:cNvSpPr/>
          <p:nvPr/>
        </p:nvSpPr>
        <p:spPr>
          <a:xfrm>
            <a:off x="3383280" y="4434840"/>
            <a:ext cx="26517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2C5F2D"/>
                </a:solidFill>
              </a:rPr>
              <a:t>Διαθεματική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2C5F2D"/>
                </a:solidFill>
              </a:rPr>
              <a:t>Γνώση</a:t>
            </a:r>
            <a:endParaRPr lang="en-US" sz="1100" dirty="0"/>
          </a:p>
        </p:txBody>
      </p:sp>
      <p:sp>
        <p:nvSpPr>
          <p:cNvPr id="19" name="Shape 17"/>
          <p:cNvSpPr/>
          <p:nvPr/>
        </p:nvSpPr>
        <p:spPr>
          <a:xfrm>
            <a:off x="6858000" y="3017520"/>
            <a:ext cx="1371600" cy="1371600"/>
          </a:xfrm>
          <a:prstGeom prst="ellipse">
            <a:avLst/>
          </a:prstGeom>
          <a:solidFill>
            <a:srgbClr val="4A7C59">
              <a:alpha val="85000"/>
            </a:srgbClr>
          </a:solidFill>
          <a:ln w="254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0" name="Text 18"/>
          <p:cNvSpPr/>
          <p:nvPr/>
        </p:nvSpPr>
        <p:spPr>
          <a:xfrm>
            <a:off x="6858000" y="3096491"/>
            <a:ext cx="1371600" cy="109146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000" dirty="0">
                <a:solidFill>
                  <a:srgbClr val="000000"/>
                </a:solidFill>
              </a:rPr>
              <a:t>🏙️</a:t>
            </a:r>
            <a:endParaRPr lang="en-US" sz="3000" dirty="0"/>
          </a:p>
        </p:txBody>
      </p:sp>
      <p:sp>
        <p:nvSpPr>
          <p:cNvPr id="21" name="Text 19"/>
          <p:cNvSpPr/>
          <p:nvPr/>
        </p:nvSpPr>
        <p:spPr>
          <a:xfrm>
            <a:off x="6217920" y="4434840"/>
            <a:ext cx="26517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A7C59"/>
                </a:solidFill>
              </a:rPr>
              <a:t>Αστικό Πράσινο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4A7C59"/>
                </a:solidFill>
              </a:rPr>
              <a:t>&amp; Πολιτότητα</a:t>
            </a:r>
            <a:endParaRPr lang="en-US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365760" y="13716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🌳</a:t>
            </a:r>
            <a:r>
              <a:rPr lang="el-GR" sz="2600" b="1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             </a:t>
            </a:r>
            <a:r>
              <a:rPr lang="en-US" sz="2600" b="1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Το Δέντρο της Ελπίδας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365760" y="804672"/>
            <a:ext cx="822960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7DAA68"/>
                </a:solidFill>
              </a:rPr>
              <a:t>2–3 Φεβρουαρίου 2026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4572000" y="1097280"/>
            <a:ext cx="4297680" cy="594360"/>
          </a:xfrm>
          <a:prstGeom prst="rect">
            <a:avLst/>
          </a:prstGeom>
          <a:solidFill>
            <a:srgbClr val="2C5F2D">
              <a:alpha val="90000"/>
            </a:srgbClr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4663440" y="1170432"/>
            <a:ext cx="411480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i="1" dirty="0">
                <a:solidFill>
                  <a:srgbClr val="FFFFFF"/>
                </a:solidFill>
              </a:rPr>
              <a:t>«Δέντρο της Ελπίδας»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572000" y="1874520"/>
            <a:ext cx="429768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7DAA68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6"/>
          <p:cNvSpPr/>
          <p:nvPr/>
        </p:nvSpPr>
        <p:spPr>
          <a:xfrm>
            <a:off x="4617720" y="1901952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</a:rPr>
              <a:t>🌿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5120640" y="1892808"/>
            <a:ext cx="3657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Φτιάχτηκε από φυσικά κλαδιά που βρήκαμε στο σχολείο</a:t>
            </a:r>
            <a:endParaRPr lang="en-US" sz="1200" dirty="0"/>
          </a:p>
        </p:txBody>
      </p:sp>
      <p:sp>
        <p:nvSpPr>
          <p:cNvPr id="11" name="Shape 8"/>
          <p:cNvSpPr/>
          <p:nvPr/>
        </p:nvSpPr>
        <p:spPr>
          <a:xfrm>
            <a:off x="4572000" y="2496312"/>
            <a:ext cx="4297680" cy="566928"/>
          </a:xfrm>
          <a:prstGeom prst="rect">
            <a:avLst/>
          </a:prstGeom>
          <a:solidFill>
            <a:srgbClr val="EEF5EC"/>
          </a:solidFill>
          <a:ln w="12700">
            <a:solidFill>
              <a:srgbClr val="7DAA68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9"/>
          <p:cNvSpPr/>
          <p:nvPr/>
        </p:nvSpPr>
        <p:spPr>
          <a:xfrm>
            <a:off x="4617720" y="2523744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</a:rPr>
              <a:t>🍃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5120640" y="2514600"/>
            <a:ext cx="3657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Τα φύλλα από χαρτόνια που ήδη υπήρχαν – αξία ανακύκλωσης!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4572000" y="3118104"/>
            <a:ext cx="429768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7DAA68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12"/>
          <p:cNvSpPr/>
          <p:nvPr/>
        </p:nvSpPr>
        <p:spPr>
          <a:xfrm>
            <a:off x="4617720" y="3145536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</a:rPr>
              <a:t>✍️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5120640" y="3136392"/>
            <a:ext cx="3657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Πάνω στα φύλλα γράψαμε μηνύματα &amp; υποσχέσεις για το περιβάλλον</a:t>
            </a:r>
            <a:endParaRPr lang="en-US" sz="1200" dirty="0"/>
          </a:p>
        </p:txBody>
      </p:sp>
      <p:sp>
        <p:nvSpPr>
          <p:cNvPr id="17" name="Shape 14"/>
          <p:cNvSpPr/>
          <p:nvPr/>
        </p:nvSpPr>
        <p:spPr>
          <a:xfrm>
            <a:off x="4572000" y="3739896"/>
            <a:ext cx="4297680" cy="566928"/>
          </a:xfrm>
          <a:prstGeom prst="rect">
            <a:avLst/>
          </a:prstGeom>
          <a:solidFill>
            <a:srgbClr val="EEF5EC"/>
          </a:solidFill>
          <a:ln w="12700">
            <a:solidFill>
              <a:srgbClr val="7DAA68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15"/>
          <p:cNvSpPr/>
          <p:nvPr/>
        </p:nvSpPr>
        <p:spPr>
          <a:xfrm>
            <a:off x="4617720" y="3767328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</a:rPr>
              <a:t>🏫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5120640" y="3758184"/>
            <a:ext cx="3657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Εκτέθηκε στον χώρο υποδοχής του σχολείου μας</a:t>
            </a:r>
            <a:endParaRPr lang="en-US" sz="1200" dirty="0"/>
          </a:p>
        </p:txBody>
      </p:sp>
      <p:sp>
        <p:nvSpPr>
          <p:cNvPr id="20" name="Shape 17"/>
          <p:cNvSpPr/>
          <p:nvPr/>
        </p:nvSpPr>
        <p:spPr>
          <a:xfrm>
            <a:off x="4572000" y="4361688"/>
            <a:ext cx="429768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7DAA68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1" name="Text 18"/>
          <p:cNvSpPr/>
          <p:nvPr/>
        </p:nvSpPr>
        <p:spPr>
          <a:xfrm>
            <a:off x="4617720" y="4389120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</a:rPr>
              <a:t>💚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5120640" y="4379976"/>
            <a:ext cx="3657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Σύμβολο της δέσμευσής μας για ένα πιο πράσινο αύριο</a:t>
            </a:r>
            <a:endParaRPr lang="en-US" sz="1200" dirty="0"/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11340DB1-5461-80B8-D735-7E563234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06" y="1097280"/>
            <a:ext cx="3862074" cy="35341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2C5F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C5F2D">
              <a:alpha val="65000"/>
            </a:srgbClr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 dirty="0"/>
          </a:p>
        </p:txBody>
      </p:sp>
      <p:sp>
        <p:nvSpPr>
          <p:cNvPr id="6" name="Text 3"/>
          <p:cNvSpPr/>
          <p:nvPr/>
        </p:nvSpPr>
        <p:spPr>
          <a:xfrm>
            <a:off x="3200400" y="457200"/>
            <a:ext cx="27432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3600" dirty="0"/>
          </a:p>
        </p:txBody>
      </p:sp>
      <p:sp>
        <p:nvSpPr>
          <p:cNvPr id="8" name="Text 5"/>
          <p:cNvSpPr/>
          <p:nvPr/>
        </p:nvSpPr>
        <p:spPr>
          <a:xfrm>
            <a:off x="665018" y="2593569"/>
            <a:ext cx="7419109" cy="6525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i="1" dirty="0">
                <a:solidFill>
                  <a:srgbClr val="F8F5EE"/>
                </a:solidFill>
              </a:rPr>
              <a:t>«Κάθε δέντρο που φυτεύουμε είναι μια υπόσχεση για το αύριο»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200400" y="3108960"/>
            <a:ext cx="2743200" cy="45720"/>
          </a:xfrm>
          <a:prstGeom prst="rect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7"/>
          <p:cNvSpPr/>
          <p:nvPr/>
        </p:nvSpPr>
        <p:spPr>
          <a:xfrm>
            <a:off x="914400" y="3246120"/>
            <a:ext cx="7315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C00000"/>
                </a:solidFill>
              </a:rPr>
              <a:t>Σχολικό Έτος 2025–2026  |  Περιβαλλοντική Εκπαίδευση</a:t>
            </a:r>
          </a:p>
        </p:txBody>
      </p:sp>
      <p:sp>
        <p:nvSpPr>
          <p:cNvPr id="11" name="Text 8"/>
          <p:cNvSpPr/>
          <p:nvPr/>
        </p:nvSpPr>
        <p:spPr>
          <a:xfrm>
            <a:off x="457200" y="3794760"/>
            <a:ext cx="7315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8F5EE"/>
                </a:solidFill>
              </a:rPr>
              <a:t>Δήμος Κερατσινίου-Δραπετσώνας  🤝  ΚΕΠΕΑ Δραπετσώνας  🤝  Δημοτικό Φυτώριο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914400" y="4343400"/>
            <a:ext cx="7315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E8A020"/>
                </a:solidFill>
              </a:rPr>
              <a:t>Ευχαριστούμε για την προσοχή σας! 🌳</a:t>
            </a:r>
            <a:endParaRPr lang="en-US" sz="1500" dirty="0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27838E05-5EA3-1F0C-600E-B5B8741F5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158" y="3246121"/>
            <a:ext cx="2379518" cy="178931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63A550F-49F8-94AC-CD50-BA62432FE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63" y="158201"/>
            <a:ext cx="2462645" cy="217715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EAA0366-74A7-D525-C0D5-921309DD30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69" t="22909" r="3726" b="21010"/>
          <a:stretch>
            <a:fillRect/>
          </a:stretch>
        </p:blipFill>
        <p:spPr>
          <a:xfrm>
            <a:off x="3023755" y="158201"/>
            <a:ext cx="3054928" cy="24830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 2"/>
          <p:cNvSpPr/>
          <p:nvPr/>
        </p:nvSpPr>
        <p:spPr>
          <a:xfrm>
            <a:off x="365760" y="13716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🌿  Το Πρόγραμμά μας</a:t>
            </a:r>
            <a:endParaRPr lang="en-US" sz="2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78582" y="3356263"/>
            <a:ext cx="1805517" cy="174234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11480" y="1280160"/>
            <a:ext cx="201168" cy="201168"/>
          </a:xfrm>
          <a:prstGeom prst="ellipse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731520" y="1188720"/>
            <a:ext cx="466344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Δημιουργία και διαμόρφωση σχολικού κήπου και παρτεριών σε αναξιοποίητο χώρο μετά την απομάκρυνση παλαιών δέντρων.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411480" y="1993392"/>
            <a:ext cx="201168" cy="201168"/>
          </a:xfrm>
          <a:prstGeom prst="ellipse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6"/>
          <p:cNvSpPr/>
          <p:nvPr/>
        </p:nvSpPr>
        <p:spPr>
          <a:xfrm>
            <a:off x="731520" y="1901952"/>
            <a:ext cx="466344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Διερεύνηση κατάλληλων φυτών για το μικροκλίμα του σχολείου.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411480" y="2706624"/>
            <a:ext cx="201168" cy="201168"/>
          </a:xfrm>
          <a:prstGeom prst="ellipse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8"/>
          <p:cNvSpPr/>
          <p:nvPr/>
        </p:nvSpPr>
        <p:spPr>
          <a:xfrm>
            <a:off x="731520" y="2615184"/>
            <a:ext cx="466344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Βιωματικές δραστηριότητες: φύτευση, φροντίδα, έρευνα πεδίου, επ</a:t>
            </a:r>
            <a:r>
              <a:rPr lang="el-GR" sz="1200" dirty="0">
                <a:solidFill>
                  <a:srgbClr val="1E3A1F"/>
                </a:solidFill>
              </a:rPr>
              <a:t>ί</a:t>
            </a:r>
            <a:r>
              <a:rPr lang="en-US" sz="1200" dirty="0" err="1">
                <a:solidFill>
                  <a:srgbClr val="1E3A1F"/>
                </a:solidFill>
              </a:rPr>
              <a:t>σκ</a:t>
            </a:r>
            <a:r>
              <a:rPr lang="el-GR" sz="1200" dirty="0" err="1">
                <a:solidFill>
                  <a:srgbClr val="1E3A1F"/>
                </a:solidFill>
              </a:rPr>
              <a:t>εψη</a:t>
            </a:r>
            <a:r>
              <a:rPr lang="el-GR" sz="1200" dirty="0">
                <a:solidFill>
                  <a:srgbClr val="1E3A1F"/>
                </a:solidFill>
              </a:rPr>
              <a:t> στο ΚΕΠΕΑ Δραπετσώνας</a:t>
            </a:r>
            <a:r>
              <a:rPr lang="en-US" sz="1200" dirty="0">
                <a:solidFill>
                  <a:srgbClr val="1E3A1F"/>
                </a:solidFill>
              </a:rPr>
              <a:t>.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411480" y="3419856"/>
            <a:ext cx="201168" cy="201168"/>
          </a:xfrm>
          <a:prstGeom prst="ellipse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10"/>
          <p:cNvSpPr/>
          <p:nvPr/>
        </p:nvSpPr>
        <p:spPr>
          <a:xfrm>
            <a:off x="731520" y="3328416"/>
            <a:ext cx="466344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Ενσωμάτωση Αγγλικής γλώσσας: δίγλωσσες πινακίδες, αφίσες, οικολογικά συνθήματα.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411480" y="4133088"/>
            <a:ext cx="201168" cy="201168"/>
          </a:xfrm>
          <a:prstGeom prst="ellipse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12"/>
          <p:cNvSpPr/>
          <p:nvPr/>
        </p:nvSpPr>
        <p:spPr>
          <a:xfrm>
            <a:off x="731520" y="4041648"/>
            <a:ext cx="466344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Διαθεματική προσέγγιση: Βιολογία, Γεωγραφία, Τεχνολογία, Αγγλικά, Εικαστικά.</a:t>
            </a:r>
            <a:endParaRPr lang="en-US" sz="1200" dirty="0"/>
          </a:p>
        </p:txBody>
      </p:sp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638F806F-60BC-215D-37ED-0ACA464E1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7243321" y="1171055"/>
            <a:ext cx="1685626" cy="2047009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C12C97D1-957F-307C-3B1E-047AC3959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243321" y="3411750"/>
            <a:ext cx="1685626" cy="1631373"/>
          </a:xfrm>
          <a:prstGeom prst="rect">
            <a:avLst/>
          </a:prstGeom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4DE63319-03A5-EB27-D19B-F2BA878D0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5687681" y="1134480"/>
            <a:ext cx="987318" cy="21405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4A7C59"/>
          </a:solidFill>
          <a:ln w="127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365760" y="13716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🤝  Ομάδες Εργασίας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457200" y="1234440"/>
            <a:ext cx="3931920" cy="1691640"/>
          </a:xfrm>
          <a:prstGeom prst="rect">
            <a:avLst/>
          </a:prstGeom>
          <a:solidFill>
            <a:srgbClr val="2C5F2D">
              <a:alpha val="12000"/>
            </a:srgbClr>
          </a:solidFill>
          <a:ln w="25400">
            <a:solidFill>
              <a:srgbClr val="2C5F2D"/>
            </a:solidFill>
            <a:prstDash val="solid"/>
          </a:ln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457200" y="1234440"/>
            <a:ext cx="548640" cy="1691640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457200" y="1691640"/>
            <a:ext cx="548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000000"/>
                </a:solidFill>
              </a:rPr>
              <a:t>🔍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09728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C5F2D"/>
                </a:solidFill>
              </a:rPr>
              <a:t>Έρευνα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097280" y="1828800"/>
            <a:ext cx="320040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Μελέτη κατάλληλων φυτών για το μικροκλίμα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4846320" y="1234440"/>
            <a:ext cx="3931920" cy="1691640"/>
          </a:xfrm>
          <a:prstGeom prst="rect">
            <a:avLst/>
          </a:prstGeom>
          <a:solidFill>
            <a:srgbClr val="4A7C59">
              <a:alpha val="12000"/>
            </a:srgbClr>
          </a:solidFill>
          <a:ln w="25400">
            <a:solidFill>
              <a:srgbClr val="4A7C59"/>
            </a:solidFill>
            <a:prstDash val="solid"/>
          </a:ln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" name="Shape 8"/>
          <p:cNvSpPr/>
          <p:nvPr/>
        </p:nvSpPr>
        <p:spPr>
          <a:xfrm>
            <a:off x="4846320" y="1234440"/>
            <a:ext cx="548640" cy="1691640"/>
          </a:xfrm>
          <a:prstGeom prst="rect">
            <a:avLst/>
          </a:prstGeom>
          <a:solidFill>
            <a:srgbClr val="4A7C59"/>
          </a:solidFill>
          <a:ln w="127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9"/>
          <p:cNvSpPr/>
          <p:nvPr/>
        </p:nvSpPr>
        <p:spPr>
          <a:xfrm>
            <a:off x="4846320" y="1691640"/>
            <a:ext cx="548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000000"/>
                </a:solidFill>
              </a:rPr>
              <a:t>📐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54864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4A7C59"/>
                </a:solidFill>
              </a:rPr>
              <a:t>Σχεδιασμός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5486400" y="1828800"/>
            <a:ext cx="320040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Σχεδίαση διάταξης κήπου, αφισών &amp; πινακίδων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457200" y="3154680"/>
            <a:ext cx="3931920" cy="1691640"/>
          </a:xfrm>
          <a:prstGeom prst="rect">
            <a:avLst/>
          </a:prstGeom>
          <a:solidFill>
            <a:srgbClr val="7DAA68">
              <a:alpha val="12000"/>
            </a:srgbClr>
          </a:solidFill>
          <a:ln w="25400">
            <a:solidFill>
              <a:srgbClr val="7DAA68"/>
            </a:solidFill>
            <a:prstDash val="solid"/>
          </a:ln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5" name="Shape 13"/>
          <p:cNvSpPr/>
          <p:nvPr/>
        </p:nvSpPr>
        <p:spPr>
          <a:xfrm>
            <a:off x="457200" y="3154680"/>
            <a:ext cx="548640" cy="1691640"/>
          </a:xfrm>
          <a:prstGeom prst="rect">
            <a:avLst/>
          </a:prstGeom>
          <a:solidFill>
            <a:srgbClr val="7DAA68"/>
          </a:solidFill>
          <a:ln w="12700">
            <a:solidFill>
              <a:srgbClr val="7DAA6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14"/>
          <p:cNvSpPr/>
          <p:nvPr/>
        </p:nvSpPr>
        <p:spPr>
          <a:xfrm>
            <a:off x="457200" y="3611880"/>
            <a:ext cx="548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000000"/>
                </a:solidFill>
              </a:rPr>
              <a:t>🌱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1097280" y="32918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7DAA68"/>
                </a:solidFill>
              </a:rPr>
              <a:t>Φύτευση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097280" y="3749040"/>
            <a:ext cx="320040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Πρακτική φύτευση δέντρων και λουλουδιών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4846320" y="3154680"/>
            <a:ext cx="3931920" cy="1691640"/>
          </a:xfrm>
          <a:prstGeom prst="rect">
            <a:avLst/>
          </a:prstGeom>
          <a:solidFill>
            <a:srgbClr val="E8A020">
              <a:alpha val="12000"/>
            </a:srgbClr>
          </a:solidFill>
          <a:ln w="25400">
            <a:solidFill>
              <a:srgbClr val="E8A020"/>
            </a:solidFill>
            <a:prstDash val="solid"/>
          </a:ln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20" name="Shape 18"/>
          <p:cNvSpPr/>
          <p:nvPr/>
        </p:nvSpPr>
        <p:spPr>
          <a:xfrm>
            <a:off x="4846320" y="3154680"/>
            <a:ext cx="548640" cy="1691640"/>
          </a:xfrm>
          <a:prstGeom prst="rect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1" name="Text 19"/>
          <p:cNvSpPr/>
          <p:nvPr/>
        </p:nvSpPr>
        <p:spPr>
          <a:xfrm>
            <a:off x="4846320" y="3611880"/>
            <a:ext cx="54864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000000"/>
                </a:solidFill>
              </a:rPr>
              <a:t>📢</a:t>
            </a:r>
            <a:endParaRPr lang="en-US" sz="2000" dirty="0"/>
          </a:p>
        </p:txBody>
      </p:sp>
      <p:sp>
        <p:nvSpPr>
          <p:cNvPr id="22" name="Text 20"/>
          <p:cNvSpPr/>
          <p:nvPr/>
        </p:nvSpPr>
        <p:spPr>
          <a:xfrm>
            <a:off x="5486400" y="32918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E8A020"/>
                </a:solidFill>
              </a:rPr>
              <a:t>Ενημέρωση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5486400" y="3749040"/>
            <a:ext cx="320040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E3A1F"/>
                </a:solidFill>
              </a:rPr>
              <a:t>Επικοινωνία, Padlet, ερωτηματολόγια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E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08165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365760" y="137160"/>
            <a:ext cx="84124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</a:rPr>
              <a:t>🌳  </a:t>
            </a:r>
            <a:r>
              <a:rPr lang="el-GR" sz="2200" b="1" dirty="0">
                <a:solidFill>
                  <a:srgbClr val="FFFFFF"/>
                </a:solidFill>
              </a:rPr>
              <a:t>                </a:t>
            </a:r>
            <a:r>
              <a:rPr lang="en-US" sz="2200" b="1" dirty="0">
                <a:solidFill>
                  <a:srgbClr val="FFFFFF"/>
                </a:solidFill>
              </a:rPr>
              <a:t> Ανοικτό Εργαστήριο Φυτωρίου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357447" y="676656"/>
            <a:ext cx="8229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i="1" dirty="0">
                <a:solidFill>
                  <a:srgbClr val="FFFF00"/>
                </a:solidFill>
              </a:rPr>
              <a:t>Πάρκο Ανδρέα Παπανδρέου – Σελεπίτσαρι</a:t>
            </a:r>
            <a:endParaRPr lang="en-US" sz="1100" b="1" dirty="0">
              <a:solidFill>
                <a:srgbClr val="FFFF00"/>
              </a:solidFill>
            </a:endParaRPr>
          </a:p>
        </p:txBody>
      </p:sp>
      <p:sp>
        <p:nvSpPr>
          <p:cNvPr id="8" name="Shape 3"/>
          <p:cNvSpPr/>
          <p:nvPr/>
        </p:nvSpPr>
        <p:spPr>
          <a:xfrm>
            <a:off x="182880" y="3263993"/>
            <a:ext cx="2743200" cy="1612670"/>
          </a:xfrm>
          <a:prstGeom prst="rect">
            <a:avLst/>
          </a:prstGeom>
          <a:solidFill>
            <a:srgbClr val="FFFFFF"/>
          </a:solidFill>
          <a:ln w="127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4"/>
          <p:cNvSpPr/>
          <p:nvPr/>
        </p:nvSpPr>
        <p:spPr>
          <a:xfrm>
            <a:off x="365760" y="3246120"/>
            <a:ext cx="25603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2C5F2D"/>
                </a:solidFill>
              </a:rPr>
              <a:t>🌰  Το Μυστικό του Σπόρου</a:t>
            </a:r>
            <a:endParaRPr lang="en-US" sz="1100" dirty="0"/>
          </a:p>
        </p:txBody>
      </p:sp>
      <p:sp>
        <p:nvSpPr>
          <p:cNvPr id="10" name="Text 5"/>
          <p:cNvSpPr/>
          <p:nvPr/>
        </p:nvSpPr>
        <p:spPr>
          <a:xfrm>
            <a:off x="365760" y="3657600"/>
            <a:ext cx="256032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3A1F"/>
                </a:solidFill>
              </a:rPr>
              <a:t>Σπορά βελανιδιών σε ανακυκλωμένα μπουκάλια</a:t>
            </a:r>
            <a:endParaRPr lang="en-US" sz="1100" dirty="0"/>
          </a:p>
        </p:txBody>
      </p:sp>
      <p:sp>
        <p:nvSpPr>
          <p:cNvPr id="11" name="Shape 6"/>
          <p:cNvSpPr/>
          <p:nvPr/>
        </p:nvSpPr>
        <p:spPr>
          <a:xfrm>
            <a:off x="3092335" y="3153433"/>
            <a:ext cx="2743200" cy="1783080"/>
          </a:xfrm>
          <a:prstGeom prst="rect">
            <a:avLst/>
          </a:prstGeom>
          <a:solidFill>
            <a:srgbClr val="FFFFFF"/>
          </a:solidFill>
          <a:ln w="127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7"/>
          <p:cNvSpPr/>
          <p:nvPr/>
        </p:nvSpPr>
        <p:spPr>
          <a:xfrm>
            <a:off x="3337560" y="3246120"/>
            <a:ext cx="25603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2C5F2D"/>
                </a:solidFill>
              </a:rPr>
              <a:t>🌳  Δύναμη της Βελανιδιάς</a:t>
            </a:r>
            <a:endParaRPr lang="en-US" sz="1100" dirty="0"/>
          </a:p>
        </p:txBody>
      </p:sp>
      <p:sp>
        <p:nvSpPr>
          <p:cNvPr id="13" name="Text 8"/>
          <p:cNvSpPr/>
          <p:nvPr/>
        </p:nvSpPr>
        <p:spPr>
          <a:xfrm>
            <a:off x="3337560" y="3657600"/>
            <a:ext cx="256032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3A1F"/>
                </a:solidFill>
              </a:rPr>
              <a:t>Σύμβολο ανθεκτικότητας &amp; τοπικής βιοποικιλότητας</a:t>
            </a:r>
            <a:endParaRPr lang="en-US" sz="1100" dirty="0"/>
          </a:p>
        </p:txBody>
      </p:sp>
      <p:sp>
        <p:nvSpPr>
          <p:cNvPr id="14" name="Shape 9"/>
          <p:cNvSpPr/>
          <p:nvPr/>
        </p:nvSpPr>
        <p:spPr>
          <a:xfrm>
            <a:off x="6217920" y="3154680"/>
            <a:ext cx="2743200" cy="1783080"/>
          </a:xfrm>
          <a:prstGeom prst="rect">
            <a:avLst/>
          </a:prstGeom>
          <a:solidFill>
            <a:srgbClr val="FFFFFF"/>
          </a:solidFill>
          <a:ln w="127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10"/>
          <p:cNvSpPr/>
          <p:nvPr/>
        </p:nvSpPr>
        <p:spPr>
          <a:xfrm>
            <a:off x="6309360" y="3246120"/>
            <a:ext cx="256032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2C5F2D"/>
                </a:solidFill>
              </a:rPr>
              <a:t>🌸  Φύτευση Κυκλαμίνων</a:t>
            </a:r>
            <a:endParaRPr lang="en-US" sz="1100" dirty="0"/>
          </a:p>
        </p:txBody>
      </p:sp>
      <p:sp>
        <p:nvSpPr>
          <p:cNvPr id="16" name="Text 11"/>
          <p:cNvSpPr/>
          <p:nvPr/>
        </p:nvSpPr>
        <p:spPr>
          <a:xfrm>
            <a:off x="6309360" y="3657600"/>
            <a:ext cx="256032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3A1F"/>
                </a:solidFill>
              </a:rPr>
              <a:t>Ομορφιά στην είσοδο του πάρκου</a:t>
            </a:r>
            <a:endParaRPr lang="en-US" sz="1100" dirty="0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AEA7CDCD-35A9-81FA-D342-4F248B6FB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" y="948067"/>
            <a:ext cx="2743201" cy="2315926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B08B1126-86E6-1D42-911E-206EFB6BA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0" y="969056"/>
            <a:ext cx="2971800" cy="2197052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E15881CB-0EAB-CBA2-B53E-A31F0C58D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0" y="933105"/>
            <a:ext cx="2743200" cy="21970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4A7C59"/>
          </a:solidFill>
          <a:ln w="127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365760" y="13716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</a:rPr>
              <a:t>📅  Δράσεις Νοεμβρίου – Δεκεμβρίου 2025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1508760" y="1097280"/>
            <a:ext cx="54864" cy="3749040"/>
          </a:xfrm>
          <a:prstGeom prst="rect">
            <a:avLst/>
          </a:prstGeom>
          <a:solidFill>
            <a:srgbClr val="7DAA68"/>
          </a:solidFill>
          <a:ln w="12700">
            <a:solidFill>
              <a:srgbClr val="7DAA6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1325880" y="1188720"/>
            <a:ext cx="411480" cy="411480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Shape 4"/>
          <p:cNvSpPr/>
          <p:nvPr/>
        </p:nvSpPr>
        <p:spPr>
          <a:xfrm>
            <a:off x="0" y="1143000"/>
            <a:ext cx="1280160" cy="411480"/>
          </a:xfrm>
          <a:prstGeom prst="rect">
            <a:avLst/>
          </a:prstGeom>
          <a:solidFill>
            <a:srgbClr val="2C5F2D">
              <a:alpha val="85000"/>
            </a:srgbClr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5"/>
          <p:cNvSpPr/>
          <p:nvPr/>
        </p:nvSpPr>
        <p:spPr>
          <a:xfrm>
            <a:off x="0" y="1143000"/>
            <a:ext cx="12801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</a:rPr>
              <a:t>24-25/11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1920240" y="1124712"/>
            <a:ext cx="3200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C5F2D"/>
                </a:solidFill>
              </a:rPr>
              <a:t>Γνωριμία με τον χώρο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1920240" y="1399032"/>
            <a:ext cx="6858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3A1F"/>
                </a:solidFill>
              </a:rPr>
              <a:t>Φωτογράφιση &amp; οργάνωση του χώρου φύτευσης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1325880" y="1938528"/>
            <a:ext cx="411480" cy="411480"/>
          </a:xfrm>
          <a:prstGeom prst="ellipse">
            <a:avLst/>
          </a:prstGeom>
          <a:solidFill>
            <a:srgbClr val="4A7C59"/>
          </a:solidFill>
          <a:ln w="127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Shape 9"/>
          <p:cNvSpPr/>
          <p:nvPr/>
        </p:nvSpPr>
        <p:spPr>
          <a:xfrm>
            <a:off x="0" y="1892808"/>
            <a:ext cx="1280160" cy="411480"/>
          </a:xfrm>
          <a:prstGeom prst="rect">
            <a:avLst/>
          </a:prstGeom>
          <a:solidFill>
            <a:srgbClr val="4A7C59">
              <a:alpha val="85000"/>
            </a:srgbClr>
          </a:solidFill>
          <a:ln w="127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0" y="1892808"/>
            <a:ext cx="12801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</a:rPr>
              <a:t>1-2/12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1920240" y="1874520"/>
            <a:ext cx="3200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4A7C59"/>
                </a:solidFill>
              </a:rPr>
              <a:t>Επ</a:t>
            </a:r>
            <a:r>
              <a:rPr lang="en-US" sz="1200" b="1" dirty="0" err="1">
                <a:solidFill>
                  <a:srgbClr val="4A7C59"/>
                </a:solidFill>
              </a:rPr>
              <a:t>ιστολή</a:t>
            </a:r>
            <a:r>
              <a:rPr lang="en-US" sz="1200" b="1" dirty="0">
                <a:solidFill>
                  <a:srgbClr val="4A7C59"/>
                </a:solidFill>
              </a:rPr>
              <a:t> </a:t>
            </a:r>
            <a:r>
              <a:rPr lang="el-GR" sz="1200" b="1" dirty="0">
                <a:solidFill>
                  <a:srgbClr val="4A7C59"/>
                </a:solidFill>
              </a:rPr>
              <a:t> </a:t>
            </a:r>
            <a:r>
              <a:rPr lang="en-US" sz="1200" b="1" dirty="0">
                <a:solidFill>
                  <a:srgbClr val="4A7C59"/>
                </a:solidFill>
              </a:rPr>
              <a:t>&amp; Padlet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920240" y="2148840"/>
            <a:ext cx="6858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3A1F"/>
                </a:solidFill>
              </a:rPr>
              <a:t>Ευχαριστήρια επιστολή στον Δήμο + πρώτη γνωριμία με Padlet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1325880" y="2688336"/>
            <a:ext cx="411480" cy="411480"/>
          </a:xfrm>
          <a:prstGeom prst="ellipse">
            <a:avLst/>
          </a:prstGeom>
          <a:solidFill>
            <a:srgbClr val="7DAA68"/>
          </a:solidFill>
          <a:ln w="12700">
            <a:solidFill>
              <a:srgbClr val="7DAA6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6" name="Shape 14"/>
          <p:cNvSpPr/>
          <p:nvPr/>
        </p:nvSpPr>
        <p:spPr>
          <a:xfrm>
            <a:off x="0" y="2642616"/>
            <a:ext cx="1280160" cy="411480"/>
          </a:xfrm>
          <a:prstGeom prst="rect">
            <a:avLst/>
          </a:prstGeom>
          <a:solidFill>
            <a:srgbClr val="7DAA68">
              <a:alpha val="85000"/>
            </a:srgbClr>
          </a:solidFill>
          <a:ln w="12700">
            <a:solidFill>
              <a:srgbClr val="7DAA6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 15"/>
          <p:cNvSpPr/>
          <p:nvPr/>
        </p:nvSpPr>
        <p:spPr>
          <a:xfrm>
            <a:off x="0" y="2642616"/>
            <a:ext cx="12801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</a:rPr>
              <a:t>8-9/12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1920240" y="2624328"/>
            <a:ext cx="3200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7DAA68"/>
                </a:solidFill>
              </a:rPr>
              <a:t>Περιβαλλοντικό Video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1920240" y="2898648"/>
            <a:ext cx="6858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3A1F"/>
                </a:solidFill>
              </a:rPr>
              <a:t>Βίντεο μαθητή για προστασία περιβάλλοντος – συζήτηση για αστική πλημμύρα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1325880" y="3438144"/>
            <a:ext cx="411480" cy="411480"/>
          </a:xfrm>
          <a:prstGeom prst="ellipse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1" name="Shape 19"/>
          <p:cNvSpPr/>
          <p:nvPr/>
        </p:nvSpPr>
        <p:spPr>
          <a:xfrm>
            <a:off x="0" y="3392424"/>
            <a:ext cx="1280160" cy="411480"/>
          </a:xfrm>
          <a:prstGeom prst="rect">
            <a:avLst/>
          </a:prstGeom>
          <a:solidFill>
            <a:srgbClr val="E8A020">
              <a:alpha val="85000"/>
            </a:srgbClr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 20"/>
          <p:cNvSpPr/>
          <p:nvPr/>
        </p:nvSpPr>
        <p:spPr>
          <a:xfrm>
            <a:off x="0" y="3392424"/>
            <a:ext cx="12801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</a:rPr>
              <a:t>15/12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1920240" y="3374136"/>
            <a:ext cx="3200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E8A020"/>
                </a:solidFill>
              </a:rPr>
              <a:t>Συλλογή Χώματος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1920240" y="3648456"/>
            <a:ext cx="6858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3A1F"/>
                </a:solidFill>
              </a:rPr>
              <a:t>Μετάβαση στον γειτονικό λοφίσκο</a:t>
            </a:r>
            <a:endParaRPr lang="en-US" sz="1000" dirty="0"/>
          </a:p>
        </p:txBody>
      </p:sp>
      <p:sp>
        <p:nvSpPr>
          <p:cNvPr id="25" name="Shape 23"/>
          <p:cNvSpPr/>
          <p:nvPr/>
        </p:nvSpPr>
        <p:spPr>
          <a:xfrm>
            <a:off x="1325880" y="4187952"/>
            <a:ext cx="411480" cy="411480"/>
          </a:xfrm>
          <a:prstGeom prst="ellipse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6" name="Shape 24"/>
          <p:cNvSpPr/>
          <p:nvPr/>
        </p:nvSpPr>
        <p:spPr>
          <a:xfrm>
            <a:off x="0" y="4142232"/>
            <a:ext cx="1280160" cy="411480"/>
          </a:xfrm>
          <a:prstGeom prst="rect">
            <a:avLst/>
          </a:prstGeom>
          <a:solidFill>
            <a:srgbClr val="2C5F2D">
              <a:alpha val="85000"/>
            </a:srgbClr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25"/>
          <p:cNvSpPr/>
          <p:nvPr/>
        </p:nvSpPr>
        <p:spPr>
          <a:xfrm>
            <a:off x="0" y="4142232"/>
            <a:ext cx="12801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</a:rPr>
              <a:t>22-23/12</a:t>
            </a:r>
            <a:endParaRPr lang="en-US" sz="900" dirty="0"/>
          </a:p>
        </p:txBody>
      </p:sp>
      <p:sp>
        <p:nvSpPr>
          <p:cNvPr id="28" name="Text 26"/>
          <p:cNvSpPr/>
          <p:nvPr/>
        </p:nvSpPr>
        <p:spPr>
          <a:xfrm>
            <a:off x="1920240" y="4123944"/>
            <a:ext cx="3200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C5F2D"/>
                </a:solidFill>
              </a:rPr>
              <a:t>Χριστουγεννιάτικες Κάρτες</a:t>
            </a:r>
            <a:endParaRPr lang="en-US" sz="1200" dirty="0"/>
          </a:p>
        </p:txBody>
      </p:sp>
      <p:sp>
        <p:nvSpPr>
          <p:cNvPr id="29" name="Text 27"/>
          <p:cNvSpPr/>
          <p:nvPr/>
        </p:nvSpPr>
        <p:spPr>
          <a:xfrm>
            <a:off x="1920240" y="4398264"/>
            <a:ext cx="6858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3A1F"/>
                </a:solidFill>
              </a:rPr>
              <a:t>Δημιουργία καρτών στο Padlet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E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365760" y="13716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</a:rPr>
              <a:t>🌷  Δράσεις Ιανουαρίου – Φεβρουαρίου 2026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274320" y="1143000"/>
            <a:ext cx="4023360" cy="1463040"/>
          </a:xfrm>
          <a:prstGeom prst="rect">
            <a:avLst/>
          </a:prstGeom>
          <a:solidFill>
            <a:srgbClr val="FFFFFF"/>
          </a:solidFill>
          <a:ln w="12700">
            <a:solidFill>
              <a:srgbClr val="4A7C59"/>
            </a:solidFill>
            <a:prstDash val="solid"/>
          </a:ln>
          <a:effectLst>
            <a:outerShdw blurRad="635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274320" y="121615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</a:rPr>
              <a:t>🗳️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68680" y="1216152"/>
            <a:ext cx="33832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A020"/>
                </a:solidFill>
              </a:rPr>
              <a:t>12-13/1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868680" y="1472184"/>
            <a:ext cx="33832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2C5F2D"/>
                </a:solidFill>
              </a:rPr>
              <a:t>Εκλογή Λογότυπου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365760" y="1801368"/>
            <a:ext cx="3840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3A1F"/>
                </a:solidFill>
              </a:rPr>
              <a:t>Ψηφίστηκε το λογότυπο της Ηλέκτρας</a:t>
            </a:r>
            <a:endParaRPr lang="el-GR" sz="1000" dirty="0">
              <a:solidFill>
                <a:srgbClr val="1E3A1F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rgbClr val="1E3A1F"/>
                </a:solidFill>
              </a:rPr>
              <a:t> (11 ψήφοι). Βα</a:t>
            </a:r>
            <a:r>
              <a:rPr lang="en-US" sz="1000" dirty="0" err="1">
                <a:solidFill>
                  <a:srgbClr val="1E3A1F"/>
                </a:solidFill>
              </a:rPr>
              <a:t>σιλό</a:t>
            </a:r>
            <a:r>
              <a:rPr lang="en-US" sz="1000" dirty="0">
                <a:solidFill>
                  <a:srgbClr val="1E3A1F"/>
                </a:solidFill>
              </a:rPr>
              <a:t>πιτα &amp;</a:t>
            </a:r>
            <a:r>
              <a:rPr lang="el-GR" sz="1000" dirty="0">
                <a:solidFill>
                  <a:srgbClr val="1E3A1F"/>
                </a:solidFill>
              </a:rPr>
              <a:t> νέες</a:t>
            </a:r>
            <a:r>
              <a:rPr lang="en-US" sz="1000" dirty="0">
                <a:solidFill>
                  <a:srgbClr val="1E3A1F"/>
                </a:solidFill>
              </a:rPr>
              <a:t> ιδέες!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4538056" y="1181862"/>
            <a:ext cx="4023360" cy="1385316"/>
          </a:xfrm>
          <a:prstGeom prst="rect">
            <a:avLst/>
          </a:prstGeom>
          <a:solidFill>
            <a:srgbClr val="FFFFFF"/>
          </a:solidFill>
          <a:ln w="12700">
            <a:solidFill>
              <a:srgbClr val="4A7C59"/>
            </a:solidFill>
            <a:prstDash val="solid"/>
          </a:ln>
          <a:effectLst>
            <a:outerShdw blurRad="635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GB" dirty="0"/>
          </a:p>
        </p:txBody>
      </p:sp>
      <p:sp>
        <p:nvSpPr>
          <p:cNvPr id="12" name="Text 10"/>
          <p:cNvSpPr/>
          <p:nvPr/>
        </p:nvSpPr>
        <p:spPr>
          <a:xfrm>
            <a:off x="4709160" y="1216152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</a:rPr>
              <a:t>🌺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5303520" y="1216152"/>
            <a:ext cx="33832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A020"/>
                </a:solidFill>
              </a:rPr>
              <a:t>19-20/1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5303520" y="1472184"/>
            <a:ext cx="33832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 err="1">
                <a:solidFill>
                  <a:srgbClr val="2C5F2D"/>
                </a:solidFill>
              </a:rPr>
              <a:t>Φύτευση</a:t>
            </a:r>
            <a:r>
              <a:rPr lang="en-US" sz="1200" b="1" dirty="0">
                <a:solidFill>
                  <a:srgbClr val="2C5F2D"/>
                </a:solidFill>
              </a:rPr>
              <a:t> </a:t>
            </a:r>
            <a:r>
              <a:rPr lang="el-GR" sz="1200" b="1" dirty="0">
                <a:solidFill>
                  <a:srgbClr val="2C5F2D"/>
                </a:solidFill>
              </a:rPr>
              <a:t>λουλουδιών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4800600" y="1801368"/>
            <a:ext cx="384048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E3A1F"/>
                </a:solidFill>
              </a:rPr>
              <a:t>Βιωματική δραστηριότητα: </a:t>
            </a:r>
            <a:endParaRPr lang="el-GR" sz="1000" dirty="0">
              <a:solidFill>
                <a:srgbClr val="1E3A1F"/>
              </a:solidFill>
            </a:endParaRPr>
          </a:p>
          <a:p>
            <a:pPr marL="0" indent="0">
              <a:buNone/>
            </a:pPr>
            <a:r>
              <a:rPr lang="en-US" sz="1000" dirty="0" err="1">
                <a:solidFill>
                  <a:srgbClr val="1E3A1F"/>
                </a:solidFill>
              </a:rPr>
              <a:t>φύτευση</a:t>
            </a:r>
            <a:r>
              <a:rPr lang="en-US" sz="1000" dirty="0">
                <a:solidFill>
                  <a:srgbClr val="1E3A1F"/>
                </a:solidFill>
              </a:rPr>
              <a:t> λουλουδιών, </a:t>
            </a:r>
            <a:endParaRPr lang="el-GR" sz="1000" dirty="0">
              <a:solidFill>
                <a:srgbClr val="1E3A1F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rgbClr val="1E3A1F"/>
                </a:solidFill>
              </a:rPr>
              <a:t>π</a:t>
            </a:r>
            <a:r>
              <a:rPr lang="en-US" sz="1000" dirty="0" err="1">
                <a:solidFill>
                  <a:srgbClr val="1E3A1F"/>
                </a:solidFill>
              </a:rPr>
              <a:t>ότισμ</a:t>
            </a:r>
            <a:r>
              <a:rPr lang="en-US" sz="1000" dirty="0">
                <a:solidFill>
                  <a:srgbClr val="1E3A1F"/>
                </a:solidFill>
              </a:rPr>
              <a:t>α, ομαδικότητα</a:t>
            </a:r>
            <a:endParaRPr lang="en-US" sz="1000" dirty="0"/>
          </a:p>
        </p:txBody>
      </p:sp>
      <p:sp>
        <p:nvSpPr>
          <p:cNvPr id="28" name="Shape 26"/>
          <p:cNvSpPr/>
          <p:nvPr/>
        </p:nvSpPr>
        <p:spPr>
          <a:xfrm>
            <a:off x="1475509" y="2743200"/>
            <a:ext cx="5933209" cy="2400299"/>
          </a:xfrm>
          <a:prstGeom prst="rect">
            <a:avLst/>
          </a:prstGeom>
          <a:solidFill>
            <a:srgbClr val="FFFFFF"/>
          </a:solidFill>
          <a:ln w="12700">
            <a:solidFill>
              <a:srgbClr val="4A7C59"/>
            </a:solidFill>
            <a:prstDash val="solid"/>
          </a:ln>
          <a:effectLst>
            <a:outerShdw blurRad="63500" dist="25400" dir="81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GB" dirty="0"/>
          </a:p>
          <a:p>
            <a:r>
              <a:rPr lang="en-US" sz="1000" dirty="0">
                <a:solidFill>
                  <a:srgbClr val="1E3A1F"/>
                </a:solidFill>
              </a:rPr>
              <a:t>                            </a:t>
            </a:r>
            <a:r>
              <a:rPr lang="en-US" sz="1000" dirty="0" err="1">
                <a:solidFill>
                  <a:srgbClr val="1E3A1F"/>
                </a:solidFill>
              </a:rPr>
              <a:t>Ανάρτηση</a:t>
            </a:r>
            <a:r>
              <a:rPr lang="en-US" sz="1000" dirty="0">
                <a:solidFill>
                  <a:srgbClr val="1E3A1F"/>
                </a:solidFill>
              </a:rPr>
              <a:t> </a:t>
            </a:r>
            <a:r>
              <a:rPr lang="en-US" sz="1000" dirty="0" err="1">
                <a:solidFill>
                  <a:srgbClr val="1E3A1F"/>
                </a:solidFill>
              </a:rPr>
              <a:t>φωτογρ</a:t>
            </a:r>
            <a:r>
              <a:rPr lang="en-US" sz="1000" dirty="0">
                <a:solidFill>
                  <a:srgbClr val="1E3A1F"/>
                </a:solidFill>
              </a:rPr>
              <a:t>αφιών &amp; πληροφοριών για φυτά του προαυλίου</a:t>
            </a:r>
            <a:endParaRPr lang="en-US" sz="1000" dirty="0"/>
          </a:p>
          <a:p>
            <a:endParaRPr lang="en-GB" dirty="0"/>
          </a:p>
        </p:txBody>
      </p:sp>
      <p:sp>
        <p:nvSpPr>
          <p:cNvPr id="31" name="Text 29"/>
          <p:cNvSpPr/>
          <p:nvPr/>
        </p:nvSpPr>
        <p:spPr>
          <a:xfrm>
            <a:off x="2948940" y="2807208"/>
            <a:ext cx="687878" cy="24460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A020"/>
                </a:solidFill>
              </a:rPr>
              <a:t>16-24/2</a:t>
            </a:r>
            <a:endParaRPr lang="en-US" sz="900" dirty="0"/>
          </a:p>
        </p:txBody>
      </p:sp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99F302C4-50AC-6282-1356-A27B65153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376" y="1271016"/>
            <a:ext cx="1679864" cy="1280160"/>
          </a:xfrm>
          <a:prstGeom prst="rect">
            <a:avLst/>
          </a:prstGeom>
        </p:spPr>
      </p:pic>
      <p:pic>
        <p:nvPicPr>
          <p:cNvPr id="37" name="Εικόνα 36">
            <a:extLst>
              <a:ext uri="{FF2B5EF4-FFF2-40B4-BE49-F238E27FC236}">
                <a16:creationId xmlns:a16="http://schemas.microsoft.com/office/drawing/2014/main" id="{EE37BB8E-D4EC-DE8F-2DAA-0DA1F501A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691" y="1261872"/>
            <a:ext cx="1523515" cy="1243584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868C0DE3-2632-9B8F-883D-3C53D7BF9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908" y="2743200"/>
            <a:ext cx="1926503" cy="308611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5ADB7753-59D3-3282-ED27-0BDCCBEC9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317" y="3355609"/>
            <a:ext cx="1527991" cy="1644673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22A8EBA6-186F-7574-6314-A979203AA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1492" y="3335481"/>
            <a:ext cx="2768587" cy="15532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4A7C59"/>
          </a:solidFill>
          <a:ln w="127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365760" y="137160"/>
            <a:ext cx="84124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</a:rPr>
              <a:t>🏫   Επίσκεψη στο ΚΕΠΕΑ Δραπετσώνας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365760" y="804672"/>
            <a:ext cx="8229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7DAA68"/>
                </a:solidFill>
              </a:rPr>
              <a:t>9 Μαρτίου 2026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274320" y="1143000"/>
            <a:ext cx="4663440" cy="548640"/>
          </a:xfrm>
          <a:prstGeom prst="rect">
            <a:avLst/>
          </a:prstGeom>
          <a:solidFill>
            <a:srgbClr val="2C5F2D">
              <a:alpha val="90000"/>
            </a:srgbClr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365760" y="1188720"/>
            <a:ext cx="44805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FFFFFF"/>
                </a:solidFill>
              </a:rPr>
              <a:t>«Στον πηγαιμό για τους Δημόσιους Χώρους…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365760" y="1435608"/>
            <a:ext cx="44805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7DAA68"/>
                </a:solidFill>
              </a:rPr>
              <a:t>Μου προσφέρουν, τους προσέχω;»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274320" y="1874520"/>
            <a:ext cx="73152" cy="502920"/>
          </a:xfrm>
          <a:prstGeom prst="rect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7"/>
          <p:cNvSpPr/>
          <p:nvPr/>
        </p:nvSpPr>
        <p:spPr>
          <a:xfrm>
            <a:off x="502920" y="1828800"/>
            <a:ext cx="43891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E3A1F"/>
                </a:solidFill>
              </a:rPr>
              <a:t>Δραστηριότητες και έρευνα πεδίου στον χώρο Λιπασμάτων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274320" y="2624328"/>
            <a:ext cx="73152" cy="502920"/>
          </a:xfrm>
          <a:prstGeom prst="rect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9"/>
          <p:cNvSpPr/>
          <p:nvPr/>
        </p:nvSpPr>
        <p:spPr>
          <a:xfrm>
            <a:off x="502920" y="2578608"/>
            <a:ext cx="43891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E3A1F"/>
                </a:solidFill>
              </a:rPr>
              <a:t>Ανακαλύψαμε τη σημασία δημόσιων χώρων για ποιότητα ζωής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274320" y="3374136"/>
            <a:ext cx="73152" cy="502920"/>
          </a:xfrm>
          <a:prstGeom prst="rect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1"/>
          <p:cNvSpPr/>
          <p:nvPr/>
        </p:nvSpPr>
        <p:spPr>
          <a:xfrm>
            <a:off x="502920" y="3328416"/>
            <a:ext cx="43891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E3A1F"/>
                </a:solidFill>
              </a:rPr>
              <a:t>Συζητήσαμε την ευθύνη πολιτών για φροντίδα &amp; προστασία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274320" y="4123944"/>
            <a:ext cx="73152" cy="502920"/>
          </a:xfrm>
          <a:prstGeom prst="rect">
            <a:avLst/>
          </a:prstGeom>
          <a:solidFill>
            <a:srgbClr val="E8A020"/>
          </a:solidFill>
          <a:ln w="12700">
            <a:solidFill>
              <a:srgbClr val="E8A02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13"/>
          <p:cNvSpPr/>
          <p:nvPr/>
        </p:nvSpPr>
        <p:spPr>
          <a:xfrm>
            <a:off x="502920" y="4078224"/>
            <a:ext cx="43891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E3A1F"/>
                </a:solidFill>
              </a:rPr>
              <a:t>Η φύση ανήκει σε όλους μας – εμείς τη φροντίζουμε!</a:t>
            </a:r>
            <a:endParaRPr lang="en-US" sz="1300" dirty="0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8C5C2507-A85D-E00C-263E-EEFEB08D2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844" y="1160872"/>
            <a:ext cx="1931037" cy="2213264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F664F57F-C4ED-8827-373C-501A23BA8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978" y="2099172"/>
            <a:ext cx="2269021" cy="1979052"/>
          </a:xfrm>
          <a:prstGeom prst="rect">
            <a:avLst/>
          </a:prstGeom>
        </p:spPr>
      </p:pic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675122C3-FB87-BEB6-AA41-672ACF316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20" y="3374136"/>
            <a:ext cx="2028658" cy="17425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A2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0"/>
          <p:cNvSpPr/>
          <p:nvPr/>
        </p:nvSpPr>
        <p:spPr>
          <a:xfrm>
            <a:off x="0" y="3520440"/>
            <a:ext cx="9144000" cy="1623060"/>
          </a:xfrm>
          <a:prstGeom prst="rect">
            <a:avLst/>
          </a:prstGeom>
          <a:solidFill>
            <a:srgbClr val="1A2E1B">
              <a:alpha val="90000"/>
            </a:srgbClr>
          </a:solidFill>
          <a:ln w="12700">
            <a:solidFill>
              <a:srgbClr val="1A2E1B"/>
            </a:solidFill>
            <a:prstDash val="solid"/>
          </a:ln>
        </p:spPr>
        <p:txBody>
          <a:bodyPr/>
          <a:lstStyle/>
          <a:p>
            <a:endParaRPr lang="en-GB" dirty="0"/>
          </a:p>
        </p:txBody>
      </p:sp>
      <p:sp>
        <p:nvSpPr>
          <p:cNvPr id="7" name="Text 1"/>
          <p:cNvSpPr/>
          <p:nvPr/>
        </p:nvSpPr>
        <p:spPr>
          <a:xfrm>
            <a:off x="365760" y="3520440"/>
            <a:ext cx="8229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🌳</a:t>
            </a:r>
            <a:r>
              <a:rPr lang="el-GR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            </a:t>
            </a: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Δεντροφύτευση</a:t>
            </a:r>
            <a:r>
              <a:rPr lang="en-US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l-GR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στο Πάρκο</a:t>
            </a:r>
          </a:p>
          <a:p>
            <a:pPr marL="0" indent="0">
              <a:buNone/>
            </a:pPr>
            <a:r>
              <a:rPr lang="el-GR" sz="2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                         </a:t>
            </a:r>
            <a:endParaRPr lang="en-US" sz="2200" dirty="0"/>
          </a:p>
        </p:txBody>
      </p:sp>
      <p:sp>
        <p:nvSpPr>
          <p:cNvPr id="8" name="Text 2"/>
          <p:cNvSpPr/>
          <p:nvPr/>
        </p:nvSpPr>
        <p:spPr>
          <a:xfrm>
            <a:off x="365760" y="4005072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7DAA68"/>
                </a:solidFill>
              </a:rPr>
              <a:t>10 Μαρτίου 2026  |  Δήμος Κερατσινίου – Χώρος δίπλα στο σχολείο</a:t>
            </a:r>
            <a:endParaRPr lang="en-US" sz="1100" dirty="0"/>
          </a:p>
        </p:txBody>
      </p:sp>
      <p:sp>
        <p:nvSpPr>
          <p:cNvPr id="9" name="Text 3"/>
          <p:cNvSpPr/>
          <p:nvPr/>
        </p:nvSpPr>
        <p:spPr>
          <a:xfrm>
            <a:off x="365760" y="434340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8F5EE"/>
                </a:solidFill>
              </a:rPr>
              <a:t>Φύτευση νέων δέντρων κατάλληλων για το κλίμα της περιοχής – μετά την αφαίρεση παλιών πεύκων.</a:t>
            </a:r>
            <a:endParaRPr lang="el-GR" sz="1200" dirty="0">
              <a:solidFill>
                <a:srgbClr val="F8F5EE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F8F5EE"/>
                </a:solidFill>
              </a:rPr>
              <a:t> Οι μαθητές μας συνέβαλαν ενεργά!</a:t>
            </a:r>
            <a:endParaRPr lang="en-US" sz="1200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D87C850F-BEDD-743A-34C7-96A916B33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3" y="107234"/>
            <a:ext cx="3639589" cy="2818015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33E25819-6AC8-6947-5EAE-5C58D1118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545" y="145887"/>
            <a:ext cx="2306782" cy="2779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C2C5EE59-6E3C-10A3-86FE-B1C08FE7F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536" y="2109355"/>
            <a:ext cx="2410690" cy="205573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2241CF28-709B-45C6-AEC7-019FBE2B5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2551" y="231925"/>
            <a:ext cx="2232660" cy="1717410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2C5F2D"/>
          </a:solidFill>
          <a:ln w="12700">
            <a:solidFill>
              <a:srgbClr val="2C5F2D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365760" y="13716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📷  Στιγμές από τη Δεντροφύτευση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137160" y="1051560"/>
            <a:ext cx="2834640" cy="1828800"/>
          </a:xfrm>
          <a:prstGeom prst="rect">
            <a:avLst/>
          </a:prstGeom>
          <a:solidFill>
            <a:srgbClr val="7DAA68">
              <a:alpha val="50000"/>
            </a:srgbClr>
          </a:solidFill>
          <a:ln w="12700">
            <a:solidFill>
              <a:srgbClr val="7DAA6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2880" y="1097280"/>
            <a:ext cx="2743200" cy="173736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3127248" y="1051560"/>
            <a:ext cx="2834640" cy="1828800"/>
          </a:xfrm>
          <a:prstGeom prst="rect">
            <a:avLst/>
          </a:prstGeom>
          <a:solidFill>
            <a:srgbClr val="7DAA68">
              <a:alpha val="50000"/>
            </a:srgbClr>
          </a:solidFill>
          <a:ln w="12700">
            <a:solidFill>
              <a:srgbClr val="7DAA6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Shape 4"/>
          <p:cNvSpPr/>
          <p:nvPr/>
        </p:nvSpPr>
        <p:spPr>
          <a:xfrm>
            <a:off x="6117336" y="1051560"/>
            <a:ext cx="2834640" cy="1828800"/>
          </a:xfrm>
          <a:prstGeom prst="rect">
            <a:avLst/>
          </a:prstGeom>
          <a:solidFill>
            <a:srgbClr val="7DAA68">
              <a:alpha val="50000"/>
            </a:srgbClr>
          </a:solidFill>
          <a:ln w="12700">
            <a:solidFill>
              <a:srgbClr val="7DAA6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63056" y="1097280"/>
            <a:ext cx="2743200" cy="1737360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137160" y="3017520"/>
            <a:ext cx="2834640" cy="1828800"/>
          </a:xfrm>
          <a:prstGeom prst="rect">
            <a:avLst/>
          </a:prstGeom>
          <a:solidFill>
            <a:srgbClr val="7DAA68">
              <a:alpha val="50000"/>
            </a:srgbClr>
          </a:solidFill>
          <a:ln w="12700">
            <a:solidFill>
              <a:srgbClr val="7DAA6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2880" y="3063240"/>
            <a:ext cx="2743200" cy="1737360"/>
          </a:xfrm>
          <a:prstGeom prst="rect">
            <a:avLst/>
          </a:prstGeom>
        </p:spPr>
      </p:pic>
      <p:sp>
        <p:nvSpPr>
          <p:cNvPr id="12" name="Shape 6"/>
          <p:cNvSpPr/>
          <p:nvPr/>
        </p:nvSpPr>
        <p:spPr>
          <a:xfrm>
            <a:off x="3127248" y="3017520"/>
            <a:ext cx="2834640" cy="1828800"/>
          </a:xfrm>
          <a:prstGeom prst="rect">
            <a:avLst/>
          </a:prstGeom>
          <a:solidFill>
            <a:srgbClr val="7DAA68">
              <a:alpha val="50000"/>
            </a:srgbClr>
          </a:solidFill>
          <a:ln w="12700">
            <a:solidFill>
              <a:srgbClr val="7DAA6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72968" y="3063240"/>
            <a:ext cx="2743200" cy="1737360"/>
          </a:xfrm>
          <a:prstGeom prst="rect">
            <a:avLst/>
          </a:prstGeom>
        </p:spPr>
      </p:pic>
      <p:sp>
        <p:nvSpPr>
          <p:cNvPr id="14" name="Shape 7"/>
          <p:cNvSpPr/>
          <p:nvPr/>
        </p:nvSpPr>
        <p:spPr>
          <a:xfrm>
            <a:off x="6117336" y="3017520"/>
            <a:ext cx="2834640" cy="1828800"/>
          </a:xfrm>
          <a:prstGeom prst="rect">
            <a:avLst/>
          </a:prstGeom>
          <a:solidFill>
            <a:srgbClr val="7DAA68">
              <a:alpha val="50000"/>
            </a:srgbClr>
          </a:solidFill>
          <a:ln w="12700">
            <a:solidFill>
              <a:srgbClr val="7DAA68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63056" y="3063240"/>
            <a:ext cx="2743200" cy="1737360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E595D693-02FB-B1E3-DCE0-F8D687B48A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968" y="1097280"/>
            <a:ext cx="2743200" cy="17602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566</Words>
  <Application>Microsoft Office PowerPoint</Application>
  <PresentationFormat>Προβολή στην οθόνη (16:9)</PresentationFormat>
  <Paragraphs>143</Paragraphs>
  <Slides>13</Slides>
  <Notes>12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6" baseType="lpstr">
      <vt:lpstr>Arial</vt:lpstr>
      <vt:lpstr>Georgia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Planting Hopes 2025-2026</dc:title>
  <dc:subject>PptxGenJS Presentation</dc:subject>
  <dc:creator>PptxGenJS</dc:creator>
  <cp:lastModifiedBy>Office</cp:lastModifiedBy>
  <cp:revision>21</cp:revision>
  <dcterms:created xsi:type="dcterms:W3CDTF">2026-04-28T16:31:20Z</dcterms:created>
  <dcterms:modified xsi:type="dcterms:W3CDTF">2026-05-07T12:46:46Z</dcterms:modified>
</cp:coreProperties>
</file>