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2" r:id="rId5"/>
    <p:sldId id="258" r:id="rId6"/>
    <p:sldId id="264" r:id="rId7"/>
    <p:sldId id="265" r:id="rId8"/>
    <p:sldId id="259" r:id="rId9"/>
    <p:sldId id="267" r:id="rId10"/>
    <p:sldId id="261" r:id="rId11"/>
    <p:sldId id="266" r:id="rId12"/>
    <p:sldId id="268" r:id="rId13"/>
    <p:sldId id="269" r:id="rId14"/>
    <p:sldId id="270" r:id="rId15"/>
    <p:sldId id="273" r:id="rId16"/>
    <p:sldId id="274" r:id="rId17"/>
    <p:sldId id="272" r:id="rId18"/>
    <p:sldId id="271" r:id="rId19"/>
    <p:sldId id="275" r:id="rId20"/>
    <p:sldId id="276" r:id="rId21"/>
    <p:sldId id="277" r:id="rId22"/>
    <p:sldId id="278" r:id="rId23"/>
    <p:sldId id="279" r:id="rId24"/>
    <p:sldId id="281" r:id="rId25"/>
    <p:sldId id="280" r:id="rId26"/>
    <p:sldId id="283" r:id="rId27"/>
    <p:sldId id="282" r:id="rId28"/>
    <p:sldId id="284" r:id="rId29"/>
    <p:sldId id="285" r:id="rId30"/>
    <p:sldId id="26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62" d="100"/>
          <a:sy n="162" d="100"/>
        </p:scale>
        <p:origin x="26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93304-2D2B-46F5-9808-F035C6D8E3C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22E805E-5BAA-43F0-8340-62CFDAB984FF}">
      <dgm:prSet/>
      <dgm:spPr/>
      <dgm:t>
        <a:bodyPr/>
        <a:lstStyle/>
        <a:p>
          <a:r>
            <a:rPr lang="el-GR" dirty="0"/>
            <a:t>Ομάδα Προσανατολισμού στα τέσσερα 4 κοινά μαθήματα της οποίας θα εξεταστεί πανελλαδικά,</a:t>
          </a:r>
          <a:endParaRPr lang="en-US" dirty="0"/>
        </a:p>
      </dgm:t>
    </dgm:pt>
    <dgm:pt modelId="{23946854-C2E1-4D0F-B39D-1AD12F0329CD}" type="parTrans" cxnId="{2768541C-CDF6-47AF-83BD-C99B6AB4E684}">
      <dgm:prSet/>
      <dgm:spPr/>
      <dgm:t>
        <a:bodyPr/>
        <a:lstStyle/>
        <a:p>
          <a:endParaRPr lang="en-US"/>
        </a:p>
      </dgm:t>
    </dgm:pt>
    <dgm:pt modelId="{0FDEC814-D16A-4EE8-99FF-21077955DE3E}" type="sibTrans" cxnId="{2768541C-CDF6-47AF-83BD-C99B6AB4E684}">
      <dgm:prSet/>
      <dgm:spPr/>
      <dgm:t>
        <a:bodyPr/>
        <a:lstStyle/>
        <a:p>
          <a:endParaRPr lang="en-US"/>
        </a:p>
      </dgm:t>
    </dgm:pt>
    <dgm:pt modelId="{BD3D5957-BC91-4EFD-8330-9E1499255CA2}">
      <dgm:prSet/>
      <dgm:spPr/>
      <dgm:t>
        <a:bodyPr/>
        <a:lstStyle/>
        <a:p>
          <a:r>
            <a:rPr lang="el-GR" u="sng" dirty="0"/>
            <a:t>Τα ειδικά μαθήματα</a:t>
          </a:r>
          <a:r>
            <a:rPr lang="el-GR" dirty="0"/>
            <a:t> που τυχόν επιθυμεί να εξεταστεί.</a:t>
          </a:r>
          <a:endParaRPr lang="en-US" dirty="0"/>
        </a:p>
      </dgm:t>
    </dgm:pt>
    <dgm:pt modelId="{8829611A-ED1D-415F-A773-C4EF9CF282AA}" type="parTrans" cxnId="{512B7A74-F584-4027-9CE6-DB2619444744}">
      <dgm:prSet/>
      <dgm:spPr/>
      <dgm:t>
        <a:bodyPr/>
        <a:lstStyle/>
        <a:p>
          <a:endParaRPr lang="en-US"/>
        </a:p>
      </dgm:t>
    </dgm:pt>
    <dgm:pt modelId="{A2F4AD9E-3F57-47F2-A47A-9FF075FC4939}" type="sibTrans" cxnId="{512B7A74-F584-4027-9CE6-DB2619444744}">
      <dgm:prSet/>
      <dgm:spPr/>
      <dgm:t>
        <a:bodyPr/>
        <a:lstStyle/>
        <a:p>
          <a:endParaRPr lang="en-US"/>
        </a:p>
      </dgm:t>
    </dgm:pt>
    <dgm:pt modelId="{46461CC1-3DF1-40E6-AE72-BCF95EBA2112}">
      <dgm:prSet/>
      <dgm:spPr/>
      <dgm:t>
        <a:bodyPr/>
        <a:lstStyle/>
        <a:p>
          <a:r>
            <a:rPr lang="el-GR"/>
            <a:t>Ξένες γλώσσες ( Αγγλικά, Γαλλικά, Γερμανικά, Ιταλικά)</a:t>
          </a:r>
          <a:endParaRPr lang="en-US"/>
        </a:p>
      </dgm:t>
    </dgm:pt>
    <dgm:pt modelId="{476BB0F1-57A8-45E9-9FEE-746AD5AC4B4F}" type="parTrans" cxnId="{C231594D-9AFB-421E-8453-C286C3BC5992}">
      <dgm:prSet/>
      <dgm:spPr/>
      <dgm:t>
        <a:bodyPr/>
        <a:lstStyle/>
        <a:p>
          <a:endParaRPr lang="en-US"/>
        </a:p>
      </dgm:t>
    </dgm:pt>
    <dgm:pt modelId="{47DF75DE-FDA3-4E21-B6E8-AB90C7B3D8A6}" type="sibTrans" cxnId="{C231594D-9AFB-421E-8453-C286C3BC5992}">
      <dgm:prSet/>
      <dgm:spPr/>
      <dgm:t>
        <a:bodyPr/>
        <a:lstStyle/>
        <a:p>
          <a:endParaRPr lang="en-US"/>
        </a:p>
      </dgm:t>
    </dgm:pt>
    <dgm:pt modelId="{96E0A3E2-9B29-4F0E-A4DB-7568B51851F3}">
      <dgm:prSet/>
      <dgm:spPr/>
      <dgm:t>
        <a:bodyPr/>
        <a:lstStyle/>
        <a:p>
          <a:r>
            <a:rPr lang="el-GR"/>
            <a:t>Σχέδιο ( Ελεύθερο και Γραμμικό)</a:t>
          </a:r>
          <a:endParaRPr lang="en-US"/>
        </a:p>
      </dgm:t>
    </dgm:pt>
    <dgm:pt modelId="{BE588F93-6CFB-4B69-9605-7381EC93E1E0}" type="parTrans" cxnId="{3E740381-3675-4BC3-B7F1-8CEDF6CA7721}">
      <dgm:prSet/>
      <dgm:spPr/>
      <dgm:t>
        <a:bodyPr/>
        <a:lstStyle/>
        <a:p>
          <a:endParaRPr lang="en-US"/>
        </a:p>
      </dgm:t>
    </dgm:pt>
    <dgm:pt modelId="{C70D5B98-10B4-41EA-8E65-8D6D5FC68CC3}" type="sibTrans" cxnId="{3E740381-3675-4BC3-B7F1-8CEDF6CA7721}">
      <dgm:prSet/>
      <dgm:spPr/>
      <dgm:t>
        <a:bodyPr/>
        <a:lstStyle/>
        <a:p>
          <a:endParaRPr lang="en-US"/>
        </a:p>
      </dgm:t>
    </dgm:pt>
    <dgm:pt modelId="{0E1EBAA2-0B43-4102-9E04-F8D8C3F2B15C}">
      <dgm:prSet/>
      <dgm:spPr/>
      <dgm:t>
        <a:bodyPr/>
        <a:lstStyle/>
        <a:p>
          <a:r>
            <a:rPr lang="el-GR" dirty="0"/>
            <a:t>Μουσικά Μαθήματα ( Αρμονία, Υπαγόρευση μουσικού κειμένου) </a:t>
          </a:r>
          <a:endParaRPr lang="en-US" dirty="0"/>
        </a:p>
      </dgm:t>
    </dgm:pt>
    <dgm:pt modelId="{B15EEC8E-C889-4563-8807-D48CDF3AC02F}" type="parTrans" cxnId="{F2BB221D-F3E5-42A5-A216-42F233887A8D}">
      <dgm:prSet/>
      <dgm:spPr/>
      <dgm:t>
        <a:bodyPr/>
        <a:lstStyle/>
        <a:p>
          <a:endParaRPr lang="en-US"/>
        </a:p>
      </dgm:t>
    </dgm:pt>
    <dgm:pt modelId="{2781ED70-0A01-4697-A14A-0319F7B09CB0}" type="sibTrans" cxnId="{F2BB221D-F3E5-42A5-A216-42F233887A8D}">
      <dgm:prSet/>
      <dgm:spPr/>
      <dgm:t>
        <a:bodyPr/>
        <a:lstStyle/>
        <a:p>
          <a:endParaRPr lang="en-US"/>
        </a:p>
      </dgm:t>
    </dgm:pt>
    <dgm:pt modelId="{87438907-4B22-4DE3-BA2F-5FCCED918880}">
      <dgm:prSet/>
      <dgm:spPr/>
      <dgm:t>
        <a:bodyPr/>
        <a:lstStyle/>
        <a:p>
          <a:r>
            <a:rPr lang="el-GR"/>
            <a:t>Αθλήματα για ΤΕΦΑΑ</a:t>
          </a:r>
          <a:endParaRPr lang="en-US"/>
        </a:p>
      </dgm:t>
    </dgm:pt>
    <dgm:pt modelId="{D9B3BA52-419C-40E6-812A-1026CAF50FC1}" type="parTrans" cxnId="{383F8A5A-CEBC-448F-B7EE-15CF4E6F5681}">
      <dgm:prSet/>
      <dgm:spPr/>
      <dgm:t>
        <a:bodyPr/>
        <a:lstStyle/>
        <a:p>
          <a:endParaRPr lang="en-US"/>
        </a:p>
      </dgm:t>
    </dgm:pt>
    <dgm:pt modelId="{498226DF-1B39-4710-A831-2A1774FDEFF7}" type="sibTrans" cxnId="{383F8A5A-CEBC-448F-B7EE-15CF4E6F5681}">
      <dgm:prSet/>
      <dgm:spPr/>
      <dgm:t>
        <a:bodyPr/>
        <a:lstStyle/>
        <a:p>
          <a:endParaRPr lang="en-US"/>
        </a:p>
      </dgm:t>
    </dgm:pt>
    <dgm:pt modelId="{88A03414-FF90-4A29-810E-ED87A408AB3C}" type="pres">
      <dgm:prSet presAssocID="{30393304-2D2B-46F5-9808-F035C6D8E3CB}" presName="diagram" presStyleCnt="0">
        <dgm:presLayoutVars>
          <dgm:dir/>
          <dgm:resizeHandles val="exact"/>
        </dgm:presLayoutVars>
      </dgm:prSet>
      <dgm:spPr/>
    </dgm:pt>
    <dgm:pt modelId="{EFC41FCD-4C94-4AF9-B3D2-E03D35581B55}" type="pres">
      <dgm:prSet presAssocID="{E22E805E-5BAA-43F0-8340-62CFDAB984FF}" presName="node" presStyleLbl="node1" presStyleIdx="0" presStyleCnt="6">
        <dgm:presLayoutVars>
          <dgm:bulletEnabled val="1"/>
        </dgm:presLayoutVars>
      </dgm:prSet>
      <dgm:spPr/>
    </dgm:pt>
    <dgm:pt modelId="{2406F307-C09E-4D1C-9741-F1142F8E7C70}" type="pres">
      <dgm:prSet presAssocID="{0FDEC814-D16A-4EE8-99FF-21077955DE3E}" presName="sibTrans" presStyleCnt="0"/>
      <dgm:spPr/>
    </dgm:pt>
    <dgm:pt modelId="{BB0242C2-49F0-4D8F-823C-4918AFA440C7}" type="pres">
      <dgm:prSet presAssocID="{BD3D5957-BC91-4EFD-8330-9E1499255CA2}" presName="node" presStyleLbl="node1" presStyleIdx="1" presStyleCnt="6">
        <dgm:presLayoutVars>
          <dgm:bulletEnabled val="1"/>
        </dgm:presLayoutVars>
      </dgm:prSet>
      <dgm:spPr/>
    </dgm:pt>
    <dgm:pt modelId="{AB5A156E-0BCB-4368-AD45-07B8853B438C}" type="pres">
      <dgm:prSet presAssocID="{A2F4AD9E-3F57-47F2-A47A-9FF075FC4939}" presName="sibTrans" presStyleCnt="0"/>
      <dgm:spPr/>
    </dgm:pt>
    <dgm:pt modelId="{AD9EE3D6-D126-47C6-84DA-BF2D19BD97C7}" type="pres">
      <dgm:prSet presAssocID="{46461CC1-3DF1-40E6-AE72-BCF95EBA2112}" presName="node" presStyleLbl="node1" presStyleIdx="2" presStyleCnt="6">
        <dgm:presLayoutVars>
          <dgm:bulletEnabled val="1"/>
        </dgm:presLayoutVars>
      </dgm:prSet>
      <dgm:spPr/>
    </dgm:pt>
    <dgm:pt modelId="{738BC06A-B957-4776-B2D4-A9F8F13435AF}" type="pres">
      <dgm:prSet presAssocID="{47DF75DE-FDA3-4E21-B6E8-AB90C7B3D8A6}" presName="sibTrans" presStyleCnt="0"/>
      <dgm:spPr/>
    </dgm:pt>
    <dgm:pt modelId="{EB766644-6C91-4CFC-A942-5027E38950DB}" type="pres">
      <dgm:prSet presAssocID="{96E0A3E2-9B29-4F0E-A4DB-7568B51851F3}" presName="node" presStyleLbl="node1" presStyleIdx="3" presStyleCnt="6">
        <dgm:presLayoutVars>
          <dgm:bulletEnabled val="1"/>
        </dgm:presLayoutVars>
      </dgm:prSet>
      <dgm:spPr/>
    </dgm:pt>
    <dgm:pt modelId="{63873716-E48A-4A52-BF70-8CC7D208F636}" type="pres">
      <dgm:prSet presAssocID="{C70D5B98-10B4-41EA-8E65-8D6D5FC68CC3}" presName="sibTrans" presStyleCnt="0"/>
      <dgm:spPr/>
    </dgm:pt>
    <dgm:pt modelId="{DAC6B99E-0B21-491A-A6B4-A1168FF5A230}" type="pres">
      <dgm:prSet presAssocID="{0E1EBAA2-0B43-4102-9E04-F8D8C3F2B15C}" presName="node" presStyleLbl="node1" presStyleIdx="4" presStyleCnt="6">
        <dgm:presLayoutVars>
          <dgm:bulletEnabled val="1"/>
        </dgm:presLayoutVars>
      </dgm:prSet>
      <dgm:spPr/>
    </dgm:pt>
    <dgm:pt modelId="{173A12BA-9A16-48F7-984E-40CB3FD45B10}" type="pres">
      <dgm:prSet presAssocID="{2781ED70-0A01-4697-A14A-0319F7B09CB0}" presName="sibTrans" presStyleCnt="0"/>
      <dgm:spPr/>
    </dgm:pt>
    <dgm:pt modelId="{0CE9DD11-FB31-43FF-A295-3C46F5FB6A4C}" type="pres">
      <dgm:prSet presAssocID="{87438907-4B22-4DE3-BA2F-5FCCED918880}" presName="node" presStyleLbl="node1" presStyleIdx="5" presStyleCnt="6">
        <dgm:presLayoutVars>
          <dgm:bulletEnabled val="1"/>
        </dgm:presLayoutVars>
      </dgm:prSet>
      <dgm:spPr/>
    </dgm:pt>
  </dgm:ptLst>
  <dgm:cxnLst>
    <dgm:cxn modelId="{60AF0F02-9174-43E7-B938-68B036145F73}" type="presOf" srcId="{E22E805E-5BAA-43F0-8340-62CFDAB984FF}" destId="{EFC41FCD-4C94-4AF9-B3D2-E03D35581B55}" srcOrd="0" destOrd="0" presId="urn:microsoft.com/office/officeart/2005/8/layout/default"/>
    <dgm:cxn modelId="{2768541C-CDF6-47AF-83BD-C99B6AB4E684}" srcId="{30393304-2D2B-46F5-9808-F035C6D8E3CB}" destId="{E22E805E-5BAA-43F0-8340-62CFDAB984FF}" srcOrd="0" destOrd="0" parTransId="{23946854-C2E1-4D0F-B39D-1AD12F0329CD}" sibTransId="{0FDEC814-D16A-4EE8-99FF-21077955DE3E}"/>
    <dgm:cxn modelId="{F2BB221D-F3E5-42A5-A216-42F233887A8D}" srcId="{30393304-2D2B-46F5-9808-F035C6D8E3CB}" destId="{0E1EBAA2-0B43-4102-9E04-F8D8C3F2B15C}" srcOrd="4" destOrd="0" parTransId="{B15EEC8E-C889-4563-8807-D48CDF3AC02F}" sibTransId="{2781ED70-0A01-4697-A14A-0319F7B09CB0}"/>
    <dgm:cxn modelId="{FD0CB540-DF3C-45FE-879E-EF397E36860D}" type="presOf" srcId="{30393304-2D2B-46F5-9808-F035C6D8E3CB}" destId="{88A03414-FF90-4A29-810E-ED87A408AB3C}" srcOrd="0" destOrd="0" presId="urn:microsoft.com/office/officeart/2005/8/layout/default"/>
    <dgm:cxn modelId="{C58BF843-F850-4412-AA8E-9D7CC645F81F}" type="presOf" srcId="{0E1EBAA2-0B43-4102-9E04-F8D8C3F2B15C}" destId="{DAC6B99E-0B21-491A-A6B4-A1168FF5A230}" srcOrd="0" destOrd="0" presId="urn:microsoft.com/office/officeart/2005/8/layout/default"/>
    <dgm:cxn modelId="{C231594D-9AFB-421E-8453-C286C3BC5992}" srcId="{30393304-2D2B-46F5-9808-F035C6D8E3CB}" destId="{46461CC1-3DF1-40E6-AE72-BCF95EBA2112}" srcOrd="2" destOrd="0" parTransId="{476BB0F1-57A8-45E9-9FEE-746AD5AC4B4F}" sibTransId="{47DF75DE-FDA3-4E21-B6E8-AB90C7B3D8A6}"/>
    <dgm:cxn modelId="{512B7A74-F584-4027-9CE6-DB2619444744}" srcId="{30393304-2D2B-46F5-9808-F035C6D8E3CB}" destId="{BD3D5957-BC91-4EFD-8330-9E1499255CA2}" srcOrd="1" destOrd="0" parTransId="{8829611A-ED1D-415F-A773-C4EF9CF282AA}" sibTransId="{A2F4AD9E-3F57-47F2-A47A-9FF075FC4939}"/>
    <dgm:cxn modelId="{280D7579-DDA1-4A22-A347-F4B6DBA7FA99}" type="presOf" srcId="{96E0A3E2-9B29-4F0E-A4DB-7568B51851F3}" destId="{EB766644-6C91-4CFC-A942-5027E38950DB}" srcOrd="0" destOrd="0" presId="urn:microsoft.com/office/officeart/2005/8/layout/default"/>
    <dgm:cxn modelId="{383F8A5A-CEBC-448F-B7EE-15CF4E6F5681}" srcId="{30393304-2D2B-46F5-9808-F035C6D8E3CB}" destId="{87438907-4B22-4DE3-BA2F-5FCCED918880}" srcOrd="5" destOrd="0" parTransId="{D9B3BA52-419C-40E6-812A-1026CAF50FC1}" sibTransId="{498226DF-1B39-4710-A831-2A1774FDEFF7}"/>
    <dgm:cxn modelId="{3E740381-3675-4BC3-B7F1-8CEDF6CA7721}" srcId="{30393304-2D2B-46F5-9808-F035C6D8E3CB}" destId="{96E0A3E2-9B29-4F0E-A4DB-7568B51851F3}" srcOrd="3" destOrd="0" parTransId="{BE588F93-6CFB-4B69-9605-7381EC93E1E0}" sibTransId="{C70D5B98-10B4-41EA-8E65-8D6D5FC68CC3}"/>
    <dgm:cxn modelId="{F2E85FAD-7F3D-48AB-BFFE-61019580B929}" type="presOf" srcId="{46461CC1-3DF1-40E6-AE72-BCF95EBA2112}" destId="{AD9EE3D6-D126-47C6-84DA-BF2D19BD97C7}" srcOrd="0" destOrd="0" presId="urn:microsoft.com/office/officeart/2005/8/layout/default"/>
    <dgm:cxn modelId="{3E8833C3-550B-47A9-B0F8-D82E7F31DCA8}" type="presOf" srcId="{BD3D5957-BC91-4EFD-8330-9E1499255CA2}" destId="{BB0242C2-49F0-4D8F-823C-4918AFA440C7}" srcOrd="0" destOrd="0" presId="urn:microsoft.com/office/officeart/2005/8/layout/default"/>
    <dgm:cxn modelId="{1A504EE4-C241-4513-8976-7BB4E7EBE747}" type="presOf" srcId="{87438907-4B22-4DE3-BA2F-5FCCED918880}" destId="{0CE9DD11-FB31-43FF-A295-3C46F5FB6A4C}" srcOrd="0" destOrd="0" presId="urn:microsoft.com/office/officeart/2005/8/layout/default"/>
    <dgm:cxn modelId="{0B56CDA4-8FAA-44C8-8570-BD223E9FBDF3}" type="presParOf" srcId="{88A03414-FF90-4A29-810E-ED87A408AB3C}" destId="{EFC41FCD-4C94-4AF9-B3D2-E03D35581B55}" srcOrd="0" destOrd="0" presId="urn:microsoft.com/office/officeart/2005/8/layout/default"/>
    <dgm:cxn modelId="{F5087596-5A2F-40AF-8B4B-44BE1E9030D4}" type="presParOf" srcId="{88A03414-FF90-4A29-810E-ED87A408AB3C}" destId="{2406F307-C09E-4D1C-9741-F1142F8E7C70}" srcOrd="1" destOrd="0" presId="urn:microsoft.com/office/officeart/2005/8/layout/default"/>
    <dgm:cxn modelId="{92204C16-0ADE-4C7A-A804-3DB4A7E7F685}" type="presParOf" srcId="{88A03414-FF90-4A29-810E-ED87A408AB3C}" destId="{BB0242C2-49F0-4D8F-823C-4918AFA440C7}" srcOrd="2" destOrd="0" presId="urn:microsoft.com/office/officeart/2005/8/layout/default"/>
    <dgm:cxn modelId="{EAE60EB4-B330-47F0-A63B-8EF24AF46587}" type="presParOf" srcId="{88A03414-FF90-4A29-810E-ED87A408AB3C}" destId="{AB5A156E-0BCB-4368-AD45-07B8853B438C}" srcOrd="3" destOrd="0" presId="urn:microsoft.com/office/officeart/2005/8/layout/default"/>
    <dgm:cxn modelId="{9F3A02B4-5FBE-4742-AC89-E960589A38F5}" type="presParOf" srcId="{88A03414-FF90-4A29-810E-ED87A408AB3C}" destId="{AD9EE3D6-D126-47C6-84DA-BF2D19BD97C7}" srcOrd="4" destOrd="0" presId="urn:microsoft.com/office/officeart/2005/8/layout/default"/>
    <dgm:cxn modelId="{1CC6BCBC-2B1C-4AB9-B96A-4E5188CE31B4}" type="presParOf" srcId="{88A03414-FF90-4A29-810E-ED87A408AB3C}" destId="{738BC06A-B957-4776-B2D4-A9F8F13435AF}" srcOrd="5" destOrd="0" presId="urn:microsoft.com/office/officeart/2005/8/layout/default"/>
    <dgm:cxn modelId="{AE10703D-43D0-46E3-82B0-57122FD8D577}" type="presParOf" srcId="{88A03414-FF90-4A29-810E-ED87A408AB3C}" destId="{EB766644-6C91-4CFC-A942-5027E38950DB}" srcOrd="6" destOrd="0" presId="urn:microsoft.com/office/officeart/2005/8/layout/default"/>
    <dgm:cxn modelId="{24FC5212-10FF-4383-B9E3-DB454D960B39}" type="presParOf" srcId="{88A03414-FF90-4A29-810E-ED87A408AB3C}" destId="{63873716-E48A-4A52-BF70-8CC7D208F636}" srcOrd="7" destOrd="0" presId="urn:microsoft.com/office/officeart/2005/8/layout/default"/>
    <dgm:cxn modelId="{DDAA95DF-CAC4-4BAD-9EF1-A2616C6F091F}" type="presParOf" srcId="{88A03414-FF90-4A29-810E-ED87A408AB3C}" destId="{DAC6B99E-0B21-491A-A6B4-A1168FF5A230}" srcOrd="8" destOrd="0" presId="urn:microsoft.com/office/officeart/2005/8/layout/default"/>
    <dgm:cxn modelId="{5AE0C224-AEF7-44EF-848B-142151AD6890}" type="presParOf" srcId="{88A03414-FF90-4A29-810E-ED87A408AB3C}" destId="{173A12BA-9A16-48F7-984E-40CB3FD45B10}" srcOrd="9" destOrd="0" presId="urn:microsoft.com/office/officeart/2005/8/layout/default"/>
    <dgm:cxn modelId="{5EA33EEF-25DF-4956-8CA5-3782DF77CA8A}" type="presParOf" srcId="{88A03414-FF90-4A29-810E-ED87A408AB3C}" destId="{0CE9DD11-FB31-43FF-A295-3C46F5FB6A4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8CAF31-90F3-4015-B9D1-129F050B4F9C}"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F090AA1F-DDA8-4C07-86DF-9710E713B9E6}">
      <dgm:prSet/>
      <dgm:spPr/>
      <dgm:t>
        <a:bodyPr/>
        <a:lstStyle/>
        <a:p>
          <a:r>
            <a:rPr lang="el-GR"/>
            <a:t>Ε.Β.Ε.= Μέσος όρος όλων των υποψηφίων στα τέσσερα μαθήματα  του επιστημονικού πεδίου * Χ% </a:t>
          </a:r>
          <a:endParaRPr lang="en-US"/>
        </a:p>
      </dgm:t>
    </dgm:pt>
    <dgm:pt modelId="{8BAB3274-9A33-4FCF-8E4E-65A038B44F81}" type="parTrans" cxnId="{F3F73AC6-F1FB-4F13-98FA-9B4E775BD15E}">
      <dgm:prSet/>
      <dgm:spPr/>
      <dgm:t>
        <a:bodyPr/>
        <a:lstStyle/>
        <a:p>
          <a:endParaRPr lang="en-US"/>
        </a:p>
      </dgm:t>
    </dgm:pt>
    <dgm:pt modelId="{B34C3287-86D2-4AF9-A39F-692AD7B11A15}" type="sibTrans" cxnId="{F3F73AC6-F1FB-4F13-98FA-9B4E775BD15E}">
      <dgm:prSet/>
      <dgm:spPr/>
      <dgm:t>
        <a:bodyPr/>
        <a:lstStyle/>
        <a:p>
          <a:endParaRPr lang="en-US"/>
        </a:p>
      </dgm:t>
    </dgm:pt>
    <dgm:pt modelId="{860D976E-C0AB-4FB9-8F70-63C9BFF382A4}">
      <dgm:prSet/>
      <dgm:spPr/>
      <dgm:t>
        <a:bodyPr/>
        <a:lstStyle/>
        <a:p>
          <a:r>
            <a:rPr lang="el-GR"/>
            <a:t>Χ= 0,80 - 1,20 και ορίζεται από το κάθε πανεπιστημιακό τμήμα</a:t>
          </a:r>
          <a:endParaRPr lang="en-US"/>
        </a:p>
      </dgm:t>
    </dgm:pt>
    <dgm:pt modelId="{22841683-85A2-49FE-8C99-C7F59DBDCC30}" type="parTrans" cxnId="{CFFABDE8-B1DF-4323-B830-BEE3FBDBCED0}">
      <dgm:prSet/>
      <dgm:spPr/>
      <dgm:t>
        <a:bodyPr/>
        <a:lstStyle/>
        <a:p>
          <a:endParaRPr lang="en-US"/>
        </a:p>
      </dgm:t>
    </dgm:pt>
    <dgm:pt modelId="{39D78063-9E42-4703-9630-B091A2B4F99C}" type="sibTrans" cxnId="{CFFABDE8-B1DF-4323-B830-BEE3FBDBCED0}">
      <dgm:prSet/>
      <dgm:spPr/>
      <dgm:t>
        <a:bodyPr/>
        <a:lstStyle/>
        <a:p>
          <a:endParaRPr lang="en-US"/>
        </a:p>
      </dgm:t>
    </dgm:pt>
    <dgm:pt modelId="{6241F03B-72B7-4329-B657-11456B125607}">
      <dgm:prSet/>
      <dgm:spPr/>
      <dgm:t>
        <a:bodyPr/>
        <a:lstStyle/>
        <a:p>
          <a:r>
            <a:rPr lang="el-GR"/>
            <a:t>Π.χ. εάν ο μέσος όρος των μέσων επιδόσεων όλων των υποψηφίων ενός επιστημονικού πεδίου είναι 11 και το πανεπιστημιακό τμήμα έχει ορίσει το Χ% στο 90% ή 0,9 του Μ.Ο., </a:t>
          </a:r>
          <a:endParaRPr lang="en-US"/>
        </a:p>
      </dgm:t>
    </dgm:pt>
    <dgm:pt modelId="{2F1D363E-697F-4248-BDDC-6D773EFC11F9}" type="parTrans" cxnId="{62982CFF-8E4E-4B09-A64C-B69C2F90AD65}">
      <dgm:prSet/>
      <dgm:spPr/>
      <dgm:t>
        <a:bodyPr/>
        <a:lstStyle/>
        <a:p>
          <a:endParaRPr lang="en-US"/>
        </a:p>
      </dgm:t>
    </dgm:pt>
    <dgm:pt modelId="{D92FCDFF-510E-4C55-B6D8-ABD6F7D5D37E}" type="sibTrans" cxnId="{62982CFF-8E4E-4B09-A64C-B69C2F90AD65}">
      <dgm:prSet/>
      <dgm:spPr/>
      <dgm:t>
        <a:bodyPr/>
        <a:lstStyle/>
        <a:p>
          <a:endParaRPr lang="en-US"/>
        </a:p>
      </dgm:t>
    </dgm:pt>
    <dgm:pt modelId="{B0B852ED-5C8A-42B9-B109-413AF302622F}">
      <dgm:prSet/>
      <dgm:spPr/>
      <dgm:t>
        <a:bodyPr/>
        <a:lstStyle/>
        <a:p>
          <a:r>
            <a:rPr lang="el-GR"/>
            <a:t>Ε.Β.Ε. για το συγκεκριμένο τμήμα θα είναι: 11*0,9=  9,9.</a:t>
          </a:r>
          <a:endParaRPr lang="en-US"/>
        </a:p>
      </dgm:t>
    </dgm:pt>
    <dgm:pt modelId="{E35693BC-DE83-431A-9D75-537A3BE781C8}" type="parTrans" cxnId="{3E1A6FC2-3BDA-4118-B505-8FDCC927C2A4}">
      <dgm:prSet/>
      <dgm:spPr/>
      <dgm:t>
        <a:bodyPr/>
        <a:lstStyle/>
        <a:p>
          <a:endParaRPr lang="en-US"/>
        </a:p>
      </dgm:t>
    </dgm:pt>
    <dgm:pt modelId="{054FCFFF-A094-4698-90EA-20082E7CE8BD}" type="sibTrans" cxnId="{3E1A6FC2-3BDA-4118-B505-8FDCC927C2A4}">
      <dgm:prSet/>
      <dgm:spPr/>
      <dgm:t>
        <a:bodyPr/>
        <a:lstStyle/>
        <a:p>
          <a:endParaRPr lang="en-US"/>
        </a:p>
      </dgm:t>
    </dgm:pt>
    <dgm:pt modelId="{E674C80C-15DD-416C-ABF6-33D881F1589B}">
      <dgm:prSet/>
      <dgm:spPr/>
      <dgm:t>
        <a:bodyPr/>
        <a:lstStyle/>
        <a:p>
          <a:r>
            <a:rPr lang="el-GR"/>
            <a:t>Αν ο μέσος όρος των επιδόσεων του υποψηφίου ΧΩΡΙΣ ΤΟΥΣ ΣΥΝΤΕΛΕΣΤΕΣ ΒΑΡΥΤΗΤΑΣ είναι ≥ Ε.Β.Ε.  μπορεί να το δηλώσει στο μηχανογραφικό.</a:t>
          </a:r>
          <a:endParaRPr lang="en-US"/>
        </a:p>
      </dgm:t>
    </dgm:pt>
    <dgm:pt modelId="{0D7BD8C4-D5DB-4D5B-97BE-23F559743DFC}" type="parTrans" cxnId="{9D8D7F26-D045-4A68-B03C-BE32C4D2AA44}">
      <dgm:prSet/>
      <dgm:spPr/>
      <dgm:t>
        <a:bodyPr/>
        <a:lstStyle/>
        <a:p>
          <a:endParaRPr lang="en-US"/>
        </a:p>
      </dgm:t>
    </dgm:pt>
    <dgm:pt modelId="{E8D39272-03B7-45B8-9F46-20CEB0834FC9}" type="sibTrans" cxnId="{9D8D7F26-D045-4A68-B03C-BE32C4D2AA44}">
      <dgm:prSet/>
      <dgm:spPr/>
      <dgm:t>
        <a:bodyPr/>
        <a:lstStyle/>
        <a:p>
          <a:endParaRPr lang="en-US"/>
        </a:p>
      </dgm:t>
    </dgm:pt>
    <dgm:pt modelId="{D054EB31-901C-4F40-8929-CA4B71A81926}" type="pres">
      <dgm:prSet presAssocID="{F78CAF31-90F3-4015-B9D1-129F050B4F9C}" presName="outerComposite" presStyleCnt="0">
        <dgm:presLayoutVars>
          <dgm:chMax val="5"/>
          <dgm:dir/>
          <dgm:resizeHandles val="exact"/>
        </dgm:presLayoutVars>
      </dgm:prSet>
      <dgm:spPr/>
    </dgm:pt>
    <dgm:pt modelId="{0BB35B65-D66D-41B7-A8D2-8C46ED9D2B28}" type="pres">
      <dgm:prSet presAssocID="{F78CAF31-90F3-4015-B9D1-129F050B4F9C}" presName="dummyMaxCanvas" presStyleCnt="0">
        <dgm:presLayoutVars/>
      </dgm:prSet>
      <dgm:spPr/>
    </dgm:pt>
    <dgm:pt modelId="{FBD1BC6C-6B67-4790-9BCC-06830CA856B7}" type="pres">
      <dgm:prSet presAssocID="{F78CAF31-90F3-4015-B9D1-129F050B4F9C}" presName="FourNodes_1" presStyleLbl="node1" presStyleIdx="0" presStyleCnt="4">
        <dgm:presLayoutVars>
          <dgm:bulletEnabled val="1"/>
        </dgm:presLayoutVars>
      </dgm:prSet>
      <dgm:spPr/>
    </dgm:pt>
    <dgm:pt modelId="{DCEB3C61-D26C-4A9E-BEE6-2B58DF54E624}" type="pres">
      <dgm:prSet presAssocID="{F78CAF31-90F3-4015-B9D1-129F050B4F9C}" presName="FourNodes_2" presStyleLbl="node1" presStyleIdx="1" presStyleCnt="4">
        <dgm:presLayoutVars>
          <dgm:bulletEnabled val="1"/>
        </dgm:presLayoutVars>
      </dgm:prSet>
      <dgm:spPr/>
    </dgm:pt>
    <dgm:pt modelId="{BE8B5245-145D-47F9-AB65-296CCE0ADFAD}" type="pres">
      <dgm:prSet presAssocID="{F78CAF31-90F3-4015-B9D1-129F050B4F9C}" presName="FourNodes_3" presStyleLbl="node1" presStyleIdx="2" presStyleCnt="4">
        <dgm:presLayoutVars>
          <dgm:bulletEnabled val="1"/>
        </dgm:presLayoutVars>
      </dgm:prSet>
      <dgm:spPr/>
    </dgm:pt>
    <dgm:pt modelId="{91A1E9D8-CD1A-4A58-9C53-314D21C293BE}" type="pres">
      <dgm:prSet presAssocID="{F78CAF31-90F3-4015-B9D1-129F050B4F9C}" presName="FourNodes_4" presStyleLbl="node1" presStyleIdx="3" presStyleCnt="4">
        <dgm:presLayoutVars>
          <dgm:bulletEnabled val="1"/>
        </dgm:presLayoutVars>
      </dgm:prSet>
      <dgm:spPr/>
    </dgm:pt>
    <dgm:pt modelId="{9E7961C6-B117-4298-875E-258F91F2A931}" type="pres">
      <dgm:prSet presAssocID="{F78CAF31-90F3-4015-B9D1-129F050B4F9C}" presName="FourConn_1-2" presStyleLbl="fgAccFollowNode1" presStyleIdx="0" presStyleCnt="3">
        <dgm:presLayoutVars>
          <dgm:bulletEnabled val="1"/>
        </dgm:presLayoutVars>
      </dgm:prSet>
      <dgm:spPr/>
    </dgm:pt>
    <dgm:pt modelId="{B9FD78CC-10F7-47FE-B732-2D6B0DAB86DE}" type="pres">
      <dgm:prSet presAssocID="{F78CAF31-90F3-4015-B9D1-129F050B4F9C}" presName="FourConn_2-3" presStyleLbl="fgAccFollowNode1" presStyleIdx="1" presStyleCnt="3">
        <dgm:presLayoutVars>
          <dgm:bulletEnabled val="1"/>
        </dgm:presLayoutVars>
      </dgm:prSet>
      <dgm:spPr/>
    </dgm:pt>
    <dgm:pt modelId="{FFA2C11B-47CE-45D9-A73A-072A90F0C0DC}" type="pres">
      <dgm:prSet presAssocID="{F78CAF31-90F3-4015-B9D1-129F050B4F9C}" presName="FourConn_3-4" presStyleLbl="fgAccFollowNode1" presStyleIdx="2" presStyleCnt="3">
        <dgm:presLayoutVars>
          <dgm:bulletEnabled val="1"/>
        </dgm:presLayoutVars>
      </dgm:prSet>
      <dgm:spPr/>
    </dgm:pt>
    <dgm:pt modelId="{B7645395-7B4C-4E08-9046-FFE6F7C887EC}" type="pres">
      <dgm:prSet presAssocID="{F78CAF31-90F3-4015-B9D1-129F050B4F9C}" presName="FourNodes_1_text" presStyleLbl="node1" presStyleIdx="3" presStyleCnt="4">
        <dgm:presLayoutVars>
          <dgm:bulletEnabled val="1"/>
        </dgm:presLayoutVars>
      </dgm:prSet>
      <dgm:spPr/>
    </dgm:pt>
    <dgm:pt modelId="{88B30D71-8498-4C40-AB7F-11F970B4CC74}" type="pres">
      <dgm:prSet presAssocID="{F78CAF31-90F3-4015-B9D1-129F050B4F9C}" presName="FourNodes_2_text" presStyleLbl="node1" presStyleIdx="3" presStyleCnt="4">
        <dgm:presLayoutVars>
          <dgm:bulletEnabled val="1"/>
        </dgm:presLayoutVars>
      </dgm:prSet>
      <dgm:spPr/>
    </dgm:pt>
    <dgm:pt modelId="{C10E847E-411C-44C9-8CC4-6E47E73A9D72}" type="pres">
      <dgm:prSet presAssocID="{F78CAF31-90F3-4015-B9D1-129F050B4F9C}" presName="FourNodes_3_text" presStyleLbl="node1" presStyleIdx="3" presStyleCnt="4">
        <dgm:presLayoutVars>
          <dgm:bulletEnabled val="1"/>
        </dgm:presLayoutVars>
      </dgm:prSet>
      <dgm:spPr/>
    </dgm:pt>
    <dgm:pt modelId="{C28E8A7C-2141-40FD-882A-5751595BC8D7}" type="pres">
      <dgm:prSet presAssocID="{F78CAF31-90F3-4015-B9D1-129F050B4F9C}" presName="FourNodes_4_text" presStyleLbl="node1" presStyleIdx="3" presStyleCnt="4">
        <dgm:presLayoutVars>
          <dgm:bulletEnabled val="1"/>
        </dgm:presLayoutVars>
      </dgm:prSet>
      <dgm:spPr/>
    </dgm:pt>
  </dgm:ptLst>
  <dgm:cxnLst>
    <dgm:cxn modelId="{C513120D-8A86-411D-A14F-F4154C1C637D}" type="presOf" srcId="{F78CAF31-90F3-4015-B9D1-129F050B4F9C}" destId="{D054EB31-901C-4F40-8929-CA4B71A81926}" srcOrd="0" destOrd="0" presId="urn:microsoft.com/office/officeart/2005/8/layout/vProcess5"/>
    <dgm:cxn modelId="{36C19723-BA40-46C4-9198-480E85D024FC}" type="presOf" srcId="{E674C80C-15DD-416C-ABF6-33D881F1589B}" destId="{91A1E9D8-CD1A-4A58-9C53-314D21C293BE}" srcOrd="0" destOrd="0" presId="urn:microsoft.com/office/officeart/2005/8/layout/vProcess5"/>
    <dgm:cxn modelId="{9D8D7F26-D045-4A68-B03C-BE32C4D2AA44}" srcId="{F78CAF31-90F3-4015-B9D1-129F050B4F9C}" destId="{E674C80C-15DD-416C-ABF6-33D881F1589B}" srcOrd="3" destOrd="0" parTransId="{0D7BD8C4-D5DB-4D5B-97BE-23F559743DFC}" sibTransId="{E8D39272-03B7-45B8-9F46-20CEB0834FC9}"/>
    <dgm:cxn modelId="{7698552C-8D28-4D93-9779-42712F71B915}" type="presOf" srcId="{860D976E-C0AB-4FB9-8F70-63C9BFF382A4}" destId="{B7645395-7B4C-4E08-9046-FFE6F7C887EC}" srcOrd="1" destOrd="1" presId="urn:microsoft.com/office/officeart/2005/8/layout/vProcess5"/>
    <dgm:cxn modelId="{3562C52F-095D-4A6B-89D2-CD38123D8C9A}" type="presOf" srcId="{F090AA1F-DDA8-4C07-86DF-9710E713B9E6}" destId="{FBD1BC6C-6B67-4790-9BCC-06830CA856B7}" srcOrd="0" destOrd="0" presId="urn:microsoft.com/office/officeart/2005/8/layout/vProcess5"/>
    <dgm:cxn modelId="{3C7F995B-241F-4D1E-ACB7-02A59B4D50A4}" type="presOf" srcId="{6241F03B-72B7-4329-B657-11456B125607}" destId="{88B30D71-8498-4C40-AB7F-11F970B4CC74}" srcOrd="1" destOrd="0" presId="urn:microsoft.com/office/officeart/2005/8/layout/vProcess5"/>
    <dgm:cxn modelId="{5FFA8765-CAE8-4E1F-B2C3-A6A93EEBB7F5}" type="presOf" srcId="{F090AA1F-DDA8-4C07-86DF-9710E713B9E6}" destId="{B7645395-7B4C-4E08-9046-FFE6F7C887EC}" srcOrd="1" destOrd="0" presId="urn:microsoft.com/office/officeart/2005/8/layout/vProcess5"/>
    <dgm:cxn modelId="{77C8CD46-7F15-4513-B770-AC7E5D749BCC}" type="presOf" srcId="{6241F03B-72B7-4329-B657-11456B125607}" destId="{DCEB3C61-D26C-4A9E-BEE6-2B58DF54E624}" srcOrd="0" destOrd="0" presId="urn:microsoft.com/office/officeart/2005/8/layout/vProcess5"/>
    <dgm:cxn modelId="{2AB7716F-5485-4BD7-B77A-83B318A66CF4}" type="presOf" srcId="{B34C3287-86D2-4AF9-A39F-692AD7B11A15}" destId="{9E7961C6-B117-4298-875E-258F91F2A931}" srcOrd="0" destOrd="0" presId="urn:microsoft.com/office/officeart/2005/8/layout/vProcess5"/>
    <dgm:cxn modelId="{2B5F167B-2E2B-4987-B5C2-05016D5983EB}" type="presOf" srcId="{D92FCDFF-510E-4C55-B6D8-ABD6F7D5D37E}" destId="{B9FD78CC-10F7-47FE-B732-2D6B0DAB86DE}" srcOrd="0" destOrd="0" presId="urn:microsoft.com/office/officeart/2005/8/layout/vProcess5"/>
    <dgm:cxn modelId="{B82A8393-0FC2-4B12-994E-5274A6684BFD}" type="presOf" srcId="{B0B852ED-5C8A-42B9-B109-413AF302622F}" destId="{BE8B5245-145D-47F9-AB65-296CCE0ADFAD}" srcOrd="0" destOrd="0" presId="urn:microsoft.com/office/officeart/2005/8/layout/vProcess5"/>
    <dgm:cxn modelId="{BA3AA19B-6BC4-4D80-BC2B-5845E8199073}" type="presOf" srcId="{860D976E-C0AB-4FB9-8F70-63C9BFF382A4}" destId="{FBD1BC6C-6B67-4790-9BCC-06830CA856B7}" srcOrd="0" destOrd="1" presId="urn:microsoft.com/office/officeart/2005/8/layout/vProcess5"/>
    <dgm:cxn modelId="{3E1A6FC2-3BDA-4118-B505-8FDCC927C2A4}" srcId="{F78CAF31-90F3-4015-B9D1-129F050B4F9C}" destId="{B0B852ED-5C8A-42B9-B109-413AF302622F}" srcOrd="2" destOrd="0" parTransId="{E35693BC-DE83-431A-9D75-537A3BE781C8}" sibTransId="{054FCFFF-A094-4698-90EA-20082E7CE8BD}"/>
    <dgm:cxn modelId="{F3F73AC6-F1FB-4F13-98FA-9B4E775BD15E}" srcId="{F78CAF31-90F3-4015-B9D1-129F050B4F9C}" destId="{F090AA1F-DDA8-4C07-86DF-9710E713B9E6}" srcOrd="0" destOrd="0" parTransId="{8BAB3274-9A33-4FCF-8E4E-65A038B44F81}" sibTransId="{B34C3287-86D2-4AF9-A39F-692AD7B11A15}"/>
    <dgm:cxn modelId="{927B33D5-259A-496A-9707-A805934E2947}" type="presOf" srcId="{054FCFFF-A094-4698-90EA-20082E7CE8BD}" destId="{FFA2C11B-47CE-45D9-A73A-072A90F0C0DC}" srcOrd="0" destOrd="0" presId="urn:microsoft.com/office/officeart/2005/8/layout/vProcess5"/>
    <dgm:cxn modelId="{0FB1EED6-DBF2-4994-8097-09F64AC20CA5}" type="presOf" srcId="{E674C80C-15DD-416C-ABF6-33D881F1589B}" destId="{C28E8A7C-2141-40FD-882A-5751595BC8D7}" srcOrd="1" destOrd="0" presId="urn:microsoft.com/office/officeart/2005/8/layout/vProcess5"/>
    <dgm:cxn modelId="{DD6DE2E6-5FF2-4665-A4D1-481AA923D6BB}" type="presOf" srcId="{B0B852ED-5C8A-42B9-B109-413AF302622F}" destId="{C10E847E-411C-44C9-8CC4-6E47E73A9D72}" srcOrd="1" destOrd="0" presId="urn:microsoft.com/office/officeart/2005/8/layout/vProcess5"/>
    <dgm:cxn modelId="{CFFABDE8-B1DF-4323-B830-BEE3FBDBCED0}" srcId="{F090AA1F-DDA8-4C07-86DF-9710E713B9E6}" destId="{860D976E-C0AB-4FB9-8F70-63C9BFF382A4}" srcOrd="0" destOrd="0" parTransId="{22841683-85A2-49FE-8C99-C7F59DBDCC30}" sibTransId="{39D78063-9E42-4703-9630-B091A2B4F99C}"/>
    <dgm:cxn modelId="{62982CFF-8E4E-4B09-A64C-B69C2F90AD65}" srcId="{F78CAF31-90F3-4015-B9D1-129F050B4F9C}" destId="{6241F03B-72B7-4329-B657-11456B125607}" srcOrd="1" destOrd="0" parTransId="{2F1D363E-697F-4248-BDDC-6D773EFC11F9}" sibTransId="{D92FCDFF-510E-4C55-B6D8-ABD6F7D5D37E}"/>
    <dgm:cxn modelId="{026A17B7-78C9-48E0-9FD1-F55222AFF1E7}" type="presParOf" srcId="{D054EB31-901C-4F40-8929-CA4B71A81926}" destId="{0BB35B65-D66D-41B7-A8D2-8C46ED9D2B28}" srcOrd="0" destOrd="0" presId="urn:microsoft.com/office/officeart/2005/8/layout/vProcess5"/>
    <dgm:cxn modelId="{1D7ACA11-DE06-4537-B0EF-6CB811F3F895}" type="presParOf" srcId="{D054EB31-901C-4F40-8929-CA4B71A81926}" destId="{FBD1BC6C-6B67-4790-9BCC-06830CA856B7}" srcOrd="1" destOrd="0" presId="urn:microsoft.com/office/officeart/2005/8/layout/vProcess5"/>
    <dgm:cxn modelId="{372930A6-3D1E-4024-BD86-B8FD53927634}" type="presParOf" srcId="{D054EB31-901C-4F40-8929-CA4B71A81926}" destId="{DCEB3C61-D26C-4A9E-BEE6-2B58DF54E624}" srcOrd="2" destOrd="0" presId="urn:microsoft.com/office/officeart/2005/8/layout/vProcess5"/>
    <dgm:cxn modelId="{39BF2348-FCE2-4DC7-82E7-2F9B86461EDD}" type="presParOf" srcId="{D054EB31-901C-4F40-8929-CA4B71A81926}" destId="{BE8B5245-145D-47F9-AB65-296CCE0ADFAD}" srcOrd="3" destOrd="0" presId="urn:microsoft.com/office/officeart/2005/8/layout/vProcess5"/>
    <dgm:cxn modelId="{F1E55AA2-6181-4F49-B29A-A5ADD8D32E9D}" type="presParOf" srcId="{D054EB31-901C-4F40-8929-CA4B71A81926}" destId="{91A1E9D8-CD1A-4A58-9C53-314D21C293BE}" srcOrd="4" destOrd="0" presId="urn:microsoft.com/office/officeart/2005/8/layout/vProcess5"/>
    <dgm:cxn modelId="{A143694E-4F3B-4138-9761-CA1F41D3BBBA}" type="presParOf" srcId="{D054EB31-901C-4F40-8929-CA4B71A81926}" destId="{9E7961C6-B117-4298-875E-258F91F2A931}" srcOrd="5" destOrd="0" presId="urn:microsoft.com/office/officeart/2005/8/layout/vProcess5"/>
    <dgm:cxn modelId="{2DE56CFF-C053-47FF-ADDF-7A820F7D56C6}" type="presParOf" srcId="{D054EB31-901C-4F40-8929-CA4B71A81926}" destId="{B9FD78CC-10F7-47FE-B732-2D6B0DAB86DE}" srcOrd="6" destOrd="0" presId="urn:microsoft.com/office/officeart/2005/8/layout/vProcess5"/>
    <dgm:cxn modelId="{B258ECB2-AA50-4988-A38A-D144953FD8F8}" type="presParOf" srcId="{D054EB31-901C-4F40-8929-CA4B71A81926}" destId="{FFA2C11B-47CE-45D9-A73A-072A90F0C0DC}" srcOrd="7" destOrd="0" presId="urn:microsoft.com/office/officeart/2005/8/layout/vProcess5"/>
    <dgm:cxn modelId="{2D400C02-079B-4B39-AE77-08A90227FF58}" type="presParOf" srcId="{D054EB31-901C-4F40-8929-CA4B71A81926}" destId="{B7645395-7B4C-4E08-9046-FFE6F7C887EC}" srcOrd="8" destOrd="0" presId="urn:microsoft.com/office/officeart/2005/8/layout/vProcess5"/>
    <dgm:cxn modelId="{E404020B-7B41-4FB9-821A-658B829B1E51}" type="presParOf" srcId="{D054EB31-901C-4F40-8929-CA4B71A81926}" destId="{88B30D71-8498-4C40-AB7F-11F970B4CC74}" srcOrd="9" destOrd="0" presId="urn:microsoft.com/office/officeart/2005/8/layout/vProcess5"/>
    <dgm:cxn modelId="{3C4D1989-E6DE-4434-903D-6A6ACA13A16D}" type="presParOf" srcId="{D054EB31-901C-4F40-8929-CA4B71A81926}" destId="{C10E847E-411C-44C9-8CC4-6E47E73A9D72}" srcOrd="10" destOrd="0" presId="urn:microsoft.com/office/officeart/2005/8/layout/vProcess5"/>
    <dgm:cxn modelId="{B613500D-ECC6-4687-A803-8C8B563DD0F6}" type="presParOf" srcId="{D054EB31-901C-4F40-8929-CA4B71A81926}" destId="{C28E8A7C-2141-40FD-882A-5751595BC8D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826791-3900-4A23-AD7B-721EA8C0994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539EB35-924C-441F-BFF6-F78F88623D97}">
      <dgm:prSet/>
      <dgm:spPr/>
      <dgm:t>
        <a:bodyPr/>
        <a:lstStyle/>
        <a:p>
          <a:r>
            <a:rPr lang="el-GR"/>
            <a:t>ΤΕΧΝΙΚΟΣ ΑΝΕΛΚΥΣΤΗΡΩΝ</a:t>
          </a:r>
          <a:endParaRPr lang="en-US"/>
        </a:p>
      </dgm:t>
    </dgm:pt>
    <dgm:pt modelId="{235AECB8-C92A-4DAB-8D50-023F95D5D074}" type="parTrans" cxnId="{C32FA406-4255-4FBB-BD82-7FD082B9379F}">
      <dgm:prSet/>
      <dgm:spPr/>
      <dgm:t>
        <a:bodyPr/>
        <a:lstStyle/>
        <a:p>
          <a:endParaRPr lang="en-US"/>
        </a:p>
      </dgm:t>
    </dgm:pt>
    <dgm:pt modelId="{3265A3BE-7695-47E3-BDF7-3330BE11BD54}" type="sibTrans" cxnId="{C32FA406-4255-4FBB-BD82-7FD082B9379F}">
      <dgm:prSet/>
      <dgm:spPr/>
      <dgm:t>
        <a:bodyPr/>
        <a:lstStyle/>
        <a:p>
          <a:endParaRPr lang="en-US"/>
        </a:p>
      </dgm:t>
    </dgm:pt>
    <dgm:pt modelId="{53F2FB49-FC7C-4ECC-881C-FF009D662ADA}">
      <dgm:prSet/>
      <dgm:spPr/>
      <dgm:t>
        <a:bodyPr/>
        <a:lstStyle/>
        <a:p>
          <a:r>
            <a:rPr lang="el-GR"/>
            <a:t>ΤΕΧΝΙΚΟΣ ΑΝΑΝΕΩΣΙΜΩΝ ΠΗΓΩΝ ΕΝΕΡΓΕΙΑΣ </a:t>
          </a:r>
          <a:endParaRPr lang="en-US"/>
        </a:p>
      </dgm:t>
    </dgm:pt>
    <dgm:pt modelId="{4CDB99AA-971B-467D-8693-4EB9DC480FFA}" type="parTrans" cxnId="{5DFE177B-2E1E-4031-B58A-B0AA3A03B4E9}">
      <dgm:prSet/>
      <dgm:spPr/>
      <dgm:t>
        <a:bodyPr/>
        <a:lstStyle/>
        <a:p>
          <a:endParaRPr lang="en-US"/>
        </a:p>
      </dgm:t>
    </dgm:pt>
    <dgm:pt modelId="{E01C05F8-F454-4FDF-A8E0-5098894C3B09}" type="sibTrans" cxnId="{5DFE177B-2E1E-4031-B58A-B0AA3A03B4E9}">
      <dgm:prSet/>
      <dgm:spPr/>
      <dgm:t>
        <a:bodyPr/>
        <a:lstStyle/>
        <a:p>
          <a:endParaRPr lang="en-US"/>
        </a:p>
      </dgm:t>
    </dgm:pt>
    <dgm:pt modelId="{CC864F61-14B6-48BA-96F5-E1060C52D6D5}">
      <dgm:prSet/>
      <dgm:spPr/>
      <dgm:t>
        <a:bodyPr/>
        <a:lstStyle/>
        <a:p>
          <a:r>
            <a:rPr lang="el-GR"/>
            <a:t>ΤΕΧΝΙΚΟΣ ΜΑΓΕΙΡΙΚΗΣ ΤΕΧΝΗΣ, ΑΡΧΙΜΑΓΕΙΡΑΣ (CHEF) </a:t>
          </a:r>
          <a:endParaRPr lang="en-US"/>
        </a:p>
      </dgm:t>
    </dgm:pt>
    <dgm:pt modelId="{9730551C-279F-4094-B65D-1BC5B4FCDB4E}" type="parTrans" cxnId="{62656BD3-0A53-47C9-BE2B-5729B17AA8F8}">
      <dgm:prSet/>
      <dgm:spPr/>
      <dgm:t>
        <a:bodyPr/>
        <a:lstStyle/>
        <a:p>
          <a:endParaRPr lang="en-US"/>
        </a:p>
      </dgm:t>
    </dgm:pt>
    <dgm:pt modelId="{F941B82C-5737-4008-BEB2-9D21BDA7FCB5}" type="sibTrans" cxnId="{62656BD3-0A53-47C9-BE2B-5729B17AA8F8}">
      <dgm:prSet/>
      <dgm:spPr/>
      <dgm:t>
        <a:bodyPr/>
        <a:lstStyle/>
        <a:p>
          <a:endParaRPr lang="en-US"/>
        </a:p>
      </dgm:t>
    </dgm:pt>
    <dgm:pt modelId="{880CD3B0-D68F-4DA7-8392-407D08BDFDB9}">
      <dgm:prSet/>
      <dgm:spPr/>
      <dgm:t>
        <a:bodyPr/>
        <a:lstStyle/>
        <a:p>
          <a:r>
            <a:rPr lang="el-GR"/>
            <a:t>ΤΕΧΝΙΚΟΣ ΤΟΥΡΙΣΤΙΚΩΝ ΜΟΝΑΔΩΝ ΚΑΙ ΕΠΙΧΕΙΡΗΣΕΩΝ ΦΙΛΟΞΕΝΙΑΣ (ΥΠΗΡΕΣΙΑ ΥΠΟΔΟΧΗΣ, ΥΠΗΡΕΣΙΑ ΟΡΟΦΩΝ, ΕΜΠΟΡΕΥΜΑΤΟΓΝΩΣΙΑ ) </a:t>
          </a:r>
          <a:endParaRPr lang="en-US"/>
        </a:p>
      </dgm:t>
    </dgm:pt>
    <dgm:pt modelId="{769F6C9F-EDDE-4647-8270-EF69447EAB3B}" type="parTrans" cxnId="{266199AC-768E-4FF6-BD2C-DCF7B0390280}">
      <dgm:prSet/>
      <dgm:spPr/>
      <dgm:t>
        <a:bodyPr/>
        <a:lstStyle/>
        <a:p>
          <a:endParaRPr lang="en-US"/>
        </a:p>
      </dgm:t>
    </dgm:pt>
    <dgm:pt modelId="{11EAD788-DF06-42E8-A879-9B8F191CF25B}" type="sibTrans" cxnId="{266199AC-768E-4FF6-BD2C-DCF7B0390280}">
      <dgm:prSet/>
      <dgm:spPr/>
      <dgm:t>
        <a:bodyPr/>
        <a:lstStyle/>
        <a:p>
          <a:endParaRPr lang="en-US"/>
        </a:p>
      </dgm:t>
    </dgm:pt>
    <dgm:pt modelId="{300CA0A1-D0E9-4785-8090-6405D753C3C8}">
      <dgm:prSet/>
      <dgm:spPr/>
      <dgm:t>
        <a:bodyPr/>
        <a:lstStyle/>
        <a:p>
          <a:r>
            <a:rPr lang="el-GR"/>
            <a:t>ΤΕΧΝΙΚΟΣ ΑΥΤΟΜΑΤΙΣΜΩΝ ΝΑΥΤΙΛΙΑΣ </a:t>
          </a:r>
          <a:endParaRPr lang="en-US"/>
        </a:p>
      </dgm:t>
    </dgm:pt>
    <dgm:pt modelId="{814DBC87-158A-48C7-8839-86065E87B14A}" type="parTrans" cxnId="{0FFC4293-4276-4AC3-8821-664F173CDA4D}">
      <dgm:prSet/>
      <dgm:spPr/>
      <dgm:t>
        <a:bodyPr/>
        <a:lstStyle/>
        <a:p>
          <a:endParaRPr lang="en-US"/>
        </a:p>
      </dgm:t>
    </dgm:pt>
    <dgm:pt modelId="{EADAAEEA-66C1-4C4C-8EAE-042CC81C1F38}" type="sibTrans" cxnId="{0FFC4293-4276-4AC3-8821-664F173CDA4D}">
      <dgm:prSet/>
      <dgm:spPr/>
      <dgm:t>
        <a:bodyPr/>
        <a:lstStyle/>
        <a:p>
          <a:endParaRPr lang="en-US"/>
        </a:p>
      </dgm:t>
    </dgm:pt>
    <dgm:pt modelId="{0D9D3D84-FC21-40C5-B7E0-49439C27E561}">
      <dgm:prSet/>
      <dgm:spPr/>
      <dgm:t>
        <a:bodyPr/>
        <a:lstStyle/>
        <a:p>
          <a:r>
            <a:rPr lang="el-GR"/>
            <a:t>ΤΕΧΝΙΚΟΣ 3</a:t>
          </a:r>
          <a:r>
            <a:rPr lang="en-US"/>
            <a:t>D PRINTING</a:t>
          </a:r>
          <a:r>
            <a:rPr lang="el-GR"/>
            <a:t> </a:t>
          </a:r>
          <a:endParaRPr lang="en-US"/>
        </a:p>
      </dgm:t>
    </dgm:pt>
    <dgm:pt modelId="{2503B89B-B53C-444D-AD52-3ECFA84940DE}" type="parTrans" cxnId="{812BF406-404A-4CC7-932D-26226C663CD9}">
      <dgm:prSet/>
      <dgm:spPr/>
      <dgm:t>
        <a:bodyPr/>
        <a:lstStyle/>
        <a:p>
          <a:endParaRPr lang="en-US"/>
        </a:p>
      </dgm:t>
    </dgm:pt>
    <dgm:pt modelId="{FE5A5096-AA10-46FB-ADD2-FA8584371ABE}" type="sibTrans" cxnId="{812BF406-404A-4CC7-932D-26226C663CD9}">
      <dgm:prSet/>
      <dgm:spPr/>
      <dgm:t>
        <a:bodyPr/>
        <a:lstStyle/>
        <a:p>
          <a:endParaRPr lang="en-US"/>
        </a:p>
      </dgm:t>
    </dgm:pt>
    <dgm:pt modelId="{425ABB39-ECFE-4E56-8219-263AFC18C94B}">
      <dgm:prSet/>
      <dgm:spPr/>
      <dgm:t>
        <a:bodyPr/>
        <a:lstStyle/>
        <a:p>
          <a:r>
            <a:rPr lang="el-GR"/>
            <a:t>ΤΕΧΝΙΚΟΣ ΣΥΝΤΗΡΗΣΗΣ ΕΡΓΩΝ ΖΩΓΡΑΦΙΚΗΣ </a:t>
          </a:r>
          <a:endParaRPr lang="en-US"/>
        </a:p>
      </dgm:t>
    </dgm:pt>
    <dgm:pt modelId="{E82196C5-ED09-4AA7-9111-251A5843A422}" type="parTrans" cxnId="{A88F02F3-2243-42C7-8050-6A49DF237158}">
      <dgm:prSet/>
      <dgm:spPr/>
      <dgm:t>
        <a:bodyPr/>
        <a:lstStyle/>
        <a:p>
          <a:endParaRPr lang="en-US"/>
        </a:p>
      </dgm:t>
    </dgm:pt>
    <dgm:pt modelId="{64B58B3C-B0D0-4D0C-A3EA-C28CB02D6CD9}" type="sibTrans" cxnId="{A88F02F3-2243-42C7-8050-6A49DF237158}">
      <dgm:prSet/>
      <dgm:spPr/>
      <dgm:t>
        <a:bodyPr/>
        <a:lstStyle/>
        <a:p>
          <a:endParaRPr lang="en-US"/>
        </a:p>
      </dgm:t>
    </dgm:pt>
    <dgm:pt modelId="{726CF4EB-7553-4ABD-9123-14127E6EAC76}">
      <dgm:prSet/>
      <dgm:spPr/>
      <dgm:t>
        <a:bodyPr/>
        <a:lstStyle/>
        <a:p>
          <a:r>
            <a:rPr lang="el-GR"/>
            <a:t>ΤΕΧΝΙΚΟΣ ΔΙΚΤΥΩΝ ΚΑΙ ΤΗΛΕΠΙΚΟΙΝΩΝΙΩΝ </a:t>
          </a:r>
          <a:endParaRPr lang="en-US"/>
        </a:p>
      </dgm:t>
    </dgm:pt>
    <dgm:pt modelId="{69C4B931-1895-4A76-876D-0F5B61428CD9}" type="parTrans" cxnId="{3B10226E-B8CA-4D8A-AB8E-AAD3A6BAA0AC}">
      <dgm:prSet/>
      <dgm:spPr/>
      <dgm:t>
        <a:bodyPr/>
        <a:lstStyle/>
        <a:p>
          <a:endParaRPr lang="en-US"/>
        </a:p>
      </dgm:t>
    </dgm:pt>
    <dgm:pt modelId="{10916B86-735B-42BB-AECA-CE311A22FEE3}" type="sibTrans" cxnId="{3B10226E-B8CA-4D8A-AB8E-AAD3A6BAA0AC}">
      <dgm:prSet/>
      <dgm:spPr/>
      <dgm:t>
        <a:bodyPr/>
        <a:lstStyle/>
        <a:p>
          <a:endParaRPr lang="en-US"/>
        </a:p>
      </dgm:t>
    </dgm:pt>
    <dgm:pt modelId="{9477E871-3517-4323-BB32-69D73E9BCBF2}" type="pres">
      <dgm:prSet presAssocID="{52826791-3900-4A23-AD7B-721EA8C09942}" presName="linear" presStyleCnt="0">
        <dgm:presLayoutVars>
          <dgm:animLvl val="lvl"/>
          <dgm:resizeHandles val="exact"/>
        </dgm:presLayoutVars>
      </dgm:prSet>
      <dgm:spPr/>
    </dgm:pt>
    <dgm:pt modelId="{319444BB-ED93-46E1-BDB3-B185AC57F9EC}" type="pres">
      <dgm:prSet presAssocID="{3539EB35-924C-441F-BFF6-F78F88623D97}" presName="parentText" presStyleLbl="node1" presStyleIdx="0" presStyleCnt="8">
        <dgm:presLayoutVars>
          <dgm:chMax val="0"/>
          <dgm:bulletEnabled val="1"/>
        </dgm:presLayoutVars>
      </dgm:prSet>
      <dgm:spPr/>
    </dgm:pt>
    <dgm:pt modelId="{9E0EB618-35FB-4E2E-B403-9BAFF2971658}" type="pres">
      <dgm:prSet presAssocID="{3265A3BE-7695-47E3-BDF7-3330BE11BD54}" presName="spacer" presStyleCnt="0"/>
      <dgm:spPr/>
    </dgm:pt>
    <dgm:pt modelId="{07861C16-E12A-4F3B-BCB8-E0CBF674C963}" type="pres">
      <dgm:prSet presAssocID="{53F2FB49-FC7C-4ECC-881C-FF009D662ADA}" presName="parentText" presStyleLbl="node1" presStyleIdx="1" presStyleCnt="8">
        <dgm:presLayoutVars>
          <dgm:chMax val="0"/>
          <dgm:bulletEnabled val="1"/>
        </dgm:presLayoutVars>
      </dgm:prSet>
      <dgm:spPr/>
    </dgm:pt>
    <dgm:pt modelId="{97740907-86C1-4A86-BB97-85A4E3239364}" type="pres">
      <dgm:prSet presAssocID="{E01C05F8-F454-4FDF-A8E0-5098894C3B09}" presName="spacer" presStyleCnt="0"/>
      <dgm:spPr/>
    </dgm:pt>
    <dgm:pt modelId="{E606D876-F3E2-4343-A987-2295D4F6AF8B}" type="pres">
      <dgm:prSet presAssocID="{CC864F61-14B6-48BA-96F5-E1060C52D6D5}" presName="parentText" presStyleLbl="node1" presStyleIdx="2" presStyleCnt="8">
        <dgm:presLayoutVars>
          <dgm:chMax val="0"/>
          <dgm:bulletEnabled val="1"/>
        </dgm:presLayoutVars>
      </dgm:prSet>
      <dgm:spPr/>
    </dgm:pt>
    <dgm:pt modelId="{A661AB7B-88A4-4393-9150-C58573642242}" type="pres">
      <dgm:prSet presAssocID="{F941B82C-5737-4008-BEB2-9D21BDA7FCB5}" presName="spacer" presStyleCnt="0"/>
      <dgm:spPr/>
    </dgm:pt>
    <dgm:pt modelId="{C0F9C6DF-E4BE-4F51-BD61-BF8BC7C5C74F}" type="pres">
      <dgm:prSet presAssocID="{880CD3B0-D68F-4DA7-8392-407D08BDFDB9}" presName="parentText" presStyleLbl="node1" presStyleIdx="3" presStyleCnt="8">
        <dgm:presLayoutVars>
          <dgm:chMax val="0"/>
          <dgm:bulletEnabled val="1"/>
        </dgm:presLayoutVars>
      </dgm:prSet>
      <dgm:spPr/>
    </dgm:pt>
    <dgm:pt modelId="{E119A5B6-DB4F-4F6C-8561-D8594AABA77E}" type="pres">
      <dgm:prSet presAssocID="{11EAD788-DF06-42E8-A879-9B8F191CF25B}" presName="spacer" presStyleCnt="0"/>
      <dgm:spPr/>
    </dgm:pt>
    <dgm:pt modelId="{2707CE3F-0ADD-4282-A6D8-F6AC69B21C69}" type="pres">
      <dgm:prSet presAssocID="{300CA0A1-D0E9-4785-8090-6405D753C3C8}" presName="parentText" presStyleLbl="node1" presStyleIdx="4" presStyleCnt="8">
        <dgm:presLayoutVars>
          <dgm:chMax val="0"/>
          <dgm:bulletEnabled val="1"/>
        </dgm:presLayoutVars>
      </dgm:prSet>
      <dgm:spPr/>
    </dgm:pt>
    <dgm:pt modelId="{7AF26AAE-9684-48A8-9E7B-7C76FD4E84C9}" type="pres">
      <dgm:prSet presAssocID="{EADAAEEA-66C1-4C4C-8EAE-042CC81C1F38}" presName="spacer" presStyleCnt="0"/>
      <dgm:spPr/>
    </dgm:pt>
    <dgm:pt modelId="{2750CC83-0F7D-4672-BEB2-2BE9F8B31758}" type="pres">
      <dgm:prSet presAssocID="{0D9D3D84-FC21-40C5-B7E0-49439C27E561}" presName="parentText" presStyleLbl="node1" presStyleIdx="5" presStyleCnt="8">
        <dgm:presLayoutVars>
          <dgm:chMax val="0"/>
          <dgm:bulletEnabled val="1"/>
        </dgm:presLayoutVars>
      </dgm:prSet>
      <dgm:spPr/>
    </dgm:pt>
    <dgm:pt modelId="{252B1B7F-D110-47DF-BB98-7FBF954CA4BE}" type="pres">
      <dgm:prSet presAssocID="{FE5A5096-AA10-46FB-ADD2-FA8584371ABE}" presName="spacer" presStyleCnt="0"/>
      <dgm:spPr/>
    </dgm:pt>
    <dgm:pt modelId="{6947F7EF-398F-4A8E-B9E8-7856E23B6A7E}" type="pres">
      <dgm:prSet presAssocID="{425ABB39-ECFE-4E56-8219-263AFC18C94B}" presName="parentText" presStyleLbl="node1" presStyleIdx="6" presStyleCnt="8">
        <dgm:presLayoutVars>
          <dgm:chMax val="0"/>
          <dgm:bulletEnabled val="1"/>
        </dgm:presLayoutVars>
      </dgm:prSet>
      <dgm:spPr/>
    </dgm:pt>
    <dgm:pt modelId="{C2082911-DA3D-4C9C-B508-CD209559C54B}" type="pres">
      <dgm:prSet presAssocID="{64B58B3C-B0D0-4D0C-A3EA-C28CB02D6CD9}" presName="spacer" presStyleCnt="0"/>
      <dgm:spPr/>
    </dgm:pt>
    <dgm:pt modelId="{C8C6A88A-2BA1-41BE-921E-2C5DC49FCFA2}" type="pres">
      <dgm:prSet presAssocID="{726CF4EB-7553-4ABD-9123-14127E6EAC76}" presName="parentText" presStyleLbl="node1" presStyleIdx="7" presStyleCnt="8">
        <dgm:presLayoutVars>
          <dgm:chMax val="0"/>
          <dgm:bulletEnabled val="1"/>
        </dgm:presLayoutVars>
      </dgm:prSet>
      <dgm:spPr/>
    </dgm:pt>
  </dgm:ptLst>
  <dgm:cxnLst>
    <dgm:cxn modelId="{C32FA406-4255-4FBB-BD82-7FD082B9379F}" srcId="{52826791-3900-4A23-AD7B-721EA8C09942}" destId="{3539EB35-924C-441F-BFF6-F78F88623D97}" srcOrd="0" destOrd="0" parTransId="{235AECB8-C92A-4DAB-8D50-023F95D5D074}" sibTransId="{3265A3BE-7695-47E3-BDF7-3330BE11BD54}"/>
    <dgm:cxn modelId="{812BF406-404A-4CC7-932D-26226C663CD9}" srcId="{52826791-3900-4A23-AD7B-721EA8C09942}" destId="{0D9D3D84-FC21-40C5-B7E0-49439C27E561}" srcOrd="5" destOrd="0" parTransId="{2503B89B-B53C-444D-AD52-3ECFA84940DE}" sibTransId="{FE5A5096-AA10-46FB-ADD2-FA8584371ABE}"/>
    <dgm:cxn modelId="{8AE51427-BF7A-4C2A-A570-51B6A85502FF}" type="presOf" srcId="{726CF4EB-7553-4ABD-9123-14127E6EAC76}" destId="{C8C6A88A-2BA1-41BE-921E-2C5DC49FCFA2}" srcOrd="0" destOrd="0" presId="urn:microsoft.com/office/officeart/2005/8/layout/vList2"/>
    <dgm:cxn modelId="{3B10226E-B8CA-4D8A-AB8E-AAD3A6BAA0AC}" srcId="{52826791-3900-4A23-AD7B-721EA8C09942}" destId="{726CF4EB-7553-4ABD-9123-14127E6EAC76}" srcOrd="7" destOrd="0" parTransId="{69C4B931-1895-4A76-876D-0F5B61428CD9}" sibTransId="{10916B86-735B-42BB-AECA-CE311A22FEE3}"/>
    <dgm:cxn modelId="{D7D3E652-9AAA-44B3-88C1-6DDE71F04BD0}" type="presOf" srcId="{880CD3B0-D68F-4DA7-8392-407D08BDFDB9}" destId="{C0F9C6DF-E4BE-4F51-BD61-BF8BC7C5C74F}" srcOrd="0" destOrd="0" presId="urn:microsoft.com/office/officeart/2005/8/layout/vList2"/>
    <dgm:cxn modelId="{5DFE177B-2E1E-4031-B58A-B0AA3A03B4E9}" srcId="{52826791-3900-4A23-AD7B-721EA8C09942}" destId="{53F2FB49-FC7C-4ECC-881C-FF009D662ADA}" srcOrd="1" destOrd="0" parTransId="{4CDB99AA-971B-467D-8693-4EB9DC480FFA}" sibTransId="{E01C05F8-F454-4FDF-A8E0-5098894C3B09}"/>
    <dgm:cxn modelId="{29E8D791-4B97-4A88-B04F-650C92D4E2CD}" type="presOf" srcId="{425ABB39-ECFE-4E56-8219-263AFC18C94B}" destId="{6947F7EF-398F-4A8E-B9E8-7856E23B6A7E}" srcOrd="0" destOrd="0" presId="urn:microsoft.com/office/officeart/2005/8/layout/vList2"/>
    <dgm:cxn modelId="{0FFC4293-4276-4AC3-8821-664F173CDA4D}" srcId="{52826791-3900-4A23-AD7B-721EA8C09942}" destId="{300CA0A1-D0E9-4785-8090-6405D753C3C8}" srcOrd="4" destOrd="0" parTransId="{814DBC87-158A-48C7-8839-86065E87B14A}" sibTransId="{EADAAEEA-66C1-4C4C-8EAE-042CC81C1F38}"/>
    <dgm:cxn modelId="{43E15E95-7D3F-41C9-93A1-1A4507375AD8}" type="presOf" srcId="{53F2FB49-FC7C-4ECC-881C-FF009D662ADA}" destId="{07861C16-E12A-4F3B-BCB8-E0CBF674C963}" srcOrd="0" destOrd="0" presId="urn:microsoft.com/office/officeart/2005/8/layout/vList2"/>
    <dgm:cxn modelId="{BC4F3199-2498-4D05-8CE2-03400D0D72F1}" type="presOf" srcId="{300CA0A1-D0E9-4785-8090-6405D753C3C8}" destId="{2707CE3F-0ADD-4282-A6D8-F6AC69B21C69}" srcOrd="0" destOrd="0" presId="urn:microsoft.com/office/officeart/2005/8/layout/vList2"/>
    <dgm:cxn modelId="{818BC5A0-E047-4429-A5A0-65B9229D6A44}" type="presOf" srcId="{52826791-3900-4A23-AD7B-721EA8C09942}" destId="{9477E871-3517-4323-BB32-69D73E9BCBF2}" srcOrd="0" destOrd="0" presId="urn:microsoft.com/office/officeart/2005/8/layout/vList2"/>
    <dgm:cxn modelId="{266199AC-768E-4FF6-BD2C-DCF7B0390280}" srcId="{52826791-3900-4A23-AD7B-721EA8C09942}" destId="{880CD3B0-D68F-4DA7-8392-407D08BDFDB9}" srcOrd="3" destOrd="0" parTransId="{769F6C9F-EDDE-4647-8270-EF69447EAB3B}" sibTransId="{11EAD788-DF06-42E8-A879-9B8F191CF25B}"/>
    <dgm:cxn modelId="{4B5A81CA-05D6-46F7-97FD-05E5ABF4187C}" type="presOf" srcId="{3539EB35-924C-441F-BFF6-F78F88623D97}" destId="{319444BB-ED93-46E1-BDB3-B185AC57F9EC}" srcOrd="0" destOrd="0" presId="urn:microsoft.com/office/officeart/2005/8/layout/vList2"/>
    <dgm:cxn modelId="{62656BD3-0A53-47C9-BE2B-5729B17AA8F8}" srcId="{52826791-3900-4A23-AD7B-721EA8C09942}" destId="{CC864F61-14B6-48BA-96F5-E1060C52D6D5}" srcOrd="2" destOrd="0" parTransId="{9730551C-279F-4094-B65D-1BC5B4FCDB4E}" sibTransId="{F941B82C-5737-4008-BEB2-9D21BDA7FCB5}"/>
    <dgm:cxn modelId="{53D60AEE-9F16-49B8-A8A7-A24D9E462F62}" type="presOf" srcId="{CC864F61-14B6-48BA-96F5-E1060C52D6D5}" destId="{E606D876-F3E2-4343-A987-2295D4F6AF8B}" srcOrd="0" destOrd="0" presId="urn:microsoft.com/office/officeart/2005/8/layout/vList2"/>
    <dgm:cxn modelId="{A88F02F3-2243-42C7-8050-6A49DF237158}" srcId="{52826791-3900-4A23-AD7B-721EA8C09942}" destId="{425ABB39-ECFE-4E56-8219-263AFC18C94B}" srcOrd="6" destOrd="0" parTransId="{E82196C5-ED09-4AA7-9111-251A5843A422}" sibTransId="{64B58B3C-B0D0-4D0C-A3EA-C28CB02D6CD9}"/>
    <dgm:cxn modelId="{80426DFF-51C1-4876-8DA4-6026204A77CE}" type="presOf" srcId="{0D9D3D84-FC21-40C5-B7E0-49439C27E561}" destId="{2750CC83-0F7D-4672-BEB2-2BE9F8B31758}" srcOrd="0" destOrd="0" presId="urn:microsoft.com/office/officeart/2005/8/layout/vList2"/>
    <dgm:cxn modelId="{26DBF770-B2A5-4AA3-90B6-D356FDFC65FF}" type="presParOf" srcId="{9477E871-3517-4323-BB32-69D73E9BCBF2}" destId="{319444BB-ED93-46E1-BDB3-B185AC57F9EC}" srcOrd="0" destOrd="0" presId="urn:microsoft.com/office/officeart/2005/8/layout/vList2"/>
    <dgm:cxn modelId="{3F4A2928-97A1-42DC-9371-CB9AE184BA15}" type="presParOf" srcId="{9477E871-3517-4323-BB32-69D73E9BCBF2}" destId="{9E0EB618-35FB-4E2E-B403-9BAFF2971658}" srcOrd="1" destOrd="0" presId="urn:microsoft.com/office/officeart/2005/8/layout/vList2"/>
    <dgm:cxn modelId="{150FA7E9-B3C0-43A1-AA43-E590C6B36832}" type="presParOf" srcId="{9477E871-3517-4323-BB32-69D73E9BCBF2}" destId="{07861C16-E12A-4F3B-BCB8-E0CBF674C963}" srcOrd="2" destOrd="0" presId="urn:microsoft.com/office/officeart/2005/8/layout/vList2"/>
    <dgm:cxn modelId="{80101E3D-75E8-463C-A476-AD30EA2505B4}" type="presParOf" srcId="{9477E871-3517-4323-BB32-69D73E9BCBF2}" destId="{97740907-86C1-4A86-BB97-85A4E3239364}" srcOrd="3" destOrd="0" presId="urn:microsoft.com/office/officeart/2005/8/layout/vList2"/>
    <dgm:cxn modelId="{2448F536-DA2C-4C90-B194-E06CA43E3A6F}" type="presParOf" srcId="{9477E871-3517-4323-BB32-69D73E9BCBF2}" destId="{E606D876-F3E2-4343-A987-2295D4F6AF8B}" srcOrd="4" destOrd="0" presId="urn:microsoft.com/office/officeart/2005/8/layout/vList2"/>
    <dgm:cxn modelId="{629E410A-BEA5-464A-828F-C3FBB6C50008}" type="presParOf" srcId="{9477E871-3517-4323-BB32-69D73E9BCBF2}" destId="{A661AB7B-88A4-4393-9150-C58573642242}" srcOrd="5" destOrd="0" presId="urn:microsoft.com/office/officeart/2005/8/layout/vList2"/>
    <dgm:cxn modelId="{45ACB76E-460C-4890-A624-92B2442FB6FD}" type="presParOf" srcId="{9477E871-3517-4323-BB32-69D73E9BCBF2}" destId="{C0F9C6DF-E4BE-4F51-BD61-BF8BC7C5C74F}" srcOrd="6" destOrd="0" presId="urn:microsoft.com/office/officeart/2005/8/layout/vList2"/>
    <dgm:cxn modelId="{A1A4C5E1-4DA1-41AA-A1DC-853B898CB3D5}" type="presParOf" srcId="{9477E871-3517-4323-BB32-69D73E9BCBF2}" destId="{E119A5B6-DB4F-4F6C-8561-D8594AABA77E}" srcOrd="7" destOrd="0" presId="urn:microsoft.com/office/officeart/2005/8/layout/vList2"/>
    <dgm:cxn modelId="{C3820005-8F46-477F-B2F4-4D9F8C6FEBD3}" type="presParOf" srcId="{9477E871-3517-4323-BB32-69D73E9BCBF2}" destId="{2707CE3F-0ADD-4282-A6D8-F6AC69B21C69}" srcOrd="8" destOrd="0" presId="urn:microsoft.com/office/officeart/2005/8/layout/vList2"/>
    <dgm:cxn modelId="{574A7293-8C2A-4DC7-B031-3BE094B55605}" type="presParOf" srcId="{9477E871-3517-4323-BB32-69D73E9BCBF2}" destId="{7AF26AAE-9684-48A8-9E7B-7C76FD4E84C9}" srcOrd="9" destOrd="0" presId="urn:microsoft.com/office/officeart/2005/8/layout/vList2"/>
    <dgm:cxn modelId="{4FFEDECC-9391-443D-AB6A-DFF213C1BFC6}" type="presParOf" srcId="{9477E871-3517-4323-BB32-69D73E9BCBF2}" destId="{2750CC83-0F7D-4672-BEB2-2BE9F8B31758}" srcOrd="10" destOrd="0" presId="urn:microsoft.com/office/officeart/2005/8/layout/vList2"/>
    <dgm:cxn modelId="{02B7F614-664A-4A0C-BAB0-23D1F979D977}" type="presParOf" srcId="{9477E871-3517-4323-BB32-69D73E9BCBF2}" destId="{252B1B7F-D110-47DF-BB98-7FBF954CA4BE}" srcOrd="11" destOrd="0" presId="urn:microsoft.com/office/officeart/2005/8/layout/vList2"/>
    <dgm:cxn modelId="{C1094544-0DCB-48A5-83DF-9299A56034A9}" type="presParOf" srcId="{9477E871-3517-4323-BB32-69D73E9BCBF2}" destId="{6947F7EF-398F-4A8E-B9E8-7856E23B6A7E}" srcOrd="12" destOrd="0" presId="urn:microsoft.com/office/officeart/2005/8/layout/vList2"/>
    <dgm:cxn modelId="{99EC4E01-22AC-4C26-8BEB-2FABBABB0ACD}" type="presParOf" srcId="{9477E871-3517-4323-BB32-69D73E9BCBF2}" destId="{C2082911-DA3D-4C9C-B508-CD209559C54B}" srcOrd="13" destOrd="0" presId="urn:microsoft.com/office/officeart/2005/8/layout/vList2"/>
    <dgm:cxn modelId="{04D3C5D1-DA0D-4381-A366-B734436FA31E}" type="presParOf" srcId="{9477E871-3517-4323-BB32-69D73E9BCBF2}" destId="{C8C6A88A-2BA1-41BE-921E-2C5DC49FCFA2}"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41FCD-4C94-4AF9-B3D2-E03D35581B55}">
      <dsp:nvSpPr>
        <dsp:cNvPr id="0" name=""/>
        <dsp:cNvSpPr/>
      </dsp:nvSpPr>
      <dsp:spPr>
        <a:xfrm>
          <a:off x="225102" y="2172"/>
          <a:ext cx="2860678" cy="17164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Ομάδα Προσανατολισμού στα τέσσερα 4 κοινά μαθήματα της οποίας θα εξεταστεί πανελλαδικά,</a:t>
          </a:r>
          <a:endParaRPr lang="en-US" sz="2000" kern="1200" dirty="0"/>
        </a:p>
      </dsp:txBody>
      <dsp:txXfrm>
        <a:off x="225102" y="2172"/>
        <a:ext cx="2860678" cy="1716406"/>
      </dsp:txXfrm>
    </dsp:sp>
    <dsp:sp modelId="{BB0242C2-49F0-4D8F-823C-4918AFA440C7}">
      <dsp:nvSpPr>
        <dsp:cNvPr id="0" name=""/>
        <dsp:cNvSpPr/>
      </dsp:nvSpPr>
      <dsp:spPr>
        <a:xfrm>
          <a:off x="3371848" y="2172"/>
          <a:ext cx="2860678" cy="171640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u="sng" kern="1200" dirty="0"/>
            <a:t>Τα ειδικά μαθήματα</a:t>
          </a:r>
          <a:r>
            <a:rPr lang="el-GR" sz="2000" kern="1200" dirty="0"/>
            <a:t> που τυχόν επιθυμεί να εξεταστεί.</a:t>
          </a:r>
          <a:endParaRPr lang="en-US" sz="2000" kern="1200" dirty="0"/>
        </a:p>
      </dsp:txBody>
      <dsp:txXfrm>
        <a:off x="3371848" y="2172"/>
        <a:ext cx="2860678" cy="1716406"/>
      </dsp:txXfrm>
    </dsp:sp>
    <dsp:sp modelId="{AD9EE3D6-D126-47C6-84DA-BF2D19BD97C7}">
      <dsp:nvSpPr>
        <dsp:cNvPr id="0" name=""/>
        <dsp:cNvSpPr/>
      </dsp:nvSpPr>
      <dsp:spPr>
        <a:xfrm>
          <a:off x="6518594" y="2172"/>
          <a:ext cx="2860678" cy="171640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Ξένες γλώσσες ( Αγγλικά, Γαλλικά, Γερμανικά, Ιταλικά)</a:t>
          </a:r>
          <a:endParaRPr lang="en-US" sz="2000" kern="1200"/>
        </a:p>
      </dsp:txBody>
      <dsp:txXfrm>
        <a:off x="6518594" y="2172"/>
        <a:ext cx="2860678" cy="1716406"/>
      </dsp:txXfrm>
    </dsp:sp>
    <dsp:sp modelId="{EB766644-6C91-4CFC-A942-5027E38950DB}">
      <dsp:nvSpPr>
        <dsp:cNvPr id="0" name=""/>
        <dsp:cNvSpPr/>
      </dsp:nvSpPr>
      <dsp:spPr>
        <a:xfrm>
          <a:off x="225102" y="2004647"/>
          <a:ext cx="2860678" cy="171640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Σχέδιο ( Ελεύθερο και Γραμμικό)</a:t>
          </a:r>
          <a:endParaRPr lang="en-US" sz="2000" kern="1200"/>
        </a:p>
      </dsp:txBody>
      <dsp:txXfrm>
        <a:off x="225102" y="2004647"/>
        <a:ext cx="2860678" cy="1716406"/>
      </dsp:txXfrm>
    </dsp:sp>
    <dsp:sp modelId="{DAC6B99E-0B21-491A-A6B4-A1168FF5A230}">
      <dsp:nvSpPr>
        <dsp:cNvPr id="0" name=""/>
        <dsp:cNvSpPr/>
      </dsp:nvSpPr>
      <dsp:spPr>
        <a:xfrm>
          <a:off x="3371848" y="2004647"/>
          <a:ext cx="2860678" cy="171640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Μουσικά Μαθήματα ( Αρμονία, Υπαγόρευση μουσικού κειμένου) </a:t>
          </a:r>
          <a:endParaRPr lang="en-US" sz="2000" kern="1200" dirty="0"/>
        </a:p>
      </dsp:txBody>
      <dsp:txXfrm>
        <a:off x="3371848" y="2004647"/>
        <a:ext cx="2860678" cy="1716406"/>
      </dsp:txXfrm>
    </dsp:sp>
    <dsp:sp modelId="{0CE9DD11-FB31-43FF-A295-3C46F5FB6A4C}">
      <dsp:nvSpPr>
        <dsp:cNvPr id="0" name=""/>
        <dsp:cNvSpPr/>
      </dsp:nvSpPr>
      <dsp:spPr>
        <a:xfrm>
          <a:off x="6518594" y="2004647"/>
          <a:ext cx="2860678" cy="17164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Αθλήματα για ΤΕΦΑΑ</a:t>
          </a:r>
          <a:endParaRPr lang="en-US" sz="2000" kern="1200"/>
        </a:p>
      </dsp:txBody>
      <dsp:txXfrm>
        <a:off x="6518594" y="2004647"/>
        <a:ext cx="2860678" cy="1716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1BC6C-6B67-4790-9BCC-06830CA856B7}">
      <dsp:nvSpPr>
        <dsp:cNvPr id="0" name=""/>
        <dsp:cNvSpPr/>
      </dsp:nvSpPr>
      <dsp:spPr>
        <a:xfrm>
          <a:off x="0" y="0"/>
          <a:ext cx="4730749" cy="1020159"/>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Ε.Β.Ε.= Μέσος όρος όλων των υποψηφίων στα τέσσερα μαθήματα  του επιστημονικού πεδίου * Χ% </a:t>
          </a:r>
          <a:endParaRPr lang="en-US" sz="1300" kern="1200"/>
        </a:p>
        <a:p>
          <a:pPr marL="57150" lvl="1" indent="-57150" algn="l" defTabSz="444500">
            <a:lnSpc>
              <a:spcPct val="90000"/>
            </a:lnSpc>
            <a:spcBef>
              <a:spcPct val="0"/>
            </a:spcBef>
            <a:spcAft>
              <a:spcPct val="15000"/>
            </a:spcAft>
            <a:buChar char="•"/>
          </a:pPr>
          <a:r>
            <a:rPr lang="el-GR" sz="1000" kern="1200"/>
            <a:t>Χ= 0,80 - 1,20 και ορίζεται από το κάθε πανεπιστημιακό τμήμα</a:t>
          </a:r>
          <a:endParaRPr lang="en-US" sz="1000" kern="1200"/>
        </a:p>
      </dsp:txBody>
      <dsp:txXfrm>
        <a:off x="29879" y="29879"/>
        <a:ext cx="3543715" cy="960401"/>
      </dsp:txXfrm>
    </dsp:sp>
    <dsp:sp modelId="{DCEB3C61-D26C-4A9E-BEE6-2B58DF54E624}">
      <dsp:nvSpPr>
        <dsp:cNvPr id="0" name=""/>
        <dsp:cNvSpPr/>
      </dsp:nvSpPr>
      <dsp:spPr>
        <a:xfrm>
          <a:off x="396200" y="1205642"/>
          <a:ext cx="4730749" cy="1020159"/>
        </a:xfrm>
        <a:prstGeom prst="roundRect">
          <a:avLst>
            <a:gd name="adj" fmla="val 10000"/>
          </a:avLst>
        </a:prstGeom>
        <a:gradFill rotWithShape="0">
          <a:gsLst>
            <a:gs pos="0">
              <a:schemeClr val="accent2">
                <a:hueOff val="-1130992"/>
                <a:satOff val="3728"/>
                <a:lumOff val="3987"/>
                <a:alphaOff val="0"/>
                <a:tint val="98000"/>
                <a:satMod val="110000"/>
                <a:lumMod val="104000"/>
              </a:schemeClr>
            </a:gs>
            <a:gs pos="69000">
              <a:schemeClr val="accent2">
                <a:hueOff val="-1130992"/>
                <a:satOff val="3728"/>
                <a:lumOff val="3987"/>
                <a:alphaOff val="0"/>
                <a:shade val="88000"/>
                <a:satMod val="130000"/>
                <a:lumMod val="92000"/>
              </a:schemeClr>
            </a:gs>
            <a:gs pos="100000">
              <a:schemeClr val="accent2">
                <a:hueOff val="-1130992"/>
                <a:satOff val="3728"/>
                <a:lumOff val="398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Π.χ. εάν ο μέσος όρος των μέσων επιδόσεων όλων των υποψηφίων ενός επιστημονικού πεδίου είναι 11 και το πανεπιστημιακό τμήμα έχει ορίσει το Χ% στο 90% ή 0,9 του Μ.Ο., </a:t>
          </a:r>
          <a:endParaRPr lang="en-US" sz="1300" kern="1200"/>
        </a:p>
      </dsp:txBody>
      <dsp:txXfrm>
        <a:off x="426079" y="1235521"/>
        <a:ext cx="3611687" cy="960401"/>
      </dsp:txXfrm>
    </dsp:sp>
    <dsp:sp modelId="{BE8B5245-145D-47F9-AB65-296CCE0ADFAD}">
      <dsp:nvSpPr>
        <dsp:cNvPr id="0" name=""/>
        <dsp:cNvSpPr/>
      </dsp:nvSpPr>
      <dsp:spPr>
        <a:xfrm>
          <a:off x="786487" y="2411285"/>
          <a:ext cx="4730749" cy="1020159"/>
        </a:xfrm>
        <a:prstGeom prst="roundRect">
          <a:avLst>
            <a:gd name="adj" fmla="val 10000"/>
          </a:avLst>
        </a:prstGeom>
        <a:gradFill rotWithShape="0">
          <a:gsLst>
            <a:gs pos="0">
              <a:schemeClr val="accent2">
                <a:hueOff val="-2261984"/>
                <a:satOff val="7457"/>
                <a:lumOff val="7974"/>
                <a:alphaOff val="0"/>
                <a:tint val="98000"/>
                <a:satMod val="110000"/>
                <a:lumMod val="104000"/>
              </a:schemeClr>
            </a:gs>
            <a:gs pos="69000">
              <a:schemeClr val="accent2">
                <a:hueOff val="-2261984"/>
                <a:satOff val="7457"/>
                <a:lumOff val="7974"/>
                <a:alphaOff val="0"/>
                <a:shade val="88000"/>
                <a:satMod val="130000"/>
                <a:lumMod val="92000"/>
              </a:schemeClr>
            </a:gs>
            <a:gs pos="100000">
              <a:schemeClr val="accent2">
                <a:hueOff val="-2261984"/>
                <a:satOff val="7457"/>
                <a:lumOff val="797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Ε.Β.Ε. για το συγκεκριμένο τμήμα θα είναι: 11*0,9=  9,9.</a:t>
          </a:r>
          <a:endParaRPr lang="en-US" sz="1300" kern="1200"/>
        </a:p>
      </dsp:txBody>
      <dsp:txXfrm>
        <a:off x="816366" y="2441164"/>
        <a:ext cx="3617601" cy="960401"/>
      </dsp:txXfrm>
    </dsp:sp>
    <dsp:sp modelId="{91A1E9D8-CD1A-4A58-9C53-314D21C293BE}">
      <dsp:nvSpPr>
        <dsp:cNvPr id="0" name=""/>
        <dsp:cNvSpPr/>
      </dsp:nvSpPr>
      <dsp:spPr>
        <a:xfrm>
          <a:off x="1182687" y="3616928"/>
          <a:ext cx="4730749" cy="1020159"/>
        </a:xfrm>
        <a:prstGeom prst="roundRect">
          <a:avLst>
            <a:gd name="adj" fmla="val 10000"/>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Αν ο μέσος όρος των επιδόσεων του υποψηφίου ΧΩΡΙΣ ΤΟΥΣ ΣΥΝΤΕΛΕΣΤΕΣ ΒΑΡΥΤΗΤΑΣ είναι ≥ Ε.Β.Ε.  μπορεί να το δηλώσει στο μηχανογραφικό.</a:t>
          </a:r>
          <a:endParaRPr lang="en-US" sz="1300" kern="1200"/>
        </a:p>
      </dsp:txBody>
      <dsp:txXfrm>
        <a:off x="1212566" y="3646807"/>
        <a:ext cx="3611687" cy="960401"/>
      </dsp:txXfrm>
    </dsp:sp>
    <dsp:sp modelId="{9E7961C6-B117-4298-875E-258F91F2A931}">
      <dsp:nvSpPr>
        <dsp:cNvPr id="0" name=""/>
        <dsp:cNvSpPr/>
      </dsp:nvSpPr>
      <dsp:spPr>
        <a:xfrm>
          <a:off x="4067646" y="781349"/>
          <a:ext cx="663103" cy="663103"/>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216844" y="781349"/>
        <a:ext cx="364707" cy="498985"/>
      </dsp:txXfrm>
    </dsp:sp>
    <dsp:sp modelId="{B9FD78CC-10F7-47FE-B732-2D6B0DAB86DE}">
      <dsp:nvSpPr>
        <dsp:cNvPr id="0" name=""/>
        <dsp:cNvSpPr/>
      </dsp:nvSpPr>
      <dsp:spPr>
        <a:xfrm>
          <a:off x="4463846" y="1986992"/>
          <a:ext cx="663103" cy="663103"/>
        </a:xfrm>
        <a:prstGeom prst="downArrow">
          <a:avLst>
            <a:gd name="adj1" fmla="val 55000"/>
            <a:gd name="adj2" fmla="val 45000"/>
          </a:avLst>
        </a:prstGeom>
        <a:solidFill>
          <a:schemeClr val="accent2">
            <a:tint val="40000"/>
            <a:alpha val="90000"/>
            <a:hueOff val="-2096409"/>
            <a:satOff val="8402"/>
            <a:lumOff val="1248"/>
            <a:alphaOff val="0"/>
          </a:schemeClr>
        </a:solidFill>
        <a:ln w="9525" cap="flat" cmpd="sng" algn="ctr">
          <a:solidFill>
            <a:schemeClr val="accent2">
              <a:tint val="40000"/>
              <a:alpha val="90000"/>
              <a:hueOff val="-2096409"/>
              <a:satOff val="8402"/>
              <a:lumOff val="12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613044" y="1986992"/>
        <a:ext cx="364707" cy="498985"/>
      </dsp:txXfrm>
    </dsp:sp>
    <dsp:sp modelId="{FFA2C11B-47CE-45D9-A73A-072A90F0C0DC}">
      <dsp:nvSpPr>
        <dsp:cNvPr id="0" name=""/>
        <dsp:cNvSpPr/>
      </dsp:nvSpPr>
      <dsp:spPr>
        <a:xfrm>
          <a:off x="4854133" y="3192635"/>
          <a:ext cx="663103" cy="663103"/>
        </a:xfrm>
        <a:prstGeom prst="downArrow">
          <a:avLst>
            <a:gd name="adj1" fmla="val 55000"/>
            <a:gd name="adj2" fmla="val 45000"/>
          </a:avLst>
        </a:prstGeom>
        <a:solidFill>
          <a:schemeClr val="accent2">
            <a:tint val="40000"/>
            <a:alpha val="90000"/>
            <a:hueOff val="-4192819"/>
            <a:satOff val="16804"/>
            <a:lumOff val="2495"/>
            <a:alphaOff val="0"/>
          </a:schemeClr>
        </a:solidFill>
        <a:ln w="9525" cap="flat" cmpd="sng" algn="ctr">
          <a:solidFill>
            <a:schemeClr val="accent2">
              <a:tint val="40000"/>
              <a:alpha val="90000"/>
              <a:hueOff val="-4192819"/>
              <a:satOff val="16804"/>
              <a:lumOff val="24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003331" y="3192635"/>
        <a:ext cx="364707" cy="498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444BB-ED93-46E1-BDB3-B185AC57F9EC}">
      <dsp:nvSpPr>
        <dsp:cNvPr id="0" name=""/>
        <dsp:cNvSpPr/>
      </dsp:nvSpPr>
      <dsp:spPr>
        <a:xfrm>
          <a:off x="0" y="121795"/>
          <a:ext cx="5913437" cy="516427"/>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ΤΕΧΝΙΚΟΣ ΑΝΕΛΚΥΣΤΗΡΩΝ</a:t>
          </a:r>
          <a:endParaRPr lang="en-US" sz="1300" kern="1200"/>
        </a:p>
      </dsp:txBody>
      <dsp:txXfrm>
        <a:off x="25210" y="147005"/>
        <a:ext cx="5863017" cy="466007"/>
      </dsp:txXfrm>
    </dsp:sp>
    <dsp:sp modelId="{07861C16-E12A-4F3B-BCB8-E0CBF674C963}">
      <dsp:nvSpPr>
        <dsp:cNvPr id="0" name=""/>
        <dsp:cNvSpPr/>
      </dsp:nvSpPr>
      <dsp:spPr>
        <a:xfrm>
          <a:off x="0" y="675662"/>
          <a:ext cx="5913437" cy="516427"/>
        </a:xfrm>
        <a:prstGeom prst="roundRect">
          <a:avLst/>
        </a:prstGeom>
        <a:gradFill rotWithShape="0">
          <a:gsLst>
            <a:gs pos="0">
              <a:schemeClr val="accent2">
                <a:hueOff val="-484711"/>
                <a:satOff val="1598"/>
                <a:lumOff val="1709"/>
                <a:alphaOff val="0"/>
                <a:tint val="98000"/>
                <a:satMod val="110000"/>
                <a:lumMod val="104000"/>
              </a:schemeClr>
            </a:gs>
            <a:gs pos="69000">
              <a:schemeClr val="accent2">
                <a:hueOff val="-484711"/>
                <a:satOff val="1598"/>
                <a:lumOff val="1709"/>
                <a:alphaOff val="0"/>
                <a:shade val="88000"/>
                <a:satMod val="130000"/>
                <a:lumMod val="92000"/>
              </a:schemeClr>
            </a:gs>
            <a:gs pos="100000">
              <a:schemeClr val="accent2">
                <a:hueOff val="-484711"/>
                <a:satOff val="1598"/>
                <a:lumOff val="170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ΤΕΧΝΙΚΟΣ ΑΝΑΝΕΩΣΙΜΩΝ ΠΗΓΩΝ ΕΝΕΡΓΕΙΑΣ </a:t>
          </a:r>
          <a:endParaRPr lang="en-US" sz="1300" kern="1200"/>
        </a:p>
      </dsp:txBody>
      <dsp:txXfrm>
        <a:off x="25210" y="700872"/>
        <a:ext cx="5863017" cy="466007"/>
      </dsp:txXfrm>
    </dsp:sp>
    <dsp:sp modelId="{E606D876-F3E2-4343-A987-2295D4F6AF8B}">
      <dsp:nvSpPr>
        <dsp:cNvPr id="0" name=""/>
        <dsp:cNvSpPr/>
      </dsp:nvSpPr>
      <dsp:spPr>
        <a:xfrm>
          <a:off x="0" y="1229529"/>
          <a:ext cx="5913437" cy="516427"/>
        </a:xfrm>
        <a:prstGeom prst="roundRect">
          <a:avLst/>
        </a:prstGeom>
        <a:gradFill rotWithShape="0">
          <a:gsLst>
            <a:gs pos="0">
              <a:schemeClr val="accent2">
                <a:hueOff val="-969422"/>
                <a:satOff val="3196"/>
                <a:lumOff val="3417"/>
                <a:alphaOff val="0"/>
                <a:tint val="98000"/>
                <a:satMod val="110000"/>
                <a:lumMod val="104000"/>
              </a:schemeClr>
            </a:gs>
            <a:gs pos="69000">
              <a:schemeClr val="accent2">
                <a:hueOff val="-969422"/>
                <a:satOff val="3196"/>
                <a:lumOff val="3417"/>
                <a:alphaOff val="0"/>
                <a:shade val="88000"/>
                <a:satMod val="130000"/>
                <a:lumMod val="92000"/>
              </a:schemeClr>
            </a:gs>
            <a:gs pos="100000">
              <a:schemeClr val="accent2">
                <a:hueOff val="-969422"/>
                <a:satOff val="3196"/>
                <a:lumOff val="341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ΤΕΧΝΙΚΟΣ ΜΑΓΕΙΡΙΚΗΣ ΤΕΧΝΗΣ, ΑΡΧΙΜΑΓΕΙΡΑΣ (CHEF) </a:t>
          </a:r>
          <a:endParaRPr lang="en-US" sz="1300" kern="1200"/>
        </a:p>
      </dsp:txBody>
      <dsp:txXfrm>
        <a:off x="25210" y="1254739"/>
        <a:ext cx="5863017" cy="466007"/>
      </dsp:txXfrm>
    </dsp:sp>
    <dsp:sp modelId="{C0F9C6DF-E4BE-4F51-BD61-BF8BC7C5C74F}">
      <dsp:nvSpPr>
        <dsp:cNvPr id="0" name=""/>
        <dsp:cNvSpPr/>
      </dsp:nvSpPr>
      <dsp:spPr>
        <a:xfrm>
          <a:off x="0" y="1783396"/>
          <a:ext cx="5913437" cy="516427"/>
        </a:xfrm>
        <a:prstGeom prst="roundRect">
          <a:avLst/>
        </a:prstGeom>
        <a:gradFill rotWithShape="0">
          <a:gsLst>
            <a:gs pos="0">
              <a:schemeClr val="accent2">
                <a:hueOff val="-1454132"/>
                <a:satOff val="4794"/>
                <a:lumOff val="5126"/>
                <a:alphaOff val="0"/>
                <a:tint val="98000"/>
                <a:satMod val="110000"/>
                <a:lumMod val="104000"/>
              </a:schemeClr>
            </a:gs>
            <a:gs pos="69000">
              <a:schemeClr val="accent2">
                <a:hueOff val="-1454132"/>
                <a:satOff val="4794"/>
                <a:lumOff val="5126"/>
                <a:alphaOff val="0"/>
                <a:shade val="88000"/>
                <a:satMod val="130000"/>
                <a:lumMod val="92000"/>
              </a:schemeClr>
            </a:gs>
            <a:gs pos="100000">
              <a:schemeClr val="accent2">
                <a:hueOff val="-1454132"/>
                <a:satOff val="4794"/>
                <a:lumOff val="512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ΤΕΧΝΙΚΟΣ ΤΟΥΡΙΣΤΙΚΩΝ ΜΟΝΑΔΩΝ ΚΑΙ ΕΠΙΧΕΙΡΗΣΕΩΝ ΦΙΛΟΞΕΝΙΑΣ (ΥΠΗΡΕΣΙΑ ΥΠΟΔΟΧΗΣ, ΥΠΗΡΕΣΙΑ ΟΡΟΦΩΝ, ΕΜΠΟΡΕΥΜΑΤΟΓΝΩΣΙΑ ) </a:t>
          </a:r>
          <a:endParaRPr lang="en-US" sz="1300" kern="1200"/>
        </a:p>
      </dsp:txBody>
      <dsp:txXfrm>
        <a:off x="25210" y="1808606"/>
        <a:ext cx="5863017" cy="466007"/>
      </dsp:txXfrm>
    </dsp:sp>
    <dsp:sp modelId="{2707CE3F-0ADD-4282-A6D8-F6AC69B21C69}">
      <dsp:nvSpPr>
        <dsp:cNvPr id="0" name=""/>
        <dsp:cNvSpPr/>
      </dsp:nvSpPr>
      <dsp:spPr>
        <a:xfrm>
          <a:off x="0" y="2337263"/>
          <a:ext cx="5913437" cy="516427"/>
        </a:xfrm>
        <a:prstGeom prst="roundRect">
          <a:avLst/>
        </a:prstGeom>
        <a:gradFill rotWithShape="0">
          <a:gsLst>
            <a:gs pos="0">
              <a:schemeClr val="accent2">
                <a:hueOff val="-1938843"/>
                <a:satOff val="6391"/>
                <a:lumOff val="6835"/>
                <a:alphaOff val="0"/>
                <a:tint val="98000"/>
                <a:satMod val="110000"/>
                <a:lumMod val="104000"/>
              </a:schemeClr>
            </a:gs>
            <a:gs pos="69000">
              <a:schemeClr val="accent2">
                <a:hueOff val="-1938843"/>
                <a:satOff val="6391"/>
                <a:lumOff val="6835"/>
                <a:alphaOff val="0"/>
                <a:shade val="88000"/>
                <a:satMod val="130000"/>
                <a:lumMod val="92000"/>
              </a:schemeClr>
            </a:gs>
            <a:gs pos="100000">
              <a:schemeClr val="accent2">
                <a:hueOff val="-1938843"/>
                <a:satOff val="6391"/>
                <a:lumOff val="683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ΤΕΧΝΙΚΟΣ ΑΥΤΟΜΑΤΙΣΜΩΝ ΝΑΥΤΙΛΙΑΣ </a:t>
          </a:r>
          <a:endParaRPr lang="en-US" sz="1300" kern="1200"/>
        </a:p>
      </dsp:txBody>
      <dsp:txXfrm>
        <a:off x="25210" y="2362473"/>
        <a:ext cx="5863017" cy="466007"/>
      </dsp:txXfrm>
    </dsp:sp>
    <dsp:sp modelId="{2750CC83-0F7D-4672-BEB2-2BE9F8B31758}">
      <dsp:nvSpPr>
        <dsp:cNvPr id="0" name=""/>
        <dsp:cNvSpPr/>
      </dsp:nvSpPr>
      <dsp:spPr>
        <a:xfrm>
          <a:off x="0" y="2891131"/>
          <a:ext cx="5913437" cy="516427"/>
        </a:xfrm>
        <a:prstGeom prst="roundRect">
          <a:avLst/>
        </a:prstGeom>
        <a:gradFill rotWithShape="0">
          <a:gsLst>
            <a:gs pos="0">
              <a:schemeClr val="accent2">
                <a:hueOff val="-2423554"/>
                <a:satOff val="7989"/>
                <a:lumOff val="8544"/>
                <a:alphaOff val="0"/>
                <a:tint val="98000"/>
                <a:satMod val="110000"/>
                <a:lumMod val="104000"/>
              </a:schemeClr>
            </a:gs>
            <a:gs pos="69000">
              <a:schemeClr val="accent2">
                <a:hueOff val="-2423554"/>
                <a:satOff val="7989"/>
                <a:lumOff val="8544"/>
                <a:alphaOff val="0"/>
                <a:shade val="88000"/>
                <a:satMod val="130000"/>
                <a:lumMod val="92000"/>
              </a:schemeClr>
            </a:gs>
            <a:gs pos="100000">
              <a:schemeClr val="accent2">
                <a:hueOff val="-2423554"/>
                <a:satOff val="7989"/>
                <a:lumOff val="854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ΤΕΧΝΙΚΟΣ 3</a:t>
          </a:r>
          <a:r>
            <a:rPr lang="en-US" sz="1300" kern="1200"/>
            <a:t>D PRINTING</a:t>
          </a:r>
          <a:r>
            <a:rPr lang="el-GR" sz="1300" kern="1200"/>
            <a:t> </a:t>
          </a:r>
          <a:endParaRPr lang="en-US" sz="1300" kern="1200"/>
        </a:p>
      </dsp:txBody>
      <dsp:txXfrm>
        <a:off x="25210" y="2916341"/>
        <a:ext cx="5863017" cy="466007"/>
      </dsp:txXfrm>
    </dsp:sp>
    <dsp:sp modelId="{6947F7EF-398F-4A8E-B9E8-7856E23B6A7E}">
      <dsp:nvSpPr>
        <dsp:cNvPr id="0" name=""/>
        <dsp:cNvSpPr/>
      </dsp:nvSpPr>
      <dsp:spPr>
        <a:xfrm>
          <a:off x="0" y="3444998"/>
          <a:ext cx="5913437" cy="516427"/>
        </a:xfrm>
        <a:prstGeom prst="roundRect">
          <a:avLst/>
        </a:prstGeom>
        <a:gradFill rotWithShape="0">
          <a:gsLst>
            <a:gs pos="0">
              <a:schemeClr val="accent2">
                <a:hueOff val="-2908265"/>
                <a:satOff val="9587"/>
                <a:lumOff val="10252"/>
                <a:alphaOff val="0"/>
                <a:tint val="98000"/>
                <a:satMod val="110000"/>
                <a:lumMod val="104000"/>
              </a:schemeClr>
            </a:gs>
            <a:gs pos="69000">
              <a:schemeClr val="accent2">
                <a:hueOff val="-2908265"/>
                <a:satOff val="9587"/>
                <a:lumOff val="10252"/>
                <a:alphaOff val="0"/>
                <a:shade val="88000"/>
                <a:satMod val="130000"/>
                <a:lumMod val="92000"/>
              </a:schemeClr>
            </a:gs>
            <a:gs pos="100000">
              <a:schemeClr val="accent2">
                <a:hueOff val="-2908265"/>
                <a:satOff val="9587"/>
                <a:lumOff val="1025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ΤΕΧΝΙΚΟΣ ΣΥΝΤΗΡΗΣΗΣ ΕΡΓΩΝ ΖΩΓΡΑΦΙΚΗΣ </a:t>
          </a:r>
          <a:endParaRPr lang="en-US" sz="1300" kern="1200"/>
        </a:p>
      </dsp:txBody>
      <dsp:txXfrm>
        <a:off x="25210" y="3470208"/>
        <a:ext cx="5863017" cy="466007"/>
      </dsp:txXfrm>
    </dsp:sp>
    <dsp:sp modelId="{C8C6A88A-2BA1-41BE-921E-2C5DC49FCFA2}">
      <dsp:nvSpPr>
        <dsp:cNvPr id="0" name=""/>
        <dsp:cNvSpPr/>
      </dsp:nvSpPr>
      <dsp:spPr>
        <a:xfrm>
          <a:off x="0" y="3998865"/>
          <a:ext cx="5913437" cy="516427"/>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ΤΕΧΝΙΚΟΣ ΔΙΚΤΥΩΝ ΚΑΙ ΤΗΛΕΠΙΚΟΙΝΩΝΙΩΝ </a:t>
          </a:r>
          <a:endParaRPr lang="en-US" sz="1300" kern="1200"/>
        </a:p>
      </dsp:txBody>
      <dsp:txXfrm>
        <a:off x="25210" y="4024075"/>
        <a:ext cx="5863017" cy="4660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4/10/2025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4/10/2025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01%20&#924;&#949;&#964;&#945;&#924;&#932;&#929;&#921;&#932;&#917;&#954;&#960;.pptx" TargetMode="External"/><Relationship Id="rId1" Type="http://schemas.openxmlformats.org/officeDocument/2006/relationships/slideLayout" Target="../slideLayouts/slideLayout2.xml"/><Relationship Id="rId6" Type="http://schemas.openxmlformats.org/officeDocument/2006/relationships/hyperlink" Target="03%20&#932;&#929;&#921;&#932;&#917;&#954;&#960;.pptx" TargetMode="External"/><Relationship Id="rId5" Type="http://schemas.openxmlformats.org/officeDocument/2006/relationships/hyperlink" Target="02%20&#913;&#957;&#916;&#949;&#965;&#964;&#917;&#954;&#960;.pptx"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europa.eu/europass/en/create-europass-c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292847"/>
            <a:ext cx="8637073" cy="2541431"/>
          </a:xfrm>
        </p:spPr>
        <p:txBody>
          <a:bodyPr>
            <a:normAutofit fontScale="90000"/>
          </a:bodyPr>
          <a:lstStyle/>
          <a:p>
            <a:pPr algn="ctr"/>
            <a:r>
              <a:rPr lang="el-GR" dirty="0" err="1"/>
              <a:t>Σχολικοσ</a:t>
            </a:r>
            <a:r>
              <a:rPr lang="el-GR" dirty="0"/>
              <a:t> </a:t>
            </a:r>
            <a:r>
              <a:rPr lang="el-GR" dirty="0" err="1"/>
              <a:t>επαγγελματικοσ</a:t>
            </a:r>
            <a:r>
              <a:rPr lang="el-GR" dirty="0"/>
              <a:t> </a:t>
            </a:r>
            <a:r>
              <a:rPr lang="el-GR" dirty="0" err="1"/>
              <a:t>προσανατολισμοσ</a:t>
            </a:r>
            <a:endParaRPr lang="el-GR" dirty="0"/>
          </a:p>
        </p:txBody>
      </p:sp>
      <p:sp>
        <p:nvSpPr>
          <p:cNvPr id="3" name="Subtitle 2"/>
          <p:cNvSpPr>
            <a:spLocks noGrp="1"/>
          </p:cNvSpPr>
          <p:nvPr>
            <p:ph type="subTitle" idx="1"/>
          </p:nvPr>
        </p:nvSpPr>
        <p:spPr>
          <a:xfrm>
            <a:off x="8388883" y="3819524"/>
            <a:ext cx="3803117" cy="2162175"/>
          </a:xfrm>
        </p:spPr>
        <p:txBody>
          <a:bodyPr>
            <a:noAutofit/>
          </a:bodyPr>
          <a:lstStyle/>
          <a:p>
            <a:r>
              <a:rPr lang="el-GR" sz="1000" b="1" dirty="0" err="1">
                <a:latin typeface="Calibri" panose="020F0502020204030204" pitchFamily="34" charset="0"/>
                <a:ea typeface="Calibri" panose="020F0502020204030204" pitchFamily="34" charset="0"/>
                <a:cs typeface="Calibri" panose="020F0502020204030204" pitchFamily="34" charset="0"/>
              </a:rPr>
              <a:t>Δελησταθησ</a:t>
            </a:r>
            <a:r>
              <a:rPr lang="el-GR" sz="1000" b="1" dirty="0">
                <a:latin typeface="Calibri" panose="020F0502020204030204" pitchFamily="34" charset="0"/>
                <a:ea typeface="Calibri" panose="020F0502020204030204" pitchFamily="34" charset="0"/>
                <a:cs typeface="Calibri" panose="020F0502020204030204" pitchFamily="34" charset="0"/>
              </a:rPr>
              <a:t> </a:t>
            </a:r>
            <a:r>
              <a:rPr lang="el-GR" sz="1000" b="1" dirty="0" err="1">
                <a:latin typeface="Calibri" panose="020F0502020204030204" pitchFamily="34" charset="0"/>
                <a:ea typeface="Calibri" panose="020F0502020204030204" pitchFamily="34" charset="0"/>
                <a:cs typeface="Calibri" panose="020F0502020204030204" pitchFamily="34" charset="0"/>
              </a:rPr>
              <a:t>κωνσταντινοσ</a:t>
            </a:r>
            <a:r>
              <a:rPr lang="el-GR"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m.Sc.</a:t>
            </a:r>
            <a:endParaRPr lang="el-GR" sz="1000" b="1" dirty="0">
              <a:latin typeface="Calibri" panose="020F0502020204030204" pitchFamily="34" charset="0"/>
              <a:ea typeface="Calibri" panose="020F0502020204030204" pitchFamily="34" charset="0"/>
              <a:cs typeface="Calibri" panose="020F0502020204030204" pitchFamily="34" charset="0"/>
            </a:endParaRPr>
          </a:p>
          <a:p>
            <a:r>
              <a:rPr lang="el-GR" sz="1000" dirty="0">
                <a:latin typeface="Calibri" panose="020F0502020204030204" pitchFamily="34" charset="0"/>
                <a:ea typeface="Calibri" panose="020F0502020204030204" pitchFamily="34" charset="0"/>
                <a:cs typeface="Calibri" panose="020F0502020204030204" pitchFamily="34" charset="0"/>
              </a:rPr>
              <a:t>Μηχανικοσ ενεργειαΚΗΣ ΤΕΧΝΙΚΗΣ – ηλεκτρολογοσ μηχανικοσ</a:t>
            </a:r>
          </a:p>
          <a:p>
            <a:r>
              <a:rPr lang="el-GR" sz="1000" dirty="0" err="1">
                <a:latin typeface="Calibri" panose="020F0502020204030204" pitchFamily="34" charset="0"/>
                <a:ea typeface="Calibri" panose="020F0502020204030204" pitchFamily="34" charset="0"/>
                <a:cs typeface="Calibri" panose="020F0502020204030204" pitchFamily="34" charset="0"/>
              </a:rPr>
              <a:t>Ελεγκτησ</a:t>
            </a:r>
            <a:r>
              <a:rPr lang="el-GR" sz="1000" dirty="0">
                <a:latin typeface="Calibri" panose="020F0502020204030204" pitchFamily="34" charset="0"/>
                <a:ea typeface="Calibri" panose="020F0502020204030204" pitchFamily="34" charset="0"/>
                <a:cs typeface="Calibri" panose="020F0502020204030204" pitchFamily="34" charset="0"/>
              </a:rPr>
              <a:t> ισχυοσ γραμμων 2 – 3 μετρο αθηνων</a:t>
            </a:r>
          </a:p>
          <a:p>
            <a:r>
              <a:rPr lang="el-GR" sz="1000" dirty="0" err="1">
                <a:latin typeface="Calibri" panose="020F0502020204030204" pitchFamily="34" charset="0"/>
                <a:ea typeface="Calibri" panose="020F0502020204030204" pitchFamily="34" charset="0"/>
                <a:cs typeface="Calibri" panose="020F0502020204030204" pitchFamily="34" charset="0"/>
              </a:rPr>
              <a:t>Πιστοποιημενοσ</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εκπαιδευτης</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ενηλικων</a:t>
            </a:r>
            <a:r>
              <a:rPr lang="el-GR" sz="1000" dirty="0">
                <a:latin typeface="Calibri" panose="020F0502020204030204" pitchFamily="34" charset="0"/>
                <a:ea typeface="Calibri" panose="020F0502020204030204" pitchFamily="34" charset="0"/>
                <a:cs typeface="Calibri" panose="020F0502020204030204" pitchFamily="34" charset="0"/>
              </a:rPr>
              <a:t> εοππεπ</a:t>
            </a:r>
          </a:p>
          <a:p>
            <a:r>
              <a:rPr lang="el-GR" sz="1000" dirty="0">
                <a:latin typeface="Calibri" panose="020F0502020204030204" pitchFamily="34" charset="0"/>
                <a:ea typeface="Calibri" panose="020F0502020204030204" pitchFamily="34" charset="0"/>
                <a:cs typeface="Calibri" panose="020F0502020204030204" pitchFamily="34" charset="0"/>
              </a:rPr>
              <a:t>Τομεαρχησ τεχνικων </a:t>
            </a:r>
            <a:r>
              <a:rPr lang="el-GR" sz="1000" dirty="0" err="1">
                <a:latin typeface="Calibri" panose="020F0502020204030204" pitchFamily="34" charset="0"/>
                <a:ea typeface="Calibri" panose="020F0502020204030204" pitchFamily="34" charset="0"/>
                <a:cs typeface="Calibri" panose="020F0502020204030204" pitchFamily="34" charset="0"/>
              </a:rPr>
              <a:t>επαγγελματων</a:t>
            </a:r>
            <a:r>
              <a:rPr lang="el-GR" sz="1000" dirty="0">
                <a:latin typeface="Calibri" panose="020F0502020204030204" pitchFamily="34" charset="0"/>
                <a:ea typeface="Calibri" panose="020F0502020204030204" pitchFamily="34" charset="0"/>
                <a:cs typeface="Calibri" panose="020F0502020204030204" pitchFamily="34" charset="0"/>
              </a:rPr>
              <a:t> </a:t>
            </a:r>
          </a:p>
          <a:p>
            <a:r>
              <a:rPr lang="el-GR" sz="1000" dirty="0">
                <a:latin typeface="Calibri" panose="020F0502020204030204" pitchFamily="34" charset="0"/>
                <a:ea typeface="Calibri" panose="020F0502020204030204" pitchFamily="34" charset="0"/>
                <a:cs typeface="Calibri" panose="020F0502020204030204" pitchFamily="34" charset="0"/>
              </a:rPr>
              <a:t>Ερευνητησ ευρωπαικα προγραμματα </a:t>
            </a:r>
            <a:r>
              <a:rPr lang="en-US" sz="1000" dirty="0" err="1">
                <a:latin typeface="Calibri" panose="020F0502020204030204" pitchFamily="34" charset="0"/>
                <a:ea typeface="Calibri" panose="020F0502020204030204" pitchFamily="34" charset="0"/>
                <a:cs typeface="Calibri" panose="020F0502020204030204" pitchFamily="34" charset="0"/>
              </a:rPr>
              <a:t>secove</a:t>
            </a:r>
            <a:r>
              <a:rPr lang="en-US" sz="1000" dirty="0">
                <a:latin typeface="Calibri" panose="020F0502020204030204" pitchFamily="34" charset="0"/>
                <a:ea typeface="Calibri" panose="020F0502020204030204" pitchFamily="34" charset="0"/>
                <a:cs typeface="Calibri" panose="020F0502020204030204" pitchFamily="34" charset="0"/>
              </a:rPr>
              <a:t> / </a:t>
            </a:r>
            <a:r>
              <a:rPr lang="en-US" sz="1000" dirty="0" err="1">
                <a:latin typeface="Calibri" panose="020F0502020204030204" pitchFamily="34" charset="0"/>
                <a:ea typeface="Calibri" panose="020F0502020204030204" pitchFamily="34" charset="0"/>
                <a:cs typeface="Calibri" panose="020F0502020204030204" pitchFamily="34" charset="0"/>
              </a:rPr>
              <a:t>shorewinner</a:t>
            </a:r>
            <a:endParaRPr lang="el-GR" sz="1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Εικόνα 4" descr="Εικόνα που περιέχει κείμενο, γραμματοσειρά, λογότυπο, γραφικά&#10;&#10;Το περιεχόμενο που δημιουργείται από τεχνολογία AI ενδέχεται να είναι εσφαλμένο.">
            <a:extLst>
              <a:ext uri="{FF2B5EF4-FFF2-40B4-BE49-F238E27FC236}">
                <a16:creationId xmlns:a16="http://schemas.microsoft.com/office/drawing/2014/main" id="{4F67085D-D1FD-B865-D777-4286E5DD8B24}"/>
              </a:ext>
            </a:extLst>
          </p:cNvPr>
          <p:cNvPicPr>
            <a:picLocks noChangeAspect="1"/>
          </p:cNvPicPr>
          <p:nvPr/>
        </p:nvPicPr>
        <p:blipFill>
          <a:blip r:embed="rId2"/>
          <a:stretch>
            <a:fillRect/>
          </a:stretch>
        </p:blipFill>
        <p:spPr>
          <a:xfrm>
            <a:off x="85726" y="3670663"/>
            <a:ext cx="3648075" cy="2311036"/>
          </a:xfrm>
          <a:prstGeom prst="rect">
            <a:avLst/>
          </a:prstGeom>
        </p:spPr>
      </p:pic>
      <p:pic>
        <p:nvPicPr>
          <p:cNvPr id="7" name="Εικόνα 6" descr="Εικόνα που περιέχει κείμενο, γραμματοσειρά, σχεδίαση, τυπογραφία&#10;&#10;Το περιεχόμενο που δημιουργείται από τεχνολογία AI ενδέχεται να είναι εσφαλμένο.">
            <a:extLst>
              <a:ext uri="{FF2B5EF4-FFF2-40B4-BE49-F238E27FC236}">
                <a16:creationId xmlns:a16="http://schemas.microsoft.com/office/drawing/2014/main" id="{5016EAB3-2361-88A7-138F-FB3952C41032}"/>
              </a:ext>
            </a:extLst>
          </p:cNvPr>
          <p:cNvPicPr>
            <a:picLocks noChangeAspect="1"/>
          </p:cNvPicPr>
          <p:nvPr/>
        </p:nvPicPr>
        <p:blipFill>
          <a:blip r:embed="rId3"/>
          <a:stretch>
            <a:fillRect/>
          </a:stretch>
        </p:blipFill>
        <p:spPr>
          <a:xfrm>
            <a:off x="85725" y="95597"/>
            <a:ext cx="3152776" cy="3275904"/>
          </a:xfrm>
          <a:prstGeom prst="rect">
            <a:avLst/>
          </a:prstGeom>
        </p:spPr>
      </p:pic>
    </p:spTree>
    <p:extLst>
      <p:ext uri="{BB962C8B-B14F-4D97-AF65-F5344CB8AC3E}">
        <p14:creationId xmlns:p14="http://schemas.microsoft.com/office/powerpoint/2010/main" val="123661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6" name="Picture 4" descr="elas2">
            <a:extLst>
              <a:ext uri="{FF2B5EF4-FFF2-40B4-BE49-F238E27FC236}">
                <a16:creationId xmlns:a16="http://schemas.microsoft.com/office/drawing/2014/main" id="{B34ACD99-61CF-1420-0389-8A816FF14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971" r="8380"/>
          <a:stretch/>
        </p:blipFill>
        <p:spPr bwMode="auto">
          <a:xfrm>
            <a:off x="2" y="10"/>
            <a:ext cx="609440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stratiotikes-sxoles-620x320_0">
            <a:extLst>
              <a:ext uri="{FF2B5EF4-FFF2-40B4-BE49-F238E27FC236}">
                <a16:creationId xmlns:a16="http://schemas.microsoft.com/office/drawing/2014/main" id="{7B55FA59-3440-E951-C54B-4CCE2CB9C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537" r="24814"/>
          <a:stretch/>
        </p:blipFill>
        <p:spPr bwMode="auto">
          <a:xfrm>
            <a:off x="6096051" y="10"/>
            <a:ext cx="609440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D3356D18-B5E6-44B1-ADBC-7094E0DCC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7192" y="1353662"/>
            <a:ext cx="4414440" cy="415067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BE7A374D-06C5-4ECA-9F91-7183DD3D8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3127" y="2579935"/>
            <a:ext cx="4070579" cy="0"/>
          </a:xfrm>
          <a:prstGeom prst="line">
            <a:avLst/>
          </a:prstGeom>
          <a:ln w="31750">
            <a:solidFill>
              <a:srgbClr val="6A9ED9"/>
            </a:solidFill>
          </a:ln>
        </p:spPr>
        <p:style>
          <a:lnRef idx="3">
            <a:schemeClr val="accent1"/>
          </a:lnRef>
          <a:fillRef idx="0">
            <a:schemeClr val="accent1"/>
          </a:fillRef>
          <a:effectRef idx="2">
            <a:schemeClr val="accent1"/>
          </a:effectRef>
          <a:fontRef idx="minor">
            <a:schemeClr val="tx1"/>
          </a:fontRef>
        </p:style>
      </p:cxnSp>
      <p:sp>
        <p:nvSpPr>
          <p:cNvPr id="13" name="Τίτλος 1">
            <a:extLst>
              <a:ext uri="{FF2B5EF4-FFF2-40B4-BE49-F238E27FC236}">
                <a16:creationId xmlns:a16="http://schemas.microsoft.com/office/drawing/2014/main" id="{5537DE63-9B38-D31F-39BF-1242E8C50C91}"/>
              </a:ext>
            </a:extLst>
          </p:cNvPr>
          <p:cNvSpPr>
            <a:spLocks noGrp="1"/>
          </p:cNvSpPr>
          <p:nvPr>
            <p:ph type="title"/>
          </p:nvPr>
        </p:nvSpPr>
        <p:spPr>
          <a:xfrm>
            <a:off x="4053128" y="1530700"/>
            <a:ext cx="4070578" cy="1049235"/>
          </a:xfrm>
        </p:spPr>
        <p:txBody>
          <a:bodyPr vert="horz" lIns="91440" tIns="45720" rIns="91440" bIns="45720" rtlCol="0" anchor="ctr">
            <a:normAutofit/>
          </a:bodyPr>
          <a:lstStyle/>
          <a:p>
            <a:pPr algn="ctr"/>
            <a:r>
              <a:rPr lang="en-US">
                <a:solidFill>
                  <a:srgbClr val="FFFFFE"/>
                </a:solidFill>
              </a:rPr>
              <a:t>Ηλεκτρονικη αιτηση _στρατιωτικεσ σχολεσ</a:t>
            </a:r>
          </a:p>
        </p:txBody>
      </p:sp>
      <p:sp>
        <p:nvSpPr>
          <p:cNvPr id="15" name="TextBox 14">
            <a:extLst>
              <a:ext uri="{FF2B5EF4-FFF2-40B4-BE49-F238E27FC236}">
                <a16:creationId xmlns:a16="http://schemas.microsoft.com/office/drawing/2014/main" id="{B858A73A-DADF-AE4C-EA9A-FDA17D9B7980}"/>
              </a:ext>
            </a:extLst>
          </p:cNvPr>
          <p:cNvSpPr txBox="1"/>
          <p:nvPr/>
        </p:nvSpPr>
        <p:spPr>
          <a:xfrm>
            <a:off x="4053128" y="2723314"/>
            <a:ext cx="4070578" cy="2613612"/>
          </a:xfrm>
          <a:prstGeom prst="rect">
            <a:avLst/>
          </a:prstGeom>
        </p:spPr>
        <p:txBody>
          <a:bodyPr vert="horz" lIns="91440" tIns="45720" rIns="91440" bIns="45720" rtlCol="0" anchor="t">
            <a:normAutofit/>
          </a:bodyPr>
          <a:lstStyle/>
          <a:p>
            <a:pPr indent="-228600" defTabSz="914400">
              <a:lnSpc>
                <a:spcPct val="110000"/>
              </a:lnSpc>
              <a:spcAft>
                <a:spcPts val="600"/>
              </a:spcAft>
              <a:buClr>
                <a:srgbClr val="6A9ED9"/>
              </a:buClr>
              <a:buSzPct val="100000"/>
              <a:buFont typeface="Arial" panose="020B0604020202020204" pitchFamily="34" charset="0"/>
              <a:buChar char="•"/>
            </a:pPr>
            <a:r>
              <a:rPr lang="en-US" altLang="el-GR" dirty="0" err="1">
                <a:solidFill>
                  <a:srgbClr val="FFFFFE"/>
                </a:solidFill>
              </a:rPr>
              <a:t>Αν</a:t>
            </a:r>
            <a:r>
              <a:rPr lang="en-US" altLang="el-GR" dirty="0">
                <a:solidFill>
                  <a:srgbClr val="FFFFFE"/>
                </a:solidFill>
              </a:rPr>
              <a:t> επ</a:t>
            </a:r>
            <a:r>
              <a:rPr lang="en-US" altLang="el-GR" dirty="0" err="1">
                <a:solidFill>
                  <a:srgbClr val="FFFFFE"/>
                </a:solidFill>
              </a:rPr>
              <a:t>ιθυμεί</a:t>
            </a:r>
            <a:r>
              <a:rPr lang="en-US" altLang="el-GR" dirty="0">
                <a:solidFill>
                  <a:srgbClr val="FFFFFE"/>
                </a:solidFill>
              </a:rPr>
              <a:t> να </a:t>
            </a:r>
            <a:r>
              <a:rPr lang="en-US" altLang="el-GR" dirty="0" err="1">
                <a:solidFill>
                  <a:srgbClr val="FFFFFE"/>
                </a:solidFill>
              </a:rPr>
              <a:t>είν</a:t>
            </a:r>
            <a:r>
              <a:rPr lang="en-US" altLang="el-GR" dirty="0">
                <a:solidFill>
                  <a:srgbClr val="FFFFFE"/>
                </a:solidFill>
              </a:rPr>
              <a:t>αι υποψήφιος:</a:t>
            </a:r>
          </a:p>
          <a:p>
            <a:pPr lvl="1" indent="-228600" defTabSz="914400">
              <a:lnSpc>
                <a:spcPct val="110000"/>
              </a:lnSpc>
              <a:spcAft>
                <a:spcPts val="600"/>
              </a:spcAft>
              <a:buClr>
                <a:srgbClr val="6A9ED9"/>
              </a:buClr>
              <a:buSzPct val="100000"/>
              <a:buFont typeface="Arial" panose="020B0604020202020204" pitchFamily="34" charset="0"/>
              <a:buChar char="•"/>
            </a:pPr>
            <a:r>
              <a:rPr lang="en-US" altLang="el-GR" b="1" dirty="0" err="1">
                <a:solidFill>
                  <a:srgbClr val="FFFFFE"/>
                </a:solidFill>
              </a:rPr>
              <a:t>Γι</a:t>
            </a:r>
            <a:r>
              <a:rPr lang="en-US" altLang="el-GR" b="1" dirty="0">
                <a:solidFill>
                  <a:srgbClr val="FFFFFE"/>
                </a:solidFill>
              </a:rPr>
              <a:t>α Στρατιωτικές Σχολές/Αστυνομικές.</a:t>
            </a:r>
          </a:p>
          <a:p>
            <a:pPr lvl="1" indent="-228600" defTabSz="914400">
              <a:lnSpc>
                <a:spcPct val="110000"/>
              </a:lnSpc>
              <a:spcAft>
                <a:spcPts val="600"/>
              </a:spcAft>
              <a:buClr>
                <a:srgbClr val="6A9ED9"/>
              </a:buClr>
              <a:buSzPct val="100000"/>
              <a:buFont typeface="Arial" panose="020B0604020202020204" pitchFamily="34" charset="0"/>
              <a:buChar char="•"/>
            </a:pPr>
            <a:r>
              <a:rPr lang="en-US" altLang="el-GR" b="1" dirty="0" err="1">
                <a:solidFill>
                  <a:srgbClr val="FFFFFE"/>
                </a:solidFill>
              </a:rPr>
              <a:t>Σχολές</a:t>
            </a:r>
            <a:r>
              <a:rPr lang="en-US" altLang="el-GR" b="1" dirty="0">
                <a:solidFill>
                  <a:srgbClr val="FFFFFE"/>
                </a:solidFill>
              </a:rPr>
              <a:t> </a:t>
            </a:r>
            <a:r>
              <a:rPr lang="en-US" altLang="el-GR" b="1" dirty="0" err="1">
                <a:solidFill>
                  <a:srgbClr val="FFFFFE"/>
                </a:solidFill>
              </a:rPr>
              <a:t>Πυροσ</a:t>
            </a:r>
            <a:r>
              <a:rPr lang="en-US" altLang="el-GR" b="1" dirty="0">
                <a:solidFill>
                  <a:srgbClr val="FFFFFE"/>
                </a:solidFill>
              </a:rPr>
              <a:t>βεστικής Ακαδημίας.</a:t>
            </a:r>
          </a:p>
          <a:p>
            <a:pPr lvl="1" indent="-228600" defTabSz="914400">
              <a:lnSpc>
                <a:spcPct val="110000"/>
              </a:lnSpc>
              <a:spcAft>
                <a:spcPts val="600"/>
              </a:spcAft>
              <a:buClr>
                <a:srgbClr val="6A9ED9"/>
              </a:buClr>
              <a:buSzPct val="100000"/>
              <a:buFont typeface="Arial" panose="020B0604020202020204" pitchFamily="34" charset="0"/>
              <a:buChar char="•"/>
            </a:pPr>
            <a:r>
              <a:rPr lang="en-US" altLang="el-GR" b="1" dirty="0" err="1">
                <a:solidFill>
                  <a:srgbClr val="FFFFFE"/>
                </a:solidFill>
              </a:rPr>
              <a:t>Σχολές</a:t>
            </a:r>
            <a:r>
              <a:rPr lang="en-US" altLang="el-GR" b="1" dirty="0">
                <a:solidFill>
                  <a:srgbClr val="FFFFFE"/>
                </a:solidFill>
              </a:rPr>
              <a:t> </a:t>
            </a:r>
            <a:r>
              <a:rPr lang="en-US" altLang="el-GR" b="1" dirty="0" err="1">
                <a:solidFill>
                  <a:srgbClr val="FFFFFE"/>
                </a:solidFill>
              </a:rPr>
              <a:t>Ακ</a:t>
            </a:r>
            <a:r>
              <a:rPr lang="en-US" altLang="el-GR" b="1" dirty="0">
                <a:solidFill>
                  <a:srgbClr val="FFFFFE"/>
                </a:solidFill>
              </a:rPr>
              <a:t>αδημιών Εμπορικού Ναυτικού.</a:t>
            </a:r>
          </a:p>
          <a:p>
            <a:pPr lvl="1" indent="-228600" defTabSz="914400">
              <a:lnSpc>
                <a:spcPct val="110000"/>
              </a:lnSpc>
              <a:spcAft>
                <a:spcPts val="600"/>
              </a:spcAft>
              <a:buClr>
                <a:srgbClr val="6A9ED9"/>
              </a:buClr>
              <a:buSzPct val="100000"/>
              <a:buFont typeface="Arial" panose="020B0604020202020204" pitchFamily="34" charset="0"/>
              <a:buChar char="•"/>
            </a:pPr>
            <a:r>
              <a:rPr lang="en-US" altLang="el-GR" b="1" dirty="0" err="1">
                <a:solidFill>
                  <a:srgbClr val="FFFFFE"/>
                </a:solidFill>
              </a:rPr>
              <a:t>Λιμενικό</a:t>
            </a:r>
            <a:r>
              <a:rPr lang="en-US" altLang="el-GR" b="1" dirty="0">
                <a:solidFill>
                  <a:srgbClr val="FFFFFE"/>
                </a:solidFill>
              </a:rPr>
              <a:t>.</a:t>
            </a:r>
          </a:p>
        </p:txBody>
      </p:sp>
    </p:spTree>
    <p:extLst>
      <p:ext uri="{BB962C8B-B14F-4D97-AF65-F5344CB8AC3E}">
        <p14:creationId xmlns:p14="http://schemas.microsoft.com/office/powerpoint/2010/main" val="4046503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11587617-1CD9-4BB4-8FDB-02547523F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2359BEA-F467-446B-9ED2-7DE4AE394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Τίτλος 1">
            <a:extLst>
              <a:ext uri="{FF2B5EF4-FFF2-40B4-BE49-F238E27FC236}">
                <a16:creationId xmlns:a16="http://schemas.microsoft.com/office/drawing/2014/main" id="{61CAD489-AF7A-7581-E618-D226F9DF1F15}"/>
              </a:ext>
            </a:extLst>
          </p:cNvPr>
          <p:cNvSpPr>
            <a:spLocks noGrp="1"/>
          </p:cNvSpPr>
          <p:nvPr>
            <p:ph type="title"/>
          </p:nvPr>
        </p:nvSpPr>
        <p:spPr>
          <a:xfrm>
            <a:off x="1776729" y="4459039"/>
            <a:ext cx="8643011" cy="551528"/>
          </a:xfrm>
        </p:spPr>
        <p:txBody>
          <a:bodyPr vert="horz" lIns="91440" tIns="45720" rIns="91440" bIns="0" rtlCol="0" anchor="b">
            <a:normAutofit/>
          </a:bodyPr>
          <a:lstStyle/>
          <a:p>
            <a:r>
              <a:rPr lang="en-US" sz="3600"/>
              <a:t>Ειδικα αθληματα για σχολεσ αστυνομιασ</a:t>
            </a:r>
          </a:p>
        </p:txBody>
      </p:sp>
      <p:pic>
        <p:nvPicPr>
          <p:cNvPr id="4" name="Picture 5">
            <a:extLst>
              <a:ext uri="{FF2B5EF4-FFF2-40B4-BE49-F238E27FC236}">
                <a16:creationId xmlns:a16="http://schemas.microsoft.com/office/drawing/2014/main" id="{C0CDE3E6-67D7-8FD8-9DD1-E9B23E9895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80935" y="191659"/>
            <a:ext cx="9773917" cy="41059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a:extLst>
              <a:ext uri="{FF2B5EF4-FFF2-40B4-BE49-F238E27FC236}">
                <a16:creationId xmlns:a16="http://schemas.microsoft.com/office/drawing/2014/main" id="{07C4A58F-EDCB-42E6-BB21-2D410EF07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CEF18BD6-B169-4CEE-BB3D-71DFD6A833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0C253CD2-F713-407C-B979-22CDBA5319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433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11587617-1CD9-4BB4-8FDB-02547523F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2359BEA-F467-446B-9ED2-7DE4AE394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Τίτλος 1">
            <a:extLst>
              <a:ext uri="{FF2B5EF4-FFF2-40B4-BE49-F238E27FC236}">
                <a16:creationId xmlns:a16="http://schemas.microsoft.com/office/drawing/2014/main" id="{B09ADB47-E892-9BD3-7247-098279000CCC}"/>
              </a:ext>
            </a:extLst>
          </p:cNvPr>
          <p:cNvSpPr>
            <a:spLocks noGrp="1"/>
          </p:cNvSpPr>
          <p:nvPr>
            <p:ph type="title"/>
          </p:nvPr>
        </p:nvSpPr>
        <p:spPr>
          <a:xfrm>
            <a:off x="1776729" y="4459039"/>
            <a:ext cx="8643011" cy="551528"/>
          </a:xfrm>
        </p:spPr>
        <p:txBody>
          <a:bodyPr vert="horz" lIns="91440" tIns="45720" rIns="91440" bIns="0" rtlCol="0" anchor="b">
            <a:normAutofit/>
          </a:bodyPr>
          <a:lstStyle/>
          <a:p>
            <a:r>
              <a:rPr lang="en-US" sz="3600"/>
              <a:t>Ειδικα μαθηματα στρατιωτικων σχολων</a:t>
            </a:r>
          </a:p>
        </p:txBody>
      </p:sp>
      <p:sp>
        <p:nvSpPr>
          <p:cNvPr id="6" name="TextBox 5">
            <a:extLst>
              <a:ext uri="{FF2B5EF4-FFF2-40B4-BE49-F238E27FC236}">
                <a16:creationId xmlns:a16="http://schemas.microsoft.com/office/drawing/2014/main" id="{40C29D06-4DDD-3258-A04F-A5ADE44A551B}"/>
              </a:ext>
            </a:extLst>
          </p:cNvPr>
          <p:cNvSpPr txBox="1"/>
          <p:nvPr/>
        </p:nvSpPr>
        <p:spPr>
          <a:xfrm>
            <a:off x="1776729" y="5016709"/>
            <a:ext cx="8643011" cy="457219"/>
          </a:xfrm>
          <a:prstGeom prst="rect">
            <a:avLst/>
          </a:prstGeom>
        </p:spPr>
        <p:txBody>
          <a:bodyPr vert="horz" lIns="91440" tIns="91440" rIns="91440" bIns="91440" rtlCol="0">
            <a:normAutofit lnSpcReduction="10000"/>
          </a:bodyPr>
          <a:lstStyle/>
          <a:p>
            <a:pPr defTabSz="914400">
              <a:lnSpc>
                <a:spcPct val="120000"/>
              </a:lnSpc>
              <a:spcBef>
                <a:spcPts val="1000"/>
              </a:spcBef>
              <a:buClr>
                <a:schemeClr val="accent1"/>
              </a:buClr>
              <a:buSzPct val="100000"/>
            </a:pPr>
            <a:r>
              <a:rPr lang="en-US" altLang="el-GR" sz="1600" cap="all"/>
              <a:t>Όρια ΔΜΖ για τους άνδρες :19-27 και για τις γυναίκες: 18-26 και ισχύουν και όρια ύψους.</a:t>
            </a:r>
          </a:p>
        </p:txBody>
      </p:sp>
      <p:pic>
        <p:nvPicPr>
          <p:cNvPr id="4" name="Picture 5">
            <a:extLst>
              <a:ext uri="{FF2B5EF4-FFF2-40B4-BE49-F238E27FC236}">
                <a16:creationId xmlns:a16="http://schemas.microsoft.com/office/drawing/2014/main" id="{E6A125BF-F297-C3D6-4853-C82509C394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80935" y="190265"/>
            <a:ext cx="10091915" cy="41059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07C4A58F-EDCB-42E6-BB21-2D410EF07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24">
            <a:extLst>
              <a:ext uri="{FF2B5EF4-FFF2-40B4-BE49-F238E27FC236}">
                <a16:creationId xmlns:a16="http://schemas.microsoft.com/office/drawing/2014/main" id="{CEF18BD6-B169-4CEE-BB3D-71DFD6A833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0C253CD2-F713-407C-B979-22CDBA5319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487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FF51B63-DB71-F645-8CFC-4402E7EDD21C}"/>
              </a:ext>
            </a:extLst>
          </p:cNvPr>
          <p:cNvSpPr>
            <a:spLocks noGrp="1"/>
          </p:cNvSpPr>
          <p:nvPr>
            <p:ph type="title"/>
          </p:nvPr>
        </p:nvSpPr>
        <p:spPr>
          <a:xfrm>
            <a:off x="8614504" y="1240076"/>
            <a:ext cx="2727813" cy="4584527"/>
          </a:xfrm>
        </p:spPr>
        <p:txBody>
          <a:bodyPr>
            <a:normAutofit/>
          </a:bodyPr>
          <a:lstStyle/>
          <a:p>
            <a:r>
              <a:rPr lang="el-GR">
                <a:solidFill>
                  <a:srgbClr val="FFFFFF"/>
                </a:solidFill>
              </a:rPr>
              <a:t>Συντελεστεσ βαρυτητασ</a:t>
            </a:r>
          </a:p>
        </p:txBody>
      </p:sp>
      <p:sp>
        <p:nvSpPr>
          <p:cNvPr id="3" name="Θέση περιεχομένου 2">
            <a:extLst>
              <a:ext uri="{FF2B5EF4-FFF2-40B4-BE49-F238E27FC236}">
                <a16:creationId xmlns:a16="http://schemas.microsoft.com/office/drawing/2014/main" id="{522D4A2D-DE40-2FBA-EBDF-4B70570B2894}"/>
              </a:ext>
            </a:extLst>
          </p:cNvPr>
          <p:cNvSpPr>
            <a:spLocks noGrp="1"/>
          </p:cNvSpPr>
          <p:nvPr>
            <p:ph idx="1"/>
          </p:nvPr>
        </p:nvSpPr>
        <p:spPr>
          <a:xfrm>
            <a:off x="1451579" y="1240077"/>
            <a:ext cx="6034827" cy="4916465"/>
          </a:xfrm>
        </p:spPr>
        <p:txBody>
          <a:bodyPr anchor="t">
            <a:normAutofit/>
          </a:bodyPr>
          <a:lstStyle/>
          <a:p>
            <a:pPr>
              <a:spcBef>
                <a:spcPct val="0"/>
              </a:spcBef>
              <a:spcAft>
                <a:spcPts val="600"/>
              </a:spcAft>
              <a:buFontTx/>
              <a:buNone/>
            </a:pPr>
            <a:endParaRPr lang="el-GR" altLang="el-GR" sz="1800" b="0">
              <a:latin typeface="Times New Roman" panose="02020603050405020304" pitchFamily="18" charset="0"/>
              <a:cs typeface="Times New Roman" panose="02020603050405020304" pitchFamily="18" charset="0"/>
            </a:endParaRPr>
          </a:p>
          <a:p>
            <a:pPr>
              <a:spcBef>
                <a:spcPct val="0"/>
              </a:spcBef>
              <a:spcAft>
                <a:spcPts val="600"/>
              </a:spcAft>
              <a:buFontTx/>
              <a:buNone/>
            </a:pPr>
            <a:r>
              <a:rPr lang="el-GR" altLang="el-GR" sz="1800" b="0">
                <a:latin typeface="Times New Roman" panose="02020603050405020304" pitchFamily="18" charset="0"/>
                <a:cs typeface="Times New Roman" panose="02020603050405020304" pitchFamily="18" charset="0"/>
              </a:rPr>
              <a:t>Για τον προσδιορισμό του συνόλου των μορίων κάθε υποψηφίου για εισαγωγή στις Σχολές, στα Τμήματα και στις Εισαγωγικές Κατευθύνσεις τμημάτων που είναι ενταγμένα σε κάθε ένα από τα Επιστημονικά Πεδία θα υπολογίζονται τα μαθήματα και οι συντελεστές βαρύτητας τα οποία προβλέπονται στην Ομάδα Προσανατολισμού που ανήκει ο υποψήφιος για το συγκεκριμένο Επιστημονικό</a:t>
            </a:r>
            <a:endParaRPr lang="el-GR" sz="1800"/>
          </a:p>
        </p:txBody>
      </p:sp>
    </p:spTree>
    <p:extLst>
      <p:ext uri="{BB962C8B-B14F-4D97-AF65-F5344CB8AC3E}">
        <p14:creationId xmlns:p14="http://schemas.microsoft.com/office/powerpoint/2010/main" val="93395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FFDB800-1479-C015-0C1D-FFFE25FA16B4}"/>
              </a:ext>
            </a:extLst>
          </p:cNvPr>
          <p:cNvSpPr>
            <a:spLocks noGrp="1"/>
          </p:cNvSpPr>
          <p:nvPr>
            <p:ph type="title"/>
          </p:nvPr>
        </p:nvSpPr>
        <p:spPr>
          <a:xfrm>
            <a:off x="941455" y="1268898"/>
            <a:ext cx="3441845" cy="4361688"/>
          </a:xfrm>
        </p:spPr>
        <p:txBody>
          <a:bodyPr anchor="ctr">
            <a:normAutofit/>
          </a:bodyPr>
          <a:lstStyle/>
          <a:p>
            <a:r>
              <a:rPr lang="el-GR" altLang="el-GR" b="1"/>
              <a:t>1</a:t>
            </a:r>
            <a:r>
              <a:rPr lang="el-GR" altLang="el-GR" b="1" baseline="30000"/>
              <a:t>ο</a:t>
            </a:r>
            <a:r>
              <a:rPr lang="el-GR" altLang="el-GR" b="1"/>
              <a:t> </a:t>
            </a:r>
            <a:r>
              <a:rPr lang="el-GR" altLang="el-GR" b="1" err="1"/>
              <a:t>Πεδιο</a:t>
            </a:r>
            <a:br>
              <a:rPr lang="en-US" altLang="el-GR" b="1"/>
            </a:br>
            <a:r>
              <a:rPr lang="el-GR" altLang="el-GR" b="1" err="1"/>
              <a:t>ΑνθρωπιΣτικων</a:t>
            </a:r>
            <a:r>
              <a:rPr lang="el-GR" altLang="el-GR" b="1"/>
              <a:t>, </a:t>
            </a:r>
            <a:r>
              <a:rPr lang="el-GR" altLang="el-GR" b="1" err="1"/>
              <a:t>Νομικων</a:t>
            </a:r>
            <a:r>
              <a:rPr lang="el-GR" altLang="el-GR" b="1"/>
              <a:t> &amp; </a:t>
            </a:r>
            <a:r>
              <a:rPr lang="el-GR" altLang="el-GR" b="1" err="1"/>
              <a:t>Κοινωνικων</a:t>
            </a:r>
            <a:r>
              <a:rPr lang="el-GR" altLang="el-GR" b="1"/>
              <a:t> </a:t>
            </a:r>
            <a:r>
              <a:rPr lang="el-GR" altLang="el-GR" b="1" err="1"/>
              <a:t>Σπουδων</a:t>
            </a:r>
            <a:endParaRPr lang="el-GR" dirty="0"/>
          </a:p>
        </p:txBody>
      </p:sp>
      <p:grpSp>
        <p:nvGrpSpPr>
          <p:cNvPr id="10" name="Group 9">
            <a:extLst>
              <a:ext uri="{FF2B5EF4-FFF2-40B4-BE49-F238E27FC236}">
                <a16:creationId xmlns:a16="http://schemas.microsoft.com/office/drawing/2014/main" id="{F0A74D93-ED7F-4633-8594-99D9FA43DA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03005" y="676656"/>
            <a:ext cx="6945528" cy="5546173"/>
            <a:chOff x="4603005" y="1286439"/>
            <a:chExt cx="6292376" cy="4289488"/>
          </a:xfrm>
        </p:grpSpPr>
        <p:sp>
          <p:nvSpPr>
            <p:cNvPr id="11" name="Rectangle 10">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097" y="1104306"/>
            <a:ext cx="6181344"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571119B-F154-9341-E364-BE1FFD8EEF28}"/>
              </a:ext>
            </a:extLst>
          </p:cNvPr>
          <p:cNvSpPr>
            <a:spLocks noGrp="1"/>
          </p:cNvSpPr>
          <p:nvPr>
            <p:ph idx="1"/>
          </p:nvPr>
        </p:nvSpPr>
        <p:spPr>
          <a:xfrm>
            <a:off x="5149689" y="1268898"/>
            <a:ext cx="5852160" cy="4361688"/>
          </a:xfrm>
        </p:spPr>
        <p:txBody>
          <a:bodyPr anchor="ctr">
            <a:normAutofit/>
          </a:bodyPr>
          <a:lstStyle/>
          <a:p>
            <a:pPr marL="0" indent="0">
              <a:buNone/>
            </a:pPr>
            <a:r>
              <a:rPr lang="el-GR" altLang="el-GR">
                <a:solidFill>
                  <a:schemeClr val="bg1"/>
                </a:solidFill>
              </a:rPr>
              <a:t>Περιλαμβάνονται  Τμήματα: Φιλολογίας, Ιστορίας Αρχαιολογίας, Νομικής, Ξενόγλωσσα τμήματα, Κοινωνιολογίας, Πολιτικής Επιστήμης, Κοινωνικής Πολιτικής</a:t>
            </a:r>
            <a:r>
              <a:rPr lang="en-US" altLang="el-GR">
                <a:solidFill>
                  <a:schemeClr val="bg1"/>
                </a:solidFill>
              </a:rPr>
              <a:t>, </a:t>
            </a:r>
            <a:r>
              <a:rPr lang="el-GR" altLang="el-GR">
                <a:solidFill>
                  <a:schemeClr val="bg1"/>
                </a:solidFill>
              </a:rPr>
              <a:t>Ψυχολογίας, Διεθνών και Ευρωπαϊκών  Σπουδών ,ΤΕΦΑΑ, Εκκλησιαστικές Ακαδημίες, ΣΤΡ. ΝΟΜΙΚΗ &amp; ΨΥΧΟΛΟΓΙΑ ,Αστυνομικές Σχολές, Σχολές Πυροσβεστικής Ακαδημίας,</a:t>
            </a:r>
            <a:r>
              <a:rPr lang="en-US" altLang="el-GR">
                <a:solidFill>
                  <a:schemeClr val="bg1"/>
                </a:solidFill>
              </a:rPr>
              <a:t> </a:t>
            </a:r>
            <a:r>
              <a:rPr lang="el-GR" altLang="el-GR">
                <a:solidFill>
                  <a:schemeClr val="bg1"/>
                </a:solidFill>
              </a:rPr>
              <a:t>ΛΙΜΕΝΙΚΟ Τουριστικές Σχολές, Κοινωνικής Εργασίας, Προσχολικής Αγωγής, Παιδαγωγικά, Μουσικών Σπουδών,  Θεατρικών Σπουδών κ.ά.</a:t>
            </a:r>
            <a:endParaRPr lang="en-US" altLang="el-GR">
              <a:solidFill>
                <a:schemeClr val="bg1"/>
              </a:solidFill>
            </a:endParaRPr>
          </a:p>
          <a:p>
            <a:pPr marL="0" indent="0">
              <a:buNone/>
            </a:pPr>
            <a:endParaRPr lang="el-GR">
              <a:solidFill>
                <a:schemeClr val="bg1"/>
              </a:solidFill>
            </a:endParaRPr>
          </a:p>
        </p:txBody>
      </p:sp>
    </p:spTree>
    <p:extLst>
      <p:ext uri="{BB962C8B-B14F-4D97-AF65-F5344CB8AC3E}">
        <p14:creationId xmlns:p14="http://schemas.microsoft.com/office/powerpoint/2010/main" val="2223892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711ED46-C193-382B-D879-CCDE9965AEA2}"/>
              </a:ext>
            </a:extLst>
          </p:cNvPr>
          <p:cNvSpPr>
            <a:spLocks noGrp="1"/>
          </p:cNvSpPr>
          <p:nvPr>
            <p:ph type="title"/>
          </p:nvPr>
        </p:nvSpPr>
        <p:spPr>
          <a:xfrm>
            <a:off x="882651" y="977028"/>
            <a:ext cx="3333410" cy="5237503"/>
          </a:xfrm>
        </p:spPr>
        <p:txBody>
          <a:bodyPr anchor="ctr">
            <a:normAutofit/>
          </a:bodyPr>
          <a:lstStyle/>
          <a:p>
            <a:r>
              <a:rPr lang="el-GR" altLang="el-GR" b="1"/>
              <a:t>2</a:t>
            </a:r>
            <a:r>
              <a:rPr lang="el-GR" altLang="el-GR" b="1" baseline="30000"/>
              <a:t>ο</a:t>
            </a:r>
            <a:r>
              <a:rPr lang="el-GR" altLang="el-GR" b="1"/>
              <a:t> </a:t>
            </a:r>
            <a:r>
              <a:rPr lang="el-GR" altLang="el-GR" b="1" err="1"/>
              <a:t>Πεδιο</a:t>
            </a:r>
            <a:r>
              <a:rPr lang="el-GR" altLang="el-GR" b="1"/>
              <a:t> </a:t>
            </a:r>
            <a:br>
              <a:rPr lang="el-GR" altLang="el-GR" b="1"/>
            </a:br>
            <a:r>
              <a:rPr lang="el-GR" altLang="el-GR" b="1" err="1"/>
              <a:t>Θετικων</a:t>
            </a:r>
            <a:r>
              <a:rPr lang="el-GR" altLang="el-GR" b="1"/>
              <a:t> - </a:t>
            </a:r>
            <a:r>
              <a:rPr lang="el-GR" altLang="el-GR" b="1" err="1"/>
              <a:t>Τεχνολογικων</a:t>
            </a:r>
            <a:r>
              <a:rPr lang="el-GR" altLang="el-GR" b="1"/>
              <a:t> </a:t>
            </a:r>
            <a:r>
              <a:rPr lang="el-GR" altLang="el-GR" b="1" err="1"/>
              <a:t>ΕπιΣτημων</a:t>
            </a:r>
            <a:endParaRPr lang="el-GR" dirty="0"/>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34CAC9D-33F1-EC6E-0788-F278F2DD930F}"/>
              </a:ext>
            </a:extLst>
          </p:cNvPr>
          <p:cNvSpPr>
            <a:spLocks noGrp="1"/>
          </p:cNvSpPr>
          <p:nvPr>
            <p:ph idx="1"/>
          </p:nvPr>
        </p:nvSpPr>
        <p:spPr>
          <a:xfrm>
            <a:off x="5791954" y="977029"/>
            <a:ext cx="5428789" cy="5237503"/>
          </a:xfrm>
        </p:spPr>
        <p:txBody>
          <a:bodyPr anchor="ctr">
            <a:normAutofit/>
          </a:bodyPr>
          <a:lstStyle/>
          <a:p>
            <a:pPr marL="0" indent="0">
              <a:buNone/>
            </a:pPr>
            <a:r>
              <a:rPr lang="el-GR" altLang="el-GR">
                <a:solidFill>
                  <a:schemeClr val="bg1"/>
                </a:solidFill>
              </a:rPr>
              <a:t>Περιλαμβάνονται  Τμήματα: Αρχιτεκτονικής, Φυσικής, Βιολογίας,</a:t>
            </a:r>
            <a:r>
              <a:rPr lang="en-US" altLang="el-GR">
                <a:solidFill>
                  <a:schemeClr val="bg1"/>
                </a:solidFill>
              </a:rPr>
              <a:t> </a:t>
            </a:r>
            <a:r>
              <a:rPr lang="el-GR" altLang="el-GR">
                <a:solidFill>
                  <a:schemeClr val="bg1"/>
                </a:solidFill>
              </a:rPr>
              <a:t>Χημείας ,Γεωπονικής, Μηχανικών Η/Υ, ΤΕΦΑΑ,  Στρατιωτικές, Αστυνομικές, ΑΕΝ, Πυροσβεστικής, ΛΙΜΕΝΙΚΟ Τεχνολόγων Γεωπόνων, Τεχνολόγων Μηχανικών, Προσχολικής Αγωγής, Παιδαγωγικά, Μουσικών Σπουδών,  Γραφιστικής, Δασολογίας,  Επιστήμες Διατροφής, Εσωτερικής Αρχιτεκτονικής,  Ηλεκτρολόγων Μηχανικών και Μηχανικών Υπολογιστών, Μηχανικών Περιβάλλοντος κ.α. </a:t>
            </a:r>
          </a:p>
          <a:p>
            <a:pPr marL="0" indent="0">
              <a:buNone/>
            </a:pPr>
            <a:endParaRPr lang="el-GR">
              <a:solidFill>
                <a:schemeClr val="bg1"/>
              </a:solidFill>
            </a:endParaRPr>
          </a:p>
        </p:txBody>
      </p:sp>
    </p:spTree>
    <p:extLst>
      <p:ext uri="{BB962C8B-B14F-4D97-AF65-F5344CB8AC3E}">
        <p14:creationId xmlns:p14="http://schemas.microsoft.com/office/powerpoint/2010/main" val="22924429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44139FF-8C5B-C8FF-2143-246D1485024E}"/>
              </a:ext>
            </a:extLst>
          </p:cNvPr>
          <p:cNvSpPr>
            <a:spLocks noGrp="1"/>
          </p:cNvSpPr>
          <p:nvPr>
            <p:ph type="title"/>
          </p:nvPr>
        </p:nvSpPr>
        <p:spPr>
          <a:xfrm>
            <a:off x="941455" y="1268898"/>
            <a:ext cx="3441845" cy="4361688"/>
          </a:xfrm>
        </p:spPr>
        <p:txBody>
          <a:bodyPr anchor="ctr">
            <a:normAutofit/>
          </a:bodyPr>
          <a:lstStyle/>
          <a:p>
            <a:pPr eaLnBrk="1" hangingPunct="1">
              <a:spcBef>
                <a:spcPct val="0"/>
              </a:spcBef>
            </a:pPr>
            <a:r>
              <a:rPr lang="el-GR" altLang="el-GR">
                <a:latin typeface="Arial" panose="020B0604020202020204" pitchFamily="34" charset="0"/>
              </a:rPr>
              <a:t>3</a:t>
            </a:r>
            <a:r>
              <a:rPr lang="el-GR" altLang="el-GR" baseline="30000">
                <a:latin typeface="Arial" panose="020B0604020202020204" pitchFamily="34" charset="0"/>
              </a:rPr>
              <a:t>ο</a:t>
            </a:r>
            <a:r>
              <a:rPr lang="el-GR" altLang="el-GR">
                <a:latin typeface="Arial" panose="020B0604020202020204" pitchFamily="34" charset="0"/>
              </a:rPr>
              <a:t> ΠΕΔΙΟ Σπουδές Υγείας &amp; Ζωής</a:t>
            </a:r>
            <a:br>
              <a:rPr lang="el-GR" altLang="el-GR">
                <a:latin typeface="Arial" panose="020B0604020202020204" pitchFamily="34" charset="0"/>
              </a:rPr>
            </a:br>
            <a:endParaRPr lang="el-GR" dirty="0"/>
          </a:p>
        </p:txBody>
      </p:sp>
      <p:grpSp>
        <p:nvGrpSpPr>
          <p:cNvPr id="10" name="Group 9">
            <a:extLst>
              <a:ext uri="{FF2B5EF4-FFF2-40B4-BE49-F238E27FC236}">
                <a16:creationId xmlns:a16="http://schemas.microsoft.com/office/drawing/2014/main" id="{F0A74D93-ED7F-4633-8594-99D9FA43DA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03005" y="676656"/>
            <a:ext cx="6945528" cy="5546173"/>
            <a:chOff x="4603005" y="1286439"/>
            <a:chExt cx="6292376" cy="4289488"/>
          </a:xfrm>
        </p:grpSpPr>
        <p:sp>
          <p:nvSpPr>
            <p:cNvPr id="11" name="Rectangle 10">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097" y="1104306"/>
            <a:ext cx="6181344"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06E5E92-253F-9CFA-30A8-E25D9A2FB91A}"/>
              </a:ext>
            </a:extLst>
          </p:cNvPr>
          <p:cNvSpPr>
            <a:spLocks noGrp="1"/>
          </p:cNvSpPr>
          <p:nvPr>
            <p:ph idx="1"/>
          </p:nvPr>
        </p:nvSpPr>
        <p:spPr>
          <a:xfrm>
            <a:off x="5149689" y="1268898"/>
            <a:ext cx="5852160" cy="4361688"/>
          </a:xfrm>
        </p:spPr>
        <p:txBody>
          <a:bodyPr anchor="ctr">
            <a:normAutofit/>
          </a:bodyPr>
          <a:lstStyle/>
          <a:p>
            <a:pPr eaLnBrk="1" hangingPunct="1">
              <a:spcBef>
                <a:spcPct val="0"/>
              </a:spcBef>
              <a:buFontTx/>
              <a:buNone/>
            </a:pPr>
            <a:r>
              <a:rPr lang="el-GR" altLang="el-GR" b="0">
                <a:solidFill>
                  <a:schemeClr val="bg1"/>
                </a:solidFill>
                <a:latin typeface="Arial" panose="020B0604020202020204" pitchFamily="34" charset="0"/>
                <a:cs typeface="Arial" panose="020B0604020202020204" pitchFamily="34" charset="0"/>
              </a:rPr>
              <a:t>Περιλαμβάνονται  Τμήματα:</a:t>
            </a:r>
          </a:p>
          <a:p>
            <a:pPr eaLnBrk="1" hangingPunct="1">
              <a:spcBef>
                <a:spcPct val="0"/>
              </a:spcBef>
              <a:buFontTx/>
              <a:buNone/>
            </a:pPr>
            <a:r>
              <a:rPr lang="el-GR" altLang="el-GR" b="0">
                <a:solidFill>
                  <a:schemeClr val="bg1"/>
                </a:solidFill>
                <a:latin typeface="Arial" panose="020B0604020202020204" pitchFamily="34" charset="0"/>
                <a:cs typeface="Arial" panose="020B0604020202020204" pitchFamily="34" charset="0"/>
              </a:rPr>
              <a:t>            Ιατρικής, Οδοντιατρικής, Φαρμακευτικής, Κτηνιατρικής,  Νοσηλευτικής, Γεωπονικής, Βιολογίας,  Χημείας, ΣΣΑΣ, ΣΑΝ,  Αισθητικής, Τεχνολόγων Γεωπόνων, Προσχολικής Αγωγής, Παιδαγωγικά, ΤΕΦΑΑ, Διαιτολογίας, Φυσιοθεραπείας, Εργοθεραπειας, Λογοθεραπείας, Κινηματογράφου, Μηχανικών Βιοιατρικής, Περιβάλλοντος Μουσικών Σπουδών κ.ά. </a:t>
            </a:r>
          </a:p>
          <a:p>
            <a:pPr marL="0" indent="0">
              <a:buNone/>
            </a:pPr>
            <a:endParaRPr lang="el-GR">
              <a:solidFill>
                <a:schemeClr val="bg1"/>
              </a:solidFill>
            </a:endParaRPr>
          </a:p>
        </p:txBody>
      </p:sp>
    </p:spTree>
    <p:extLst>
      <p:ext uri="{BB962C8B-B14F-4D97-AF65-F5344CB8AC3E}">
        <p14:creationId xmlns:p14="http://schemas.microsoft.com/office/powerpoint/2010/main" val="1932012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63D52E3-0195-6A31-C4A7-68D261429312}"/>
              </a:ext>
            </a:extLst>
          </p:cNvPr>
          <p:cNvSpPr>
            <a:spLocks noGrp="1"/>
          </p:cNvSpPr>
          <p:nvPr>
            <p:ph type="title"/>
          </p:nvPr>
        </p:nvSpPr>
        <p:spPr>
          <a:xfrm>
            <a:off x="882651" y="977028"/>
            <a:ext cx="3333410" cy="5237503"/>
          </a:xfrm>
        </p:spPr>
        <p:txBody>
          <a:bodyPr anchor="ctr">
            <a:normAutofit/>
          </a:bodyPr>
          <a:lstStyle/>
          <a:p>
            <a:r>
              <a:rPr lang="el-GR" altLang="el-GR" b="1" dirty="0"/>
              <a:t>4</a:t>
            </a:r>
            <a:r>
              <a:rPr lang="el-GR" altLang="el-GR" b="1" baseline="30000" dirty="0"/>
              <a:t>ο</a:t>
            </a:r>
            <a:r>
              <a:rPr lang="el-GR" altLang="el-GR" b="1" dirty="0"/>
              <a:t> </a:t>
            </a:r>
            <a:r>
              <a:rPr lang="el-GR" altLang="el-GR" b="1" dirty="0" err="1"/>
              <a:t>ΣπουδεΣ</a:t>
            </a:r>
            <a:r>
              <a:rPr lang="el-GR" altLang="el-GR" b="1" dirty="0"/>
              <a:t> </a:t>
            </a:r>
            <a:r>
              <a:rPr lang="el-GR" altLang="el-GR" b="1" dirty="0" err="1"/>
              <a:t>ΟικονομιαΣ</a:t>
            </a:r>
            <a:r>
              <a:rPr lang="el-GR" altLang="el-GR" b="1" dirty="0"/>
              <a:t> &amp; </a:t>
            </a:r>
            <a:r>
              <a:rPr lang="el-GR" altLang="el-GR" b="1" dirty="0" err="1"/>
              <a:t>ΠληροφορικηΣ</a:t>
            </a:r>
            <a:endParaRPr lang="el-GR" dirty="0"/>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285BE9D-1573-7A55-24F7-A6FFA1E6AD39}"/>
              </a:ext>
            </a:extLst>
          </p:cNvPr>
          <p:cNvSpPr>
            <a:spLocks noGrp="1"/>
          </p:cNvSpPr>
          <p:nvPr>
            <p:ph idx="1"/>
          </p:nvPr>
        </p:nvSpPr>
        <p:spPr>
          <a:xfrm>
            <a:off x="5791954" y="977029"/>
            <a:ext cx="5428789" cy="5237503"/>
          </a:xfrm>
        </p:spPr>
        <p:txBody>
          <a:bodyPr anchor="ctr">
            <a:normAutofit/>
          </a:bodyPr>
          <a:lstStyle/>
          <a:p>
            <a:pPr eaLnBrk="1" hangingPunct="1">
              <a:buFontTx/>
              <a:buNone/>
            </a:pPr>
            <a:r>
              <a:rPr lang="el-GR" altLang="el-GR">
                <a:solidFill>
                  <a:schemeClr val="bg1"/>
                </a:solidFill>
              </a:rPr>
              <a:t>Περιλαμβάνονται  Τμήματα:</a:t>
            </a:r>
          </a:p>
          <a:p>
            <a:pPr eaLnBrk="1" hangingPunct="1">
              <a:buFontTx/>
              <a:buNone/>
            </a:pPr>
            <a:r>
              <a:rPr lang="el-GR" altLang="el-GR">
                <a:solidFill>
                  <a:schemeClr val="bg1"/>
                </a:solidFill>
              </a:rPr>
              <a:t>          Λογιστικής, Τουριστικά, Οικονομικών Σπουδών, Οικιακής Οικονομίας, Πληροφορικής, Οικονομικό ΣΣΑΣ, Αστυνομικές Σχολές, Σχολές Πυροσβεστικής Ακαδημίας, Διεθνών και Ευρωπαϊκών  Σπουδών , Διοίκησης Επιχειρήσεων, Τμήματα Μάρκετινκ,   ΑΕΝ, ΛΙΜΕΝΙΚΟ,Τουριστικές Σχολές, Προσχολικής Αγωγής, Παιδαγωγικά, ΤΕΦΑΑ, Μουσικών Σπουδών, Θεάτρου, Κινηματογράφου , Ψηφιακών Συστημάτων κ.α.</a:t>
            </a:r>
            <a:endParaRPr lang="en-US" altLang="el-GR">
              <a:solidFill>
                <a:schemeClr val="bg1"/>
              </a:solidFill>
            </a:endParaRPr>
          </a:p>
          <a:p>
            <a:pPr marL="0" indent="0">
              <a:buNone/>
            </a:pPr>
            <a:endParaRPr lang="el-GR">
              <a:solidFill>
                <a:schemeClr val="bg1"/>
              </a:solidFill>
            </a:endParaRPr>
          </a:p>
        </p:txBody>
      </p:sp>
    </p:spTree>
    <p:extLst>
      <p:ext uri="{BB962C8B-B14F-4D97-AF65-F5344CB8AC3E}">
        <p14:creationId xmlns:p14="http://schemas.microsoft.com/office/powerpoint/2010/main" val="3545982434"/>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77B390-5B7B-EF67-56E1-29911E359AAC}"/>
              </a:ext>
            </a:extLst>
          </p:cNvPr>
          <p:cNvSpPr>
            <a:spLocks noGrp="1"/>
          </p:cNvSpPr>
          <p:nvPr>
            <p:ph type="title"/>
          </p:nvPr>
        </p:nvSpPr>
        <p:spPr>
          <a:xfrm>
            <a:off x="1451579" y="804519"/>
            <a:ext cx="9603275" cy="1049235"/>
          </a:xfrm>
        </p:spPr>
        <p:txBody>
          <a:bodyPr>
            <a:normAutofit/>
          </a:bodyPr>
          <a:lstStyle/>
          <a:p>
            <a:r>
              <a:rPr lang="el-GR" altLang="ko-KR" err="1"/>
              <a:t>ΜουΣικεΣ</a:t>
            </a:r>
            <a:r>
              <a:rPr lang="el-GR" altLang="ko-KR"/>
              <a:t> </a:t>
            </a:r>
            <a:r>
              <a:rPr lang="el-GR" altLang="ko-KR" err="1"/>
              <a:t>ΣπουδεΣ</a:t>
            </a:r>
            <a:endParaRPr lang="el-GR" dirty="0"/>
          </a:p>
        </p:txBody>
      </p:sp>
      <p:pic>
        <p:nvPicPr>
          <p:cNvPr id="4" name="Picture 2">
            <a:extLst>
              <a:ext uri="{FF2B5EF4-FFF2-40B4-BE49-F238E27FC236}">
                <a16:creationId xmlns:a16="http://schemas.microsoft.com/office/drawing/2014/main" id="{2E9A6F6B-6818-F3FA-E270-DA8DE1B662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0462" y="2567773"/>
            <a:ext cx="2926098" cy="23465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a:extLst>
              <a:ext uri="{FF2B5EF4-FFF2-40B4-BE49-F238E27FC236}">
                <a16:creationId xmlns:a16="http://schemas.microsoft.com/office/drawing/2014/main" id="{8FB5A069-6F64-77C4-33CC-18D1C39D2012}"/>
              </a:ext>
            </a:extLst>
          </p:cNvPr>
          <p:cNvSpPr>
            <a:spLocks noGrp="1"/>
          </p:cNvSpPr>
          <p:nvPr>
            <p:ph idx="1"/>
          </p:nvPr>
        </p:nvSpPr>
        <p:spPr>
          <a:xfrm>
            <a:off x="4376560" y="2015734"/>
            <a:ext cx="7520368" cy="3450613"/>
          </a:xfrm>
        </p:spPr>
        <p:txBody>
          <a:bodyPr>
            <a:normAutofit lnSpcReduction="10000"/>
          </a:bodyPr>
          <a:lstStyle/>
          <a:p>
            <a:pPr eaLnBrk="1" hangingPunct="1">
              <a:lnSpc>
                <a:spcPct val="110000"/>
              </a:lnSpc>
              <a:buFontTx/>
              <a:buNone/>
            </a:pPr>
            <a:r>
              <a:rPr lang="el-GR" altLang="ko-KR" sz="1600" dirty="0">
                <a:latin typeface="Arial" panose="020B0604020202020204" pitchFamily="34" charset="0"/>
              </a:rPr>
              <a:t>Τμήματα Μουσικών Σπουδών</a:t>
            </a:r>
            <a:r>
              <a:rPr lang="el-GR" altLang="ko-KR" sz="1600" dirty="0"/>
              <a:t> λειτουρ</a:t>
            </a:r>
            <a:r>
              <a:rPr lang="el-GR" altLang="ko-KR" sz="1600" dirty="0">
                <a:latin typeface="Arial" panose="020B0604020202020204" pitchFamily="34" charset="0"/>
              </a:rPr>
              <a:t>γούν από</a:t>
            </a:r>
            <a:r>
              <a:rPr lang="el-GR" altLang="ko-KR" sz="1600" dirty="0"/>
              <a:t> το ακαδημαϊκό́ </a:t>
            </a:r>
            <a:r>
              <a:rPr lang="el-GR" altLang="ko-KR" sz="1600" dirty="0">
                <a:latin typeface="Arial" panose="020B0604020202020204" pitchFamily="34" charset="0"/>
              </a:rPr>
              <a:t> </a:t>
            </a:r>
            <a:r>
              <a:rPr lang="el-GR" altLang="ko-KR" sz="1600" dirty="0" err="1"/>
              <a:t>έτος</a:t>
            </a:r>
            <a:r>
              <a:rPr lang="el-GR" altLang="ko-KR" sz="1600" dirty="0"/>
              <a:t> 2020-2021</a:t>
            </a:r>
          </a:p>
          <a:p>
            <a:pPr eaLnBrk="1" hangingPunct="1">
              <a:lnSpc>
                <a:spcPct val="110000"/>
              </a:lnSpc>
              <a:buFont typeface="Wingdings" panose="05000000000000000000" pitchFamily="2" charset="2"/>
              <a:buChar char="Ø"/>
            </a:pPr>
            <a:r>
              <a:rPr lang="el-GR" altLang="ko-KR" sz="1600" dirty="0"/>
              <a:t>στο Τμήμα Μουσικών Σπουδών του</a:t>
            </a:r>
            <a:r>
              <a:rPr lang="en-US" altLang="ko-KR" sz="1600" dirty="0">
                <a:ea typeface="Gulim" panose="020B0600000101010101" pitchFamily="34" charset="-127"/>
              </a:rPr>
              <a:t> </a:t>
            </a:r>
            <a:r>
              <a:rPr lang="el-GR" altLang="ko-KR" sz="1600" dirty="0"/>
              <a:t>Ιονίου Πανεπιστημίου</a:t>
            </a:r>
          </a:p>
          <a:p>
            <a:pPr eaLnBrk="1" hangingPunct="1">
              <a:lnSpc>
                <a:spcPct val="110000"/>
              </a:lnSpc>
              <a:buFont typeface="Wingdings" panose="05000000000000000000" pitchFamily="2" charset="2"/>
              <a:buChar char="Ø"/>
            </a:pPr>
            <a:r>
              <a:rPr lang="el-GR" altLang="ko-KR" sz="1600" dirty="0"/>
              <a:t>στο τμήμα Μουσικής Επιστήμης και Τέχνης του Πανεπιστημίου Μακεδονίας </a:t>
            </a:r>
          </a:p>
          <a:p>
            <a:pPr eaLnBrk="1" hangingPunct="1">
              <a:lnSpc>
                <a:spcPct val="110000"/>
              </a:lnSpc>
              <a:buFont typeface="Wingdings" panose="05000000000000000000" pitchFamily="2" charset="2"/>
              <a:buChar char="Ø"/>
            </a:pPr>
            <a:r>
              <a:rPr lang="el-GR" altLang="ko-KR" sz="1600" dirty="0"/>
              <a:t>Τμήμα Μουσικών Σπουδών του Πανεπιστημίου Ιωαννίνων</a:t>
            </a:r>
            <a:r>
              <a:rPr lang="el-GR" altLang="ko-KR" sz="1600" dirty="0">
                <a:latin typeface="Arial" panose="020B0604020202020204" pitchFamily="34" charset="0"/>
              </a:rPr>
              <a:t> </a:t>
            </a:r>
            <a:r>
              <a:rPr lang="el-GR" altLang="ko-KR" sz="1600" dirty="0"/>
              <a:t>και στο </a:t>
            </a:r>
          </a:p>
          <a:p>
            <a:pPr eaLnBrk="1" hangingPunct="1">
              <a:lnSpc>
                <a:spcPct val="110000"/>
              </a:lnSpc>
              <a:buFont typeface="Wingdings" panose="05000000000000000000" pitchFamily="2" charset="2"/>
              <a:buChar char="Ø"/>
            </a:pPr>
            <a:r>
              <a:rPr lang="el-GR" altLang="ko-KR" sz="1600" dirty="0"/>
              <a:t>Τμήμα Εθνομουσικολογίας του Ιουνίου Πανεπιστημίου Τμήμα Μουσικών Σπουδών</a:t>
            </a:r>
            <a:r>
              <a:rPr lang="el-GR" altLang="ko-KR" sz="1600" dirty="0">
                <a:latin typeface="Arial" panose="020B0604020202020204" pitchFamily="34" charset="0"/>
              </a:rPr>
              <a:t>.</a:t>
            </a:r>
            <a:endParaRPr lang="en-US" altLang="ko-KR" sz="1600" dirty="0">
              <a:ea typeface="Gulim" panose="020B0600000101010101" pitchFamily="34" charset="-127"/>
            </a:endParaRPr>
          </a:p>
          <a:p>
            <a:pPr marL="0" indent="0" eaLnBrk="1" hangingPunct="1">
              <a:lnSpc>
                <a:spcPct val="110000"/>
              </a:lnSpc>
              <a:buFontTx/>
              <a:buNone/>
            </a:pPr>
            <a:r>
              <a:rPr lang="el-GR" altLang="el-GR" sz="1600" dirty="0"/>
              <a:t>Για την εξαγωγή της συνολικής βαθμολογίας των υποψηφίων συνυπολογίζονται </a:t>
            </a:r>
          </a:p>
          <a:p>
            <a:pPr marL="0" indent="0" eaLnBrk="1" hangingPunct="1">
              <a:lnSpc>
                <a:spcPct val="110000"/>
              </a:lnSpc>
              <a:buFontTx/>
              <a:buNone/>
            </a:pPr>
            <a:r>
              <a:rPr lang="el-GR" altLang="el-GR" sz="1600" dirty="0"/>
              <a:t>ο βαθμός Απολυτηρίου Λυκείου </a:t>
            </a:r>
            <a:r>
              <a:rPr lang="el-GR" altLang="el-GR" sz="1600" dirty="0" err="1"/>
              <a:t>κάθε</a:t>
            </a:r>
            <a:r>
              <a:rPr lang="el-GR" altLang="el-GR" sz="1600" dirty="0"/>
              <a:t> </a:t>
            </a:r>
            <a:r>
              <a:rPr lang="el-GR" altLang="el-GR" sz="1600" dirty="0" err="1"/>
              <a:t>υποψηφίου</a:t>
            </a:r>
            <a:r>
              <a:rPr lang="el-GR" altLang="el-GR" sz="1600" dirty="0"/>
              <a:t>, ο βαθμός που </a:t>
            </a:r>
            <a:r>
              <a:rPr lang="el-GR" altLang="el-GR" sz="1600" dirty="0" err="1"/>
              <a:t>έλαβε</a:t>
            </a:r>
            <a:r>
              <a:rPr lang="el-GR" altLang="el-GR" sz="1600" dirty="0"/>
              <a:t> στις </a:t>
            </a:r>
            <a:r>
              <a:rPr lang="el-GR" altLang="el-GR" sz="1600" dirty="0" err="1"/>
              <a:t>πανελλαδικές</a:t>
            </a:r>
            <a:r>
              <a:rPr lang="el-GR" altLang="el-GR" sz="1600" dirty="0"/>
              <a:t> </a:t>
            </a:r>
            <a:r>
              <a:rPr lang="el-GR" altLang="el-GR" sz="1600" dirty="0" err="1"/>
              <a:t>εξετάσεις</a:t>
            </a:r>
            <a:r>
              <a:rPr lang="el-GR" altLang="el-GR" sz="1600" dirty="0"/>
              <a:t> στο </a:t>
            </a:r>
            <a:r>
              <a:rPr lang="el-GR" altLang="el-GR" sz="1600" dirty="0" err="1"/>
              <a:t>μάθημα</a:t>
            </a:r>
            <a:r>
              <a:rPr lang="el-GR" altLang="el-GR" sz="1600" dirty="0"/>
              <a:t> «</a:t>
            </a:r>
            <a:r>
              <a:rPr lang="el-GR" altLang="el-GR" sz="1600" dirty="0" err="1"/>
              <a:t>Νεοελληνικη</a:t>
            </a:r>
            <a:r>
              <a:rPr lang="el-GR" altLang="el-GR" sz="1600" dirty="0"/>
              <a:t>́ </a:t>
            </a:r>
            <a:r>
              <a:rPr lang="el-GR" altLang="el-GR" sz="1600" dirty="0" err="1"/>
              <a:t>Γλώσσα</a:t>
            </a:r>
            <a:r>
              <a:rPr lang="el-GR" altLang="el-GR" sz="1600" dirty="0"/>
              <a:t>» των </a:t>
            </a:r>
            <a:r>
              <a:rPr lang="el-GR" altLang="el-GR" sz="1600" dirty="0" err="1"/>
              <a:t>Γενικών</a:t>
            </a:r>
            <a:r>
              <a:rPr lang="el-GR" altLang="el-GR" sz="1600" dirty="0"/>
              <a:t> </a:t>
            </a:r>
            <a:r>
              <a:rPr lang="el-GR" altLang="el-GR" sz="1600" dirty="0" err="1"/>
              <a:t>Λυκείων</a:t>
            </a:r>
            <a:r>
              <a:rPr lang="el-GR" altLang="el-GR" sz="1600" dirty="0"/>
              <a:t> ή «</a:t>
            </a:r>
            <a:r>
              <a:rPr lang="el-GR" altLang="el-GR" sz="1600" dirty="0" err="1"/>
              <a:t>Νέα</a:t>
            </a:r>
            <a:r>
              <a:rPr lang="el-GR" altLang="el-GR" sz="1600" dirty="0"/>
              <a:t> </a:t>
            </a:r>
            <a:r>
              <a:rPr lang="el-GR" altLang="el-GR" sz="1600" dirty="0" err="1"/>
              <a:t>Ελληνικα</a:t>
            </a:r>
            <a:r>
              <a:rPr lang="el-GR" altLang="el-GR" sz="1600" dirty="0"/>
              <a:t>́» των </a:t>
            </a:r>
            <a:r>
              <a:rPr lang="el-GR" altLang="el-GR" sz="1600" dirty="0" err="1"/>
              <a:t>Επαγγελματικών</a:t>
            </a:r>
            <a:r>
              <a:rPr lang="el-GR" altLang="el-GR" sz="1600" dirty="0"/>
              <a:t> </a:t>
            </a:r>
            <a:r>
              <a:rPr lang="el-GR" altLang="el-GR" sz="1600" dirty="0" err="1"/>
              <a:t>Λυκείων</a:t>
            </a:r>
            <a:r>
              <a:rPr lang="el-GR" altLang="el-GR" sz="1600" dirty="0"/>
              <a:t> και ο </a:t>
            </a:r>
            <a:r>
              <a:rPr lang="el-GR" altLang="el-GR" sz="1600" dirty="0" err="1"/>
              <a:t>βαθμός</a:t>
            </a:r>
            <a:r>
              <a:rPr lang="el-GR" altLang="el-GR" sz="1600" dirty="0"/>
              <a:t> στα </a:t>
            </a:r>
            <a:r>
              <a:rPr lang="el-GR" altLang="el-GR" sz="1600" dirty="0" err="1"/>
              <a:t>μαθήματα</a:t>
            </a:r>
            <a:r>
              <a:rPr lang="el-GR" altLang="el-GR" sz="1600" dirty="0"/>
              <a:t> «Μουσική́ </a:t>
            </a:r>
            <a:r>
              <a:rPr lang="el-GR" altLang="el-GR" sz="1600" dirty="0" err="1"/>
              <a:t>Εκτέλεση</a:t>
            </a:r>
            <a:r>
              <a:rPr lang="el-GR" altLang="el-GR" sz="1600" dirty="0"/>
              <a:t> και </a:t>
            </a:r>
            <a:r>
              <a:rPr lang="el-GR" altLang="el-GR" sz="1600" dirty="0" err="1"/>
              <a:t>Ερμηνεία</a:t>
            </a:r>
            <a:r>
              <a:rPr lang="el-GR" altLang="el-GR" sz="1600" dirty="0"/>
              <a:t>» και «</a:t>
            </a:r>
            <a:r>
              <a:rPr lang="el-GR" altLang="el-GR" sz="1600" dirty="0" err="1"/>
              <a:t>Μουσικη</a:t>
            </a:r>
            <a:r>
              <a:rPr lang="el-GR" altLang="el-GR" sz="1600" dirty="0"/>
              <a:t>́ </a:t>
            </a:r>
            <a:r>
              <a:rPr lang="el-GR" altLang="el-GR" sz="1600" dirty="0" err="1"/>
              <a:t>Αντίληψη</a:t>
            </a:r>
            <a:r>
              <a:rPr lang="el-GR" altLang="el-GR" sz="1600" dirty="0"/>
              <a:t> και </a:t>
            </a:r>
            <a:r>
              <a:rPr lang="el-GR" altLang="el-GR" sz="1600" dirty="0" err="1"/>
              <a:t>Γνώση</a:t>
            </a:r>
            <a:r>
              <a:rPr lang="el-GR" altLang="el-GR" sz="1600" dirty="0"/>
              <a:t>» .</a:t>
            </a:r>
          </a:p>
          <a:p>
            <a:pPr marL="0" indent="0">
              <a:lnSpc>
                <a:spcPct val="110000"/>
              </a:lnSpc>
              <a:buNone/>
            </a:pPr>
            <a:endParaRPr lang="el-GR" sz="1100" dirty="0"/>
          </a:p>
        </p:txBody>
      </p:sp>
    </p:spTree>
    <p:extLst>
      <p:ext uri="{BB962C8B-B14F-4D97-AF65-F5344CB8AC3E}">
        <p14:creationId xmlns:p14="http://schemas.microsoft.com/office/powerpoint/2010/main" val="2029484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Τίτλος 1">
            <a:extLst>
              <a:ext uri="{FF2B5EF4-FFF2-40B4-BE49-F238E27FC236}">
                <a16:creationId xmlns:a16="http://schemas.microsoft.com/office/drawing/2014/main" id="{DEED2693-A747-5D71-A12F-0263B371FE5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l-GR" sz="3600" dirty="0" err="1"/>
              <a:t>Τεφαα</a:t>
            </a:r>
            <a:endParaRPr lang="en-US" sz="3600" dirty="0"/>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16235C8-7DBF-08BC-2D6D-2E2ADFEB97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917060" y="1116345"/>
            <a:ext cx="5685546" cy="3866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50041"/>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1026" name="Picture 2" descr="Τα οκτώ επίπεδα σπουδών σύμφωνα με το Εθνικό Πλαίσιο Προσόντων - Το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43"/>
            <a:ext cx="12192000" cy="644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029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96AB035-1057-D1A5-9229-4C92979384E5}"/>
              </a:ext>
            </a:extLst>
          </p:cNvPr>
          <p:cNvSpPr>
            <a:spLocks noGrp="1"/>
          </p:cNvSpPr>
          <p:nvPr>
            <p:ph type="title"/>
          </p:nvPr>
        </p:nvSpPr>
        <p:spPr>
          <a:xfrm>
            <a:off x="844476" y="1600199"/>
            <a:ext cx="3539266" cy="4297680"/>
          </a:xfrm>
        </p:spPr>
        <p:txBody>
          <a:bodyPr anchor="ctr">
            <a:normAutofit/>
          </a:bodyPr>
          <a:lstStyle/>
          <a:p>
            <a:r>
              <a:rPr lang="el-GR" altLang="el-GR" b="1" dirty="0"/>
              <a:t>5% Με </a:t>
            </a:r>
            <a:r>
              <a:rPr lang="el-GR" altLang="el-GR" b="1" dirty="0" err="1"/>
              <a:t>ΣοβαρεΣ</a:t>
            </a:r>
            <a:r>
              <a:rPr lang="el-GR" altLang="el-GR" b="1" dirty="0"/>
              <a:t> </a:t>
            </a:r>
            <a:r>
              <a:rPr lang="el-GR" altLang="el-GR" b="1" dirty="0" err="1"/>
              <a:t>παθηΣειΣ</a:t>
            </a:r>
            <a:r>
              <a:rPr lang="el-GR" altLang="el-GR" b="1" dirty="0"/>
              <a:t> &amp; </a:t>
            </a:r>
            <a:r>
              <a:rPr lang="el-GR" altLang="el-GR" b="1" dirty="0" err="1"/>
              <a:t>ΔιακριθεντεΣ</a:t>
            </a:r>
            <a:r>
              <a:rPr lang="el-GR" altLang="el-GR" b="1" dirty="0"/>
              <a:t> </a:t>
            </a:r>
            <a:r>
              <a:rPr lang="el-GR" altLang="el-GR" b="1" dirty="0" err="1"/>
              <a:t>αθλητεΣ</a:t>
            </a:r>
            <a:endParaRPr lang="el-GR" dirty="0"/>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D8228FA9-5198-1B4A-5382-F76784EA6B50}"/>
              </a:ext>
            </a:extLst>
          </p:cNvPr>
          <p:cNvSpPr>
            <a:spLocks noGrp="1"/>
          </p:cNvSpPr>
          <p:nvPr>
            <p:ph idx="1"/>
          </p:nvPr>
        </p:nvSpPr>
        <p:spPr>
          <a:xfrm>
            <a:off x="4924851" y="1600199"/>
            <a:ext cx="6130003" cy="4297680"/>
          </a:xfrm>
        </p:spPr>
        <p:txBody>
          <a:bodyPr anchor="ctr">
            <a:normAutofit/>
          </a:bodyPr>
          <a:lstStyle/>
          <a:p>
            <a:pPr eaLnBrk="1" hangingPunct="1">
              <a:buFont typeface="Arial" panose="020B0604020202020204" pitchFamily="34" charset="0"/>
              <a:buNone/>
            </a:pPr>
            <a:r>
              <a:rPr lang="el-GR" altLang="el-GR"/>
              <a:t>Εγκύκλιος </a:t>
            </a:r>
            <a:r>
              <a:rPr lang="el-GR" altLang="el-GR" u="sng"/>
              <a:t>(Φ.152/140602/Α5/30-8-2018)</a:t>
            </a:r>
            <a:r>
              <a:rPr lang="el-GR" altLang="el-GR"/>
              <a:t> «Υποβολή ηλεκτρονικού Μηχανογραφικού Δελτίου για την εισαγωγή στην Τριτοβάθμια Εκπαίδευση υποψηφίων που πάσχουν από σοβαρές παθήσεις με βαθμό απολυτηρίου  σε ποσοστό 5% επιπλέον των θέσεων εισακτέων». </a:t>
            </a:r>
          </a:p>
          <a:p>
            <a:pPr eaLnBrk="1" hangingPunct="1">
              <a:buFont typeface="Arial" panose="020B0604020202020204" pitchFamily="34" charset="0"/>
              <a:buNone/>
            </a:pPr>
            <a:r>
              <a:rPr lang="el-GR" altLang="el-GR" dirty="0"/>
              <a:t>13</a:t>
            </a:r>
            <a:r>
              <a:rPr lang="el-GR" altLang="el-GR"/>
              <a:t> / 8 / 2018 </a:t>
            </a:r>
            <a:r>
              <a:rPr lang="el-GR" altLang="el-GR" err="1"/>
              <a:t>Αρ</a:t>
            </a:r>
            <a:r>
              <a:rPr lang="el-GR" altLang="el-GR"/>
              <a:t>. </a:t>
            </a:r>
            <a:r>
              <a:rPr lang="el-GR" altLang="el-GR" err="1"/>
              <a:t>Πρ</a:t>
            </a:r>
            <a:r>
              <a:rPr lang="el-GR" altLang="el-GR"/>
              <a:t>.: </a:t>
            </a:r>
            <a:r>
              <a:rPr lang="el-GR" altLang="el-GR" u="sng"/>
              <a:t>Φ.15 2/ 135754 /Α5</a:t>
            </a:r>
            <a:r>
              <a:rPr lang="el-GR" altLang="el-GR"/>
              <a:t> </a:t>
            </a:r>
            <a:r>
              <a:rPr lang="el-GR" altLang="el-GR" err="1"/>
              <a:t>Διακριθέντες</a:t>
            </a:r>
            <a:r>
              <a:rPr lang="el-GR" altLang="el-GR"/>
              <a:t> αθλητές (προσαύξηση μορίων)</a:t>
            </a:r>
          </a:p>
          <a:p>
            <a:pPr marL="0" indent="0">
              <a:buNone/>
            </a:pPr>
            <a:endParaRPr lang="el-GR" dirty="0"/>
          </a:p>
        </p:txBody>
      </p:sp>
    </p:spTree>
    <p:extLst>
      <p:ext uri="{BB962C8B-B14F-4D97-AF65-F5344CB8AC3E}">
        <p14:creationId xmlns:p14="http://schemas.microsoft.com/office/powerpoint/2010/main" val="179654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Τίτλος 1">
            <a:extLst>
              <a:ext uri="{FF2B5EF4-FFF2-40B4-BE49-F238E27FC236}">
                <a16:creationId xmlns:a16="http://schemas.microsoft.com/office/drawing/2014/main" id="{9353D5B6-6CFD-78CC-3A86-62DB8048C752}"/>
              </a:ext>
            </a:extLst>
          </p:cNvPr>
          <p:cNvSpPr>
            <a:spLocks noGrp="1"/>
          </p:cNvSpPr>
          <p:nvPr>
            <p:ph type="title"/>
          </p:nvPr>
        </p:nvSpPr>
        <p:spPr>
          <a:xfrm>
            <a:off x="1451579" y="2303047"/>
            <a:ext cx="3272093" cy="2674198"/>
          </a:xfrm>
        </p:spPr>
        <p:txBody>
          <a:bodyPr anchor="t">
            <a:normAutofit/>
          </a:bodyPr>
          <a:lstStyle/>
          <a:p>
            <a:r>
              <a:rPr lang="el-GR" dirty="0" err="1"/>
              <a:t>ΕλαχιΣτη</a:t>
            </a:r>
            <a:r>
              <a:rPr lang="el-GR" dirty="0"/>
              <a:t> </a:t>
            </a:r>
            <a:r>
              <a:rPr lang="el-GR" dirty="0" err="1"/>
              <a:t>ΒαΣη</a:t>
            </a:r>
            <a:r>
              <a:rPr lang="el-GR" dirty="0"/>
              <a:t> </a:t>
            </a:r>
            <a:r>
              <a:rPr lang="el-GR" dirty="0" err="1"/>
              <a:t>ΕιΣαγωγηΣ</a:t>
            </a:r>
            <a:r>
              <a:rPr lang="el-GR" dirty="0"/>
              <a:t> (Ε.Β.Ε.)</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FB00BA2B-7D87-14DA-DFA0-6C02337FF299}"/>
              </a:ext>
            </a:extLst>
          </p:cNvPr>
          <p:cNvGraphicFramePr>
            <a:graphicFrameLocks noGrp="1"/>
          </p:cNvGraphicFramePr>
          <p:nvPr>
            <p:ph idx="1"/>
            <p:extLst>
              <p:ext uri="{D42A27DB-BD31-4B8C-83A1-F6EECF244321}">
                <p14:modId xmlns:p14="http://schemas.microsoft.com/office/powerpoint/2010/main" val="228860786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87826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6194E1-650B-99C9-73C7-6B447AAE5034}"/>
              </a:ext>
            </a:extLst>
          </p:cNvPr>
          <p:cNvSpPr>
            <a:spLocks noGrp="1"/>
          </p:cNvSpPr>
          <p:nvPr>
            <p:ph type="title"/>
          </p:nvPr>
        </p:nvSpPr>
        <p:spPr>
          <a:xfrm>
            <a:off x="1451578" y="181949"/>
            <a:ext cx="9603275" cy="1049235"/>
          </a:xfrm>
        </p:spPr>
        <p:txBody>
          <a:bodyPr/>
          <a:lstStyle/>
          <a:p>
            <a:endParaRPr lang="el-GR" dirty="0"/>
          </a:p>
        </p:txBody>
      </p:sp>
      <p:pic>
        <p:nvPicPr>
          <p:cNvPr id="4" name="Picture 2">
            <a:extLst>
              <a:ext uri="{FF2B5EF4-FFF2-40B4-BE49-F238E27FC236}">
                <a16:creationId xmlns:a16="http://schemas.microsoft.com/office/drawing/2014/main" id="{714B0570-9538-569A-4418-ED7CAFFFBD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7396" y="181949"/>
            <a:ext cx="10749063" cy="5450366"/>
          </a:xfrm>
          <a:noFill/>
        </p:spPr>
      </p:pic>
    </p:spTree>
    <p:extLst>
      <p:ext uri="{BB962C8B-B14F-4D97-AF65-F5344CB8AC3E}">
        <p14:creationId xmlns:p14="http://schemas.microsoft.com/office/powerpoint/2010/main" val="116279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BBAB0AA-D8CA-21E1-8AD6-4C87BFAFD061}"/>
              </a:ext>
            </a:extLst>
          </p:cNvPr>
          <p:cNvSpPr>
            <a:spLocks noGrp="1"/>
          </p:cNvSpPr>
          <p:nvPr>
            <p:ph type="title"/>
          </p:nvPr>
        </p:nvSpPr>
        <p:spPr>
          <a:xfrm>
            <a:off x="882651" y="977028"/>
            <a:ext cx="3333410" cy="5237503"/>
          </a:xfrm>
        </p:spPr>
        <p:txBody>
          <a:bodyPr anchor="ctr">
            <a:normAutofit/>
          </a:bodyPr>
          <a:lstStyle/>
          <a:p>
            <a:r>
              <a:rPr lang="el-GR" altLang="el-GR" sz="3000">
                <a:latin typeface="Calibri" panose="020F0502020204030204" pitchFamily="34" charset="0"/>
                <a:cs typeface="Times New Roman" panose="02020603050405020304" pitchFamily="18" charset="0"/>
              </a:rPr>
              <a:t>Το χρονοδιάγραμμα των Πανελλαδικών – Απαντήσεις για τις αλλαγές στη διαδικασία</a:t>
            </a:r>
            <a:br>
              <a:rPr lang="el-GR" altLang="el-GR" sz="3000" b="0">
                <a:latin typeface="Arial" panose="020B0604020202020204" pitchFamily="34" charset="0"/>
              </a:rPr>
            </a:br>
            <a:endParaRPr lang="el-GR" sz="3000"/>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9447260-77F1-91EF-FDF6-7557B667C9BE}"/>
              </a:ext>
            </a:extLst>
          </p:cNvPr>
          <p:cNvSpPr>
            <a:spLocks noGrp="1"/>
          </p:cNvSpPr>
          <p:nvPr>
            <p:ph idx="1"/>
          </p:nvPr>
        </p:nvSpPr>
        <p:spPr>
          <a:xfrm>
            <a:off x="5791954" y="977029"/>
            <a:ext cx="5428789" cy="5237503"/>
          </a:xfrm>
        </p:spPr>
        <p:txBody>
          <a:bodyPr anchor="ctr">
            <a:normAutofit/>
          </a:bodyPr>
          <a:lstStyle/>
          <a:p>
            <a:pPr>
              <a:lnSpc>
                <a:spcPct val="110000"/>
              </a:lnSpc>
              <a:spcBef>
                <a:spcPct val="0"/>
              </a:spcBef>
              <a:buFontTx/>
              <a:buNone/>
            </a:pPr>
            <a:r>
              <a:rPr lang="el-GR" altLang="el-GR" sz="1400" i="1">
                <a:solidFill>
                  <a:schemeClr val="bg1"/>
                </a:solidFill>
                <a:latin typeface="Calibri" panose="020F0502020204030204" pitchFamily="34" charset="0"/>
                <a:cs typeface="Times New Roman" panose="02020603050405020304" pitchFamily="18" charset="0"/>
              </a:rPr>
              <a:t>Οι Πανελλαδικές εξετάσεις θα ξεκινήσουν, στις 30 Μαίου το αναλυτικό πρόγραμμα θα ανακοινωθεί μέχρι τέλος  Απριλίου.</a:t>
            </a:r>
            <a:endParaRPr lang="el-GR" altLang="el-GR" sz="1400" b="0">
              <a:solidFill>
                <a:schemeClr val="bg1"/>
              </a:solidFill>
              <a:latin typeface="Arial" panose="020B0604020202020204" pitchFamily="34" charset="0"/>
            </a:endParaRPr>
          </a:p>
          <a:p>
            <a:pPr>
              <a:lnSpc>
                <a:spcPct val="110000"/>
              </a:lnSpc>
              <a:spcBef>
                <a:spcPct val="0"/>
              </a:spcBef>
              <a:buFontTx/>
              <a:buNone/>
            </a:pPr>
            <a:endParaRPr lang="el-GR" altLang="el-GR" sz="1400" b="0">
              <a:solidFill>
                <a:schemeClr val="bg1"/>
              </a:solidFill>
              <a:latin typeface="Arial" panose="020B0604020202020204" pitchFamily="34" charset="0"/>
            </a:endParaRPr>
          </a:p>
          <a:p>
            <a:pPr>
              <a:lnSpc>
                <a:spcPct val="110000"/>
              </a:lnSpc>
              <a:spcBef>
                <a:spcPct val="0"/>
              </a:spcBef>
              <a:buFontTx/>
              <a:buNone/>
            </a:pPr>
            <a:r>
              <a:rPr lang="el-GR" altLang="el-GR" sz="1400" b="0">
                <a:solidFill>
                  <a:schemeClr val="bg1"/>
                </a:solidFill>
                <a:latin typeface="Calibri" panose="020F0502020204030204" pitchFamily="34" charset="0"/>
                <a:cs typeface="Times New Roman" panose="02020603050405020304" pitchFamily="18" charset="0"/>
              </a:rPr>
              <a:t>Μέχρι </a:t>
            </a:r>
            <a:r>
              <a:rPr lang="el-GR" altLang="el-GR" sz="1400" b="0" u="sng">
                <a:solidFill>
                  <a:schemeClr val="bg1"/>
                </a:solidFill>
                <a:latin typeface="Calibri" panose="020F0502020204030204" pitchFamily="34" charset="0"/>
                <a:cs typeface="Times New Roman" panose="02020603050405020304" pitchFamily="18" charset="0"/>
              </a:rPr>
              <a:t>15 Απριλίου </a:t>
            </a:r>
            <a:r>
              <a:rPr lang="el-GR" altLang="el-GR" sz="1400" b="0">
                <a:solidFill>
                  <a:schemeClr val="bg1"/>
                </a:solidFill>
                <a:latin typeface="Calibri" panose="020F0502020204030204" pitchFamily="34" charset="0"/>
                <a:cs typeface="Times New Roman" panose="02020603050405020304" pitchFamily="18" charset="0"/>
              </a:rPr>
              <a:t>θα ανακοινωθεί ο </a:t>
            </a:r>
            <a:r>
              <a:rPr lang="el-GR" altLang="el-GR" sz="1400">
                <a:solidFill>
                  <a:schemeClr val="bg1"/>
                </a:solidFill>
                <a:latin typeface="Calibri" panose="020F0502020204030204" pitchFamily="34" charset="0"/>
                <a:cs typeface="Times New Roman" panose="02020603050405020304" pitchFamily="18" charset="0"/>
              </a:rPr>
              <a:t>αριθμός εισακτέων </a:t>
            </a:r>
            <a:r>
              <a:rPr lang="el-GR" altLang="el-GR" sz="1400" b="0">
                <a:solidFill>
                  <a:schemeClr val="bg1"/>
                </a:solidFill>
                <a:latin typeface="Calibri" panose="020F0502020204030204" pitchFamily="34" charset="0"/>
                <a:cs typeface="Times New Roman" panose="02020603050405020304" pitchFamily="18" charset="0"/>
              </a:rPr>
              <a:t>ανά τμήμα, οπότε θα γνωρίζουμε και ποια τμήματα δεν θα συμπεριληφθούν στο νέο Μηχανογραφικό Δελτίο που θα συμπληρώσουν οι υποψήφιοι.</a:t>
            </a:r>
          </a:p>
          <a:p>
            <a:pPr>
              <a:lnSpc>
                <a:spcPct val="110000"/>
              </a:lnSpc>
              <a:spcBef>
                <a:spcPct val="0"/>
              </a:spcBef>
              <a:buFontTx/>
              <a:buNone/>
            </a:pPr>
            <a:endParaRPr lang="el-GR" altLang="el-GR" sz="1400" b="0">
              <a:solidFill>
                <a:schemeClr val="bg1"/>
              </a:solidFill>
              <a:latin typeface="Arial" panose="020B0604020202020204" pitchFamily="34" charset="0"/>
            </a:endParaRPr>
          </a:p>
          <a:p>
            <a:pPr>
              <a:lnSpc>
                <a:spcPct val="110000"/>
              </a:lnSpc>
              <a:spcBef>
                <a:spcPct val="0"/>
              </a:spcBef>
              <a:buFontTx/>
              <a:buNone/>
            </a:pPr>
            <a:r>
              <a:rPr lang="el-GR" altLang="el-GR" sz="1400" b="0">
                <a:solidFill>
                  <a:schemeClr val="bg1"/>
                </a:solidFill>
                <a:latin typeface="Calibri" panose="020F0502020204030204" pitchFamily="34" charset="0"/>
                <a:cs typeface="Times New Roman" panose="02020603050405020304" pitchFamily="18" charset="0"/>
              </a:rPr>
              <a:t>Μέχρι </a:t>
            </a:r>
            <a:r>
              <a:rPr lang="el-GR" altLang="el-GR" sz="1400" b="0" u="sng">
                <a:solidFill>
                  <a:schemeClr val="bg1"/>
                </a:solidFill>
                <a:latin typeface="Calibri" panose="020F0502020204030204" pitchFamily="34" charset="0"/>
                <a:cs typeface="Times New Roman" panose="02020603050405020304" pitchFamily="18" charset="0"/>
              </a:rPr>
              <a:t>30 Απριλίου</a:t>
            </a:r>
            <a:r>
              <a:rPr lang="el-GR" altLang="el-GR" sz="1400" b="0">
                <a:solidFill>
                  <a:schemeClr val="bg1"/>
                </a:solidFill>
                <a:latin typeface="Calibri" panose="020F0502020204030204" pitchFamily="34" charset="0"/>
                <a:cs typeface="Times New Roman" panose="02020603050405020304" pitchFamily="18" charset="0"/>
              </a:rPr>
              <a:t> θα ανακοινωθεί ο αριθμός εισακτέων στις</a:t>
            </a:r>
            <a:r>
              <a:rPr lang="el-GR" altLang="el-GR" sz="1400">
                <a:solidFill>
                  <a:schemeClr val="bg1"/>
                </a:solidFill>
                <a:latin typeface="Calibri" panose="020F0502020204030204" pitchFamily="34" charset="0"/>
                <a:cs typeface="Times New Roman" panose="02020603050405020304" pitchFamily="18" charset="0"/>
              </a:rPr>
              <a:t> Σχολές στρατιωτικές , αστυνομικές,  Πυροσβεστών και ΑΕΝ.</a:t>
            </a:r>
          </a:p>
          <a:p>
            <a:pPr>
              <a:lnSpc>
                <a:spcPct val="110000"/>
              </a:lnSpc>
              <a:spcBef>
                <a:spcPct val="0"/>
              </a:spcBef>
              <a:buFontTx/>
              <a:buNone/>
            </a:pPr>
            <a:endParaRPr lang="el-GR" altLang="el-GR" sz="1400" b="0">
              <a:solidFill>
                <a:schemeClr val="bg1"/>
              </a:solidFill>
              <a:latin typeface="Arial" panose="020B0604020202020204" pitchFamily="34" charset="0"/>
            </a:endParaRPr>
          </a:p>
          <a:p>
            <a:pPr>
              <a:lnSpc>
                <a:spcPct val="110000"/>
              </a:lnSpc>
              <a:spcBef>
                <a:spcPct val="0"/>
              </a:spcBef>
              <a:buFontTx/>
              <a:buNone/>
            </a:pPr>
            <a:r>
              <a:rPr lang="el-GR" altLang="el-GR" sz="1400" b="0">
                <a:solidFill>
                  <a:schemeClr val="bg1"/>
                </a:solidFill>
                <a:latin typeface="Calibri" panose="020F0502020204030204" pitchFamily="34" charset="0"/>
                <a:cs typeface="Times New Roman" panose="02020603050405020304" pitchFamily="18" charset="0"/>
              </a:rPr>
              <a:t>Μέχρι </a:t>
            </a:r>
            <a:r>
              <a:rPr lang="el-GR" altLang="el-GR" sz="1400" b="0" u="sng">
                <a:solidFill>
                  <a:schemeClr val="bg1"/>
                </a:solidFill>
                <a:latin typeface="Calibri" panose="020F0502020204030204" pitchFamily="34" charset="0"/>
                <a:cs typeface="Times New Roman" panose="02020603050405020304" pitchFamily="18" charset="0"/>
              </a:rPr>
              <a:t>14 Μαΐου</a:t>
            </a:r>
            <a:r>
              <a:rPr lang="el-GR" altLang="el-GR" sz="1400" b="0">
                <a:solidFill>
                  <a:schemeClr val="bg1"/>
                </a:solidFill>
                <a:latin typeface="Calibri" panose="020F0502020204030204" pitchFamily="34" charset="0"/>
                <a:cs typeface="Times New Roman" panose="02020603050405020304" pitchFamily="18" charset="0"/>
              </a:rPr>
              <a:t> θα ανακοινωθεί η</a:t>
            </a:r>
            <a:r>
              <a:rPr lang="el-GR" altLang="el-GR" sz="1400">
                <a:solidFill>
                  <a:schemeClr val="bg1"/>
                </a:solidFill>
                <a:latin typeface="Calibri" panose="020F0502020204030204" pitchFamily="34" charset="0"/>
                <a:cs typeface="Times New Roman" panose="02020603050405020304" pitchFamily="18" charset="0"/>
              </a:rPr>
              <a:t> κατάταξη των τμημάτων ανά Επιστημονικό Πεδίο.</a:t>
            </a:r>
          </a:p>
          <a:p>
            <a:pPr>
              <a:lnSpc>
                <a:spcPct val="110000"/>
              </a:lnSpc>
              <a:spcBef>
                <a:spcPct val="0"/>
              </a:spcBef>
              <a:buFontTx/>
              <a:buNone/>
            </a:pPr>
            <a:endParaRPr lang="el-GR" altLang="el-GR" sz="1400" b="0">
              <a:solidFill>
                <a:schemeClr val="bg1"/>
              </a:solidFill>
              <a:latin typeface="Arial" panose="020B0604020202020204" pitchFamily="34" charset="0"/>
            </a:endParaRPr>
          </a:p>
          <a:p>
            <a:pPr>
              <a:lnSpc>
                <a:spcPct val="110000"/>
              </a:lnSpc>
              <a:spcBef>
                <a:spcPct val="0"/>
              </a:spcBef>
              <a:buFontTx/>
              <a:buNone/>
            </a:pPr>
            <a:r>
              <a:rPr lang="el-GR" altLang="el-GR" sz="1400" b="0">
                <a:solidFill>
                  <a:schemeClr val="bg1"/>
                </a:solidFill>
                <a:latin typeface="Calibri" panose="020F0502020204030204" pitchFamily="34" charset="0"/>
                <a:cs typeface="Times New Roman" panose="02020603050405020304" pitchFamily="18" charset="0"/>
              </a:rPr>
              <a:t>Τέλος </a:t>
            </a:r>
            <a:r>
              <a:rPr lang="el-GR" altLang="el-GR" sz="1400" b="0" u="sng">
                <a:solidFill>
                  <a:schemeClr val="bg1"/>
                </a:solidFill>
                <a:latin typeface="Calibri" panose="020F0502020204030204" pitchFamily="34" charset="0"/>
                <a:cs typeface="Times New Roman" panose="02020603050405020304" pitchFamily="18" charset="0"/>
              </a:rPr>
              <a:t>μέχρι 31 Μαΐου </a:t>
            </a:r>
            <a:r>
              <a:rPr lang="el-GR" altLang="el-GR" sz="1400" b="0">
                <a:solidFill>
                  <a:schemeClr val="bg1"/>
                </a:solidFill>
                <a:latin typeface="Calibri" panose="020F0502020204030204" pitchFamily="34" charset="0"/>
                <a:cs typeface="Times New Roman" panose="02020603050405020304" pitchFamily="18" charset="0"/>
              </a:rPr>
              <a:t>θα ανακοινωθεί ο </a:t>
            </a:r>
            <a:r>
              <a:rPr lang="el-GR" altLang="el-GR" sz="1400" b="0" i="1">
                <a:solidFill>
                  <a:schemeClr val="bg1"/>
                </a:solidFill>
                <a:latin typeface="Calibri" panose="020F0502020204030204" pitchFamily="34" charset="0"/>
                <a:cs typeface="Times New Roman" panose="02020603050405020304" pitchFamily="18" charset="0"/>
              </a:rPr>
              <a:t>αριθμός εισακτέων συγκεκριμένων ειδικοτήτων,  στα ΙΕΚ,</a:t>
            </a:r>
            <a:r>
              <a:rPr lang="el-GR" altLang="el-GR" sz="1400" b="0">
                <a:solidFill>
                  <a:schemeClr val="bg1"/>
                </a:solidFill>
                <a:latin typeface="Calibri" panose="020F0502020204030204" pitchFamily="34" charset="0"/>
                <a:cs typeface="Times New Roman" panose="02020603050405020304" pitchFamily="18" charset="0"/>
              </a:rPr>
              <a:t> </a:t>
            </a:r>
          </a:p>
          <a:p>
            <a:pPr>
              <a:lnSpc>
                <a:spcPct val="110000"/>
              </a:lnSpc>
              <a:spcBef>
                <a:spcPct val="0"/>
              </a:spcBef>
              <a:buFontTx/>
              <a:buNone/>
            </a:pPr>
            <a:r>
              <a:rPr lang="el-GR" altLang="el-GR" sz="1400" b="0">
                <a:solidFill>
                  <a:schemeClr val="bg1"/>
                </a:solidFill>
                <a:latin typeface="Calibri" panose="020F0502020204030204" pitchFamily="34" charset="0"/>
                <a:cs typeface="Times New Roman" panose="02020603050405020304" pitchFamily="18" charset="0"/>
              </a:rPr>
              <a:t>ειδικά για τους υποψηφίους που θα συμπληρώσουν το Μηχανογραφικό , παράλληλα με το Μηχανογραφικό για τα ΑΕΙ.</a:t>
            </a:r>
          </a:p>
          <a:p>
            <a:pPr>
              <a:lnSpc>
                <a:spcPct val="110000"/>
              </a:lnSpc>
              <a:spcBef>
                <a:spcPct val="0"/>
              </a:spcBef>
              <a:buFontTx/>
              <a:buNone/>
            </a:pPr>
            <a:endParaRPr lang="el-GR" altLang="el-GR" sz="1400">
              <a:solidFill>
                <a:schemeClr val="bg1"/>
              </a:solidFill>
              <a:latin typeface="Calibri" panose="020F0502020204030204" pitchFamily="34" charset="0"/>
              <a:cs typeface="Times New Roman" panose="02020603050405020304" pitchFamily="18" charset="0"/>
            </a:endParaRPr>
          </a:p>
          <a:p>
            <a:pPr>
              <a:lnSpc>
                <a:spcPct val="110000"/>
              </a:lnSpc>
              <a:spcBef>
                <a:spcPct val="0"/>
              </a:spcBef>
              <a:buFontTx/>
              <a:buNone/>
            </a:pPr>
            <a:r>
              <a:rPr lang="el-GR" altLang="el-GR" sz="1400">
                <a:solidFill>
                  <a:schemeClr val="bg1"/>
                </a:solidFill>
                <a:latin typeface="Calibri" panose="020F0502020204030204" pitchFamily="34" charset="0"/>
                <a:cs typeface="Times New Roman" panose="02020603050405020304" pitchFamily="18" charset="0"/>
              </a:rPr>
              <a:t>ΟΙ ΗΜΕΡΟΜΗΝΙΕΣ ΕΊΝΑΙ ΕΝΔΕΙΚΤΙΚΕΣ</a:t>
            </a:r>
            <a:endParaRPr lang="el-GR" altLang="el-GR" sz="1400" b="0">
              <a:solidFill>
                <a:schemeClr val="bg1"/>
              </a:solidFill>
              <a:latin typeface="Arial" panose="020B0604020202020204" pitchFamily="34" charset="0"/>
            </a:endParaRPr>
          </a:p>
          <a:p>
            <a:pPr marL="0" indent="0">
              <a:lnSpc>
                <a:spcPct val="110000"/>
              </a:lnSpc>
              <a:buNone/>
            </a:pPr>
            <a:endParaRPr lang="el-GR" sz="1400">
              <a:solidFill>
                <a:schemeClr val="bg1"/>
              </a:solidFill>
            </a:endParaRPr>
          </a:p>
        </p:txBody>
      </p:sp>
    </p:spTree>
    <p:extLst>
      <p:ext uri="{BB962C8B-B14F-4D97-AF65-F5344CB8AC3E}">
        <p14:creationId xmlns:p14="http://schemas.microsoft.com/office/powerpoint/2010/main" val="653381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Τίτλος 1">
            <a:extLst>
              <a:ext uri="{FF2B5EF4-FFF2-40B4-BE49-F238E27FC236}">
                <a16:creationId xmlns:a16="http://schemas.microsoft.com/office/drawing/2014/main" id="{5EAB9214-97A5-C7E6-37EE-83E45D36F6D0}"/>
              </a:ext>
            </a:extLst>
          </p:cNvPr>
          <p:cNvSpPr>
            <a:spLocks noGrp="1"/>
          </p:cNvSpPr>
          <p:nvPr>
            <p:ph type="title"/>
          </p:nvPr>
        </p:nvSpPr>
        <p:spPr>
          <a:xfrm>
            <a:off x="1451579" y="2303047"/>
            <a:ext cx="3272093" cy="2674198"/>
          </a:xfrm>
        </p:spPr>
        <p:txBody>
          <a:bodyPr anchor="t">
            <a:normAutofit/>
          </a:bodyPr>
          <a:lstStyle/>
          <a:p>
            <a:r>
              <a:rPr lang="el-GR" dirty="0" err="1"/>
              <a:t>Ενδεικτικεσ</a:t>
            </a:r>
            <a:r>
              <a:rPr lang="el-GR" dirty="0"/>
              <a:t> </a:t>
            </a:r>
            <a:r>
              <a:rPr lang="el-GR" dirty="0" err="1"/>
              <a:t>σχολεσ</a:t>
            </a:r>
            <a:r>
              <a:rPr lang="el-GR" dirty="0"/>
              <a:t> </a:t>
            </a:r>
            <a:r>
              <a:rPr lang="el-GR" dirty="0" err="1"/>
              <a:t>σαεκ</a:t>
            </a:r>
            <a:endParaRPr lang="el-GR" dirty="0"/>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96D85D5C-653D-EFE3-F3D9-DA4CE41BFF64}"/>
              </a:ext>
            </a:extLst>
          </p:cNvPr>
          <p:cNvGraphicFramePr>
            <a:graphicFrameLocks noGrp="1"/>
          </p:cNvGraphicFramePr>
          <p:nvPr>
            <p:ph idx="1"/>
            <p:extLst>
              <p:ext uri="{D42A27DB-BD31-4B8C-83A1-F6EECF244321}">
                <p14:modId xmlns:p14="http://schemas.microsoft.com/office/powerpoint/2010/main" val="675638743"/>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5750358"/>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2ACAC-50FF-EFE7-CD11-9DC8F24EE850}"/>
              </a:ext>
            </a:extLst>
          </p:cNvPr>
          <p:cNvSpPr>
            <a:spLocks noGrp="1"/>
          </p:cNvSpPr>
          <p:nvPr>
            <p:ph type="title"/>
          </p:nvPr>
        </p:nvSpPr>
        <p:spPr/>
        <p:txBody>
          <a:bodyPr/>
          <a:lstStyle/>
          <a:p>
            <a:r>
              <a:rPr lang="el-GR" dirty="0"/>
              <a:t>ΣΑΕΚ – ΣΧΟΛΕΣ ΑΝΩΤΕΡΗΣ ΕΠΑΓΓΕΛΜΑΤΙΚΗΣ ΚΑΤΑΡΤΙΣΗΣ</a:t>
            </a:r>
          </a:p>
        </p:txBody>
      </p:sp>
      <p:sp>
        <p:nvSpPr>
          <p:cNvPr id="3" name="Θέση περιεχομένου 2">
            <a:extLst>
              <a:ext uri="{FF2B5EF4-FFF2-40B4-BE49-F238E27FC236}">
                <a16:creationId xmlns:a16="http://schemas.microsoft.com/office/drawing/2014/main" id="{C59E89EC-7734-9F32-BE12-0BEA99A5795F}"/>
              </a:ext>
            </a:extLst>
          </p:cNvPr>
          <p:cNvSpPr>
            <a:spLocks noGrp="1"/>
          </p:cNvSpPr>
          <p:nvPr>
            <p:ph idx="1"/>
          </p:nvPr>
        </p:nvSpPr>
        <p:spPr/>
        <p:txBody>
          <a:bodyPr>
            <a:normAutofit fontScale="70000" lnSpcReduction="20000"/>
          </a:bodyPr>
          <a:lstStyle/>
          <a:p>
            <a:r>
              <a:rPr lang="el-GR" altLang="el-GR" sz="2000" dirty="0"/>
              <a:t>Το παράλληλο μηχανογραφικό δελτίο υποβάλλεται κατά την ίδια περίοδο υποβολής του μηχανογραφικού δελτίου πρώτης φάσης για την εισαγωγή στα ΑΕΙ. Οι υποψήφιοι που συμμετέχουν στις πανελλαδικές εξετάσεις εκάστου σχολικού έτους δύνανται να υποβάλουν τόσο το μηχανογραφικό δελτίο πρώτης φάσης όσο και το παράλληλο μηχανογραφικό δελτίο.</a:t>
            </a:r>
          </a:p>
          <a:p>
            <a:r>
              <a:rPr lang="el-GR" altLang="el-GR" sz="2000" dirty="0"/>
              <a:t> Δεν είναι υποχρεωτική</a:t>
            </a:r>
            <a:r>
              <a:rPr lang="el-GR" altLang="el-GR" sz="2000" i="1" dirty="0"/>
              <a:t> η συμπλήρωση και των δύο Μηχανογραφικών</a:t>
            </a:r>
            <a:endParaRPr lang="el-GR" altLang="el-GR" sz="2000" dirty="0"/>
          </a:p>
          <a:p>
            <a:r>
              <a:rPr lang="el-GR" altLang="el-GR" sz="2000" dirty="0"/>
              <a:t>Ο κάθε υποψήφιος  μπορεί να συμπληρώσει και τα δύο ή ένα από τα δύο.</a:t>
            </a:r>
          </a:p>
          <a:p>
            <a:r>
              <a:rPr lang="el-GR" altLang="el-GR" sz="2000" dirty="0"/>
              <a:t>Το κριτήριο εισαγωγής στις ΣΑΕΚ θα είναι ο </a:t>
            </a:r>
            <a:r>
              <a:rPr lang="el-GR" altLang="el-GR" sz="2000" u="sng" dirty="0">
                <a:solidFill>
                  <a:srgbClr val="FF0000"/>
                </a:solidFill>
              </a:rPr>
              <a:t>βαθμός απολυτηρίου.</a:t>
            </a:r>
          </a:p>
          <a:p>
            <a:r>
              <a:rPr lang="el-GR" altLang="el-GR" sz="2000" dirty="0"/>
              <a:t>Εάν κάποιος υποψήφιος, όταν ανακοινωθούν τα αποτελέσματα εισαχθεί και σε Πανεπιστήμιο αλλά και σε ΙΕΚ , τότε θα πρέπει να επιλέξει που θέλει να φοιτήσει.</a:t>
            </a:r>
            <a:br>
              <a:rPr lang="el-GR" altLang="el-GR" sz="2000" dirty="0"/>
            </a:br>
            <a:r>
              <a:rPr lang="el-GR" altLang="el-GR" sz="2000" dirty="0"/>
              <a:t>Απαγορεύεται η εγγραφή του υποψηφίου ταυτόχρονα σε σχολή, τμήμα ή εισαγωγική κατεύθυνση Α.Ε.Ι. και σε δημόσια </a:t>
            </a:r>
            <a:r>
              <a:rPr lang="el-GR" altLang="el-GR" sz="2000" dirty="0" err="1"/>
              <a:t>Σχόλή</a:t>
            </a:r>
            <a:r>
              <a:rPr lang="el-GR" altLang="el-GR" sz="2000" dirty="0"/>
              <a:t> Ανώτερης Επαγγελματικής Κατάρτισης (Σ.Α.Ε.Κ.).</a:t>
            </a:r>
          </a:p>
          <a:p>
            <a:r>
              <a:rPr lang="el-GR" altLang="el-GR" sz="2000" i="1" dirty="0"/>
              <a:t>Δεν θα καταργηθεί η ισχύουσα διαδικασία εισαγωγής στα ΣΑΕΚ</a:t>
            </a:r>
            <a:endParaRPr lang="el-GR" altLang="el-GR" sz="2000" dirty="0"/>
          </a:p>
          <a:p>
            <a:pPr marL="0" indent="0">
              <a:buNone/>
            </a:pPr>
            <a:endParaRPr lang="el-GR" dirty="0"/>
          </a:p>
        </p:txBody>
      </p:sp>
    </p:spTree>
    <p:extLst>
      <p:ext uri="{BB962C8B-B14F-4D97-AF65-F5344CB8AC3E}">
        <p14:creationId xmlns:p14="http://schemas.microsoft.com/office/powerpoint/2010/main" val="13466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24" name="Picture 23">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Εικόνα που περιέχει κείμενο, στιγμιότυπο οθόνης, γραμματοσειρά&#10;&#10;Το περιεχόμενο που δημιουργείται από τεχνολογία AI ενδέχεται να είναι εσφαλμένο.">
            <a:extLst>
              <a:ext uri="{FF2B5EF4-FFF2-40B4-BE49-F238E27FC236}">
                <a16:creationId xmlns:a16="http://schemas.microsoft.com/office/drawing/2014/main" id="{8199CDDB-FDB7-B3B8-04D4-D759745307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8355" y="643466"/>
            <a:ext cx="10765765" cy="54512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736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3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1F061A9F-FAE1-B7C2-28A1-1B0778EA4FD6}"/>
              </a:ext>
            </a:extLst>
          </p:cNvPr>
          <p:cNvPicPr>
            <a:picLocks noGrp="1" noChangeAspect="1"/>
          </p:cNvPicPr>
          <p:nvPr>
            <p:ph idx="1"/>
          </p:nvPr>
        </p:nvPicPr>
        <p:blipFill>
          <a:blip r:embed="rId3"/>
          <a:stretch>
            <a:fillRect/>
          </a:stretch>
        </p:blipFill>
        <p:spPr>
          <a:xfrm>
            <a:off x="1720624" y="1128098"/>
            <a:ext cx="8758117" cy="4598011"/>
          </a:xfrm>
          <a:prstGeom prst="rect">
            <a:avLst/>
          </a:prstGeom>
        </p:spPr>
      </p:pic>
      <p:sp>
        <p:nvSpPr>
          <p:cNvPr id="20" name="Rectangle 19">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29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 Θέση αριθμού διαφάνειας">
            <a:extLst>
              <a:ext uri="{FF2B5EF4-FFF2-40B4-BE49-F238E27FC236}">
                <a16:creationId xmlns:a16="http://schemas.microsoft.com/office/drawing/2014/main" id="{E83C5D93-C09E-5748-A829-A3C79B1B8AA6}"/>
              </a:ext>
            </a:extLst>
          </p:cNvPr>
          <p:cNvSpPr txBox="1">
            <a:spLocks noGrp="1"/>
          </p:cNvSpPr>
          <p:nvPr/>
        </p:nvSpPr>
        <p:spPr bwMode="auto">
          <a:xfrm>
            <a:off x="4649788" y="223838"/>
            <a:ext cx="13319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fld id="{195CB95C-90D3-4AE7-AA0F-815C52F02D0D}" type="slidenum">
              <a:rPr lang="el-GR" altLang="el-GR" sz="1300" b="0">
                <a:solidFill>
                  <a:srgbClr val="FFFFFF"/>
                </a:solidFill>
                <a:latin typeface="Arial" panose="020B0604020202020204" pitchFamily="34" charset="0"/>
                <a:cs typeface="Arial" panose="020B0604020202020204" pitchFamily="34" charset="0"/>
              </a:rPr>
              <a:pPr eaLnBrk="1" hangingPunct="1">
                <a:spcBef>
                  <a:spcPct val="0"/>
                </a:spcBef>
                <a:buFontTx/>
                <a:buNone/>
              </a:pPr>
              <a:t>28</a:t>
            </a:fld>
            <a:endParaRPr lang="el-GR" altLang="el-GR" sz="1300" b="0">
              <a:solidFill>
                <a:srgbClr val="FFFFFF"/>
              </a:solidFill>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C4B930C9-9738-01C7-C772-537D6B26EAB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endParaRPr lang="el-GR" altLang="el-GR" sz="2200" b="0">
              <a:latin typeface="Arial" panose="020B0604020202020204" pitchFamily="34" charset="0"/>
              <a:cs typeface="Arial" panose="020B0604020202020204" pitchFamily="34" charset="0"/>
            </a:endParaRPr>
          </a:p>
        </p:txBody>
      </p:sp>
      <p:sp>
        <p:nvSpPr>
          <p:cNvPr id="7" name="Text Box 10">
            <a:extLst>
              <a:ext uri="{FF2B5EF4-FFF2-40B4-BE49-F238E27FC236}">
                <a16:creationId xmlns:a16="http://schemas.microsoft.com/office/drawing/2014/main" id="{305B8D7D-467F-B4C5-A16F-E0665B9E3692}"/>
              </a:ext>
            </a:extLst>
          </p:cNvPr>
          <p:cNvSpPr txBox="1">
            <a:spLocks noChangeArrowheads="1"/>
          </p:cNvSpPr>
          <p:nvPr/>
        </p:nvSpPr>
        <p:spPr bwMode="auto">
          <a:xfrm>
            <a:off x="1619250" y="692150"/>
            <a:ext cx="6337300"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50000"/>
              </a:spcBef>
              <a:buFontTx/>
              <a:buNone/>
            </a:pPr>
            <a:endParaRPr lang="el-GR" altLang="el-GR" sz="1900" b="0">
              <a:latin typeface="Arial" panose="020B0604020202020204" pitchFamily="34" charset="0"/>
              <a:cs typeface="Arial" panose="020B0604020202020204" pitchFamily="34" charset="0"/>
            </a:endParaRPr>
          </a:p>
        </p:txBody>
      </p:sp>
      <p:sp>
        <p:nvSpPr>
          <p:cNvPr id="8" name="1 - Τίτλος">
            <a:extLst>
              <a:ext uri="{FF2B5EF4-FFF2-40B4-BE49-F238E27FC236}">
                <a16:creationId xmlns:a16="http://schemas.microsoft.com/office/drawing/2014/main" id="{7D5141AC-48F3-B848-0C69-13D62DE3EED8}"/>
              </a:ext>
            </a:extLst>
          </p:cNvPr>
          <p:cNvSpPr>
            <a:spLocks/>
          </p:cNvSpPr>
          <p:nvPr/>
        </p:nvSpPr>
        <p:spPr bwMode="auto">
          <a:xfrm>
            <a:off x="4459287" y="708371"/>
            <a:ext cx="47863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br>
              <a:rPr lang="el-GR" altLang="el-GR" sz="3400" b="0" dirty="0">
                <a:solidFill>
                  <a:srgbClr val="993300"/>
                </a:solidFill>
                <a:latin typeface="Century Gothic" panose="020B0502020202020204" pitchFamily="34" charset="0"/>
                <a:cs typeface="Arial" panose="020B0604020202020204" pitchFamily="34" charset="0"/>
              </a:rPr>
            </a:br>
            <a:r>
              <a:rPr lang="el-GR" altLang="el-GR" sz="3400" b="0" dirty="0">
                <a:solidFill>
                  <a:srgbClr val="993300"/>
                </a:solidFill>
                <a:latin typeface="Century Gothic" panose="020B0502020202020204" pitchFamily="34" charset="0"/>
                <a:cs typeface="Arial" panose="020B0604020202020204" pitchFamily="34" charset="0"/>
              </a:rPr>
              <a:t> </a:t>
            </a:r>
            <a:br>
              <a:rPr lang="el-GR" altLang="el-GR" sz="3400" b="0" dirty="0">
                <a:solidFill>
                  <a:srgbClr val="993300"/>
                </a:solidFill>
                <a:latin typeface="Century Gothic" panose="020B0502020202020204" pitchFamily="34" charset="0"/>
                <a:cs typeface="Arial" panose="020B0604020202020204" pitchFamily="34" charset="0"/>
              </a:rPr>
            </a:br>
            <a:r>
              <a:rPr lang="el-GR" altLang="el-GR" sz="2200" b="0" dirty="0">
                <a:solidFill>
                  <a:srgbClr val="993300"/>
                </a:solidFill>
                <a:latin typeface="Century Gothic" panose="020B0502020202020204" pitchFamily="34" charset="0"/>
                <a:cs typeface="Arial" panose="020B0604020202020204" pitchFamily="34" charset="0"/>
              </a:rPr>
              <a:t>ΠΥΛΗ ΕΦΗΒΩΝ </a:t>
            </a:r>
            <a:r>
              <a:rPr lang="en-US" altLang="el-GR" sz="2200" dirty="0">
                <a:solidFill>
                  <a:srgbClr val="993300"/>
                </a:solidFill>
                <a:latin typeface="Century Gothic" panose="020B0502020202020204" pitchFamily="34" charset="0"/>
                <a:cs typeface="Arial" panose="020B0604020202020204" pitchFamily="34" charset="0"/>
              </a:rPr>
              <a:t>eoppep.gr/teens</a:t>
            </a:r>
            <a:br>
              <a:rPr lang="el-GR" altLang="el-GR" sz="2200" b="0" dirty="0">
                <a:solidFill>
                  <a:srgbClr val="993300"/>
                </a:solidFill>
                <a:latin typeface="Century Gothic" panose="020B0502020202020204" pitchFamily="34" charset="0"/>
                <a:cs typeface="Arial" panose="020B0604020202020204" pitchFamily="34" charset="0"/>
              </a:rPr>
            </a:br>
            <a:r>
              <a:rPr lang="el-GR" altLang="el-GR" sz="2200" b="0" dirty="0">
                <a:solidFill>
                  <a:srgbClr val="993300"/>
                </a:solidFill>
                <a:latin typeface="Century Gothic" panose="020B0502020202020204" pitchFamily="34" charset="0"/>
                <a:cs typeface="Arial" panose="020B0604020202020204" pitchFamily="34" charset="0"/>
              </a:rPr>
              <a:t> → </a:t>
            </a:r>
            <a:r>
              <a:rPr lang="el-GR" altLang="el-GR" sz="1700" b="0" dirty="0">
                <a:solidFill>
                  <a:srgbClr val="993300"/>
                </a:solidFill>
                <a:latin typeface="Century Gothic" panose="020B0502020202020204" pitchFamily="34" charset="0"/>
                <a:cs typeface="Arial" panose="020B0604020202020204" pitchFamily="34" charset="0"/>
              </a:rPr>
              <a:t>Σπουδάζω, βίντεο επαγγελμάτων, τεστ προσανατολισμού, κ.ά.</a:t>
            </a:r>
            <a:br>
              <a:rPr lang="el-GR" altLang="el-GR" sz="2600" b="0" dirty="0">
                <a:solidFill>
                  <a:srgbClr val="993300"/>
                </a:solidFill>
                <a:latin typeface="Century Gothic" panose="020B0502020202020204" pitchFamily="34" charset="0"/>
                <a:cs typeface="Arial" panose="020B0604020202020204" pitchFamily="34" charset="0"/>
              </a:rPr>
            </a:br>
            <a:endParaRPr lang="el-GR" altLang="el-GR" sz="2600" b="0" dirty="0">
              <a:solidFill>
                <a:srgbClr val="993300"/>
              </a:solidFill>
              <a:latin typeface="Century Gothic" panose="020B0502020202020204" pitchFamily="34" charset="0"/>
              <a:cs typeface="Arial" panose="020B0604020202020204" pitchFamily="34" charset="0"/>
            </a:endParaRPr>
          </a:p>
        </p:txBody>
      </p:sp>
      <p:pic>
        <p:nvPicPr>
          <p:cNvPr id="9" name="Picture 13">
            <a:extLst>
              <a:ext uri="{FF2B5EF4-FFF2-40B4-BE49-F238E27FC236}">
                <a16:creationId xmlns:a16="http://schemas.microsoft.com/office/drawing/2014/main" id="{FAC46631-5311-83AA-B92E-38925B645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2024" y="747713"/>
            <a:ext cx="23034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extLst>
              <a:ext uri="{FF2B5EF4-FFF2-40B4-BE49-F238E27FC236}">
                <a16:creationId xmlns:a16="http://schemas.microsoft.com/office/drawing/2014/main" id="{BC874815-93F9-2A1C-1460-09F03FDFD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3300" y="1993125"/>
            <a:ext cx="2298700" cy="143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5">
            <a:extLst>
              <a:ext uri="{FF2B5EF4-FFF2-40B4-BE49-F238E27FC236}">
                <a16:creationId xmlns:a16="http://schemas.microsoft.com/office/drawing/2014/main" id="{0ABAA7DF-B605-5F7C-58FE-30DCC1FCAF0F}"/>
              </a:ext>
            </a:extLst>
          </p:cNvPr>
          <p:cNvSpPr txBox="1">
            <a:spLocks noChangeArrowheads="1"/>
          </p:cNvSpPr>
          <p:nvPr/>
        </p:nvSpPr>
        <p:spPr bwMode="auto">
          <a:xfrm>
            <a:off x="4378832" y="2398713"/>
            <a:ext cx="5040312" cy="10302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50000"/>
              </a:spcBef>
              <a:buFontTx/>
              <a:buNone/>
            </a:pPr>
            <a:r>
              <a:rPr lang="el-GR" altLang="el-GR" sz="1700" b="0" dirty="0">
                <a:latin typeface="Arial" panose="020B0604020202020204" pitchFamily="34" charset="0"/>
                <a:cs typeface="Arial" panose="020B0604020202020204" pitchFamily="34" charset="0"/>
              </a:rPr>
              <a:t>ΠΥΛΗ ΕΠΑΓΓΕΛΜΑΤΙΚΟΥ ΠΡΟΣΑΝΑΤΟΛΙΣΜΟΥ</a:t>
            </a:r>
          </a:p>
          <a:p>
            <a:pPr eaLnBrk="1" hangingPunct="1">
              <a:spcBef>
                <a:spcPct val="50000"/>
              </a:spcBef>
              <a:buFontTx/>
              <a:buNone/>
            </a:pPr>
            <a:r>
              <a:rPr lang="en-US" altLang="el-GR" sz="1900" dirty="0">
                <a:latin typeface="Arial" panose="020B0604020202020204" pitchFamily="34" charset="0"/>
                <a:cs typeface="Arial" panose="020B0604020202020204" pitchFamily="34" charset="0"/>
              </a:rPr>
              <a:t>mysep.gr </a:t>
            </a:r>
            <a:r>
              <a:rPr lang="el-GR" altLang="el-GR" sz="1900" b="0" dirty="0">
                <a:solidFill>
                  <a:srgbClr val="993300"/>
                </a:solidFill>
                <a:latin typeface="Arial" panose="020B0604020202020204" pitchFamily="34" charset="0"/>
                <a:cs typeface="Arial" panose="020B0604020202020204" pitchFamily="34" charset="0"/>
              </a:rPr>
              <a:t>→</a:t>
            </a:r>
            <a:r>
              <a:rPr lang="en-US" altLang="el-GR" sz="1900" b="0" dirty="0">
                <a:solidFill>
                  <a:srgbClr val="993300"/>
                </a:solidFill>
                <a:latin typeface="Arial" panose="020B0604020202020204" pitchFamily="34" charset="0"/>
                <a:cs typeface="Arial" panose="020B0604020202020204" pitchFamily="34" charset="0"/>
              </a:rPr>
              <a:t> </a:t>
            </a:r>
            <a:r>
              <a:rPr lang="el-GR" altLang="el-GR" sz="1900" b="0" dirty="0">
                <a:solidFill>
                  <a:srgbClr val="993300"/>
                </a:solidFill>
                <a:latin typeface="Arial" panose="020B0604020202020204" pitchFamily="34" charset="0"/>
                <a:cs typeface="Arial" panose="020B0604020202020204" pitchFamily="34" charset="0"/>
              </a:rPr>
              <a:t>Επαγγέλματα, </a:t>
            </a:r>
            <a:r>
              <a:rPr lang="en-US" altLang="el-GR" sz="1900" b="0" dirty="0">
                <a:solidFill>
                  <a:srgbClr val="993300"/>
                </a:solidFill>
                <a:latin typeface="Arial" panose="020B0604020202020204" pitchFamily="34" charset="0"/>
                <a:cs typeface="Arial" panose="020B0604020202020204" pitchFamily="34" charset="0"/>
              </a:rPr>
              <a:t> </a:t>
            </a:r>
            <a:r>
              <a:rPr lang="el-GR" altLang="el-GR" sz="1900" b="0" dirty="0">
                <a:solidFill>
                  <a:srgbClr val="993300"/>
                </a:solidFill>
                <a:latin typeface="Arial" panose="020B0604020202020204" pitchFamily="34" charset="0"/>
                <a:cs typeface="Arial" panose="020B0604020202020204" pitchFamily="34" charset="0"/>
              </a:rPr>
              <a:t>Τριτοβάθμια, Ι.Ε.Κ. κ.ά.</a:t>
            </a:r>
          </a:p>
        </p:txBody>
      </p:sp>
      <p:sp>
        <p:nvSpPr>
          <p:cNvPr id="12" name="12 - Ορθογώνιο">
            <a:extLst>
              <a:ext uri="{FF2B5EF4-FFF2-40B4-BE49-F238E27FC236}">
                <a16:creationId xmlns:a16="http://schemas.microsoft.com/office/drawing/2014/main" id="{451F0533-76D3-E8B1-52A8-C21BA969D12B}"/>
              </a:ext>
            </a:extLst>
          </p:cNvPr>
          <p:cNvSpPr>
            <a:spLocks noChangeArrowheads="1"/>
          </p:cNvSpPr>
          <p:nvPr/>
        </p:nvSpPr>
        <p:spPr bwMode="auto">
          <a:xfrm>
            <a:off x="4492624" y="3725069"/>
            <a:ext cx="5081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l-GR" altLang="el-GR" sz="1900" b="0" dirty="0">
                <a:latin typeface="Arial" panose="020B0604020202020204" pitchFamily="34" charset="0"/>
                <a:cs typeface="Arial" panose="020B0604020202020204" pitchFamily="34" charset="0"/>
              </a:rPr>
              <a:t>Επαγγελματικός Προσανατολισμός</a:t>
            </a:r>
            <a:r>
              <a:rPr lang="en-US" altLang="el-GR" sz="1900" dirty="0">
                <a:latin typeface="Arial" panose="020B0604020202020204" pitchFamily="34" charset="0"/>
                <a:cs typeface="Arial" panose="020B0604020202020204" pitchFamily="34" charset="0"/>
              </a:rPr>
              <a:t> sep4u.gr</a:t>
            </a:r>
            <a:r>
              <a:rPr lang="el-GR" altLang="el-GR" sz="1900" b="0" dirty="0">
                <a:solidFill>
                  <a:srgbClr val="993300"/>
                </a:solidFill>
                <a:latin typeface="Arial" panose="020B0604020202020204" pitchFamily="34" charset="0"/>
                <a:cs typeface="Arial" panose="020B0604020202020204" pitchFamily="34" charset="0"/>
              </a:rPr>
              <a:t>→</a:t>
            </a:r>
            <a:endParaRPr lang="el-GR" altLang="el-GR" sz="1900" b="0" dirty="0">
              <a:latin typeface="Arial" panose="020B0604020202020204" pitchFamily="34" charset="0"/>
              <a:cs typeface="Arial" panose="020B0604020202020204" pitchFamily="34" charset="0"/>
            </a:endParaRPr>
          </a:p>
        </p:txBody>
      </p:sp>
      <p:sp>
        <p:nvSpPr>
          <p:cNvPr id="13" name="13 - Ορθογώνιο">
            <a:extLst>
              <a:ext uri="{FF2B5EF4-FFF2-40B4-BE49-F238E27FC236}">
                <a16:creationId xmlns:a16="http://schemas.microsoft.com/office/drawing/2014/main" id="{FB92418B-4A6E-1A32-8DC1-CD9C187BBD1E}"/>
              </a:ext>
            </a:extLst>
          </p:cNvPr>
          <p:cNvSpPr>
            <a:spLocks noChangeArrowheads="1"/>
          </p:cNvSpPr>
          <p:nvPr/>
        </p:nvSpPr>
        <p:spPr bwMode="auto">
          <a:xfrm>
            <a:off x="6188074" y="77830"/>
            <a:ext cx="305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l-GR" sz="1900" dirty="0">
                <a:latin typeface="Arial" panose="020B0604020202020204" pitchFamily="34" charset="0"/>
                <a:cs typeface="Arial" panose="020B0604020202020204" pitchFamily="34" charset="0"/>
              </a:rPr>
              <a:t>http://www.minedu.gov.gr</a:t>
            </a:r>
            <a:r>
              <a:rPr lang="en-US" altLang="el-GR" sz="1900" b="0" dirty="0">
                <a:latin typeface="Arial" panose="020B0604020202020204" pitchFamily="34" charset="0"/>
                <a:cs typeface="Arial" panose="020B0604020202020204" pitchFamily="34" charset="0"/>
              </a:rPr>
              <a:t>/</a:t>
            </a:r>
            <a:endParaRPr lang="el-GR" altLang="el-GR" sz="1900" b="0" dirty="0">
              <a:latin typeface="Arial" panose="020B0604020202020204" pitchFamily="34" charset="0"/>
              <a:cs typeface="Arial" panose="020B0604020202020204" pitchFamily="34" charset="0"/>
            </a:endParaRPr>
          </a:p>
        </p:txBody>
      </p:sp>
      <p:pic>
        <p:nvPicPr>
          <p:cNvPr id="14" name="14 - Εικόνα" descr="mainlogo.jpg">
            <a:extLst>
              <a:ext uri="{FF2B5EF4-FFF2-40B4-BE49-F238E27FC236}">
                <a16:creationId xmlns:a16="http://schemas.microsoft.com/office/drawing/2014/main" id="{6DC74AF5-0A9F-850A-02E8-CD4B4002DB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15512" y="15064"/>
            <a:ext cx="237648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7 - Ορθογώνιο">
            <a:extLst>
              <a:ext uri="{FF2B5EF4-FFF2-40B4-BE49-F238E27FC236}">
                <a16:creationId xmlns:a16="http://schemas.microsoft.com/office/drawing/2014/main" id="{E71FC528-B888-B176-1B15-B940DDC80AAA}"/>
              </a:ext>
            </a:extLst>
          </p:cNvPr>
          <p:cNvSpPr>
            <a:spLocks noChangeArrowheads="1"/>
          </p:cNvSpPr>
          <p:nvPr/>
        </p:nvSpPr>
        <p:spPr bwMode="auto">
          <a:xfrm>
            <a:off x="0" y="90880"/>
            <a:ext cx="3883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l-GR" altLang="el-GR" sz="2600" dirty="0">
                <a:solidFill>
                  <a:srgbClr val="FF0000"/>
                </a:solidFill>
                <a:latin typeface="Arial" panose="020B0604020202020204" pitchFamily="34" charset="0"/>
                <a:cs typeface="Arial" panose="020B0604020202020204" pitchFamily="34" charset="0"/>
              </a:rPr>
              <a:t> ΧΡΗΣΙΜΕΣ ΙΣΤΟΣΕΛΙΔΕΣ</a:t>
            </a:r>
            <a:endParaRPr lang="el-GR" altLang="el-GR" sz="2600" b="0" dirty="0">
              <a:latin typeface="Arial" panose="020B0604020202020204" pitchFamily="34" charset="0"/>
              <a:cs typeface="Arial" panose="020B0604020202020204" pitchFamily="34" charset="0"/>
            </a:endParaRPr>
          </a:p>
        </p:txBody>
      </p:sp>
      <p:sp>
        <p:nvSpPr>
          <p:cNvPr id="16" name="Text Box 19">
            <a:extLst>
              <a:ext uri="{FF2B5EF4-FFF2-40B4-BE49-F238E27FC236}">
                <a16:creationId xmlns:a16="http://schemas.microsoft.com/office/drawing/2014/main" id="{05E403B0-4739-9642-7CD5-8482943A274E}"/>
              </a:ext>
            </a:extLst>
          </p:cNvPr>
          <p:cNvSpPr txBox="1">
            <a:spLocks noChangeArrowheads="1"/>
          </p:cNvSpPr>
          <p:nvPr/>
        </p:nvSpPr>
        <p:spPr bwMode="auto">
          <a:xfrm>
            <a:off x="4492624" y="5264201"/>
            <a:ext cx="432117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50000"/>
              </a:spcBef>
              <a:buFontTx/>
              <a:buNone/>
            </a:pPr>
            <a:r>
              <a:rPr lang="el-GR" altLang="el-GR" sz="1900" b="0" dirty="0">
                <a:latin typeface="Arial" panose="020B0604020202020204" pitchFamily="34" charset="0"/>
                <a:cs typeface="Arial" panose="020B0604020202020204" pitchFamily="34" charset="0"/>
              </a:rPr>
              <a:t>Τάσεις αγοράς εργασίας http://www.cedefop.europa.eu/el</a:t>
            </a:r>
          </a:p>
        </p:txBody>
      </p:sp>
      <p:pic>
        <p:nvPicPr>
          <p:cNvPr id="17" name="Picture 18">
            <a:extLst>
              <a:ext uri="{FF2B5EF4-FFF2-40B4-BE49-F238E27FC236}">
                <a16:creationId xmlns:a16="http://schemas.microsoft.com/office/drawing/2014/main" id="{78D919AB-580D-7D5F-5C56-C0155BF76D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8537" y="3534436"/>
            <a:ext cx="2303463" cy="123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a:extLst>
              <a:ext uri="{FF2B5EF4-FFF2-40B4-BE49-F238E27FC236}">
                <a16:creationId xmlns:a16="http://schemas.microsoft.com/office/drawing/2014/main" id="{FB03C2A8-227E-DD85-91E5-D53417189D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8537" y="4879084"/>
            <a:ext cx="2266950" cy="102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16 - Θέση ημερομηνίας">
            <a:extLst>
              <a:ext uri="{FF2B5EF4-FFF2-40B4-BE49-F238E27FC236}">
                <a16:creationId xmlns:a16="http://schemas.microsoft.com/office/drawing/2014/main" id="{42DF2DAE-6CA8-69E6-414A-5DF235E09CAF}"/>
              </a:ext>
            </a:extLst>
          </p:cNvPr>
          <p:cNvSpPr>
            <a:spLocks noGrp="1"/>
          </p:cNvSpPr>
          <p:nvPr>
            <p:ph type="dt" sz="quarter" idx="10"/>
          </p:nvPr>
        </p:nvSpPr>
        <p:spPr bwMode="auto">
          <a:xfrm rot="19140000">
            <a:off x="201613" y="5870575"/>
            <a:ext cx="2176462" cy="201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spcBef>
                <a:spcPct val="0"/>
              </a:spcBef>
              <a:buFontTx/>
              <a:buNone/>
            </a:pPr>
            <a:fld id="{0253AF7E-5AB7-4555-B5D8-2DA43E3C1DE3}" type="datetime1">
              <a:rPr lang="el-GR" altLang="el-GR" sz="1200" b="0" smtClean="0">
                <a:solidFill>
                  <a:srgbClr val="FFFFFF"/>
                </a:solidFill>
                <a:latin typeface="Arial" panose="020B0604020202020204" pitchFamily="34" charset="0"/>
              </a:rPr>
              <a:pPr>
                <a:spcBef>
                  <a:spcPct val="0"/>
                </a:spcBef>
                <a:buFontTx/>
                <a:buNone/>
              </a:pPr>
              <a:t>10/4/2025</a:t>
            </a:fld>
            <a:endParaRPr lang="el-GR" altLang="el-GR" sz="1200" b="0">
              <a:solidFill>
                <a:srgbClr val="FFFFFF"/>
              </a:solidFill>
              <a:latin typeface="Arial" panose="020B0604020202020204" pitchFamily="34" charset="0"/>
            </a:endParaRPr>
          </a:p>
        </p:txBody>
      </p:sp>
      <p:sp>
        <p:nvSpPr>
          <p:cNvPr id="20" name="17 - Θέση υποσέλιδου">
            <a:extLst>
              <a:ext uri="{FF2B5EF4-FFF2-40B4-BE49-F238E27FC236}">
                <a16:creationId xmlns:a16="http://schemas.microsoft.com/office/drawing/2014/main" id="{C87C973A-7B53-62B2-46EF-22148A2438A6}"/>
              </a:ext>
            </a:extLst>
          </p:cNvPr>
          <p:cNvSpPr>
            <a:spLocks noGrp="1"/>
          </p:cNvSpPr>
          <p:nvPr>
            <p:ph type="ftr" sz="quarter" idx="11"/>
          </p:nvPr>
        </p:nvSpPr>
        <p:spPr>
          <a:xfrm>
            <a:off x="3517900" y="6284913"/>
            <a:ext cx="4724400" cy="274637"/>
          </a:xfrm>
        </p:spPr>
        <p:txBody>
          <a:bodyPr/>
          <a:lstStyle/>
          <a:p>
            <a:pPr>
              <a:defRPr/>
            </a:pPr>
            <a:r>
              <a:rPr lang="el-GR" altLang="el-GR" dirty="0"/>
              <a:t>11ο ΓΕΛ  Ηρακλειου</a:t>
            </a:r>
          </a:p>
        </p:txBody>
      </p:sp>
    </p:spTree>
    <p:extLst>
      <p:ext uri="{BB962C8B-B14F-4D97-AF65-F5344CB8AC3E}">
        <p14:creationId xmlns:p14="http://schemas.microsoft.com/office/powerpoint/2010/main" val="203827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414EBE-6B64-D484-23E2-DC4DFA285213}"/>
              </a:ext>
            </a:extLst>
          </p:cNvPr>
          <p:cNvSpPr>
            <a:spLocks noGrp="1"/>
          </p:cNvSpPr>
          <p:nvPr>
            <p:ph type="title"/>
          </p:nvPr>
        </p:nvSpPr>
        <p:spPr/>
        <p:txBody>
          <a:bodyPr/>
          <a:lstStyle/>
          <a:p>
            <a:r>
              <a:rPr lang="el-GR" dirty="0"/>
              <a:t>Πως </a:t>
            </a:r>
            <a:r>
              <a:rPr lang="el-GR" dirty="0" err="1"/>
              <a:t>επιλεγω</a:t>
            </a:r>
            <a:r>
              <a:rPr lang="el-GR" dirty="0"/>
              <a:t> </a:t>
            </a:r>
            <a:r>
              <a:rPr lang="el-GR" dirty="0" err="1"/>
              <a:t>σχολη</a:t>
            </a:r>
            <a:r>
              <a:rPr lang="el-GR" dirty="0"/>
              <a:t>…..</a:t>
            </a:r>
          </a:p>
        </p:txBody>
      </p:sp>
      <p:sp>
        <p:nvSpPr>
          <p:cNvPr id="3" name="Θέση περιεχομένου 2">
            <a:extLst>
              <a:ext uri="{FF2B5EF4-FFF2-40B4-BE49-F238E27FC236}">
                <a16:creationId xmlns:a16="http://schemas.microsoft.com/office/drawing/2014/main" id="{BDA800F0-33D8-BD0B-7DB9-CA6A6AA1DF86}"/>
              </a:ext>
            </a:extLst>
          </p:cNvPr>
          <p:cNvSpPr>
            <a:spLocks noGrp="1"/>
          </p:cNvSpPr>
          <p:nvPr>
            <p:ph idx="1"/>
          </p:nvPr>
        </p:nvSpPr>
        <p:spPr/>
        <p:txBody>
          <a:bodyPr/>
          <a:lstStyle/>
          <a:p>
            <a:pPr eaLnBrk="1" fontAlgn="auto" hangingPunct="1">
              <a:lnSpc>
                <a:spcPct val="80000"/>
              </a:lnSpc>
              <a:spcAft>
                <a:spcPts val="0"/>
              </a:spcAft>
              <a:buFont typeface="Arial" panose="020B0604020202020204" pitchFamily="34" charset="0"/>
              <a:buNone/>
              <a:defRPr/>
            </a:pPr>
            <a:r>
              <a:rPr lang="el-GR" altLang="el-GR" sz="2000" dirty="0">
                <a:solidFill>
                  <a:srgbClr val="FF0000"/>
                </a:solidFill>
              </a:rPr>
              <a:t>Περιεχόμενο σπουδών </a:t>
            </a:r>
            <a:r>
              <a:rPr lang="el-GR" altLang="el-GR" sz="2000" dirty="0">
                <a:solidFill>
                  <a:srgbClr val="000000"/>
                </a:solidFill>
              </a:rPr>
              <a:t>(σκοπός του Τμήματος, τι θα μάθω;)</a:t>
            </a:r>
          </a:p>
          <a:p>
            <a:pPr eaLnBrk="1" fontAlgn="auto" hangingPunct="1">
              <a:lnSpc>
                <a:spcPct val="80000"/>
              </a:lnSpc>
              <a:spcAft>
                <a:spcPts val="0"/>
              </a:spcAft>
              <a:buFont typeface="Arial" panose="020B0604020202020204" pitchFamily="34" charset="0"/>
              <a:buNone/>
              <a:defRPr/>
            </a:pPr>
            <a:r>
              <a:rPr lang="el-GR" altLang="el-GR" sz="2000" dirty="0">
                <a:solidFill>
                  <a:srgbClr val="FF0000"/>
                </a:solidFill>
              </a:rPr>
              <a:t>Πρόγραμμα σπουδών-Οδηγό σπουδών του Τμήματος </a:t>
            </a:r>
            <a:r>
              <a:rPr lang="el-GR" altLang="el-GR" sz="2000" dirty="0">
                <a:solidFill>
                  <a:srgbClr val="000000"/>
                </a:solidFill>
              </a:rPr>
              <a:t>(τι μαθήματα κάνω, τι υποχρεώσεις για το πτυχίο)</a:t>
            </a:r>
          </a:p>
          <a:p>
            <a:pPr eaLnBrk="1" fontAlgn="auto" hangingPunct="1">
              <a:lnSpc>
                <a:spcPct val="80000"/>
              </a:lnSpc>
              <a:spcAft>
                <a:spcPts val="0"/>
              </a:spcAft>
              <a:buFont typeface="Arial" panose="020B0604020202020204" pitchFamily="34" charset="0"/>
              <a:buNone/>
              <a:defRPr/>
            </a:pPr>
            <a:r>
              <a:rPr lang="el-GR" altLang="el-GR" sz="2000" dirty="0">
                <a:solidFill>
                  <a:srgbClr val="FF0000"/>
                </a:solidFill>
              </a:rPr>
              <a:t>Επαγγελματικά δικαιώματα πτυχιούχων </a:t>
            </a:r>
            <a:r>
              <a:rPr lang="el-GR" altLang="el-GR" sz="2000" dirty="0">
                <a:solidFill>
                  <a:srgbClr val="000000"/>
                </a:solidFill>
              </a:rPr>
              <a:t>(τι επάγγελμα/επαγγέλματα μπορώ να ασκήσω; Πού θα μπορούσα να κινηθώ για αναζήτηση εργασίας;)</a:t>
            </a:r>
          </a:p>
          <a:p>
            <a:pPr eaLnBrk="1" fontAlgn="auto" hangingPunct="1">
              <a:lnSpc>
                <a:spcPct val="80000"/>
              </a:lnSpc>
              <a:spcAft>
                <a:spcPts val="0"/>
              </a:spcAft>
              <a:buFont typeface="Arial" panose="020B0604020202020204" pitchFamily="34" charset="0"/>
              <a:buNone/>
              <a:defRPr/>
            </a:pPr>
            <a:r>
              <a:rPr lang="el-GR" altLang="el-GR" sz="2000" dirty="0">
                <a:solidFill>
                  <a:srgbClr val="FF0000"/>
                </a:solidFill>
              </a:rPr>
              <a:t>Προοπτικές</a:t>
            </a:r>
            <a:r>
              <a:rPr lang="el-GR" altLang="el-GR" sz="2000" dirty="0">
                <a:solidFill>
                  <a:srgbClr val="000000"/>
                </a:solidFill>
              </a:rPr>
              <a:t> ( Σε ποια ειδίκευση θα μπορούσα να συνεχίσω; (μεταπτυχιακά κ.α.), Τι προοπτικές ανοίγονται για την συγκεκριμένη επιστήμη/επάγγελμα; (Ελλάδα-εξωτερικό </a:t>
            </a:r>
            <a:r>
              <a:rPr lang="el-GR" altLang="el-GR" sz="2000" dirty="0" err="1">
                <a:solidFill>
                  <a:srgbClr val="000000"/>
                </a:solidFill>
              </a:rPr>
              <a:t>κ.λ.π</a:t>
            </a:r>
            <a:r>
              <a:rPr lang="el-GR" altLang="el-GR" sz="2000" dirty="0">
                <a:solidFill>
                  <a:srgbClr val="000000"/>
                </a:solidFill>
              </a:rPr>
              <a:t>)).</a:t>
            </a:r>
          </a:p>
          <a:p>
            <a:pPr eaLnBrk="1" fontAlgn="auto" hangingPunct="1">
              <a:lnSpc>
                <a:spcPct val="80000"/>
              </a:lnSpc>
              <a:spcAft>
                <a:spcPts val="0"/>
              </a:spcAft>
              <a:buFont typeface="Arial" panose="020B0604020202020204" pitchFamily="34" charset="0"/>
              <a:buNone/>
              <a:defRPr/>
            </a:pPr>
            <a:r>
              <a:rPr lang="el-GR" altLang="el-GR" sz="2000" dirty="0">
                <a:solidFill>
                  <a:srgbClr val="FF0000"/>
                </a:solidFill>
              </a:rPr>
              <a:t>Άλλες πληροφορίες </a:t>
            </a:r>
            <a:r>
              <a:rPr lang="el-GR" altLang="el-GR" sz="2000" dirty="0">
                <a:solidFill>
                  <a:srgbClr val="000000"/>
                </a:solidFill>
              </a:rPr>
              <a:t>(Πρακτική άσκηση, εκπαιδευτικό προσωπικό, διακρίσεις, ερευνητικός τομέας, αξιολογήσεις Τμήματος κ.α.)</a:t>
            </a:r>
          </a:p>
          <a:p>
            <a:endParaRPr lang="el-GR" dirty="0"/>
          </a:p>
        </p:txBody>
      </p:sp>
    </p:spTree>
    <p:extLst>
      <p:ext uri="{BB962C8B-B14F-4D97-AF65-F5344CB8AC3E}">
        <p14:creationId xmlns:p14="http://schemas.microsoft.com/office/powerpoint/2010/main" val="3910164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bwMode="auto">
          <a:xfrm>
            <a:off x="1653971" y="439172"/>
            <a:ext cx="9144488" cy="4044142"/>
          </a:xfrm>
          <a:prstGeom prst="rect">
            <a:avLst/>
          </a:prstGeom>
          <a:solidFill>
            <a:srgbClr val="E7EED6">
              <a:alpha val="80000"/>
            </a:srgbClr>
          </a:solidFill>
          <a:ln w="38100">
            <a:noFill/>
            <a:prstDash val="sysDot"/>
            <a:round/>
            <a:headEnd/>
            <a:tailEnd/>
          </a:ln>
          <a:effectLst/>
        </p:spPr>
        <p:txBody>
          <a:bodyPr rtlCol="0" anchor="ctr"/>
          <a:lstStyle/>
          <a:p>
            <a:pPr algn="ctr" fontAlgn="base">
              <a:spcBef>
                <a:spcPct val="0"/>
              </a:spcBef>
              <a:spcAft>
                <a:spcPct val="0"/>
              </a:spcAft>
            </a:pPr>
            <a:endParaRPr lang="el-GR" sz="1400" dirty="0">
              <a:solidFill>
                <a:prstClr val="black"/>
              </a:solidFill>
            </a:endParaRPr>
          </a:p>
        </p:txBody>
      </p:sp>
      <p:sp>
        <p:nvSpPr>
          <p:cNvPr id="90" name="Ορθογώνιο 89"/>
          <p:cNvSpPr/>
          <p:nvPr/>
        </p:nvSpPr>
        <p:spPr>
          <a:xfrm>
            <a:off x="2660619" y="1955968"/>
            <a:ext cx="7219791" cy="1116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Ορθογώνιο 14"/>
          <p:cNvSpPr/>
          <p:nvPr/>
        </p:nvSpPr>
        <p:spPr>
          <a:xfrm>
            <a:off x="2661076" y="3270048"/>
            <a:ext cx="7219335" cy="1152000"/>
          </a:xfrm>
          <a:prstGeom prst="rect">
            <a:avLst/>
          </a:prstGeom>
          <a:solidFill>
            <a:srgbClr val="D2C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 name="Ορθογώνιο 15"/>
          <p:cNvSpPr/>
          <p:nvPr/>
        </p:nvSpPr>
        <p:spPr>
          <a:xfrm>
            <a:off x="2661076" y="4664254"/>
            <a:ext cx="7219335" cy="1692000"/>
          </a:xfrm>
          <a:prstGeom prst="rect">
            <a:avLst/>
          </a:prstGeom>
          <a:solidFill>
            <a:srgbClr val="D2C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3" name="Ορθογώνιο 142"/>
          <p:cNvSpPr/>
          <p:nvPr/>
        </p:nvSpPr>
        <p:spPr bwMode="auto">
          <a:xfrm>
            <a:off x="8728267" y="3546449"/>
            <a:ext cx="1152143" cy="2809805"/>
          </a:xfrm>
          <a:prstGeom prst="rect">
            <a:avLst/>
          </a:prstGeom>
          <a:solidFill>
            <a:schemeClr val="accent6">
              <a:lumMod val="40000"/>
              <a:lumOff val="60000"/>
              <a:alpha val="65000"/>
            </a:schemeClr>
          </a:solidFill>
          <a:ln w="38100">
            <a:noFill/>
            <a:prstDash val="sysDot"/>
            <a:round/>
            <a:headEnd/>
            <a:tailEnd/>
          </a:ln>
          <a:effectLst/>
          <a:scene3d>
            <a:camera prst="orthographicFront"/>
            <a:lightRig rig="threePt" dir="t">
              <a:rot lat="0" lon="0" rev="1800000"/>
            </a:lightRig>
          </a:scene3d>
          <a:sp3d>
            <a:contourClr>
              <a:schemeClr val="accent6">
                <a:lumMod val="50000"/>
              </a:schemeClr>
            </a:contourClr>
          </a:sp3d>
        </p:spPr>
        <p:txBody>
          <a:bodyPr rtlCol="0" anchor="ctr"/>
          <a:lstStyle/>
          <a:p>
            <a:pPr algn="ctr" fontAlgn="base">
              <a:spcBef>
                <a:spcPct val="0"/>
              </a:spcBef>
              <a:spcAft>
                <a:spcPct val="0"/>
              </a:spcAft>
            </a:pPr>
            <a:endParaRPr lang="el-GR" sz="1400" dirty="0">
              <a:solidFill>
                <a:prstClr val="black"/>
              </a:solidFill>
            </a:endParaRPr>
          </a:p>
        </p:txBody>
      </p:sp>
      <p:sp>
        <p:nvSpPr>
          <p:cNvPr id="18" name="Ορθογώνιο 17"/>
          <p:cNvSpPr/>
          <p:nvPr/>
        </p:nvSpPr>
        <p:spPr>
          <a:xfrm>
            <a:off x="2661075" y="648072"/>
            <a:ext cx="8330320" cy="1152000"/>
          </a:xfrm>
          <a:prstGeom prst="rect">
            <a:avLst/>
          </a:prstGeom>
          <a:solidFill>
            <a:srgbClr val="D2C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Ορθογώνιο 4"/>
          <p:cNvSpPr/>
          <p:nvPr/>
        </p:nvSpPr>
        <p:spPr bwMode="auto">
          <a:xfrm>
            <a:off x="7522123" y="4423439"/>
            <a:ext cx="1170040" cy="1932815"/>
          </a:xfrm>
          <a:prstGeom prst="rect">
            <a:avLst/>
          </a:prstGeom>
          <a:solidFill>
            <a:srgbClr val="F9B47B">
              <a:alpha val="64706"/>
            </a:srgbClr>
          </a:solidFill>
          <a:ln w="38100">
            <a:noFill/>
            <a:prstDash val="sysDot"/>
            <a:round/>
            <a:headEnd/>
            <a:tailEnd/>
          </a:ln>
          <a:effectLst/>
          <a:scene3d>
            <a:camera prst="orthographicFront"/>
            <a:lightRig rig="threePt" dir="t">
              <a:rot lat="0" lon="0" rev="1800000"/>
            </a:lightRig>
          </a:scene3d>
          <a:sp3d>
            <a:contourClr>
              <a:schemeClr val="accent6">
                <a:lumMod val="50000"/>
              </a:schemeClr>
            </a:contourClr>
          </a:sp3d>
        </p:spPr>
        <p:txBody>
          <a:bodyPr rtlCol="0" anchor="ctr"/>
          <a:lstStyle/>
          <a:p>
            <a:pPr algn="ctr" fontAlgn="base">
              <a:spcBef>
                <a:spcPct val="0"/>
              </a:spcBef>
              <a:spcAft>
                <a:spcPct val="0"/>
              </a:spcAft>
            </a:pPr>
            <a:endParaRPr lang="el-GR" sz="1400" dirty="0">
              <a:solidFill>
                <a:prstClr val="black"/>
              </a:solidFill>
            </a:endParaRPr>
          </a:p>
        </p:txBody>
      </p:sp>
      <p:cxnSp>
        <p:nvCxnSpPr>
          <p:cNvPr id="130" name="Γωνιακή σύνδεση 129"/>
          <p:cNvCxnSpPr/>
          <p:nvPr/>
        </p:nvCxnSpPr>
        <p:spPr>
          <a:xfrm rot="16200000" flipH="1">
            <a:off x="3166011" y="2718720"/>
            <a:ext cx="5904000" cy="1620000"/>
          </a:xfrm>
          <a:prstGeom prst="bentConnector3">
            <a:avLst>
              <a:gd name="adj1" fmla="val 50274"/>
            </a:avLst>
          </a:prstGeom>
          <a:ln w="279400">
            <a:solidFill>
              <a:schemeClr val="bg1">
                <a:lumMod val="65000"/>
              </a:schemeClr>
            </a:solidFill>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1" name="Ισοσκελές τρίγωνο 130"/>
          <p:cNvSpPr/>
          <p:nvPr/>
        </p:nvSpPr>
        <p:spPr>
          <a:xfrm>
            <a:off x="5170345" y="360040"/>
            <a:ext cx="288000" cy="180000"/>
          </a:xfrm>
          <a:prstGeom prst="triangle">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Στρογγυλεμένο ορθογώνιο 18"/>
          <p:cNvSpPr/>
          <p:nvPr/>
        </p:nvSpPr>
        <p:spPr>
          <a:xfrm>
            <a:off x="2719369" y="860375"/>
            <a:ext cx="1620000" cy="612000"/>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lang="el-GR" sz="1000" b="1" u="sng" dirty="0">
                <a:solidFill>
                  <a:prstClr val="white"/>
                </a:solidFill>
              </a:rPr>
              <a:t>Τριτοβάθμια</a:t>
            </a:r>
          </a:p>
          <a:p>
            <a:pPr algn="ctr"/>
            <a:r>
              <a:rPr lang="el-GR" sz="1000" b="1" dirty="0">
                <a:solidFill>
                  <a:prstClr val="white"/>
                </a:solidFill>
              </a:rPr>
              <a:t>εκπαίδευση</a:t>
            </a:r>
          </a:p>
        </p:txBody>
      </p:sp>
      <p:sp>
        <p:nvSpPr>
          <p:cNvPr id="20" name="Στρογγυλεμένο ορθογώνιο 19"/>
          <p:cNvSpPr/>
          <p:nvPr/>
        </p:nvSpPr>
        <p:spPr>
          <a:xfrm>
            <a:off x="2719611" y="3492456"/>
            <a:ext cx="1620000" cy="612000"/>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lang="el-GR" sz="1000" b="1" u="sng" dirty="0">
                <a:solidFill>
                  <a:prstClr val="white"/>
                </a:solidFill>
              </a:rPr>
              <a:t>Ανώτερη Δευτεροβάθμια</a:t>
            </a:r>
          </a:p>
          <a:p>
            <a:pPr algn="ctr"/>
            <a:r>
              <a:rPr lang="el-GR" sz="1000" b="1" dirty="0">
                <a:solidFill>
                  <a:prstClr val="white"/>
                </a:solidFill>
              </a:rPr>
              <a:t>εκπαίδευση</a:t>
            </a:r>
          </a:p>
        </p:txBody>
      </p:sp>
      <p:sp>
        <p:nvSpPr>
          <p:cNvPr id="22" name="Στρογγυλεμένο ορθογώνιο 21"/>
          <p:cNvSpPr/>
          <p:nvPr/>
        </p:nvSpPr>
        <p:spPr>
          <a:xfrm>
            <a:off x="4496363" y="891368"/>
            <a:ext cx="3888408" cy="553630"/>
          </a:xfrm>
          <a:prstGeom prst="roundRect">
            <a:avLst/>
          </a:prstGeom>
          <a:solidFill>
            <a:srgbClr val="F79D53"/>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algn="ctr"/>
            <a:r>
              <a:rPr lang="el-GR" sz="900" b="1" u="sng" spc="-30" dirty="0">
                <a:solidFill>
                  <a:srgbClr val="C00000"/>
                </a:solidFill>
              </a:rPr>
              <a:t>Πανεπιστήμια </a:t>
            </a:r>
            <a:r>
              <a:rPr lang="en-GB" sz="1000" b="1" u="sng" spc="-30" dirty="0">
                <a:solidFill>
                  <a:srgbClr val="FF0000"/>
                </a:solidFill>
              </a:rPr>
              <a:t>–</a:t>
            </a:r>
            <a:r>
              <a:rPr lang="el-GR" sz="900" b="1" u="sng" spc="-30" dirty="0">
                <a:solidFill>
                  <a:srgbClr val="C00000"/>
                </a:solidFill>
              </a:rPr>
              <a:t> Πολυτεχνεία</a:t>
            </a:r>
            <a:r>
              <a:rPr lang="en-GB" sz="900" b="1" u="sng" spc="-30" dirty="0">
                <a:solidFill>
                  <a:srgbClr val="C00000"/>
                </a:solidFill>
              </a:rPr>
              <a:t> – </a:t>
            </a:r>
            <a:r>
              <a:rPr lang="el-GR" sz="900" b="1" u="sng" spc="-30" dirty="0">
                <a:solidFill>
                  <a:srgbClr val="C00000"/>
                </a:solidFill>
              </a:rPr>
              <a:t>Ανωτάτη Σχολή Καλών Τεχνών  - </a:t>
            </a:r>
          </a:p>
          <a:p>
            <a:pPr algn="ctr"/>
            <a:r>
              <a:rPr lang="el-GR" sz="900" b="1" u="sng" spc="-30" dirty="0">
                <a:solidFill>
                  <a:srgbClr val="C00000"/>
                </a:solidFill>
              </a:rPr>
              <a:t>Ελληνικό Ανοικτό Πανεπιστήμιο </a:t>
            </a:r>
            <a:endParaRPr lang="el-GR" sz="900" b="1" spc="-30" dirty="0">
              <a:solidFill>
                <a:srgbClr val="C00000"/>
              </a:solidFill>
            </a:endParaRPr>
          </a:p>
          <a:p>
            <a:pPr algn="ctr"/>
            <a:r>
              <a:rPr lang="el-GR" sz="900" b="1" spc="-30" dirty="0">
                <a:solidFill>
                  <a:srgbClr val="C00000"/>
                </a:solidFill>
              </a:rPr>
              <a:t>(μετά την ενσωμάτωση των ΑΤΕΙ στα Πανεπιστήμια)</a:t>
            </a:r>
            <a:endParaRPr lang="el-GR" sz="900" b="1" u="sng" spc="-30" dirty="0">
              <a:solidFill>
                <a:srgbClr val="C00000"/>
              </a:solidFill>
            </a:endParaRPr>
          </a:p>
        </p:txBody>
      </p:sp>
      <p:sp>
        <p:nvSpPr>
          <p:cNvPr id="24" name="Στρογγυλεμένο ορθογώνιο 23"/>
          <p:cNvSpPr/>
          <p:nvPr/>
        </p:nvSpPr>
        <p:spPr>
          <a:xfrm>
            <a:off x="8431359" y="889565"/>
            <a:ext cx="1395020" cy="554400"/>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algn="ctr"/>
            <a:r>
              <a:rPr lang="el-GR" sz="900" b="1" u="sng" dirty="0">
                <a:solidFill>
                  <a:srgbClr val="C00000"/>
                </a:solidFill>
              </a:rPr>
              <a:t>Ακαδημίες &amp; Ανώτερες Επαγγελματικές Σχολές</a:t>
            </a:r>
          </a:p>
        </p:txBody>
      </p:sp>
      <p:sp>
        <p:nvSpPr>
          <p:cNvPr id="34" name="Στρογγυλεμένο ορθογώνιο 33"/>
          <p:cNvSpPr/>
          <p:nvPr/>
        </p:nvSpPr>
        <p:spPr>
          <a:xfrm>
            <a:off x="6692819" y="5788969"/>
            <a:ext cx="1908000" cy="480000"/>
          </a:xfrm>
          <a:prstGeom prst="roundRect">
            <a:avLst/>
          </a:prstGeom>
          <a:solidFill>
            <a:srgbClr val="F79D53"/>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algn="ctr"/>
            <a:r>
              <a:rPr lang="el-GR" sz="900" b="1" u="sng" dirty="0">
                <a:solidFill>
                  <a:srgbClr val="C00000"/>
                </a:solidFill>
              </a:rPr>
              <a:t>Νηπιαγωγεία</a:t>
            </a:r>
          </a:p>
        </p:txBody>
      </p:sp>
      <p:sp>
        <p:nvSpPr>
          <p:cNvPr id="37" name="TextBox 36"/>
          <p:cNvSpPr txBox="1"/>
          <p:nvPr/>
        </p:nvSpPr>
        <p:spPr>
          <a:xfrm>
            <a:off x="4100395" y="1436439"/>
            <a:ext cx="972032" cy="211186"/>
          </a:xfrm>
          <a:prstGeom prst="rect">
            <a:avLst/>
          </a:prstGeom>
          <a:noFill/>
          <a:effectLst/>
        </p:spPr>
        <p:txBody>
          <a:bodyPr wrap="square" lIns="35992" tIns="35992" rIns="35992" bIns="35992" rtlCol="0">
            <a:spAutoFit/>
          </a:bodyPr>
          <a:lstStyle/>
          <a:p>
            <a:pPr algn="r"/>
            <a:r>
              <a:rPr lang="en-US" sz="800" b="1" i="1" dirty="0">
                <a:solidFill>
                  <a:srgbClr val="632523"/>
                </a:solidFill>
              </a:rPr>
              <a:t>ISCED</a:t>
            </a:r>
            <a:r>
              <a:rPr lang="el-GR" sz="800" b="1" i="1" dirty="0">
                <a:solidFill>
                  <a:srgbClr val="632523"/>
                </a:solidFill>
              </a:rPr>
              <a:t> 2011</a:t>
            </a:r>
            <a:r>
              <a:rPr lang="en-GB" sz="800" b="1" i="1" dirty="0">
                <a:solidFill>
                  <a:srgbClr val="632523"/>
                </a:solidFill>
              </a:rPr>
              <a:t>:</a:t>
            </a:r>
            <a:r>
              <a:rPr lang="en-US" sz="800" b="1" i="1" dirty="0">
                <a:solidFill>
                  <a:srgbClr val="632523"/>
                </a:solidFill>
              </a:rPr>
              <a:t> </a:t>
            </a:r>
            <a:r>
              <a:rPr lang="en-US" sz="900" b="1" dirty="0">
                <a:solidFill>
                  <a:srgbClr val="C00000"/>
                </a:solidFill>
              </a:rPr>
              <a:t>5-8</a:t>
            </a:r>
            <a:endParaRPr lang="el-GR" sz="900" b="1" dirty="0">
              <a:solidFill>
                <a:srgbClr val="C00000"/>
              </a:solidFill>
            </a:endParaRPr>
          </a:p>
        </p:txBody>
      </p:sp>
      <p:sp>
        <p:nvSpPr>
          <p:cNvPr id="38" name="TextBox 37"/>
          <p:cNvSpPr txBox="1"/>
          <p:nvPr/>
        </p:nvSpPr>
        <p:spPr>
          <a:xfrm>
            <a:off x="4353771" y="3627368"/>
            <a:ext cx="756000" cy="212400"/>
          </a:xfrm>
          <a:prstGeom prst="rect">
            <a:avLst/>
          </a:prstGeom>
          <a:noFill/>
          <a:effectLst/>
        </p:spPr>
        <p:txBody>
          <a:bodyPr wrap="square" lIns="35992" tIns="35992" rIns="35992" bIns="35992" rtlCol="0">
            <a:spAutoFit/>
          </a:bodyPr>
          <a:lstStyle/>
          <a:p>
            <a:pPr algn="r"/>
            <a:r>
              <a:rPr lang="en-US" sz="800" b="1" i="1" dirty="0">
                <a:solidFill>
                  <a:srgbClr val="632523"/>
                </a:solidFill>
              </a:rPr>
              <a:t>ISCED</a:t>
            </a:r>
            <a:r>
              <a:rPr lang="el-GR" sz="800" b="1" i="1" dirty="0">
                <a:solidFill>
                  <a:srgbClr val="632523"/>
                </a:solidFill>
              </a:rPr>
              <a:t> 2011:</a:t>
            </a:r>
            <a:r>
              <a:rPr lang="en-US" sz="800" b="1" i="1" dirty="0">
                <a:solidFill>
                  <a:srgbClr val="632523"/>
                </a:solidFill>
              </a:rPr>
              <a:t>  </a:t>
            </a:r>
            <a:r>
              <a:rPr lang="el-GR" sz="900" b="1" dirty="0">
                <a:solidFill>
                  <a:srgbClr val="C00000"/>
                </a:solidFill>
              </a:rPr>
              <a:t>3</a:t>
            </a:r>
          </a:p>
        </p:txBody>
      </p:sp>
      <p:sp>
        <p:nvSpPr>
          <p:cNvPr id="39" name="TextBox 38"/>
          <p:cNvSpPr txBox="1"/>
          <p:nvPr/>
        </p:nvSpPr>
        <p:spPr>
          <a:xfrm>
            <a:off x="4384397" y="4880344"/>
            <a:ext cx="720000" cy="212400"/>
          </a:xfrm>
          <a:prstGeom prst="rect">
            <a:avLst/>
          </a:prstGeom>
          <a:noFill/>
          <a:effectLst/>
        </p:spPr>
        <p:txBody>
          <a:bodyPr wrap="square" lIns="35992" tIns="35992" rIns="35992" bIns="35992" rtlCol="0">
            <a:spAutoFit/>
          </a:bodyPr>
          <a:lstStyle/>
          <a:p>
            <a:pPr algn="r"/>
            <a:r>
              <a:rPr lang="en-US" sz="800" b="1" i="1" dirty="0">
                <a:solidFill>
                  <a:srgbClr val="632523"/>
                </a:solidFill>
              </a:rPr>
              <a:t>ISCED </a:t>
            </a:r>
            <a:r>
              <a:rPr lang="el-GR" sz="800" b="1" i="1" dirty="0">
                <a:solidFill>
                  <a:srgbClr val="632523"/>
                </a:solidFill>
              </a:rPr>
              <a:t>2011:</a:t>
            </a:r>
            <a:r>
              <a:rPr lang="en-US" sz="800" b="1" i="1" dirty="0">
                <a:solidFill>
                  <a:srgbClr val="632523"/>
                </a:solidFill>
              </a:rPr>
              <a:t> </a:t>
            </a:r>
            <a:r>
              <a:rPr lang="el-GR" sz="900" b="1" dirty="0">
                <a:solidFill>
                  <a:srgbClr val="C00000"/>
                </a:solidFill>
              </a:rPr>
              <a:t>2</a:t>
            </a:r>
          </a:p>
        </p:txBody>
      </p:sp>
      <p:sp>
        <p:nvSpPr>
          <p:cNvPr id="40" name="TextBox 39"/>
          <p:cNvSpPr txBox="1"/>
          <p:nvPr/>
        </p:nvSpPr>
        <p:spPr>
          <a:xfrm>
            <a:off x="4389859" y="5510074"/>
            <a:ext cx="756000" cy="212400"/>
          </a:xfrm>
          <a:prstGeom prst="rect">
            <a:avLst/>
          </a:prstGeom>
          <a:noFill/>
          <a:effectLst/>
        </p:spPr>
        <p:txBody>
          <a:bodyPr wrap="square" lIns="35992" tIns="35992" rIns="35992" bIns="35992" rtlCol="0">
            <a:spAutoFit/>
          </a:bodyPr>
          <a:lstStyle/>
          <a:p>
            <a:pPr algn="r"/>
            <a:r>
              <a:rPr lang="en-US" sz="800" b="1" i="1" dirty="0">
                <a:solidFill>
                  <a:srgbClr val="632523"/>
                </a:solidFill>
              </a:rPr>
              <a:t>ISCED</a:t>
            </a:r>
            <a:r>
              <a:rPr lang="el-GR" sz="800" b="1" i="1" dirty="0">
                <a:solidFill>
                  <a:srgbClr val="632523"/>
                </a:solidFill>
              </a:rPr>
              <a:t> 2011:</a:t>
            </a:r>
            <a:r>
              <a:rPr lang="en-US" sz="800" b="1" i="1" dirty="0">
                <a:solidFill>
                  <a:srgbClr val="632523"/>
                </a:solidFill>
              </a:rPr>
              <a:t> </a:t>
            </a:r>
            <a:r>
              <a:rPr lang="en-US" sz="900" b="1" dirty="0">
                <a:solidFill>
                  <a:srgbClr val="C00000"/>
                </a:solidFill>
              </a:rPr>
              <a:t>1</a:t>
            </a:r>
            <a:endParaRPr lang="el-GR" sz="900" b="1" dirty="0">
              <a:solidFill>
                <a:srgbClr val="C00000"/>
              </a:solidFill>
            </a:endParaRPr>
          </a:p>
        </p:txBody>
      </p:sp>
      <p:sp>
        <p:nvSpPr>
          <p:cNvPr id="41" name="TextBox 40"/>
          <p:cNvSpPr txBox="1"/>
          <p:nvPr/>
        </p:nvSpPr>
        <p:spPr>
          <a:xfrm>
            <a:off x="4384397" y="5904656"/>
            <a:ext cx="756000" cy="212400"/>
          </a:xfrm>
          <a:prstGeom prst="rect">
            <a:avLst/>
          </a:prstGeom>
          <a:noFill/>
          <a:effectLst/>
        </p:spPr>
        <p:txBody>
          <a:bodyPr wrap="square" lIns="35992" tIns="35992" rIns="35992" bIns="35992" rtlCol="0">
            <a:spAutoFit/>
          </a:bodyPr>
          <a:lstStyle/>
          <a:p>
            <a:pPr algn="r"/>
            <a:r>
              <a:rPr lang="en-US" sz="800" b="1" i="1" dirty="0">
                <a:solidFill>
                  <a:srgbClr val="632523"/>
                </a:solidFill>
              </a:rPr>
              <a:t>ISCED</a:t>
            </a:r>
            <a:r>
              <a:rPr lang="el-GR" sz="800" b="1" i="1" dirty="0">
                <a:solidFill>
                  <a:srgbClr val="632523"/>
                </a:solidFill>
              </a:rPr>
              <a:t> 2011:</a:t>
            </a:r>
            <a:r>
              <a:rPr lang="en-US" sz="800" b="1" i="1" dirty="0">
                <a:solidFill>
                  <a:srgbClr val="632523"/>
                </a:solidFill>
              </a:rPr>
              <a:t> </a:t>
            </a:r>
            <a:r>
              <a:rPr lang="en-US" sz="900" b="1" i="1" dirty="0">
                <a:solidFill>
                  <a:srgbClr val="632523"/>
                </a:solidFill>
              </a:rPr>
              <a:t> </a:t>
            </a:r>
            <a:r>
              <a:rPr lang="el-GR" sz="900" b="1" dirty="0">
                <a:solidFill>
                  <a:srgbClr val="C00000"/>
                </a:solidFill>
              </a:rPr>
              <a:t>0</a:t>
            </a:r>
          </a:p>
        </p:txBody>
      </p:sp>
      <p:grpSp>
        <p:nvGrpSpPr>
          <p:cNvPr id="56" name="Ομάδα 55"/>
          <p:cNvGrpSpPr/>
          <p:nvPr/>
        </p:nvGrpSpPr>
        <p:grpSpPr>
          <a:xfrm>
            <a:off x="5214963" y="1475910"/>
            <a:ext cx="4251376" cy="261085"/>
            <a:chOff x="3239872" y="1655872"/>
            <a:chExt cx="4251376" cy="195814"/>
          </a:xfrm>
        </p:grpSpPr>
        <p:grpSp>
          <p:nvGrpSpPr>
            <p:cNvPr id="57" name="Ομάδα 56"/>
            <p:cNvGrpSpPr/>
            <p:nvPr/>
          </p:nvGrpSpPr>
          <p:grpSpPr>
            <a:xfrm>
              <a:off x="3239872" y="1707654"/>
              <a:ext cx="4035352" cy="144032"/>
              <a:chOff x="3239872" y="1707654"/>
              <a:chExt cx="4035352" cy="144032"/>
            </a:xfrm>
          </p:grpSpPr>
          <p:sp>
            <p:nvSpPr>
              <p:cNvPr id="61" name="Βέλος προς τα επάνω 60"/>
              <p:cNvSpPr/>
              <p:nvPr/>
            </p:nvSpPr>
            <p:spPr>
              <a:xfrm>
                <a:off x="3239872" y="1707654"/>
                <a:ext cx="180000" cy="144000"/>
              </a:xfrm>
              <a:prstGeom prs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2" name="Βέλος προς τα επάνω 61"/>
              <p:cNvSpPr/>
              <p:nvPr/>
            </p:nvSpPr>
            <p:spPr>
              <a:xfrm>
                <a:off x="5076056" y="1707654"/>
                <a:ext cx="180000" cy="144000"/>
              </a:xfrm>
              <a:prstGeom prst="upArrow">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3" name="Βέλος προς τα επάνω 62"/>
              <p:cNvSpPr/>
              <p:nvPr/>
            </p:nvSpPr>
            <p:spPr>
              <a:xfrm>
                <a:off x="7095224" y="1707654"/>
                <a:ext cx="180000" cy="144000"/>
              </a:xfrm>
              <a:prstGeom prs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4" name="Ευθεία γραμμή σύνδεσης 63"/>
              <p:cNvCxnSpPr/>
              <p:nvPr/>
            </p:nvCxnSpPr>
            <p:spPr>
              <a:xfrm>
                <a:off x="3286800" y="1851670"/>
                <a:ext cx="3931200" cy="1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3445774" y="1655872"/>
              <a:ext cx="216000" cy="169931"/>
            </a:xfrm>
            <a:prstGeom prst="rect">
              <a:avLst/>
            </a:prstGeom>
            <a:noFill/>
            <a:effectLst/>
          </p:spPr>
          <p:txBody>
            <a:bodyPr wrap="square" lIns="35992" tIns="35992" rIns="35992" bIns="35992" rtlCol="0">
              <a:spAutoFit/>
            </a:bodyPr>
            <a:lstStyle/>
            <a:p>
              <a:pPr algn="ctr"/>
              <a:r>
                <a:rPr lang="el-GR" sz="1000" b="1" dirty="0">
                  <a:solidFill>
                    <a:srgbClr val="0000FF"/>
                  </a:solidFill>
                </a:rPr>
                <a:t>1η</a:t>
              </a:r>
            </a:p>
          </p:txBody>
        </p:sp>
        <p:sp>
          <p:nvSpPr>
            <p:cNvPr id="59" name="TextBox 58"/>
            <p:cNvSpPr txBox="1"/>
            <p:nvPr/>
          </p:nvSpPr>
          <p:spPr>
            <a:xfrm>
              <a:off x="5214470" y="1655872"/>
              <a:ext cx="216000" cy="169931"/>
            </a:xfrm>
            <a:prstGeom prst="rect">
              <a:avLst/>
            </a:prstGeom>
            <a:noFill/>
            <a:effectLst/>
          </p:spPr>
          <p:txBody>
            <a:bodyPr wrap="square" lIns="35992" tIns="35992" rIns="35992" bIns="35992" rtlCol="0">
              <a:spAutoFit/>
            </a:bodyPr>
            <a:lstStyle/>
            <a:p>
              <a:pPr algn="ctr"/>
              <a:r>
                <a:rPr lang="el-GR" sz="1000" b="1" dirty="0">
                  <a:solidFill>
                    <a:srgbClr val="0000FF"/>
                  </a:solidFill>
                </a:rPr>
                <a:t>2η</a:t>
              </a:r>
            </a:p>
          </p:txBody>
        </p:sp>
        <p:sp>
          <p:nvSpPr>
            <p:cNvPr id="60" name="TextBox 59"/>
            <p:cNvSpPr txBox="1"/>
            <p:nvPr/>
          </p:nvSpPr>
          <p:spPr>
            <a:xfrm>
              <a:off x="7275248" y="1655872"/>
              <a:ext cx="216000" cy="169931"/>
            </a:xfrm>
            <a:prstGeom prst="rect">
              <a:avLst/>
            </a:prstGeom>
            <a:noFill/>
            <a:effectLst/>
          </p:spPr>
          <p:txBody>
            <a:bodyPr wrap="square" lIns="35992" tIns="35992" rIns="35992" bIns="35992" rtlCol="0">
              <a:spAutoFit/>
            </a:bodyPr>
            <a:lstStyle/>
            <a:p>
              <a:pPr algn="ctr"/>
              <a:r>
                <a:rPr lang="el-GR" sz="1000" b="1" dirty="0">
                  <a:solidFill>
                    <a:srgbClr val="0000FF"/>
                  </a:solidFill>
                </a:rPr>
                <a:t>3η</a:t>
              </a:r>
            </a:p>
          </p:txBody>
        </p:sp>
      </p:grpSp>
      <p:grpSp>
        <p:nvGrpSpPr>
          <p:cNvPr id="65" name="Ομάδα 64"/>
          <p:cNvGrpSpPr/>
          <p:nvPr/>
        </p:nvGrpSpPr>
        <p:grpSpPr>
          <a:xfrm>
            <a:off x="5865939" y="4104165"/>
            <a:ext cx="2300720" cy="237011"/>
            <a:chOff x="3239872" y="2466000"/>
            <a:chExt cx="2300720" cy="177758"/>
          </a:xfrm>
        </p:grpSpPr>
        <p:grpSp>
          <p:nvGrpSpPr>
            <p:cNvPr id="66" name="Ομάδα 65"/>
            <p:cNvGrpSpPr/>
            <p:nvPr/>
          </p:nvGrpSpPr>
          <p:grpSpPr>
            <a:xfrm>
              <a:off x="3239872" y="2499742"/>
              <a:ext cx="2048672" cy="144016"/>
              <a:chOff x="3239872" y="2499742"/>
              <a:chExt cx="2048672" cy="144016"/>
            </a:xfrm>
          </p:grpSpPr>
          <p:sp>
            <p:nvSpPr>
              <p:cNvPr id="69" name="Βέλος προς τα επάνω 68"/>
              <p:cNvSpPr/>
              <p:nvPr/>
            </p:nvSpPr>
            <p:spPr>
              <a:xfrm>
                <a:off x="3239872" y="2499742"/>
                <a:ext cx="180000" cy="144000"/>
              </a:xfrm>
              <a:prstGeom prs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0" name="Βέλος προς τα επάνω 69"/>
              <p:cNvSpPr/>
              <p:nvPr/>
            </p:nvSpPr>
            <p:spPr>
              <a:xfrm>
                <a:off x="5108544" y="2499758"/>
                <a:ext cx="180000" cy="144000"/>
              </a:xfrm>
              <a:prstGeom prs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71" name="Ευθεία γραμμή σύνδεσης 70"/>
              <p:cNvCxnSpPr/>
              <p:nvPr/>
            </p:nvCxnSpPr>
            <p:spPr>
              <a:xfrm>
                <a:off x="3286704" y="2643742"/>
                <a:ext cx="1954800" cy="1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3419872" y="2466000"/>
              <a:ext cx="216000" cy="169931"/>
            </a:xfrm>
            <a:prstGeom prst="rect">
              <a:avLst/>
            </a:prstGeom>
            <a:noFill/>
            <a:effectLst/>
          </p:spPr>
          <p:txBody>
            <a:bodyPr wrap="square" lIns="35992" tIns="35992" rIns="35992" bIns="35992" rtlCol="0">
              <a:spAutoFit/>
            </a:bodyPr>
            <a:lstStyle/>
            <a:p>
              <a:pPr algn="ctr"/>
              <a:r>
                <a:rPr lang="el-GR" sz="1000" b="1" dirty="0">
                  <a:solidFill>
                    <a:srgbClr val="0000FF"/>
                  </a:solidFill>
                </a:rPr>
                <a:t>1η</a:t>
              </a:r>
            </a:p>
          </p:txBody>
        </p:sp>
        <p:sp>
          <p:nvSpPr>
            <p:cNvPr id="68" name="TextBox 67"/>
            <p:cNvSpPr txBox="1"/>
            <p:nvPr/>
          </p:nvSpPr>
          <p:spPr>
            <a:xfrm>
              <a:off x="5324592" y="2466000"/>
              <a:ext cx="216000" cy="169931"/>
            </a:xfrm>
            <a:prstGeom prst="rect">
              <a:avLst/>
            </a:prstGeom>
            <a:noFill/>
            <a:effectLst/>
          </p:spPr>
          <p:txBody>
            <a:bodyPr wrap="square" lIns="35992" tIns="35992" rIns="35992" bIns="35992" rtlCol="0">
              <a:spAutoFit/>
            </a:bodyPr>
            <a:lstStyle/>
            <a:p>
              <a:pPr algn="ctr"/>
              <a:r>
                <a:rPr lang="el-GR" sz="1000" b="1" dirty="0">
                  <a:solidFill>
                    <a:srgbClr val="0000FF"/>
                  </a:solidFill>
                </a:rPr>
                <a:t>2η</a:t>
              </a:r>
            </a:p>
          </p:txBody>
        </p:sp>
      </p:grpSp>
      <p:sp>
        <p:nvSpPr>
          <p:cNvPr id="88" name="Στρογγυλεμένο ορθογώνιο 87"/>
          <p:cNvSpPr/>
          <p:nvPr/>
        </p:nvSpPr>
        <p:spPr>
          <a:xfrm>
            <a:off x="2719177" y="4732798"/>
            <a:ext cx="1620000" cy="612000"/>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lang="el-GR" sz="1000" b="1" u="sng" dirty="0">
                <a:solidFill>
                  <a:prstClr val="white"/>
                </a:solidFill>
              </a:rPr>
              <a:t>Κατώτερη Δευτεροβάθμια</a:t>
            </a:r>
          </a:p>
          <a:p>
            <a:pPr algn="ctr"/>
            <a:r>
              <a:rPr lang="el-GR" sz="1000" b="1" dirty="0">
                <a:solidFill>
                  <a:prstClr val="white"/>
                </a:solidFill>
              </a:rPr>
              <a:t>εκπαίδευση</a:t>
            </a:r>
          </a:p>
        </p:txBody>
      </p:sp>
      <p:sp>
        <p:nvSpPr>
          <p:cNvPr id="89" name="Στρογγυλεμένο ορθογώνιο 88"/>
          <p:cNvSpPr/>
          <p:nvPr/>
        </p:nvSpPr>
        <p:spPr>
          <a:xfrm>
            <a:off x="2719177" y="5452947"/>
            <a:ext cx="1620000" cy="612000"/>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lang="el-GR" sz="1000" b="1" u="sng" dirty="0">
                <a:solidFill>
                  <a:prstClr val="white"/>
                </a:solidFill>
              </a:rPr>
              <a:t>Πρωτοβάθμια </a:t>
            </a:r>
          </a:p>
          <a:p>
            <a:pPr algn="ctr"/>
            <a:r>
              <a:rPr lang="el-GR" sz="1000" b="1" dirty="0">
                <a:solidFill>
                  <a:prstClr val="white"/>
                </a:solidFill>
              </a:rPr>
              <a:t>εκπαίδευση</a:t>
            </a:r>
          </a:p>
        </p:txBody>
      </p:sp>
      <p:sp>
        <p:nvSpPr>
          <p:cNvPr id="91" name="Στρογγυλεμένο ορθογώνιο 90"/>
          <p:cNvSpPr/>
          <p:nvPr/>
        </p:nvSpPr>
        <p:spPr>
          <a:xfrm>
            <a:off x="2719611" y="2243998"/>
            <a:ext cx="1620000" cy="612000"/>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lang="el-GR" sz="1000" b="1" u="sng" dirty="0">
                <a:solidFill>
                  <a:prstClr val="white"/>
                </a:solidFill>
              </a:rPr>
              <a:t>Μεταδευτεροβάθμια μη τριτοβάθμια</a:t>
            </a:r>
            <a:r>
              <a:rPr lang="el-GR" sz="1000" b="1" dirty="0">
                <a:solidFill>
                  <a:prstClr val="white"/>
                </a:solidFill>
              </a:rPr>
              <a:t> εκπαίδευση</a:t>
            </a:r>
          </a:p>
        </p:txBody>
      </p:sp>
      <p:sp>
        <p:nvSpPr>
          <p:cNvPr id="93" name="TextBox 92"/>
          <p:cNvSpPr txBox="1"/>
          <p:nvPr/>
        </p:nvSpPr>
        <p:spPr>
          <a:xfrm>
            <a:off x="4352499" y="2376264"/>
            <a:ext cx="756000" cy="212400"/>
          </a:xfrm>
          <a:prstGeom prst="rect">
            <a:avLst/>
          </a:prstGeom>
          <a:noFill/>
          <a:effectLst/>
        </p:spPr>
        <p:txBody>
          <a:bodyPr wrap="square" lIns="35992" tIns="35992" rIns="35992" bIns="35992" rtlCol="0">
            <a:spAutoFit/>
          </a:bodyPr>
          <a:lstStyle/>
          <a:p>
            <a:pPr algn="r"/>
            <a:r>
              <a:rPr lang="en-US" sz="800" b="1" i="1" dirty="0">
                <a:solidFill>
                  <a:srgbClr val="632523"/>
                </a:solidFill>
              </a:rPr>
              <a:t>ISCED</a:t>
            </a:r>
            <a:r>
              <a:rPr lang="el-GR" sz="800" b="1" i="1" dirty="0">
                <a:solidFill>
                  <a:srgbClr val="632523"/>
                </a:solidFill>
              </a:rPr>
              <a:t> 2011:</a:t>
            </a:r>
            <a:r>
              <a:rPr lang="en-US" sz="800" b="1" i="1" dirty="0">
                <a:solidFill>
                  <a:srgbClr val="632523"/>
                </a:solidFill>
              </a:rPr>
              <a:t> </a:t>
            </a:r>
            <a:r>
              <a:rPr lang="el-GR" sz="900" b="1" dirty="0">
                <a:solidFill>
                  <a:srgbClr val="C00000"/>
                </a:solidFill>
              </a:rPr>
              <a:t>4</a:t>
            </a:r>
          </a:p>
        </p:txBody>
      </p:sp>
      <p:sp>
        <p:nvSpPr>
          <p:cNvPr id="94" name="Βέλος προς τα επάνω 93"/>
          <p:cNvSpPr/>
          <p:nvPr/>
        </p:nvSpPr>
        <p:spPr>
          <a:xfrm>
            <a:off x="6728611" y="2952328"/>
            <a:ext cx="180000" cy="648000"/>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6" name="Βέλος προς τα επάνω 95"/>
          <p:cNvSpPr/>
          <p:nvPr/>
        </p:nvSpPr>
        <p:spPr>
          <a:xfrm>
            <a:off x="5648491" y="1800200"/>
            <a:ext cx="180000" cy="1800000"/>
          </a:xfrm>
          <a:prstGeom prst="upArrow">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8" name="Βέλος προς τα επάνω 97"/>
          <p:cNvSpPr/>
          <p:nvPr/>
        </p:nvSpPr>
        <p:spPr>
          <a:xfrm>
            <a:off x="8060547" y="2952328"/>
            <a:ext cx="180000" cy="648000"/>
          </a:xfrm>
          <a:prstGeom prst="upArrow">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0" name="TextBox 99"/>
          <p:cNvSpPr txBox="1"/>
          <p:nvPr/>
        </p:nvSpPr>
        <p:spPr>
          <a:xfrm>
            <a:off x="5792507" y="3331192"/>
            <a:ext cx="216000" cy="226575"/>
          </a:xfrm>
          <a:prstGeom prst="rect">
            <a:avLst/>
          </a:prstGeom>
          <a:noFill/>
          <a:effectLst/>
        </p:spPr>
        <p:txBody>
          <a:bodyPr wrap="square" lIns="35992" tIns="35992" rIns="35992" bIns="35992" rtlCol="0">
            <a:spAutoFit/>
          </a:bodyPr>
          <a:lstStyle/>
          <a:p>
            <a:pPr algn="ctr"/>
            <a:r>
              <a:rPr lang="el-GR" sz="1000" b="1" dirty="0">
                <a:solidFill>
                  <a:srgbClr val="FF0000"/>
                </a:solidFill>
              </a:rPr>
              <a:t>1η</a:t>
            </a:r>
          </a:p>
        </p:txBody>
      </p:sp>
      <p:sp>
        <p:nvSpPr>
          <p:cNvPr id="101" name="TextBox 100"/>
          <p:cNvSpPr txBox="1"/>
          <p:nvPr/>
        </p:nvSpPr>
        <p:spPr>
          <a:xfrm>
            <a:off x="6864001" y="3331192"/>
            <a:ext cx="216000" cy="226575"/>
          </a:xfrm>
          <a:prstGeom prst="rect">
            <a:avLst/>
          </a:prstGeom>
          <a:noFill/>
          <a:effectLst/>
        </p:spPr>
        <p:txBody>
          <a:bodyPr wrap="square" lIns="35992" tIns="35992" rIns="35992" bIns="35992" rtlCol="0">
            <a:spAutoFit/>
          </a:bodyPr>
          <a:lstStyle/>
          <a:p>
            <a:pPr algn="ctr"/>
            <a:r>
              <a:rPr lang="el-GR" sz="1000" b="1" dirty="0">
                <a:solidFill>
                  <a:srgbClr val="FF0000"/>
                </a:solidFill>
              </a:rPr>
              <a:t>2η</a:t>
            </a:r>
          </a:p>
        </p:txBody>
      </p:sp>
      <p:sp>
        <p:nvSpPr>
          <p:cNvPr id="102" name="TextBox 101"/>
          <p:cNvSpPr txBox="1"/>
          <p:nvPr/>
        </p:nvSpPr>
        <p:spPr>
          <a:xfrm>
            <a:off x="8782011" y="3331192"/>
            <a:ext cx="216000" cy="226575"/>
          </a:xfrm>
          <a:prstGeom prst="rect">
            <a:avLst/>
          </a:prstGeom>
          <a:noFill/>
          <a:effectLst/>
        </p:spPr>
        <p:txBody>
          <a:bodyPr wrap="square" lIns="35992" tIns="35992" rIns="35992" bIns="35992" rtlCol="0">
            <a:spAutoFit/>
          </a:bodyPr>
          <a:lstStyle/>
          <a:p>
            <a:pPr algn="ctr"/>
            <a:r>
              <a:rPr lang="el-GR" sz="1000" b="1" dirty="0">
                <a:solidFill>
                  <a:srgbClr val="0000FF"/>
                </a:solidFill>
              </a:rPr>
              <a:t>1η</a:t>
            </a:r>
          </a:p>
        </p:txBody>
      </p:sp>
      <p:sp>
        <p:nvSpPr>
          <p:cNvPr id="103" name="TextBox 102"/>
          <p:cNvSpPr txBox="1"/>
          <p:nvPr/>
        </p:nvSpPr>
        <p:spPr>
          <a:xfrm>
            <a:off x="8168771" y="3331192"/>
            <a:ext cx="216000" cy="226575"/>
          </a:xfrm>
          <a:prstGeom prst="rect">
            <a:avLst/>
          </a:prstGeom>
          <a:noFill/>
          <a:effectLst/>
        </p:spPr>
        <p:txBody>
          <a:bodyPr wrap="square" lIns="35992" tIns="35992" rIns="35992" bIns="35992" rtlCol="0">
            <a:spAutoFit/>
          </a:bodyPr>
          <a:lstStyle/>
          <a:p>
            <a:pPr algn="ctr"/>
            <a:r>
              <a:rPr lang="el-GR" sz="1000" b="1" dirty="0">
                <a:solidFill>
                  <a:srgbClr val="0000FF"/>
                </a:solidFill>
              </a:rPr>
              <a:t>3η</a:t>
            </a:r>
          </a:p>
        </p:txBody>
      </p:sp>
      <p:sp>
        <p:nvSpPr>
          <p:cNvPr id="105" name="Βέλος προς τα επάνω 104"/>
          <p:cNvSpPr/>
          <p:nvPr/>
        </p:nvSpPr>
        <p:spPr>
          <a:xfrm>
            <a:off x="9124049" y="3071968"/>
            <a:ext cx="160850" cy="591400"/>
          </a:xfrm>
          <a:prstGeom prst="upArrow">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8E0000"/>
              </a:solidFill>
            </a:endParaRPr>
          </a:p>
        </p:txBody>
      </p:sp>
      <p:sp>
        <p:nvSpPr>
          <p:cNvPr id="106" name="TextBox 105"/>
          <p:cNvSpPr txBox="1"/>
          <p:nvPr/>
        </p:nvSpPr>
        <p:spPr>
          <a:xfrm>
            <a:off x="9248915" y="3331192"/>
            <a:ext cx="216000" cy="226575"/>
          </a:xfrm>
          <a:prstGeom prst="rect">
            <a:avLst/>
          </a:prstGeom>
          <a:noFill/>
          <a:effectLst/>
        </p:spPr>
        <p:txBody>
          <a:bodyPr wrap="square" lIns="35992" tIns="35992" rIns="35992" bIns="35992" rtlCol="0">
            <a:spAutoFit/>
          </a:bodyPr>
          <a:lstStyle/>
          <a:p>
            <a:pPr algn="ctr"/>
            <a:r>
              <a:rPr lang="el-GR" sz="1000" b="1" dirty="0">
                <a:solidFill>
                  <a:srgbClr val="0000FF"/>
                </a:solidFill>
              </a:rPr>
              <a:t>2η</a:t>
            </a:r>
          </a:p>
        </p:txBody>
      </p:sp>
      <p:sp>
        <p:nvSpPr>
          <p:cNvPr id="108" name="Βέλος προς τα επάνω 107"/>
          <p:cNvSpPr/>
          <p:nvPr/>
        </p:nvSpPr>
        <p:spPr>
          <a:xfrm rot="840000">
            <a:off x="9623665" y="1551243"/>
            <a:ext cx="237350" cy="2124000"/>
          </a:xfrm>
          <a:prstGeom prst="upArrow">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9" name="TextBox 108"/>
          <p:cNvSpPr txBox="1"/>
          <p:nvPr/>
        </p:nvSpPr>
        <p:spPr>
          <a:xfrm>
            <a:off x="4641859" y="5693470"/>
            <a:ext cx="504000" cy="211186"/>
          </a:xfrm>
          <a:prstGeom prst="rect">
            <a:avLst/>
          </a:prstGeom>
          <a:noFill/>
          <a:effectLst/>
        </p:spPr>
        <p:txBody>
          <a:bodyPr wrap="square" lIns="35992" tIns="35992" rIns="35992" bIns="35992" rtlCol="0">
            <a:spAutoFit/>
          </a:bodyPr>
          <a:lstStyle/>
          <a:p>
            <a:pPr algn="r"/>
            <a:r>
              <a:rPr lang="el-GR" sz="800" b="1" i="1" dirty="0">
                <a:solidFill>
                  <a:srgbClr val="632523"/>
                </a:solidFill>
              </a:rPr>
              <a:t> </a:t>
            </a:r>
            <a:r>
              <a:rPr lang="el-GR" sz="800" b="1" i="1" u="sng" dirty="0">
                <a:solidFill>
                  <a:srgbClr val="002060"/>
                </a:solidFill>
              </a:rPr>
              <a:t>ΕΠΠ</a:t>
            </a:r>
            <a:r>
              <a:rPr lang="el-GR" sz="800" b="1" i="1" dirty="0">
                <a:solidFill>
                  <a:srgbClr val="002060"/>
                </a:solidFill>
              </a:rPr>
              <a:t>:</a:t>
            </a:r>
            <a:r>
              <a:rPr lang="en-US" sz="800" b="1" i="1" dirty="0">
                <a:solidFill>
                  <a:srgbClr val="002060"/>
                </a:solidFill>
              </a:rPr>
              <a:t> </a:t>
            </a:r>
            <a:r>
              <a:rPr lang="el-GR" sz="900" b="1" dirty="0">
                <a:solidFill>
                  <a:srgbClr val="0070C0"/>
                </a:solidFill>
              </a:rPr>
              <a:t>1</a:t>
            </a:r>
          </a:p>
        </p:txBody>
      </p:sp>
      <p:sp>
        <p:nvSpPr>
          <p:cNvPr id="110" name="TextBox 109"/>
          <p:cNvSpPr txBox="1"/>
          <p:nvPr/>
        </p:nvSpPr>
        <p:spPr>
          <a:xfrm>
            <a:off x="4588011" y="3807368"/>
            <a:ext cx="504000" cy="211186"/>
          </a:xfrm>
          <a:prstGeom prst="rect">
            <a:avLst/>
          </a:prstGeom>
          <a:noFill/>
          <a:effectLst/>
        </p:spPr>
        <p:txBody>
          <a:bodyPr wrap="square" lIns="35992" tIns="35992" rIns="35992" bIns="35992" rtlCol="0">
            <a:spAutoFit/>
          </a:bodyPr>
          <a:lstStyle/>
          <a:p>
            <a:pPr algn="r"/>
            <a:r>
              <a:rPr lang="el-GR" sz="800" b="1" i="1" u="sng" dirty="0">
                <a:solidFill>
                  <a:srgbClr val="002060"/>
                </a:solidFill>
              </a:rPr>
              <a:t>ΕΠΠ</a:t>
            </a:r>
            <a:r>
              <a:rPr lang="el-GR" sz="800" b="1" i="1" dirty="0">
                <a:solidFill>
                  <a:srgbClr val="002060"/>
                </a:solidFill>
              </a:rPr>
              <a:t>:</a:t>
            </a:r>
            <a:r>
              <a:rPr lang="en-US" sz="800" b="1" i="1" dirty="0">
                <a:solidFill>
                  <a:srgbClr val="002060"/>
                </a:solidFill>
              </a:rPr>
              <a:t> </a:t>
            </a:r>
            <a:r>
              <a:rPr lang="el-GR" sz="900" b="1" dirty="0">
                <a:solidFill>
                  <a:srgbClr val="0070C0"/>
                </a:solidFill>
              </a:rPr>
              <a:t>4</a:t>
            </a:r>
          </a:p>
        </p:txBody>
      </p:sp>
      <p:sp>
        <p:nvSpPr>
          <p:cNvPr id="111" name="TextBox 110"/>
          <p:cNvSpPr txBox="1"/>
          <p:nvPr/>
        </p:nvSpPr>
        <p:spPr>
          <a:xfrm>
            <a:off x="4599770" y="5045398"/>
            <a:ext cx="504000" cy="211186"/>
          </a:xfrm>
          <a:prstGeom prst="rect">
            <a:avLst/>
          </a:prstGeom>
          <a:noFill/>
          <a:effectLst/>
        </p:spPr>
        <p:txBody>
          <a:bodyPr wrap="square" lIns="35992" tIns="35992" rIns="35992" bIns="35992" rtlCol="0">
            <a:spAutoFit/>
          </a:bodyPr>
          <a:lstStyle/>
          <a:p>
            <a:pPr algn="r"/>
            <a:r>
              <a:rPr lang="el-GR" sz="800" b="1" i="1" u="sng" dirty="0">
                <a:solidFill>
                  <a:srgbClr val="002060"/>
                </a:solidFill>
              </a:rPr>
              <a:t>ΕΠΠ</a:t>
            </a:r>
            <a:r>
              <a:rPr lang="el-GR" sz="800" b="1" i="1" dirty="0">
                <a:solidFill>
                  <a:srgbClr val="002060"/>
                </a:solidFill>
              </a:rPr>
              <a:t>:</a:t>
            </a:r>
            <a:r>
              <a:rPr lang="en-US" sz="800" b="1" i="1" dirty="0">
                <a:solidFill>
                  <a:srgbClr val="002060"/>
                </a:solidFill>
              </a:rPr>
              <a:t> </a:t>
            </a:r>
            <a:r>
              <a:rPr lang="el-GR" sz="900" b="1" dirty="0">
                <a:solidFill>
                  <a:srgbClr val="0070C0"/>
                </a:solidFill>
              </a:rPr>
              <a:t>2</a:t>
            </a:r>
          </a:p>
        </p:txBody>
      </p:sp>
      <p:sp>
        <p:nvSpPr>
          <p:cNvPr id="112" name="TextBox 111"/>
          <p:cNvSpPr txBox="1"/>
          <p:nvPr/>
        </p:nvSpPr>
        <p:spPr>
          <a:xfrm>
            <a:off x="4588011" y="2542407"/>
            <a:ext cx="504000" cy="211186"/>
          </a:xfrm>
          <a:prstGeom prst="rect">
            <a:avLst/>
          </a:prstGeom>
          <a:noFill/>
          <a:effectLst/>
        </p:spPr>
        <p:txBody>
          <a:bodyPr wrap="square" lIns="35992" tIns="35992" rIns="35992" bIns="35992" rtlCol="0">
            <a:spAutoFit/>
          </a:bodyPr>
          <a:lstStyle/>
          <a:p>
            <a:pPr algn="r"/>
            <a:r>
              <a:rPr lang="el-GR" sz="800" b="1" i="1" u="sng" dirty="0">
                <a:solidFill>
                  <a:srgbClr val="002060"/>
                </a:solidFill>
              </a:rPr>
              <a:t>ΕΠΠ</a:t>
            </a:r>
            <a:r>
              <a:rPr lang="el-GR" sz="800" b="1" i="1" dirty="0">
                <a:solidFill>
                  <a:srgbClr val="002060"/>
                </a:solidFill>
              </a:rPr>
              <a:t>:</a:t>
            </a:r>
            <a:r>
              <a:rPr lang="en-US" sz="800" b="1" i="1" dirty="0">
                <a:solidFill>
                  <a:srgbClr val="002060"/>
                </a:solidFill>
              </a:rPr>
              <a:t> </a:t>
            </a:r>
            <a:r>
              <a:rPr lang="el-GR" sz="900" b="1" dirty="0">
                <a:solidFill>
                  <a:srgbClr val="0070C0"/>
                </a:solidFill>
              </a:rPr>
              <a:t>5</a:t>
            </a:r>
          </a:p>
        </p:txBody>
      </p:sp>
      <p:sp>
        <p:nvSpPr>
          <p:cNvPr id="113" name="TextBox 112"/>
          <p:cNvSpPr txBox="1"/>
          <p:nvPr/>
        </p:nvSpPr>
        <p:spPr>
          <a:xfrm>
            <a:off x="4532427" y="1580455"/>
            <a:ext cx="540000" cy="211186"/>
          </a:xfrm>
          <a:prstGeom prst="rect">
            <a:avLst/>
          </a:prstGeom>
          <a:noFill/>
          <a:effectLst/>
        </p:spPr>
        <p:txBody>
          <a:bodyPr wrap="square" lIns="35992" tIns="35992" rIns="35992" bIns="35992" rtlCol="0">
            <a:spAutoFit/>
          </a:bodyPr>
          <a:lstStyle/>
          <a:p>
            <a:pPr algn="r"/>
            <a:r>
              <a:rPr lang="el-GR" sz="800" b="1" i="1" u="sng" dirty="0">
                <a:solidFill>
                  <a:srgbClr val="002060"/>
                </a:solidFill>
              </a:rPr>
              <a:t>ΕΠΠ</a:t>
            </a:r>
            <a:r>
              <a:rPr lang="el-GR" sz="800" b="1" i="1" dirty="0">
                <a:solidFill>
                  <a:srgbClr val="002060"/>
                </a:solidFill>
              </a:rPr>
              <a:t>:</a:t>
            </a:r>
            <a:r>
              <a:rPr lang="en-US" sz="800" b="1" i="1" dirty="0">
                <a:solidFill>
                  <a:srgbClr val="002060"/>
                </a:solidFill>
              </a:rPr>
              <a:t> </a:t>
            </a:r>
            <a:r>
              <a:rPr lang="el-GR" sz="900" b="1" dirty="0">
                <a:solidFill>
                  <a:srgbClr val="0070C0"/>
                </a:solidFill>
              </a:rPr>
              <a:t>6-8</a:t>
            </a:r>
          </a:p>
        </p:txBody>
      </p:sp>
      <p:sp>
        <p:nvSpPr>
          <p:cNvPr id="114" name="TextBox 113"/>
          <p:cNvSpPr txBox="1"/>
          <p:nvPr/>
        </p:nvSpPr>
        <p:spPr>
          <a:xfrm>
            <a:off x="10366499" y="1444998"/>
            <a:ext cx="540000" cy="211186"/>
          </a:xfrm>
          <a:prstGeom prst="rect">
            <a:avLst/>
          </a:prstGeom>
          <a:noFill/>
          <a:effectLst/>
        </p:spPr>
        <p:txBody>
          <a:bodyPr wrap="square" lIns="35992" tIns="35992" rIns="35992" bIns="35992" rtlCol="0">
            <a:spAutoFit/>
          </a:bodyPr>
          <a:lstStyle/>
          <a:p>
            <a:pPr algn="r"/>
            <a:r>
              <a:rPr lang="el-GR" sz="800" b="1" i="1" u="sng" dirty="0">
                <a:solidFill>
                  <a:srgbClr val="002060"/>
                </a:solidFill>
              </a:rPr>
              <a:t>ΕΠΠ</a:t>
            </a:r>
            <a:r>
              <a:rPr lang="el-GR" sz="800" b="1" i="1" dirty="0">
                <a:solidFill>
                  <a:srgbClr val="002060"/>
                </a:solidFill>
              </a:rPr>
              <a:t>:</a:t>
            </a:r>
            <a:r>
              <a:rPr lang="en-US" sz="800" b="1" i="1" dirty="0">
                <a:solidFill>
                  <a:srgbClr val="002060"/>
                </a:solidFill>
              </a:rPr>
              <a:t> </a:t>
            </a:r>
            <a:r>
              <a:rPr lang="el-GR" sz="900" b="1" dirty="0">
                <a:solidFill>
                  <a:srgbClr val="0070C0"/>
                </a:solidFill>
              </a:rPr>
              <a:t>6</a:t>
            </a:r>
            <a:endParaRPr lang="el-GR" sz="900" b="1" dirty="0">
              <a:solidFill>
                <a:srgbClr val="002060"/>
              </a:solidFill>
            </a:endParaRPr>
          </a:p>
        </p:txBody>
      </p:sp>
      <p:sp>
        <p:nvSpPr>
          <p:cNvPr id="115" name="TextBox 114"/>
          <p:cNvSpPr txBox="1"/>
          <p:nvPr/>
        </p:nvSpPr>
        <p:spPr>
          <a:xfrm>
            <a:off x="2662099" y="6408712"/>
            <a:ext cx="7269499" cy="318908"/>
          </a:xfrm>
          <a:prstGeom prst="rect">
            <a:avLst/>
          </a:prstGeom>
          <a:noFill/>
          <a:effectLst/>
        </p:spPr>
        <p:txBody>
          <a:bodyPr wrap="square" lIns="35992" tIns="35992" rIns="35992" bIns="35992" rtlCol="0">
            <a:spAutoFit/>
          </a:bodyPr>
          <a:lstStyle/>
          <a:p>
            <a:r>
              <a:rPr lang="el-GR" sz="800" b="1" i="1" dirty="0">
                <a:solidFill>
                  <a:srgbClr val="002060"/>
                </a:solidFill>
              </a:rPr>
              <a:t>ΕΠΠ:</a:t>
            </a:r>
            <a:r>
              <a:rPr lang="en-US" sz="800" b="1" i="1" dirty="0">
                <a:solidFill>
                  <a:srgbClr val="002060"/>
                </a:solidFill>
              </a:rPr>
              <a:t> </a:t>
            </a:r>
            <a:r>
              <a:rPr lang="el-GR" sz="800" b="1" i="1" dirty="0">
                <a:solidFill>
                  <a:srgbClr val="0070C0"/>
                </a:solidFill>
              </a:rPr>
              <a:t>ΕΘΝΙΚΟ ΠΛΑΙΣΙΟ ΠΡΟΣΟΝΤΩΝ  (Ν</a:t>
            </a:r>
            <a:r>
              <a:rPr lang="en-US" sz="800" b="1" i="1" dirty="0">
                <a:solidFill>
                  <a:srgbClr val="002060"/>
                </a:solidFill>
              </a:rPr>
              <a:t>QF</a:t>
            </a:r>
            <a:r>
              <a:rPr lang="en-US" sz="800" b="1" i="1" dirty="0">
                <a:solidFill>
                  <a:srgbClr val="0070C0"/>
                </a:solidFill>
              </a:rPr>
              <a:t>)</a:t>
            </a:r>
            <a:endParaRPr lang="el-GR" sz="800" b="1" i="1" dirty="0">
              <a:solidFill>
                <a:srgbClr val="0070C0"/>
              </a:solidFill>
            </a:endParaRPr>
          </a:p>
          <a:p>
            <a:r>
              <a:rPr lang="el-GR" sz="800" i="1" dirty="0">
                <a:solidFill>
                  <a:srgbClr val="0070C0"/>
                </a:solidFill>
              </a:rPr>
              <a:t>σε αντιστοίχηση με το </a:t>
            </a:r>
            <a:r>
              <a:rPr lang="el-GR" sz="800" b="1" i="1" dirty="0">
                <a:solidFill>
                  <a:srgbClr val="0070C0"/>
                </a:solidFill>
              </a:rPr>
              <a:t>Ευρωπαϊκό ΠΛΑΙΣΙΟ ΠΡΟΣΟΝΤΩΝ (</a:t>
            </a:r>
            <a:r>
              <a:rPr lang="el-GR" sz="800" b="1" i="1" dirty="0">
                <a:solidFill>
                  <a:srgbClr val="002060"/>
                </a:solidFill>
              </a:rPr>
              <a:t>Ε</a:t>
            </a:r>
            <a:r>
              <a:rPr lang="en-US" sz="800" b="1" i="1" dirty="0">
                <a:solidFill>
                  <a:srgbClr val="002060"/>
                </a:solidFill>
              </a:rPr>
              <a:t>QF</a:t>
            </a:r>
            <a:r>
              <a:rPr lang="en-US" sz="800" b="1" i="1" dirty="0">
                <a:solidFill>
                  <a:srgbClr val="0070C0"/>
                </a:solidFill>
              </a:rPr>
              <a:t>) </a:t>
            </a:r>
            <a:endParaRPr lang="el-GR" sz="800" b="1" dirty="0">
              <a:solidFill>
                <a:srgbClr val="0070C0"/>
              </a:solidFill>
            </a:endParaRPr>
          </a:p>
        </p:txBody>
      </p:sp>
      <p:sp>
        <p:nvSpPr>
          <p:cNvPr id="116" name="Βέλος προς τα επάνω 115"/>
          <p:cNvSpPr/>
          <p:nvPr/>
        </p:nvSpPr>
        <p:spPr>
          <a:xfrm>
            <a:off x="7414131" y="1800288"/>
            <a:ext cx="180000" cy="684000"/>
          </a:xfrm>
          <a:prstGeom prst="upArrow">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9" name="Βέλος προς τα επάνω 98"/>
          <p:cNvSpPr/>
          <p:nvPr/>
        </p:nvSpPr>
        <p:spPr>
          <a:xfrm>
            <a:off x="8638267" y="1800200"/>
            <a:ext cx="180000" cy="1800000"/>
          </a:xfrm>
          <a:prstGeom prst="upArrow">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7" name="Ορθογώνιο 116"/>
          <p:cNvSpPr/>
          <p:nvPr/>
        </p:nvSpPr>
        <p:spPr>
          <a:xfrm>
            <a:off x="6476747" y="2088232"/>
            <a:ext cx="2139778" cy="318924"/>
          </a:xfrm>
          <a:prstGeom prst="rect">
            <a:avLst/>
          </a:prstGeom>
        </p:spPr>
        <p:txBody>
          <a:bodyPr wrap="square" lIns="36000" tIns="36000" rIns="36000" bIns="36000">
            <a:spAutoFit/>
          </a:bodyPr>
          <a:lstStyle/>
          <a:p>
            <a:pPr algn="ctr"/>
            <a:r>
              <a:rPr lang="el-GR" sz="800" dirty="0">
                <a:solidFill>
                  <a:srgbClr val="554F31"/>
                </a:solidFill>
              </a:rPr>
              <a:t>Τα</a:t>
            </a:r>
            <a:r>
              <a:rPr lang="el-GR" sz="800" b="1" dirty="0">
                <a:solidFill>
                  <a:srgbClr val="554F31"/>
                </a:solidFill>
              </a:rPr>
              <a:t> ΙΕΚ </a:t>
            </a:r>
            <a:r>
              <a:rPr lang="el-GR" sz="800" dirty="0">
                <a:solidFill>
                  <a:srgbClr val="554F31"/>
                </a:solidFill>
              </a:rPr>
              <a:t>ανήκουν στο σύστημα</a:t>
            </a:r>
            <a:r>
              <a:rPr lang="el-GR" sz="800" b="1" u="sng" dirty="0">
                <a:solidFill>
                  <a:srgbClr val="554F31"/>
                </a:solidFill>
              </a:rPr>
              <a:t> Επαγγελματικής Εκπαίδευσης &amp; Κατάρτισης</a:t>
            </a:r>
          </a:p>
        </p:txBody>
      </p:sp>
      <p:sp>
        <p:nvSpPr>
          <p:cNvPr id="82" name="TextBox 81"/>
          <p:cNvSpPr txBox="1"/>
          <p:nvPr/>
        </p:nvSpPr>
        <p:spPr>
          <a:xfrm>
            <a:off x="10546459" y="4366910"/>
            <a:ext cx="504000" cy="216000"/>
          </a:xfrm>
          <a:prstGeom prst="rect">
            <a:avLst/>
          </a:prstGeom>
          <a:noFill/>
          <a:effectLst/>
        </p:spPr>
        <p:txBody>
          <a:bodyPr wrap="square" lIns="35992" tIns="35992" rIns="35992" bIns="35992" rtlCol="0">
            <a:spAutoFit/>
          </a:bodyPr>
          <a:lstStyle/>
          <a:p>
            <a:pPr algn="ctr"/>
            <a:r>
              <a:rPr lang="el-GR" sz="800" b="1" i="1" u="sng" dirty="0">
                <a:solidFill>
                  <a:srgbClr val="002060"/>
                </a:solidFill>
              </a:rPr>
              <a:t>ΕΠΠ</a:t>
            </a:r>
            <a:r>
              <a:rPr lang="el-GR" sz="800" b="1" i="1" dirty="0">
                <a:solidFill>
                  <a:srgbClr val="002060"/>
                </a:solidFill>
              </a:rPr>
              <a:t>:</a:t>
            </a:r>
            <a:r>
              <a:rPr lang="en-US" sz="800" b="1" i="1" dirty="0">
                <a:solidFill>
                  <a:srgbClr val="002060"/>
                </a:solidFill>
              </a:rPr>
              <a:t> </a:t>
            </a:r>
            <a:r>
              <a:rPr lang="en-GB" sz="900" b="1" dirty="0">
                <a:solidFill>
                  <a:srgbClr val="0070C0"/>
                </a:solidFill>
              </a:rPr>
              <a:t>3</a:t>
            </a:r>
            <a:endParaRPr lang="el-GR" sz="900" b="1" dirty="0">
              <a:solidFill>
                <a:srgbClr val="0070C0"/>
              </a:solidFill>
            </a:endParaRPr>
          </a:p>
        </p:txBody>
      </p:sp>
      <p:sp>
        <p:nvSpPr>
          <p:cNvPr id="128" name="TextBox 127"/>
          <p:cNvSpPr txBox="1"/>
          <p:nvPr/>
        </p:nvSpPr>
        <p:spPr>
          <a:xfrm>
            <a:off x="9610379" y="3343522"/>
            <a:ext cx="216000" cy="226575"/>
          </a:xfrm>
          <a:prstGeom prst="rect">
            <a:avLst/>
          </a:prstGeom>
          <a:noFill/>
          <a:effectLst/>
        </p:spPr>
        <p:txBody>
          <a:bodyPr wrap="square" lIns="35992" tIns="35992" rIns="35992" bIns="35992" rtlCol="0">
            <a:spAutoFit/>
          </a:bodyPr>
          <a:lstStyle/>
          <a:p>
            <a:pPr algn="ctr"/>
            <a:r>
              <a:rPr lang="el-GR" sz="1000" b="1" dirty="0">
                <a:solidFill>
                  <a:srgbClr val="C0504D">
                    <a:lumMod val="75000"/>
                  </a:srgbClr>
                </a:solidFill>
              </a:rPr>
              <a:t>4η</a:t>
            </a:r>
          </a:p>
        </p:txBody>
      </p:sp>
      <p:sp>
        <p:nvSpPr>
          <p:cNvPr id="129" name="Βέλος προς τα επάνω 128"/>
          <p:cNvSpPr/>
          <p:nvPr/>
        </p:nvSpPr>
        <p:spPr>
          <a:xfrm rot="5400000">
            <a:off x="2319402" y="1764184"/>
            <a:ext cx="288000" cy="216016"/>
          </a:xfrm>
          <a:prstGeom prst="upArrow">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2" name="TextBox 131"/>
          <p:cNvSpPr txBox="1"/>
          <p:nvPr/>
        </p:nvSpPr>
        <p:spPr>
          <a:xfrm>
            <a:off x="4707203" y="0"/>
            <a:ext cx="1224120" cy="395852"/>
          </a:xfrm>
          <a:prstGeom prst="rect">
            <a:avLst/>
          </a:prstGeom>
          <a:noFill/>
          <a:effectLst/>
        </p:spPr>
        <p:txBody>
          <a:bodyPr wrap="square" lIns="35992" tIns="35992" rIns="35992" bIns="35992" rtlCol="0">
            <a:spAutoFit/>
          </a:bodyPr>
          <a:lstStyle/>
          <a:p>
            <a:pPr algn="ctr"/>
            <a:r>
              <a:rPr lang="el-GR" sz="1050" b="1" i="1" dirty="0">
                <a:solidFill>
                  <a:srgbClr val="C0504D">
                    <a:lumMod val="75000"/>
                  </a:srgbClr>
                </a:solidFill>
              </a:rPr>
              <a:t>κύρια διαδρομή</a:t>
            </a:r>
          </a:p>
          <a:p>
            <a:pPr algn="ctr"/>
            <a:r>
              <a:rPr lang="el-GR" sz="1050" b="1" i="1" dirty="0">
                <a:solidFill>
                  <a:srgbClr val="C0504D">
                    <a:lumMod val="75000"/>
                  </a:srgbClr>
                </a:solidFill>
              </a:rPr>
              <a:t>(</a:t>
            </a:r>
            <a:r>
              <a:rPr lang="en-GB" sz="1050" b="1" i="1" dirty="0">
                <a:solidFill>
                  <a:srgbClr val="C0504D">
                    <a:lumMod val="75000"/>
                  </a:srgbClr>
                </a:solidFill>
              </a:rPr>
              <a:t>main stream)</a:t>
            </a:r>
            <a:endParaRPr lang="el-GR" sz="1050" b="1" dirty="0">
              <a:solidFill>
                <a:srgbClr val="C0504D">
                  <a:lumMod val="75000"/>
                </a:srgbClr>
              </a:solidFill>
            </a:endParaRPr>
          </a:p>
        </p:txBody>
      </p:sp>
      <p:sp>
        <p:nvSpPr>
          <p:cNvPr id="86" name="Στρογγυλεμένο ορθογώνιο 85"/>
          <p:cNvSpPr/>
          <p:nvPr/>
        </p:nvSpPr>
        <p:spPr>
          <a:xfrm>
            <a:off x="9920317" y="891368"/>
            <a:ext cx="1008000" cy="504000"/>
          </a:xfrm>
          <a:prstGeom prst="round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algn="ctr"/>
            <a:r>
              <a:rPr lang="el-GR" sz="900" b="1" dirty="0">
                <a:solidFill>
                  <a:srgbClr val="FF0000"/>
                </a:solidFill>
              </a:rPr>
              <a:t>   </a:t>
            </a:r>
            <a:r>
              <a:rPr lang="el-GR" sz="900" b="1" u="sng" dirty="0">
                <a:solidFill>
                  <a:srgbClr val="FF0000"/>
                </a:solidFill>
              </a:rPr>
              <a:t>Κολλέγια</a:t>
            </a:r>
            <a:endParaRPr lang="el-GR" sz="900" b="1" dirty="0">
              <a:solidFill>
                <a:srgbClr val="FF0000"/>
              </a:solidFill>
            </a:endParaRPr>
          </a:p>
        </p:txBody>
      </p:sp>
      <p:sp>
        <p:nvSpPr>
          <p:cNvPr id="87" name="Στρογγυλεμένο ορθογώνιο 86"/>
          <p:cNvSpPr/>
          <p:nvPr/>
        </p:nvSpPr>
        <p:spPr>
          <a:xfrm>
            <a:off x="9992137" y="2211130"/>
            <a:ext cx="972000" cy="468000"/>
          </a:xfrm>
          <a:prstGeom prst="roundRect">
            <a:avLst/>
          </a:prstGeom>
          <a:solidFill>
            <a:srgbClr val="DDD9C3"/>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algn="ctr"/>
            <a:r>
              <a:rPr lang="el-GR" sz="900" b="1" u="sng" dirty="0">
                <a:solidFill>
                  <a:srgbClr val="FF0000"/>
                </a:solidFill>
              </a:rPr>
              <a:t>Κέντρα Δια Βίου Μάθησης</a:t>
            </a:r>
            <a:endParaRPr lang="el-GR" sz="900" b="1" dirty="0">
              <a:solidFill>
                <a:srgbClr val="FF0000"/>
              </a:solidFill>
            </a:endParaRPr>
          </a:p>
        </p:txBody>
      </p:sp>
      <p:grpSp>
        <p:nvGrpSpPr>
          <p:cNvPr id="2" name="Ομάδα 1"/>
          <p:cNvGrpSpPr>
            <a:grpSpLocks noChangeAspect="1"/>
          </p:cNvGrpSpPr>
          <p:nvPr/>
        </p:nvGrpSpPr>
        <p:grpSpPr>
          <a:xfrm>
            <a:off x="9931599" y="1224137"/>
            <a:ext cx="254821" cy="211203"/>
            <a:chOff x="8732963" y="243763"/>
            <a:chExt cx="254821" cy="211203"/>
          </a:xfrm>
        </p:grpSpPr>
        <p:sp>
          <p:nvSpPr>
            <p:cNvPr id="97" name="Έλλειψη 96"/>
            <p:cNvSpPr>
              <a:spLocks noChangeAspect="1"/>
            </p:cNvSpPr>
            <p:nvPr/>
          </p:nvSpPr>
          <p:spPr>
            <a:xfrm>
              <a:off x="8760064" y="260648"/>
              <a:ext cx="180000" cy="180000"/>
            </a:xfrm>
            <a:prstGeom prst="ellipse">
              <a:avLst/>
            </a:prstGeom>
            <a:solidFill>
              <a:srgbClr val="FF0000"/>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8" name="TextBox 117"/>
            <p:cNvSpPr txBox="1">
              <a:spLocks/>
            </p:cNvSpPr>
            <p:nvPr/>
          </p:nvSpPr>
          <p:spPr>
            <a:xfrm>
              <a:off x="8732963" y="243763"/>
              <a:ext cx="254821" cy="211203"/>
            </a:xfrm>
            <a:prstGeom prst="rect">
              <a:avLst/>
            </a:prstGeom>
            <a:noFill/>
            <a:ln>
              <a:noFill/>
            </a:ln>
            <a:effectLst>
              <a:outerShdw blurRad="50800" dist="38100" dir="8100000" algn="tr" rotWithShape="0">
                <a:prstClr val="black">
                  <a:alpha val="40000"/>
                </a:prstClr>
              </a:outerShdw>
            </a:effectLst>
          </p:spPr>
          <p:txBody>
            <a:bodyPr wrap="square" lIns="36000" tIns="36000" rIns="36000" bIns="36000" rtlCol="0">
              <a:spAutoFit/>
            </a:bodyPr>
            <a:lstStyle/>
            <a:p>
              <a:pPr algn="ctr"/>
              <a:r>
                <a:rPr lang="el-GR" sz="900" b="1" dirty="0">
                  <a:solidFill>
                    <a:prstClr val="white"/>
                  </a:solidFill>
                </a:rPr>
                <a:t>Ιδ</a:t>
              </a:r>
            </a:p>
          </p:txBody>
        </p:sp>
      </p:grpSp>
      <p:sp>
        <p:nvSpPr>
          <p:cNvPr id="121" name="TextBox 120"/>
          <p:cNvSpPr txBox="1"/>
          <p:nvPr/>
        </p:nvSpPr>
        <p:spPr>
          <a:xfrm>
            <a:off x="2572399" y="1755368"/>
            <a:ext cx="2556000" cy="203492"/>
          </a:xfrm>
          <a:prstGeom prst="rect">
            <a:avLst/>
          </a:prstGeom>
          <a:noFill/>
          <a:effectLst/>
        </p:spPr>
        <p:txBody>
          <a:bodyPr wrap="square" lIns="35992" tIns="35992" rIns="35992" bIns="35992" rtlCol="0">
            <a:spAutoFit/>
          </a:bodyPr>
          <a:lstStyle/>
          <a:p>
            <a:pPr algn="ctr"/>
            <a:r>
              <a:rPr lang="el-GR" sz="850" b="1" i="1" dirty="0">
                <a:solidFill>
                  <a:srgbClr val="FF0000"/>
                </a:solidFill>
              </a:rPr>
              <a:t>σύστημα πρόσβασης στην τριτοβάθμια εκπαίδευση</a:t>
            </a:r>
            <a:endParaRPr lang="el-GR" sz="850" b="1" dirty="0">
              <a:solidFill>
                <a:srgbClr val="FF0000"/>
              </a:solidFill>
            </a:endParaRPr>
          </a:p>
        </p:txBody>
      </p:sp>
      <p:sp>
        <p:nvSpPr>
          <p:cNvPr id="4" name="TextBox 3"/>
          <p:cNvSpPr txBox="1"/>
          <p:nvPr/>
        </p:nvSpPr>
        <p:spPr>
          <a:xfrm rot="16200000">
            <a:off x="1390925" y="3345166"/>
            <a:ext cx="1778846" cy="461665"/>
          </a:xfrm>
          <a:prstGeom prst="rect">
            <a:avLst/>
          </a:prstGeom>
          <a:noFill/>
        </p:spPr>
        <p:txBody>
          <a:bodyPr wrap="square" rtlCol="0">
            <a:spAutoFit/>
          </a:bodyPr>
          <a:lstStyle/>
          <a:p>
            <a:pPr algn="ctr" fontAlgn="base">
              <a:spcBef>
                <a:spcPct val="0"/>
              </a:spcBef>
              <a:spcAft>
                <a:spcPct val="0"/>
              </a:spcAft>
            </a:pPr>
            <a:r>
              <a:rPr lang="el-GR" sz="1400" dirty="0">
                <a:solidFill>
                  <a:srgbClr val="EEECE1">
                    <a:lumMod val="50000"/>
                  </a:srgbClr>
                </a:solidFill>
              </a:rPr>
              <a:t>Δια Βίου Μάθηση</a:t>
            </a:r>
          </a:p>
          <a:p>
            <a:pPr algn="ctr" fontAlgn="base">
              <a:spcBef>
                <a:spcPct val="0"/>
              </a:spcBef>
              <a:spcAft>
                <a:spcPct val="0"/>
              </a:spcAft>
            </a:pPr>
            <a:r>
              <a:rPr lang="el-GR" sz="1000" dirty="0">
                <a:solidFill>
                  <a:srgbClr val="EEECE1">
                    <a:lumMod val="50000"/>
                  </a:srgbClr>
                </a:solidFill>
              </a:rPr>
              <a:t>(15 ετών &amp; άνω)</a:t>
            </a:r>
          </a:p>
        </p:txBody>
      </p:sp>
      <p:sp>
        <p:nvSpPr>
          <p:cNvPr id="25" name="Στρογγυλεμένο ορθογώνιο 24"/>
          <p:cNvSpPr/>
          <p:nvPr/>
        </p:nvSpPr>
        <p:spPr>
          <a:xfrm>
            <a:off x="5468683" y="3592307"/>
            <a:ext cx="1908000" cy="480000"/>
          </a:xfrm>
          <a:prstGeom prst="roundRect">
            <a:avLst/>
          </a:prstGeom>
          <a:solidFill>
            <a:srgbClr val="F79D53"/>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algn="ctr"/>
            <a:r>
              <a:rPr lang="el-GR" sz="900" b="1" u="sng" dirty="0">
                <a:solidFill>
                  <a:srgbClr val="C00000"/>
                </a:solidFill>
              </a:rPr>
              <a:t>Γενικά Λύκεια</a:t>
            </a:r>
          </a:p>
        </p:txBody>
      </p:sp>
      <p:sp>
        <p:nvSpPr>
          <p:cNvPr id="72" name="Βέλος προς τα επάνω 71"/>
          <p:cNvSpPr/>
          <p:nvPr/>
        </p:nvSpPr>
        <p:spPr>
          <a:xfrm rot="5400000">
            <a:off x="7328683" y="3784296"/>
            <a:ext cx="240000" cy="144000"/>
          </a:xfrm>
          <a:prstGeom prs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7" name="TextBox 126"/>
          <p:cNvSpPr txBox="1"/>
          <p:nvPr/>
        </p:nvSpPr>
        <p:spPr>
          <a:xfrm>
            <a:off x="6800619" y="3742496"/>
            <a:ext cx="540000" cy="195814"/>
          </a:xfrm>
          <a:prstGeom prst="rect">
            <a:avLst/>
          </a:prstGeom>
          <a:solidFill>
            <a:schemeClr val="bg1"/>
          </a:solidFill>
          <a:effectLst>
            <a:outerShdw blurRad="50800" dist="38100" dir="8100000" algn="tr" rotWithShape="0">
              <a:prstClr val="black">
                <a:alpha val="40000"/>
              </a:prstClr>
            </a:outerShdw>
          </a:effectLst>
        </p:spPr>
        <p:txBody>
          <a:bodyPr wrap="square" lIns="36000" tIns="36000" rIns="36000" bIns="36000" rtlCol="0">
            <a:spAutoFit/>
          </a:bodyPr>
          <a:lstStyle/>
          <a:p>
            <a:r>
              <a:rPr lang="el-GR" sz="800" b="1" dirty="0">
                <a:solidFill>
                  <a:srgbClr val="009900"/>
                </a:solidFill>
              </a:rPr>
              <a:t>ΗΜΕΡ</a:t>
            </a:r>
            <a:r>
              <a:rPr lang="el-GR" sz="800" b="1" dirty="0">
                <a:solidFill>
                  <a:prstClr val="black"/>
                </a:solidFill>
              </a:rPr>
              <a:t>-</a:t>
            </a:r>
            <a:r>
              <a:rPr lang="el-GR" sz="800" b="1" dirty="0">
                <a:solidFill>
                  <a:srgbClr val="FF0000"/>
                </a:solidFill>
              </a:rPr>
              <a:t>ΕΣΠ</a:t>
            </a:r>
          </a:p>
        </p:txBody>
      </p:sp>
      <p:sp>
        <p:nvSpPr>
          <p:cNvPr id="142" name="Έλλειψη 141"/>
          <p:cNvSpPr>
            <a:spLocks noChangeAspect="1"/>
          </p:cNvSpPr>
          <p:nvPr/>
        </p:nvSpPr>
        <p:spPr>
          <a:xfrm>
            <a:off x="7090075" y="3719240"/>
            <a:ext cx="252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1400" dirty="0">
              <a:solidFill>
                <a:srgbClr val="FF0000"/>
              </a:solidFill>
            </a:endParaRPr>
          </a:p>
        </p:txBody>
      </p:sp>
      <p:sp>
        <p:nvSpPr>
          <p:cNvPr id="147" name="Έλλειψη 146"/>
          <p:cNvSpPr>
            <a:spLocks noChangeAspect="1"/>
          </p:cNvSpPr>
          <p:nvPr/>
        </p:nvSpPr>
        <p:spPr>
          <a:xfrm>
            <a:off x="9269403" y="3716551"/>
            <a:ext cx="252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1400" dirty="0">
              <a:solidFill>
                <a:srgbClr val="FF0000"/>
              </a:solidFill>
            </a:endParaRPr>
          </a:p>
        </p:txBody>
      </p:sp>
      <p:pic>
        <p:nvPicPr>
          <p:cNvPr id="149" name="Εικόνα 148">
            <a:hlinkClick r:id="rId2" action="ppaction://hlinkpres?slideindex=1&amp;slidetitle="/>
          </p:cNvPr>
          <p:cNvPicPr>
            <a:picLocks noChangeAspect="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8800"/>
                    </a14:imgEffect>
                    <a14:imgEffect>
                      <a14:brightnessContrast bright="-6000" contrast="32000"/>
                    </a14:imgEffect>
                  </a14:imgLayer>
                </a14:imgProps>
              </a:ext>
              <a:ext uri="{28A0092B-C50C-407E-A947-70E740481C1C}">
                <a14:useLocalDpi xmlns:a14="http://schemas.microsoft.com/office/drawing/2010/main" val="0"/>
              </a:ext>
            </a:extLst>
          </a:blip>
          <a:stretch>
            <a:fillRect/>
          </a:stretch>
        </p:blipFill>
        <p:spPr>
          <a:xfrm>
            <a:off x="4642011" y="2724836"/>
            <a:ext cx="360000" cy="344895"/>
          </a:xfrm>
          <a:prstGeom prst="rect">
            <a:avLst/>
          </a:prstGeom>
          <a:effectLst>
            <a:outerShdw blurRad="50800" dist="38100" dir="8100000" algn="tr" rotWithShape="0">
              <a:prstClr val="black">
                <a:alpha val="40000"/>
              </a:prstClr>
            </a:outerShdw>
          </a:effectLst>
        </p:spPr>
      </p:pic>
      <p:pic>
        <p:nvPicPr>
          <p:cNvPr id="150" name="Εικόνα 149">
            <a:hlinkClick r:id="rId5" action="ppaction://hlinkpres?slideindex=1&amp;slidetitle="/>
          </p:cNvPr>
          <p:cNvPicPr>
            <a:picLocks noChangeAspect="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8800"/>
                    </a14:imgEffect>
                    <a14:imgEffect>
                      <a14:brightnessContrast bright="-6000" contrast="32000"/>
                    </a14:imgEffect>
                  </a14:imgLayer>
                </a14:imgProps>
              </a:ext>
              <a:ext uri="{28A0092B-C50C-407E-A947-70E740481C1C}">
                <a14:useLocalDpi xmlns:a14="http://schemas.microsoft.com/office/drawing/2010/main" val="0"/>
              </a:ext>
            </a:extLst>
          </a:blip>
          <a:stretch>
            <a:fillRect/>
          </a:stretch>
        </p:blipFill>
        <p:spPr>
          <a:xfrm>
            <a:off x="4642011" y="3987369"/>
            <a:ext cx="360000" cy="344895"/>
          </a:xfrm>
          <a:prstGeom prst="rect">
            <a:avLst/>
          </a:prstGeom>
          <a:effectLst>
            <a:outerShdw blurRad="50800" dist="38100" dir="8100000" algn="tr" rotWithShape="0">
              <a:prstClr val="black">
                <a:alpha val="40000"/>
              </a:prstClr>
            </a:outerShdw>
          </a:effectLst>
        </p:spPr>
      </p:pic>
      <p:pic>
        <p:nvPicPr>
          <p:cNvPr id="152" name="Εικόνα 151">
            <a:hlinkClick r:id="rId6" action="ppaction://hlinkpres?slideindex=1&amp;slidetitle="/>
          </p:cNvPr>
          <p:cNvPicPr>
            <a:picLocks noChangeAspect="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8800"/>
                    </a14:imgEffect>
                    <a14:imgEffect>
                      <a14:brightnessContrast bright="-6000" contrast="32000"/>
                    </a14:imgEffect>
                  </a14:imgLayer>
                </a14:imgProps>
              </a:ext>
              <a:ext uri="{28A0092B-C50C-407E-A947-70E740481C1C}">
                <a14:useLocalDpi xmlns:a14="http://schemas.microsoft.com/office/drawing/2010/main" val="0"/>
              </a:ext>
            </a:extLst>
          </a:blip>
          <a:stretch>
            <a:fillRect/>
          </a:stretch>
        </p:blipFill>
        <p:spPr>
          <a:xfrm>
            <a:off x="4642011" y="576065"/>
            <a:ext cx="360000" cy="344895"/>
          </a:xfrm>
          <a:prstGeom prst="rect">
            <a:avLst/>
          </a:prstGeom>
          <a:effectLst>
            <a:outerShdw blurRad="50800" dist="38100" dir="8100000" algn="tr" rotWithShape="0">
              <a:prstClr val="black">
                <a:alpha val="40000"/>
              </a:prstClr>
            </a:outerShdw>
          </a:effectLst>
        </p:spPr>
      </p:pic>
      <p:sp>
        <p:nvSpPr>
          <p:cNvPr id="153" name="Ορθογώνιο 152"/>
          <p:cNvSpPr/>
          <p:nvPr/>
        </p:nvSpPr>
        <p:spPr>
          <a:xfrm>
            <a:off x="6063071" y="576064"/>
            <a:ext cx="792205" cy="244800"/>
          </a:xfrm>
          <a:prstGeom prst="rect">
            <a:avLst/>
          </a:prstGeom>
          <a:solidFill>
            <a:schemeClr val="bg1"/>
          </a:solidFill>
          <a:ln>
            <a:solidFill>
              <a:schemeClr val="bg1">
                <a:lumMod val="85000"/>
              </a:schemeClr>
            </a:solidFill>
          </a:ln>
          <a:effectLst>
            <a:outerShdw blurRad="50800" dist="38100" dir="8100000" algn="tr" rotWithShape="0">
              <a:prstClr val="black">
                <a:alpha val="40000"/>
              </a:prstClr>
            </a:outerShdw>
          </a:effectLst>
        </p:spPr>
        <p:txBody>
          <a:bodyPr wrap="none" lIns="91440" tIns="45720" rIns="91440" bIns="45720">
            <a:spAutoFit/>
          </a:bodyPr>
          <a:lstStyle/>
          <a:p>
            <a:pPr algn="ctr"/>
            <a:r>
              <a:rPr lang="en-US" sz="1000" b="1" dirty="0">
                <a:ln w="10541" cmpd="sng">
                  <a:noFill/>
                  <a:prstDash val="solid"/>
                </a:ln>
                <a:solidFill>
                  <a:srgbClr val="0070C0"/>
                </a:solidFill>
              </a:rPr>
              <a:t>ISCED </a:t>
            </a:r>
            <a:r>
              <a:rPr lang="el-GR" sz="1000" b="1" dirty="0">
                <a:ln w="10541" cmpd="sng">
                  <a:noFill/>
                  <a:prstDash val="solid"/>
                </a:ln>
                <a:solidFill>
                  <a:srgbClr val="0070C0"/>
                </a:solidFill>
              </a:rPr>
              <a:t>6-7-8</a:t>
            </a:r>
          </a:p>
        </p:txBody>
      </p:sp>
      <p:sp>
        <p:nvSpPr>
          <p:cNvPr id="154" name="Ορθογώνιο 153"/>
          <p:cNvSpPr/>
          <p:nvPr/>
        </p:nvSpPr>
        <p:spPr>
          <a:xfrm>
            <a:off x="10114410" y="576065"/>
            <a:ext cx="583814" cy="246221"/>
          </a:xfrm>
          <a:prstGeom prst="rect">
            <a:avLst/>
          </a:prstGeom>
          <a:solidFill>
            <a:schemeClr val="bg1"/>
          </a:solidFill>
          <a:ln>
            <a:solidFill>
              <a:schemeClr val="bg1">
                <a:lumMod val="85000"/>
              </a:schemeClr>
            </a:solidFill>
          </a:ln>
          <a:effectLst>
            <a:outerShdw blurRad="50800" dist="38100" dir="8100000" algn="tr" rotWithShape="0">
              <a:prstClr val="black">
                <a:alpha val="40000"/>
              </a:prstClr>
            </a:outerShdw>
          </a:effectLst>
        </p:spPr>
        <p:txBody>
          <a:bodyPr wrap="none" lIns="91440" tIns="45720" rIns="91440" bIns="45720">
            <a:spAutoFit/>
          </a:bodyPr>
          <a:lstStyle/>
          <a:p>
            <a:pPr algn="ctr"/>
            <a:r>
              <a:rPr lang="en-US" sz="1000" b="1" dirty="0">
                <a:ln w="10541" cmpd="sng">
                  <a:noFill/>
                  <a:prstDash val="solid"/>
                </a:ln>
                <a:solidFill>
                  <a:srgbClr val="C00000"/>
                </a:solidFill>
              </a:rPr>
              <a:t>ISCED 5</a:t>
            </a:r>
            <a:endParaRPr lang="el-GR" sz="1000" b="1" dirty="0">
              <a:ln w="10541" cmpd="sng">
                <a:noFill/>
                <a:prstDash val="solid"/>
              </a:ln>
              <a:solidFill>
                <a:srgbClr val="C00000"/>
              </a:solidFill>
            </a:endParaRPr>
          </a:p>
        </p:txBody>
      </p:sp>
      <p:sp>
        <p:nvSpPr>
          <p:cNvPr id="155" name="TextBox 154"/>
          <p:cNvSpPr txBox="1"/>
          <p:nvPr/>
        </p:nvSpPr>
        <p:spPr>
          <a:xfrm>
            <a:off x="9186291" y="2488183"/>
            <a:ext cx="540000" cy="211186"/>
          </a:xfrm>
          <a:prstGeom prst="rect">
            <a:avLst/>
          </a:prstGeom>
          <a:noFill/>
          <a:effectLst/>
        </p:spPr>
        <p:txBody>
          <a:bodyPr wrap="square" lIns="35992" tIns="35992" rIns="35992" bIns="35992" rtlCol="0">
            <a:spAutoFit/>
          </a:bodyPr>
          <a:lstStyle/>
          <a:p>
            <a:r>
              <a:rPr lang="el-GR" sz="800" b="1" i="1" u="sng" dirty="0">
                <a:solidFill>
                  <a:srgbClr val="002060"/>
                </a:solidFill>
              </a:rPr>
              <a:t>ΕΠΠ</a:t>
            </a:r>
            <a:r>
              <a:rPr lang="el-GR" sz="800" b="1" i="1" dirty="0">
                <a:solidFill>
                  <a:srgbClr val="002060"/>
                </a:solidFill>
              </a:rPr>
              <a:t>:</a:t>
            </a:r>
            <a:r>
              <a:rPr lang="en-US" sz="800" b="1" i="1" dirty="0">
                <a:solidFill>
                  <a:srgbClr val="002060"/>
                </a:solidFill>
              </a:rPr>
              <a:t> </a:t>
            </a:r>
            <a:r>
              <a:rPr lang="el-GR" sz="900" b="1" dirty="0">
                <a:solidFill>
                  <a:srgbClr val="0070C0"/>
                </a:solidFill>
              </a:rPr>
              <a:t>5</a:t>
            </a:r>
          </a:p>
        </p:txBody>
      </p:sp>
      <p:sp>
        <p:nvSpPr>
          <p:cNvPr id="159" name="TextBox 158"/>
          <p:cNvSpPr txBox="1"/>
          <p:nvPr/>
        </p:nvSpPr>
        <p:spPr>
          <a:xfrm>
            <a:off x="6118027" y="2520280"/>
            <a:ext cx="540000" cy="211186"/>
          </a:xfrm>
          <a:prstGeom prst="rect">
            <a:avLst/>
          </a:prstGeom>
          <a:noFill/>
          <a:effectLst/>
        </p:spPr>
        <p:txBody>
          <a:bodyPr wrap="square" lIns="35992" tIns="35992" rIns="35992" bIns="35992" rtlCol="0">
            <a:spAutoFit/>
          </a:bodyPr>
          <a:lstStyle/>
          <a:p>
            <a:pPr algn="r"/>
            <a:r>
              <a:rPr lang="el-GR" sz="800" b="1" i="1" u="sng" dirty="0">
                <a:solidFill>
                  <a:srgbClr val="002060"/>
                </a:solidFill>
              </a:rPr>
              <a:t>ΕΠΠ</a:t>
            </a:r>
            <a:r>
              <a:rPr lang="el-GR" sz="800" b="1" i="1" dirty="0">
                <a:solidFill>
                  <a:srgbClr val="002060"/>
                </a:solidFill>
              </a:rPr>
              <a:t>:</a:t>
            </a:r>
            <a:r>
              <a:rPr lang="en-US" sz="800" b="1" i="1" dirty="0">
                <a:solidFill>
                  <a:srgbClr val="002060"/>
                </a:solidFill>
              </a:rPr>
              <a:t> </a:t>
            </a:r>
            <a:r>
              <a:rPr lang="el-GR" sz="900" b="1" dirty="0">
                <a:solidFill>
                  <a:srgbClr val="0070C0"/>
                </a:solidFill>
              </a:rPr>
              <a:t>5</a:t>
            </a:r>
          </a:p>
        </p:txBody>
      </p:sp>
      <p:sp>
        <p:nvSpPr>
          <p:cNvPr id="161" name="Δεξιό βέλος 160"/>
          <p:cNvSpPr/>
          <p:nvPr/>
        </p:nvSpPr>
        <p:spPr>
          <a:xfrm>
            <a:off x="10942011" y="1053369"/>
            <a:ext cx="144000" cy="207749"/>
          </a:xfrm>
          <a:prstGeom prst="rightArrow">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162" name="Δεξιό βέλος 161"/>
          <p:cNvSpPr/>
          <p:nvPr/>
        </p:nvSpPr>
        <p:spPr>
          <a:xfrm>
            <a:off x="10016080" y="2751437"/>
            <a:ext cx="216024" cy="207749"/>
          </a:xfrm>
          <a:prstGeom prst="rightArrow">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163" name="Δεξιό βέλος 162"/>
          <p:cNvSpPr/>
          <p:nvPr/>
        </p:nvSpPr>
        <p:spPr>
          <a:xfrm>
            <a:off x="10942011" y="3456385"/>
            <a:ext cx="144000" cy="207749"/>
          </a:xfrm>
          <a:prstGeom prst="rightArrow">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164" name="Δεξιό βέλος 163"/>
          <p:cNvSpPr/>
          <p:nvPr/>
        </p:nvSpPr>
        <p:spPr>
          <a:xfrm>
            <a:off x="10942011" y="3968716"/>
            <a:ext cx="144000" cy="207749"/>
          </a:xfrm>
          <a:prstGeom prst="rightArrow">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168" name="Βέλος προς τα επάνω 167"/>
          <p:cNvSpPr/>
          <p:nvPr/>
        </p:nvSpPr>
        <p:spPr>
          <a:xfrm rot="3420000">
            <a:off x="9150008" y="3506671"/>
            <a:ext cx="180000" cy="1692000"/>
          </a:xfrm>
          <a:prstGeom prst="up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1" name="Στρογγυλεμένο ορθογώνιο 30"/>
          <p:cNvSpPr/>
          <p:nvPr/>
        </p:nvSpPr>
        <p:spPr>
          <a:xfrm>
            <a:off x="6692795" y="4690934"/>
            <a:ext cx="1908000" cy="480000"/>
          </a:xfrm>
          <a:prstGeom prst="roundRect">
            <a:avLst/>
          </a:prstGeom>
          <a:solidFill>
            <a:srgbClr val="F79D53"/>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algn="ctr"/>
            <a:r>
              <a:rPr lang="el-GR" sz="900" b="1" u="sng" dirty="0">
                <a:solidFill>
                  <a:srgbClr val="C00000"/>
                </a:solidFill>
              </a:rPr>
              <a:t>Γυμνάσια                               </a:t>
            </a:r>
          </a:p>
        </p:txBody>
      </p:sp>
      <p:grpSp>
        <p:nvGrpSpPr>
          <p:cNvPr id="134" name="Ομάδα 133"/>
          <p:cNvGrpSpPr/>
          <p:nvPr/>
        </p:nvGrpSpPr>
        <p:grpSpPr>
          <a:xfrm>
            <a:off x="6545529" y="4536504"/>
            <a:ext cx="269864" cy="252000"/>
            <a:chOff x="3285840" y="338922"/>
            <a:chExt cx="269864" cy="189000"/>
          </a:xfrm>
          <a:effectLst>
            <a:outerShdw blurRad="50800" dist="38100" dir="8100000" algn="tr" rotWithShape="0">
              <a:prstClr val="black">
                <a:alpha val="40000"/>
              </a:prstClr>
            </a:outerShdw>
          </a:effectLst>
        </p:grpSpPr>
        <p:sp>
          <p:nvSpPr>
            <p:cNvPr id="135" name="Έλλειψη 134"/>
            <p:cNvSpPr/>
            <p:nvPr/>
          </p:nvSpPr>
          <p:spPr>
            <a:xfrm>
              <a:off x="3303704" y="338922"/>
              <a:ext cx="252000" cy="189000"/>
            </a:xfrm>
            <a:prstGeom prst="ellipse">
              <a:avLst/>
            </a:prstGeom>
            <a:solidFill>
              <a:srgbClr val="FFFF00"/>
            </a:solidFill>
            <a:ln>
              <a:solidFill>
                <a:srgbClr val="DBD600"/>
              </a:solidFill>
            </a:ln>
            <a:effectLst>
              <a:outerShdw blurRad="63500" dist="25400" dir="8100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6" name="TextBox 135"/>
            <p:cNvSpPr txBox="1">
              <a:spLocks/>
            </p:cNvSpPr>
            <p:nvPr/>
          </p:nvSpPr>
          <p:spPr>
            <a:xfrm>
              <a:off x="3285840" y="340987"/>
              <a:ext cx="256514" cy="181485"/>
            </a:xfrm>
            <a:prstGeom prst="rect">
              <a:avLst/>
            </a:prstGeom>
            <a:noFill/>
          </p:spPr>
          <p:txBody>
            <a:bodyPr wrap="square" lIns="36000" tIns="36000" rIns="36000" bIns="36000" rtlCol="0">
              <a:spAutoFit/>
            </a:bodyPr>
            <a:lstStyle/>
            <a:p>
              <a:pPr algn="ctr"/>
              <a:r>
                <a:rPr lang="el-GR" sz="1100" b="1" dirty="0">
                  <a:solidFill>
                    <a:srgbClr val="FF0000"/>
                  </a:solidFill>
                </a:rPr>
                <a:t>Π1</a:t>
              </a:r>
            </a:p>
          </p:txBody>
        </p:sp>
      </p:grpSp>
      <p:sp>
        <p:nvSpPr>
          <p:cNvPr id="85" name="TextBox 84"/>
          <p:cNvSpPr txBox="1"/>
          <p:nvPr/>
        </p:nvSpPr>
        <p:spPr>
          <a:xfrm>
            <a:off x="7988811" y="4841633"/>
            <a:ext cx="540000" cy="195814"/>
          </a:xfrm>
          <a:prstGeom prst="rect">
            <a:avLst/>
          </a:prstGeom>
          <a:solidFill>
            <a:schemeClr val="bg1"/>
          </a:solidFill>
          <a:effectLst>
            <a:outerShdw blurRad="50800" dist="38100" dir="8100000" algn="tr" rotWithShape="0">
              <a:prstClr val="black">
                <a:alpha val="40000"/>
              </a:prstClr>
            </a:outerShdw>
          </a:effectLst>
        </p:spPr>
        <p:txBody>
          <a:bodyPr wrap="square" lIns="36000" tIns="36000" rIns="36000" bIns="36000" rtlCol="0">
            <a:spAutoFit/>
          </a:bodyPr>
          <a:lstStyle/>
          <a:p>
            <a:r>
              <a:rPr lang="el-GR" sz="800" b="1" dirty="0">
                <a:solidFill>
                  <a:srgbClr val="009900"/>
                </a:solidFill>
              </a:rPr>
              <a:t>ΗΜΕΡ-</a:t>
            </a:r>
            <a:r>
              <a:rPr lang="el-GR" sz="800" b="1" dirty="0">
                <a:solidFill>
                  <a:srgbClr val="FF0000"/>
                </a:solidFill>
              </a:rPr>
              <a:t>ΕΣΠ</a:t>
            </a:r>
          </a:p>
        </p:txBody>
      </p:sp>
      <p:sp>
        <p:nvSpPr>
          <p:cNvPr id="141" name="Έλλειψη 140"/>
          <p:cNvSpPr>
            <a:spLocks noChangeAspect="1"/>
          </p:cNvSpPr>
          <p:nvPr/>
        </p:nvSpPr>
        <p:spPr>
          <a:xfrm>
            <a:off x="8260011" y="4813560"/>
            <a:ext cx="252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1400">
              <a:solidFill>
                <a:srgbClr val="FF0000"/>
              </a:solidFill>
            </a:endParaRPr>
          </a:p>
        </p:txBody>
      </p:sp>
      <p:sp>
        <p:nvSpPr>
          <p:cNvPr id="80" name="Στρογγυλεμένο ορθογώνιο 79"/>
          <p:cNvSpPr/>
          <p:nvPr/>
        </p:nvSpPr>
        <p:spPr>
          <a:xfrm>
            <a:off x="9970395" y="3861805"/>
            <a:ext cx="972000" cy="480000"/>
          </a:xfrm>
          <a:prstGeom prst="roundRect">
            <a:avLst/>
          </a:prstGeom>
          <a:solidFill>
            <a:srgbClr val="DDD9C3"/>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algn="ctr"/>
            <a:r>
              <a:rPr lang="el-GR" sz="800" b="1" u="sng" dirty="0">
                <a:solidFill>
                  <a:srgbClr val="FF0000"/>
                </a:solidFill>
              </a:rPr>
              <a:t>Επαγγελματικές Σχολές Κατάρτισης</a:t>
            </a:r>
            <a:endParaRPr lang="el-GR" sz="800" b="1" dirty="0">
              <a:solidFill>
                <a:srgbClr val="FF0000"/>
              </a:solidFill>
            </a:endParaRPr>
          </a:p>
        </p:txBody>
      </p:sp>
      <p:sp>
        <p:nvSpPr>
          <p:cNvPr id="177" name="Βέλος προς τα επάνω 176"/>
          <p:cNvSpPr/>
          <p:nvPr/>
        </p:nvSpPr>
        <p:spPr>
          <a:xfrm>
            <a:off x="6838067" y="4488520"/>
            <a:ext cx="180000" cy="192001"/>
          </a:xfrm>
          <a:prstGeom prs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78" name="TextBox 177"/>
          <p:cNvSpPr txBox="1"/>
          <p:nvPr/>
        </p:nvSpPr>
        <p:spPr>
          <a:xfrm rot="16200000">
            <a:off x="1429679" y="5215059"/>
            <a:ext cx="1778846" cy="430887"/>
          </a:xfrm>
          <a:prstGeom prst="rect">
            <a:avLst/>
          </a:prstGeom>
          <a:noFill/>
        </p:spPr>
        <p:txBody>
          <a:bodyPr wrap="square" rtlCol="0">
            <a:spAutoFit/>
          </a:bodyPr>
          <a:lstStyle/>
          <a:p>
            <a:pPr algn="ctr" fontAlgn="base">
              <a:spcBef>
                <a:spcPct val="0"/>
              </a:spcBef>
              <a:spcAft>
                <a:spcPct val="0"/>
              </a:spcAft>
            </a:pPr>
            <a:r>
              <a:rPr lang="el-GR" sz="1100" spc="-20" dirty="0">
                <a:solidFill>
                  <a:srgbClr val="002060"/>
                </a:solidFill>
              </a:rPr>
              <a:t>Υποχρεωτική</a:t>
            </a:r>
            <a:r>
              <a:rPr lang="el-GR" sz="1200" spc="-20" dirty="0">
                <a:solidFill>
                  <a:srgbClr val="002060"/>
                </a:solidFill>
              </a:rPr>
              <a:t> εκπαίδευση</a:t>
            </a:r>
          </a:p>
          <a:p>
            <a:pPr algn="ctr" fontAlgn="base">
              <a:spcBef>
                <a:spcPct val="0"/>
              </a:spcBef>
              <a:spcAft>
                <a:spcPct val="0"/>
              </a:spcAft>
            </a:pPr>
            <a:r>
              <a:rPr lang="el-GR" sz="1000" dirty="0">
                <a:solidFill>
                  <a:srgbClr val="0070C0"/>
                </a:solidFill>
              </a:rPr>
              <a:t>(έως&amp; 14 ετών)</a:t>
            </a:r>
          </a:p>
        </p:txBody>
      </p:sp>
      <p:pic>
        <p:nvPicPr>
          <p:cNvPr id="160" name="Εικόνα 159">
            <a:hlinkClick r:id="rId5" action="ppaction://hlinkpres?slideindex=1&amp;slidetitle="/>
          </p:cNvPr>
          <p:cNvPicPr>
            <a:picLocks noChangeAspect="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8800"/>
                    </a14:imgEffect>
                    <a14:imgEffect>
                      <a14:brightnessContrast bright="-6000" contrast="32000"/>
                    </a14:imgEffect>
                  </a14:imgLayer>
                </a14:imgProps>
              </a:ext>
              <a:ext uri="{28A0092B-C50C-407E-A947-70E740481C1C}">
                <a14:useLocalDpi xmlns:a14="http://schemas.microsoft.com/office/drawing/2010/main" val="0"/>
              </a:ext>
            </a:extLst>
          </a:blip>
          <a:stretch>
            <a:fillRect/>
          </a:stretch>
        </p:blipFill>
        <p:spPr>
          <a:xfrm>
            <a:off x="5219062" y="4824537"/>
            <a:ext cx="360000" cy="344895"/>
          </a:xfrm>
          <a:prstGeom prst="rect">
            <a:avLst/>
          </a:prstGeom>
          <a:effectLst>
            <a:outerShdw blurRad="50800" dist="38100" dir="8100000" algn="tr" rotWithShape="0">
              <a:prstClr val="black">
                <a:alpha val="40000"/>
              </a:prstClr>
            </a:outerShdw>
          </a:effectLst>
        </p:spPr>
      </p:pic>
      <p:pic>
        <p:nvPicPr>
          <p:cNvPr id="165" name="Εικόνα 164">
            <a:hlinkClick r:id="rId5" action="ppaction://hlinkpres?slideindex=1&amp;slidetitle="/>
          </p:cNvPr>
          <p:cNvPicPr>
            <a:picLocks noChangeAspect="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8800"/>
                    </a14:imgEffect>
                    <a14:imgEffect>
                      <a14:brightnessContrast bright="-6000" contrast="32000"/>
                    </a14:imgEffect>
                  </a14:imgLayer>
                </a14:imgProps>
              </a:ext>
              <a:ext uri="{28A0092B-C50C-407E-A947-70E740481C1C}">
                <a14:useLocalDpi xmlns:a14="http://schemas.microsoft.com/office/drawing/2010/main" val="0"/>
              </a:ext>
            </a:extLst>
          </a:blip>
          <a:stretch>
            <a:fillRect/>
          </a:stretch>
        </p:blipFill>
        <p:spPr>
          <a:xfrm>
            <a:off x="5217867" y="5487754"/>
            <a:ext cx="360000" cy="344895"/>
          </a:xfrm>
          <a:prstGeom prst="rect">
            <a:avLst/>
          </a:prstGeom>
          <a:effectLst>
            <a:outerShdw blurRad="50800" dist="38100" dir="8100000" algn="tr" rotWithShape="0">
              <a:prstClr val="black">
                <a:alpha val="40000"/>
              </a:prstClr>
            </a:outerShdw>
          </a:effectLst>
        </p:spPr>
      </p:pic>
      <p:pic>
        <p:nvPicPr>
          <p:cNvPr id="166" name="Εικόνα 165">
            <a:hlinkClick r:id="rId5" action="ppaction://hlinkpres?slideindex=1&amp;slidetitle="/>
          </p:cNvPr>
          <p:cNvPicPr>
            <a:picLocks noChangeAspect="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8800"/>
                    </a14:imgEffect>
                    <a14:imgEffect>
                      <a14:brightnessContrast bright="-6000" contrast="32000"/>
                    </a14:imgEffect>
                  </a14:imgLayer>
                </a14:imgProps>
              </a:ext>
              <a:ext uri="{28A0092B-C50C-407E-A947-70E740481C1C}">
                <a14:useLocalDpi xmlns:a14="http://schemas.microsoft.com/office/drawing/2010/main" val="0"/>
              </a:ext>
            </a:extLst>
          </a:blip>
          <a:stretch>
            <a:fillRect/>
          </a:stretch>
        </p:blipFill>
        <p:spPr>
          <a:xfrm>
            <a:off x="5217867" y="5832649"/>
            <a:ext cx="360000" cy="344895"/>
          </a:xfrm>
          <a:prstGeom prst="rect">
            <a:avLst/>
          </a:prstGeom>
          <a:effectLst>
            <a:outerShdw blurRad="50800" dist="38100" dir="8100000" algn="tr" rotWithShape="0">
              <a:prstClr val="black">
                <a:alpha val="40000"/>
              </a:prstClr>
            </a:outerShdw>
          </a:effectLst>
        </p:spPr>
      </p:pic>
      <p:sp>
        <p:nvSpPr>
          <p:cNvPr id="28" name="Στρογγυλεμένο ορθογώνιο 27"/>
          <p:cNvSpPr/>
          <p:nvPr/>
        </p:nvSpPr>
        <p:spPr>
          <a:xfrm>
            <a:off x="6692795" y="5253849"/>
            <a:ext cx="1908000" cy="480000"/>
          </a:xfrm>
          <a:prstGeom prst="roundRect">
            <a:avLst/>
          </a:prstGeom>
          <a:solidFill>
            <a:srgbClr val="F79D53"/>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algn="ctr"/>
            <a:r>
              <a:rPr lang="el-GR" sz="900" b="1" u="sng" dirty="0">
                <a:solidFill>
                  <a:srgbClr val="C00000"/>
                </a:solidFill>
              </a:rPr>
              <a:t>Δημοτικά</a:t>
            </a:r>
          </a:p>
        </p:txBody>
      </p:sp>
      <p:grpSp>
        <p:nvGrpSpPr>
          <p:cNvPr id="137" name="Ομάδα 136"/>
          <p:cNvGrpSpPr/>
          <p:nvPr/>
        </p:nvGrpSpPr>
        <p:grpSpPr>
          <a:xfrm>
            <a:off x="6545529" y="5148600"/>
            <a:ext cx="256514" cy="252000"/>
            <a:chOff x="3299190" y="338922"/>
            <a:chExt cx="256514" cy="189000"/>
          </a:xfrm>
          <a:effectLst>
            <a:outerShdw blurRad="50800" dist="38100" dir="8100000" algn="tr" rotWithShape="0">
              <a:prstClr val="black">
                <a:alpha val="40000"/>
              </a:prstClr>
            </a:outerShdw>
          </a:effectLst>
        </p:grpSpPr>
        <p:sp>
          <p:nvSpPr>
            <p:cNvPr id="138" name="Έλλειψη 137"/>
            <p:cNvSpPr/>
            <p:nvPr/>
          </p:nvSpPr>
          <p:spPr>
            <a:xfrm>
              <a:off x="3303704" y="338922"/>
              <a:ext cx="252000" cy="189000"/>
            </a:xfrm>
            <a:prstGeom prst="ellipse">
              <a:avLst/>
            </a:prstGeom>
            <a:solidFill>
              <a:srgbClr val="FFFF00"/>
            </a:solidFill>
            <a:ln>
              <a:solidFill>
                <a:srgbClr val="DBD600"/>
              </a:solidFill>
            </a:ln>
            <a:effectLst>
              <a:outerShdw blurRad="63500" dist="25400" dir="8100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9" name="TextBox 138"/>
            <p:cNvSpPr txBox="1">
              <a:spLocks/>
            </p:cNvSpPr>
            <p:nvPr/>
          </p:nvSpPr>
          <p:spPr>
            <a:xfrm>
              <a:off x="3299190" y="340987"/>
              <a:ext cx="256514" cy="181485"/>
            </a:xfrm>
            <a:prstGeom prst="rect">
              <a:avLst/>
            </a:prstGeom>
            <a:noFill/>
          </p:spPr>
          <p:txBody>
            <a:bodyPr wrap="square" lIns="36000" tIns="36000" rIns="36000" bIns="36000" rtlCol="0">
              <a:spAutoFit/>
            </a:bodyPr>
            <a:lstStyle/>
            <a:p>
              <a:pPr algn="ctr"/>
              <a:r>
                <a:rPr lang="el-GR" sz="1100" b="1" dirty="0">
                  <a:solidFill>
                    <a:srgbClr val="FF0000"/>
                  </a:solidFill>
                </a:rPr>
                <a:t>Π1</a:t>
              </a:r>
            </a:p>
          </p:txBody>
        </p:sp>
      </p:grpSp>
      <p:sp>
        <p:nvSpPr>
          <p:cNvPr id="169" name="Στρογγυλεμένο ορθογώνιο 168"/>
          <p:cNvSpPr/>
          <p:nvPr/>
        </p:nvSpPr>
        <p:spPr>
          <a:xfrm>
            <a:off x="9971819" y="3336424"/>
            <a:ext cx="972000" cy="480000"/>
          </a:xfrm>
          <a:prstGeom prst="roundRect">
            <a:avLst/>
          </a:prstGeom>
          <a:solidFill>
            <a:srgbClr val="DDD9C3"/>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algn="ctr"/>
            <a:r>
              <a:rPr lang="el-GR" sz="800" b="1" u="sng" spc="-30" dirty="0">
                <a:solidFill>
                  <a:srgbClr val="0000FF"/>
                </a:solidFill>
              </a:rPr>
              <a:t>Σχολές Μαθητείας </a:t>
            </a:r>
          </a:p>
          <a:p>
            <a:pPr algn="ctr"/>
            <a:r>
              <a:rPr lang="el-GR" sz="800" b="1" u="sng" spc="-30" dirty="0">
                <a:solidFill>
                  <a:srgbClr val="0000FF"/>
                </a:solidFill>
              </a:rPr>
              <a:t>ΟΑΕΔ</a:t>
            </a:r>
            <a:endParaRPr lang="el-GR" sz="800" b="1" spc="-30" dirty="0">
              <a:solidFill>
                <a:srgbClr val="0000FF"/>
              </a:solidFill>
            </a:endParaRPr>
          </a:p>
        </p:txBody>
      </p:sp>
      <p:sp>
        <p:nvSpPr>
          <p:cNvPr id="179" name="Δεξιό βέλος 178"/>
          <p:cNvSpPr/>
          <p:nvPr/>
        </p:nvSpPr>
        <p:spPr>
          <a:xfrm>
            <a:off x="8602243" y="2600564"/>
            <a:ext cx="216024" cy="207749"/>
          </a:xfrm>
          <a:prstGeom prst="rightArrow">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6" name="Ορθογώνιο 5"/>
          <p:cNvSpPr/>
          <p:nvPr/>
        </p:nvSpPr>
        <p:spPr>
          <a:xfrm>
            <a:off x="8048827" y="72009"/>
            <a:ext cx="2929680" cy="246221"/>
          </a:xfrm>
          <a:prstGeom prst="rect">
            <a:avLst/>
          </a:prstGeom>
        </p:spPr>
        <p:txBody>
          <a:bodyPr wrap="square">
            <a:spAutoFit/>
          </a:bodyPr>
          <a:lstStyle/>
          <a:p>
            <a:pPr algn="r"/>
            <a:r>
              <a:rPr lang="el-GR" altLang="el-GR" sz="800" b="1" i="1" dirty="0">
                <a:solidFill>
                  <a:prstClr val="black">
                    <a:lumMod val="65000"/>
                    <a:lumOff val="35000"/>
                  </a:prstClr>
                </a:solidFill>
              </a:rPr>
              <a:t>επικαιροποίηση στοιχείων γραφήματος</a:t>
            </a:r>
            <a:r>
              <a:rPr lang="el-GR" altLang="el-GR" sz="800" b="1" dirty="0">
                <a:solidFill>
                  <a:prstClr val="black">
                    <a:lumMod val="65000"/>
                    <a:lumOff val="35000"/>
                  </a:prstClr>
                </a:solidFill>
              </a:rPr>
              <a:t>: </a:t>
            </a:r>
            <a:r>
              <a:rPr lang="el-GR" altLang="el-GR" sz="1000" b="1" dirty="0">
                <a:solidFill>
                  <a:srgbClr val="0000FF"/>
                </a:solidFill>
              </a:rPr>
              <a:t>20-12-2020</a:t>
            </a:r>
            <a:endParaRPr lang="el-GR" sz="1000" dirty="0">
              <a:solidFill>
                <a:srgbClr val="0000FF"/>
              </a:solidFill>
            </a:endParaRPr>
          </a:p>
        </p:txBody>
      </p:sp>
      <p:sp>
        <p:nvSpPr>
          <p:cNvPr id="180" name="Θέση αριθμού διαφάνειας 12"/>
          <p:cNvSpPr>
            <a:spLocks noGrp="1"/>
          </p:cNvSpPr>
          <p:nvPr>
            <p:ph type="sldNum" sz="quarter" idx="12"/>
          </p:nvPr>
        </p:nvSpPr>
        <p:spPr>
          <a:xfrm>
            <a:off x="8844461" y="6481019"/>
            <a:ext cx="2089150" cy="2159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algn="l" eaLnBrk="1" hangingPunct="1">
              <a:buFont typeface="Arial" panose="020B0604020202020204" pitchFamily="34" charset="0"/>
              <a:buChar char="•"/>
            </a:pPr>
            <a:r>
              <a:rPr lang="el-GR" altLang="el-GR" sz="900" b="1" dirty="0">
                <a:solidFill>
                  <a:prstClr val="black"/>
                </a:solidFill>
                <a:latin typeface="Calibri" pitchFamily="34" charset="0"/>
              </a:rPr>
              <a:t>ΕΠΕΞΕΡΓΣΙΑ: ΚΑΝΕΠ &amp; ΙΝΕ ΓΣΕΕ</a:t>
            </a:r>
          </a:p>
        </p:txBody>
      </p:sp>
      <p:sp>
        <p:nvSpPr>
          <p:cNvPr id="9" name="Έλλειψη 8"/>
          <p:cNvSpPr>
            <a:spLocks noChangeAspect="1"/>
          </p:cNvSpPr>
          <p:nvPr/>
        </p:nvSpPr>
        <p:spPr bwMode="auto">
          <a:xfrm>
            <a:off x="8476011" y="4491368"/>
            <a:ext cx="109038" cy="108000"/>
          </a:xfrm>
          <a:prstGeom prst="ellipse">
            <a:avLst/>
          </a:prstGeom>
          <a:solidFill>
            <a:schemeClr val="accent5">
              <a:lumMod val="60000"/>
              <a:lumOff val="40000"/>
            </a:schemeClr>
          </a:solidFill>
          <a:ln w="12700">
            <a:solidFill>
              <a:srgbClr val="0070C0"/>
            </a:solidFill>
            <a:prstDash val="solid"/>
            <a:round/>
            <a:headEnd/>
            <a:tailEnd/>
          </a:ln>
          <a:effectLst>
            <a:outerShdw blurRad="50800" dist="12700" dir="8100000" algn="tr" rotWithShape="0">
              <a:prstClr val="black">
                <a:alpha val="40000"/>
              </a:prstClr>
            </a:outerShdw>
          </a:effectLst>
        </p:spPr>
        <p:txBody>
          <a:bodyPr rtlCol="0" anchor="ctr"/>
          <a:lstStyle/>
          <a:p>
            <a:pPr algn="ctr"/>
            <a:endParaRPr lang="el-GR">
              <a:solidFill>
                <a:prstClr val="black"/>
              </a:solidFill>
            </a:endParaRPr>
          </a:p>
        </p:txBody>
      </p:sp>
      <p:sp>
        <p:nvSpPr>
          <p:cNvPr id="181" name="Έλλειψη 180"/>
          <p:cNvSpPr>
            <a:spLocks noChangeAspect="1"/>
          </p:cNvSpPr>
          <p:nvPr/>
        </p:nvSpPr>
        <p:spPr bwMode="auto">
          <a:xfrm>
            <a:off x="8386219" y="5976664"/>
            <a:ext cx="109038" cy="108000"/>
          </a:xfrm>
          <a:prstGeom prst="ellipse">
            <a:avLst/>
          </a:prstGeom>
          <a:solidFill>
            <a:schemeClr val="accent5">
              <a:lumMod val="60000"/>
              <a:lumOff val="40000"/>
            </a:schemeClr>
          </a:solidFill>
          <a:ln w="12700">
            <a:solidFill>
              <a:srgbClr val="0070C0"/>
            </a:solidFill>
            <a:prstDash val="solid"/>
            <a:round/>
            <a:headEnd/>
            <a:tailEnd/>
          </a:ln>
          <a:effectLst>
            <a:outerShdw blurRad="50800" dist="12700" dir="8100000" algn="tr" rotWithShape="0">
              <a:prstClr val="black">
                <a:alpha val="40000"/>
              </a:prstClr>
            </a:outerShdw>
          </a:effectLst>
        </p:spPr>
        <p:txBody>
          <a:bodyPr rtlCol="0" anchor="ctr"/>
          <a:lstStyle/>
          <a:p>
            <a:pPr algn="ctr"/>
            <a:endParaRPr lang="el-GR">
              <a:solidFill>
                <a:prstClr val="black"/>
              </a:solidFill>
            </a:endParaRPr>
          </a:p>
        </p:txBody>
      </p:sp>
      <p:sp>
        <p:nvSpPr>
          <p:cNvPr id="182" name="Έλλειψη 181"/>
          <p:cNvSpPr>
            <a:spLocks noChangeAspect="1"/>
          </p:cNvSpPr>
          <p:nvPr/>
        </p:nvSpPr>
        <p:spPr bwMode="auto">
          <a:xfrm>
            <a:off x="8386219" y="5472608"/>
            <a:ext cx="109038" cy="108000"/>
          </a:xfrm>
          <a:prstGeom prst="ellipse">
            <a:avLst/>
          </a:prstGeom>
          <a:solidFill>
            <a:schemeClr val="accent5">
              <a:lumMod val="60000"/>
              <a:lumOff val="40000"/>
            </a:schemeClr>
          </a:solidFill>
          <a:ln w="12700">
            <a:solidFill>
              <a:srgbClr val="0070C0"/>
            </a:solidFill>
            <a:prstDash val="solid"/>
            <a:round/>
            <a:headEnd/>
            <a:tailEnd/>
          </a:ln>
          <a:effectLst>
            <a:outerShdw blurRad="50800" dist="12700" dir="8100000" algn="tr" rotWithShape="0">
              <a:prstClr val="black">
                <a:alpha val="40000"/>
              </a:prstClr>
            </a:outerShdw>
          </a:effectLst>
        </p:spPr>
        <p:txBody>
          <a:bodyPr rtlCol="0" anchor="ctr"/>
          <a:lstStyle/>
          <a:p>
            <a:pPr algn="ctr"/>
            <a:endParaRPr lang="el-GR">
              <a:solidFill>
                <a:prstClr val="black"/>
              </a:solidFill>
            </a:endParaRPr>
          </a:p>
        </p:txBody>
      </p:sp>
      <p:sp>
        <p:nvSpPr>
          <p:cNvPr id="183" name="Έλλειψη 182"/>
          <p:cNvSpPr>
            <a:spLocks noChangeAspect="1"/>
          </p:cNvSpPr>
          <p:nvPr/>
        </p:nvSpPr>
        <p:spPr bwMode="auto">
          <a:xfrm>
            <a:off x="6874051" y="4896544"/>
            <a:ext cx="109038" cy="108000"/>
          </a:xfrm>
          <a:prstGeom prst="ellipse">
            <a:avLst/>
          </a:prstGeom>
          <a:solidFill>
            <a:schemeClr val="accent5">
              <a:lumMod val="60000"/>
              <a:lumOff val="40000"/>
            </a:schemeClr>
          </a:solidFill>
          <a:ln w="12700">
            <a:solidFill>
              <a:srgbClr val="0070C0"/>
            </a:solidFill>
            <a:prstDash val="solid"/>
            <a:round/>
            <a:headEnd/>
            <a:tailEnd/>
          </a:ln>
          <a:effectLst>
            <a:outerShdw blurRad="50800" dist="12700" dir="8100000" algn="tr" rotWithShape="0">
              <a:prstClr val="black">
                <a:alpha val="40000"/>
              </a:prstClr>
            </a:outerShdw>
          </a:effectLst>
        </p:spPr>
        <p:txBody>
          <a:bodyPr rtlCol="0" anchor="ctr"/>
          <a:lstStyle/>
          <a:p>
            <a:pPr algn="ctr"/>
            <a:endParaRPr lang="el-GR">
              <a:solidFill>
                <a:prstClr val="black"/>
              </a:solidFill>
            </a:endParaRPr>
          </a:p>
        </p:txBody>
      </p:sp>
      <p:sp>
        <p:nvSpPr>
          <p:cNvPr id="184" name="TextBox 183"/>
          <p:cNvSpPr txBox="1"/>
          <p:nvPr/>
        </p:nvSpPr>
        <p:spPr>
          <a:xfrm>
            <a:off x="6298131" y="1773369"/>
            <a:ext cx="1116000" cy="188103"/>
          </a:xfrm>
          <a:prstGeom prst="rect">
            <a:avLst/>
          </a:prstGeom>
          <a:noFill/>
          <a:effectLst/>
        </p:spPr>
        <p:txBody>
          <a:bodyPr wrap="square" lIns="18000" tIns="35992" rIns="18000" bIns="35992" rtlCol="0">
            <a:spAutoFit/>
          </a:bodyPr>
          <a:lstStyle/>
          <a:p>
            <a:pPr algn="r"/>
            <a:r>
              <a:rPr lang="el-GR" sz="750" b="1" i="1" spc="-20" dirty="0">
                <a:solidFill>
                  <a:srgbClr val="FF0000"/>
                </a:solidFill>
              </a:rPr>
              <a:t>κατατακτήριες εξετάσεις</a:t>
            </a:r>
            <a:endParaRPr lang="el-GR" sz="750" b="1" spc="-20" dirty="0">
              <a:solidFill>
                <a:srgbClr val="FF0000"/>
              </a:solidFill>
            </a:endParaRPr>
          </a:p>
        </p:txBody>
      </p:sp>
      <p:sp>
        <p:nvSpPr>
          <p:cNvPr id="185" name="TextBox 184"/>
          <p:cNvSpPr txBox="1"/>
          <p:nvPr/>
        </p:nvSpPr>
        <p:spPr>
          <a:xfrm>
            <a:off x="7522123" y="1773369"/>
            <a:ext cx="1116000" cy="188103"/>
          </a:xfrm>
          <a:prstGeom prst="rect">
            <a:avLst/>
          </a:prstGeom>
          <a:noFill/>
          <a:effectLst/>
        </p:spPr>
        <p:txBody>
          <a:bodyPr wrap="square" lIns="18000" tIns="35992" rIns="18000" bIns="35992" rtlCol="0">
            <a:spAutoFit/>
          </a:bodyPr>
          <a:lstStyle/>
          <a:p>
            <a:pPr algn="r"/>
            <a:r>
              <a:rPr lang="el-GR" sz="750" b="1" i="1" spc="-20" dirty="0">
                <a:solidFill>
                  <a:srgbClr val="FF0000"/>
                </a:solidFill>
              </a:rPr>
              <a:t>διακριτές εξετάσεις</a:t>
            </a:r>
            <a:endParaRPr lang="el-GR" sz="750" b="1" spc="-20" dirty="0">
              <a:solidFill>
                <a:srgbClr val="FF0000"/>
              </a:solidFill>
            </a:endParaRPr>
          </a:p>
        </p:txBody>
      </p:sp>
      <p:sp>
        <p:nvSpPr>
          <p:cNvPr id="104" name="Στρογγυλεμένο ορθογώνιο 103"/>
          <p:cNvSpPr/>
          <p:nvPr/>
        </p:nvSpPr>
        <p:spPr>
          <a:xfrm>
            <a:off x="9068602" y="2655551"/>
            <a:ext cx="972000" cy="384000"/>
          </a:xfrm>
          <a:prstGeom prst="roundRect">
            <a:avLst/>
          </a:prstGeom>
          <a:solidFill>
            <a:srgbClr val="DDD9C3"/>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algn="ctr"/>
            <a:r>
              <a:rPr lang="el-GR" sz="900" b="1" dirty="0">
                <a:solidFill>
                  <a:srgbClr val="FF0000"/>
                </a:solidFill>
              </a:rPr>
              <a:t>Τάξη μαθητείας</a:t>
            </a:r>
          </a:p>
        </p:txBody>
      </p:sp>
      <p:sp>
        <p:nvSpPr>
          <p:cNvPr id="81" name="Στρογγυλεμένο ορθογώνιο 80"/>
          <p:cNvSpPr/>
          <p:nvPr/>
        </p:nvSpPr>
        <p:spPr>
          <a:xfrm>
            <a:off x="7594379" y="3592307"/>
            <a:ext cx="2052000" cy="480000"/>
          </a:xfrm>
          <a:prstGeom prst="roundRect">
            <a:avLst/>
          </a:prstGeom>
          <a:solidFill>
            <a:srgbClr val="F79D53"/>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marL="180000"/>
            <a:r>
              <a:rPr lang="el-GR" sz="900" b="1" u="sng" dirty="0">
                <a:solidFill>
                  <a:srgbClr val="C00000"/>
                </a:solidFill>
              </a:rPr>
              <a:t>Επαγγελματικά Λύκεια</a:t>
            </a:r>
          </a:p>
        </p:txBody>
      </p:sp>
      <p:sp>
        <p:nvSpPr>
          <p:cNvPr id="84" name="TextBox 83"/>
          <p:cNvSpPr txBox="1"/>
          <p:nvPr/>
        </p:nvSpPr>
        <p:spPr>
          <a:xfrm>
            <a:off x="8998347" y="3742507"/>
            <a:ext cx="540000" cy="195814"/>
          </a:xfrm>
          <a:prstGeom prst="rect">
            <a:avLst/>
          </a:prstGeom>
          <a:solidFill>
            <a:schemeClr val="bg1"/>
          </a:solidFill>
          <a:effectLst>
            <a:outerShdw blurRad="50800" dist="38100" dir="8100000" algn="tr" rotWithShape="0">
              <a:prstClr val="black">
                <a:alpha val="40000"/>
              </a:prstClr>
            </a:outerShdw>
          </a:effectLst>
        </p:spPr>
        <p:txBody>
          <a:bodyPr wrap="square" lIns="36000" tIns="36000" rIns="36000" bIns="36000" rtlCol="0">
            <a:spAutoFit/>
          </a:bodyPr>
          <a:lstStyle/>
          <a:p>
            <a:r>
              <a:rPr lang="el-GR" sz="800" b="1" dirty="0">
                <a:solidFill>
                  <a:srgbClr val="009900"/>
                </a:solidFill>
              </a:rPr>
              <a:t>ΗΜΕΡ</a:t>
            </a:r>
            <a:r>
              <a:rPr lang="el-GR" sz="800" b="1" dirty="0">
                <a:solidFill>
                  <a:prstClr val="black"/>
                </a:solidFill>
              </a:rPr>
              <a:t>-</a:t>
            </a:r>
            <a:r>
              <a:rPr lang="el-GR" sz="800" b="1" dirty="0">
                <a:solidFill>
                  <a:srgbClr val="FF0000"/>
                </a:solidFill>
              </a:rPr>
              <a:t>ΕΣΠ</a:t>
            </a:r>
          </a:p>
        </p:txBody>
      </p:sp>
      <p:sp>
        <p:nvSpPr>
          <p:cNvPr id="191" name="Ορθογώνιο 190"/>
          <p:cNvSpPr/>
          <p:nvPr/>
        </p:nvSpPr>
        <p:spPr>
          <a:xfrm>
            <a:off x="8810517" y="576065"/>
            <a:ext cx="583814" cy="246221"/>
          </a:xfrm>
          <a:prstGeom prst="rect">
            <a:avLst/>
          </a:prstGeom>
          <a:solidFill>
            <a:schemeClr val="bg1"/>
          </a:solidFill>
          <a:ln>
            <a:solidFill>
              <a:schemeClr val="bg1">
                <a:lumMod val="85000"/>
              </a:schemeClr>
            </a:solidFill>
          </a:ln>
          <a:effectLst>
            <a:outerShdw blurRad="50800" dist="38100" dir="8100000" algn="tr" rotWithShape="0">
              <a:prstClr val="black">
                <a:alpha val="40000"/>
              </a:prstClr>
            </a:outerShdw>
          </a:effectLst>
        </p:spPr>
        <p:txBody>
          <a:bodyPr wrap="none" lIns="91440" tIns="45720" rIns="91440" bIns="45720">
            <a:spAutoFit/>
          </a:bodyPr>
          <a:lstStyle/>
          <a:p>
            <a:pPr algn="ctr"/>
            <a:r>
              <a:rPr lang="en-US" sz="1000" b="1" dirty="0">
                <a:ln w="10541" cmpd="sng">
                  <a:noFill/>
                  <a:prstDash val="solid"/>
                </a:ln>
                <a:solidFill>
                  <a:srgbClr val="0070C0"/>
                </a:solidFill>
              </a:rPr>
              <a:t>ISCED 5</a:t>
            </a:r>
            <a:endParaRPr lang="el-GR" sz="1000" b="1" dirty="0">
              <a:ln w="10541" cmpd="sng">
                <a:noFill/>
                <a:prstDash val="solid"/>
              </a:ln>
              <a:solidFill>
                <a:srgbClr val="0070C0"/>
              </a:solidFill>
            </a:endParaRPr>
          </a:p>
        </p:txBody>
      </p:sp>
      <p:sp>
        <p:nvSpPr>
          <p:cNvPr id="187" name="Βέλος προς τα επάνω 186"/>
          <p:cNvSpPr/>
          <p:nvPr/>
        </p:nvSpPr>
        <p:spPr>
          <a:xfrm rot="3000000">
            <a:off x="8477879" y="927324"/>
            <a:ext cx="239067" cy="3384000"/>
          </a:xfrm>
          <a:prstGeom prst="upArrow">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2" name="Στρογγυλεμένο ορθογώνιο 91"/>
          <p:cNvSpPr/>
          <p:nvPr/>
        </p:nvSpPr>
        <p:spPr>
          <a:xfrm>
            <a:off x="6692819" y="2436072"/>
            <a:ext cx="1908000" cy="468000"/>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lIns="0" tIns="36000" rIns="36000" bIns="36000" rtlCol="0" anchor="ctr"/>
          <a:lstStyle/>
          <a:p>
            <a:pPr algn="ctr"/>
            <a:r>
              <a:rPr lang="el-GR" sz="900" b="1" dirty="0">
                <a:solidFill>
                  <a:srgbClr val="FF0000"/>
                </a:solidFill>
              </a:rPr>
              <a:t>Ινστιτούτα Επαγγελματικής Κατάρτισης (ΣΑΕΚ)</a:t>
            </a:r>
          </a:p>
        </p:txBody>
      </p:sp>
      <p:sp>
        <p:nvSpPr>
          <p:cNvPr id="192" name="TextBox 191"/>
          <p:cNvSpPr txBox="1"/>
          <p:nvPr/>
        </p:nvSpPr>
        <p:spPr>
          <a:xfrm>
            <a:off x="9898467" y="4386968"/>
            <a:ext cx="720000" cy="212400"/>
          </a:xfrm>
          <a:prstGeom prst="rect">
            <a:avLst/>
          </a:prstGeom>
          <a:noFill/>
          <a:effectLst/>
        </p:spPr>
        <p:txBody>
          <a:bodyPr wrap="square" lIns="35992" tIns="35992" rIns="35992" bIns="35992" rtlCol="0">
            <a:spAutoFit/>
          </a:bodyPr>
          <a:lstStyle/>
          <a:p>
            <a:pPr algn="r"/>
            <a:r>
              <a:rPr lang="en-US" sz="800" b="1" i="1" dirty="0">
                <a:solidFill>
                  <a:srgbClr val="632523"/>
                </a:solidFill>
              </a:rPr>
              <a:t>ISCED </a:t>
            </a:r>
            <a:r>
              <a:rPr lang="el-GR" sz="800" b="1" i="1" dirty="0">
                <a:solidFill>
                  <a:srgbClr val="632523"/>
                </a:solidFill>
              </a:rPr>
              <a:t>2011:</a:t>
            </a:r>
            <a:r>
              <a:rPr lang="en-US" sz="800" b="1" i="1" dirty="0">
                <a:solidFill>
                  <a:srgbClr val="632523"/>
                </a:solidFill>
              </a:rPr>
              <a:t> </a:t>
            </a:r>
            <a:r>
              <a:rPr lang="el-GR" sz="900" b="1" dirty="0">
                <a:solidFill>
                  <a:srgbClr val="C00000"/>
                </a:solidFill>
              </a:rPr>
              <a:t>2</a:t>
            </a:r>
          </a:p>
        </p:txBody>
      </p:sp>
      <p:sp>
        <p:nvSpPr>
          <p:cNvPr id="193" name="Έλλειψη 192"/>
          <p:cNvSpPr>
            <a:spLocks noChangeAspect="1"/>
          </p:cNvSpPr>
          <p:nvPr/>
        </p:nvSpPr>
        <p:spPr>
          <a:xfrm>
            <a:off x="9286347" y="3708440"/>
            <a:ext cx="252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1400" dirty="0">
              <a:solidFill>
                <a:srgbClr val="FF0000"/>
              </a:solidFill>
            </a:endParaRPr>
          </a:p>
        </p:txBody>
      </p:sp>
      <p:sp>
        <p:nvSpPr>
          <p:cNvPr id="7" name="Ορθογώνιο 6"/>
          <p:cNvSpPr/>
          <p:nvPr/>
        </p:nvSpPr>
        <p:spPr>
          <a:xfrm>
            <a:off x="9920317" y="3343522"/>
            <a:ext cx="1058190" cy="1023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48289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
                                  </p:stCondLst>
                                  <p:childTnLst>
                                    <p:set>
                                      <p:cBhvr>
                                        <p:cTn id="6" dur="1" fill="hold">
                                          <p:stCondLst>
                                            <p:cond delay="0"/>
                                          </p:stCondLst>
                                        </p:cTn>
                                        <p:tgtEl>
                                          <p:spTgt spid="130"/>
                                        </p:tgtEl>
                                        <p:attrNameLst>
                                          <p:attrName>style.visibility</p:attrName>
                                        </p:attrNameLst>
                                      </p:cBhvr>
                                      <p:to>
                                        <p:strVal val="visible"/>
                                      </p:to>
                                    </p:set>
                                    <p:animEffect transition="in" filter="wipe(down)">
                                      <p:cBhvr>
                                        <p:cTn id="7" dur="500"/>
                                        <p:tgtEl>
                                          <p:spTgt spid="130"/>
                                        </p:tgtEl>
                                      </p:cBhvr>
                                    </p:animEffect>
                                  </p:childTnLst>
                                </p:cTn>
                              </p:par>
                            </p:childTnLst>
                          </p:cTn>
                        </p:par>
                        <p:par>
                          <p:cTn id="8" fill="hold">
                            <p:stCondLst>
                              <p:cond delay="700"/>
                            </p:stCondLst>
                            <p:childTnLst>
                              <p:par>
                                <p:cTn id="9" presetID="22" presetClass="entr" presetSubtype="4" fill="hold" grpId="0"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wipe(down)">
                                      <p:cBhvr>
                                        <p:cTn id="11" dur="500"/>
                                        <p:tgtEl>
                                          <p:spTgt spid="131"/>
                                        </p:tgtEl>
                                      </p:cBhvr>
                                    </p:animEffect>
                                  </p:childTnLst>
                                </p:cTn>
                              </p:par>
                            </p:childTnLst>
                          </p:cTn>
                        </p:par>
                        <p:par>
                          <p:cTn id="12" fill="hold">
                            <p:stCondLst>
                              <p:cond delay="1200"/>
                            </p:stCondLst>
                            <p:childTnLst>
                              <p:par>
                                <p:cTn id="13" presetID="22" presetClass="entr" presetSubtype="4" fill="hold" grpId="0" nodeType="after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wipe(down)">
                                      <p:cBhvr>
                                        <p:cTn id="15" dur="500"/>
                                        <p:tgtEl>
                                          <p:spTgt spid="132"/>
                                        </p:tgtEl>
                                      </p:cBhvr>
                                    </p:animEffect>
                                  </p:childTnLst>
                                </p:cTn>
                              </p:par>
                              <p:par>
                                <p:cTn id="16" presetID="22" presetClass="entr" presetSubtype="4" fill="hold" nodeType="with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wipe(down)">
                                      <p:cBhvr>
                                        <p:cTn id="18" dur="500"/>
                                        <p:tgtEl>
                                          <p:spTgt spid="134"/>
                                        </p:tgtEl>
                                      </p:cBhvr>
                                    </p:animEffect>
                                  </p:childTnLst>
                                </p:cTn>
                              </p:par>
                              <p:par>
                                <p:cTn id="19" presetID="22" presetClass="entr" presetSubtype="4"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animEffect transition="in" filter="wipe(down)">
                                      <p:cBhvr>
                                        <p:cTn id="21" dur="500"/>
                                        <p:tgtEl>
                                          <p:spTgt spid="137"/>
                                        </p:tgtEl>
                                      </p:cBhvr>
                                    </p:animEffect>
                                  </p:childTnLst>
                                </p:cTn>
                              </p:par>
                            </p:childTnLst>
                          </p:cTn>
                        </p:par>
                        <p:par>
                          <p:cTn id="22" fill="hold">
                            <p:stCondLst>
                              <p:cond delay="1700"/>
                            </p:stCondLst>
                            <p:childTnLst>
                              <p:par>
                                <p:cTn id="23" presetID="22" presetClass="entr" presetSubtype="8" fill="hold" grpId="0" nodeType="after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wipe(left)">
                                      <p:cBhvr>
                                        <p:cTn id="25" dur="500"/>
                                        <p:tgtEl>
                                          <p:spTgt spid="14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2"/>
                                        </p:tgtEl>
                                        <p:attrNameLst>
                                          <p:attrName>style.visibility</p:attrName>
                                        </p:attrNameLst>
                                      </p:cBhvr>
                                      <p:to>
                                        <p:strVal val="visible"/>
                                      </p:to>
                                    </p:set>
                                    <p:animEffect transition="in" filter="wipe(left)">
                                      <p:cBhvr>
                                        <p:cTn id="28" dur="500"/>
                                        <p:tgtEl>
                                          <p:spTgt spid="14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wipe(left)">
                                      <p:cBhvr>
                                        <p:cTn id="31" dur="500"/>
                                        <p:tgtEl>
                                          <p:spTgt spid="147"/>
                                        </p:tgtEl>
                                      </p:cBhvr>
                                    </p:animEffect>
                                  </p:childTnLst>
                                </p:cTn>
                              </p:par>
                            </p:childTnLst>
                          </p:cTn>
                        </p:par>
                        <p:par>
                          <p:cTn id="32" fill="hold">
                            <p:stCondLst>
                              <p:cond delay="2200"/>
                            </p:stCondLst>
                            <p:childTnLst>
                              <p:par>
                                <p:cTn id="33" presetID="22" presetClass="entr" presetSubtype="8" fill="hold" grpId="0" nodeType="afterEffect">
                                  <p:stCondLst>
                                    <p:cond delay="0"/>
                                  </p:stCondLst>
                                  <p:childTnLst>
                                    <p:set>
                                      <p:cBhvr>
                                        <p:cTn id="34" dur="1" fill="hold">
                                          <p:stCondLst>
                                            <p:cond delay="0"/>
                                          </p:stCondLst>
                                        </p:cTn>
                                        <p:tgtEl>
                                          <p:spTgt spid="129"/>
                                        </p:tgtEl>
                                        <p:attrNameLst>
                                          <p:attrName>style.visibility</p:attrName>
                                        </p:attrNameLst>
                                      </p:cBhvr>
                                      <p:to>
                                        <p:strVal val="visible"/>
                                      </p:to>
                                    </p:set>
                                    <p:animEffect transition="in" filter="wipe(left)">
                                      <p:cBhvr>
                                        <p:cTn id="35" dur="500"/>
                                        <p:tgtEl>
                                          <p:spTgt spid="12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wipe(left)">
                                      <p:cBhvr>
                                        <p:cTn id="38" dur="500"/>
                                        <p:tgtEl>
                                          <p:spTgt spid="121"/>
                                        </p:tgtEl>
                                      </p:cBhvr>
                                    </p:animEffect>
                                  </p:childTnLst>
                                </p:cTn>
                              </p:par>
                            </p:childTnLst>
                          </p:cTn>
                        </p:par>
                        <p:par>
                          <p:cTn id="39" fill="hold">
                            <p:stCondLst>
                              <p:cond delay="2700"/>
                            </p:stCondLst>
                            <p:childTnLst>
                              <p:par>
                                <p:cTn id="40" presetID="22" presetClass="entr" presetSubtype="8" fill="hold" grpId="0" nodeType="afterEffect">
                                  <p:stCondLst>
                                    <p:cond delay="0"/>
                                  </p:stCondLst>
                                  <p:childTnLst>
                                    <p:set>
                                      <p:cBhvr>
                                        <p:cTn id="41" dur="1" fill="hold">
                                          <p:stCondLst>
                                            <p:cond delay="0"/>
                                          </p:stCondLst>
                                        </p:cTn>
                                        <p:tgtEl>
                                          <p:spTgt spid="184"/>
                                        </p:tgtEl>
                                        <p:attrNameLst>
                                          <p:attrName>style.visibility</p:attrName>
                                        </p:attrNameLst>
                                      </p:cBhvr>
                                      <p:to>
                                        <p:strVal val="visible"/>
                                      </p:to>
                                    </p:set>
                                    <p:animEffect transition="in" filter="wipe(left)">
                                      <p:cBhvr>
                                        <p:cTn id="42" dur="500"/>
                                        <p:tgtEl>
                                          <p:spTgt spid="18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5"/>
                                        </p:tgtEl>
                                        <p:attrNameLst>
                                          <p:attrName>style.visibility</p:attrName>
                                        </p:attrNameLst>
                                      </p:cBhvr>
                                      <p:to>
                                        <p:strVal val="visible"/>
                                      </p:to>
                                    </p:set>
                                    <p:animEffect transition="in" filter="wipe(left)">
                                      <p:cBhvr>
                                        <p:cTn id="45" dur="500"/>
                                        <p:tgtEl>
                                          <p:spTgt spid="185"/>
                                        </p:tgtEl>
                                      </p:cBhvr>
                                    </p:animEffect>
                                  </p:childTnLst>
                                </p:cTn>
                              </p:par>
                            </p:childTnLst>
                          </p:cTn>
                        </p:par>
                        <p:par>
                          <p:cTn id="46" fill="hold">
                            <p:stCondLst>
                              <p:cond delay="32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3"/>
                                        </p:tgtEl>
                                        <p:attrNameLst>
                                          <p:attrName>style.visibility</p:attrName>
                                        </p:attrNameLst>
                                      </p:cBhvr>
                                      <p:to>
                                        <p:strVal val="visible"/>
                                      </p:to>
                                    </p:set>
                                    <p:animEffect transition="in" filter="wipe(left)">
                                      <p:cBhvr>
                                        <p:cTn id="52"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29" grpId="0" animBg="1"/>
      <p:bldP spid="132" grpId="0"/>
      <p:bldP spid="121" grpId="0"/>
      <p:bldP spid="142" grpId="0" animBg="1"/>
      <p:bldP spid="147" grpId="0" animBg="1"/>
      <p:bldP spid="141" grpId="0" animBg="1"/>
      <p:bldP spid="184" grpId="0"/>
      <p:bldP spid="185" grpId="0"/>
      <p:bldP spid="19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87" y="804519"/>
            <a:ext cx="11307778" cy="1049235"/>
          </a:xfrm>
        </p:spPr>
        <p:txBody>
          <a:bodyPr>
            <a:normAutofit fontScale="90000"/>
          </a:bodyPr>
          <a:lstStyle/>
          <a:p>
            <a:pPr algn="r"/>
            <a:r>
              <a:rPr lang="el-GR" b="1" dirty="0"/>
              <a:t>"Η </a:t>
            </a:r>
            <a:r>
              <a:rPr lang="el-GR" b="1" dirty="0" err="1"/>
              <a:t>εκπαιδευση</a:t>
            </a:r>
            <a:r>
              <a:rPr lang="el-GR" b="1" dirty="0"/>
              <a:t> </a:t>
            </a:r>
            <a:r>
              <a:rPr lang="el-GR" b="1" dirty="0" err="1"/>
              <a:t>ειναι</a:t>
            </a:r>
            <a:r>
              <a:rPr lang="el-GR" b="1" dirty="0"/>
              <a:t> το </a:t>
            </a:r>
            <a:r>
              <a:rPr lang="el-GR" b="1" dirty="0" err="1"/>
              <a:t>διαβατηριο</a:t>
            </a:r>
            <a:r>
              <a:rPr lang="el-GR" b="1" dirty="0"/>
              <a:t> για το </a:t>
            </a:r>
            <a:r>
              <a:rPr lang="el-GR" b="1" dirty="0" err="1"/>
              <a:t>μελλον</a:t>
            </a:r>
            <a:r>
              <a:rPr lang="el-GR" b="1" dirty="0"/>
              <a:t>, </a:t>
            </a:r>
            <a:r>
              <a:rPr lang="el-GR" b="1" dirty="0" err="1"/>
              <a:t>γιατι</a:t>
            </a:r>
            <a:r>
              <a:rPr lang="el-GR" b="1" dirty="0"/>
              <a:t> το </a:t>
            </a:r>
            <a:r>
              <a:rPr lang="el-GR" b="1" dirty="0" err="1"/>
              <a:t>αυριο</a:t>
            </a:r>
            <a:r>
              <a:rPr lang="el-GR" b="1" dirty="0"/>
              <a:t> </a:t>
            </a:r>
            <a:r>
              <a:rPr lang="el-GR" b="1" dirty="0" err="1"/>
              <a:t>ανηκει</a:t>
            </a:r>
            <a:r>
              <a:rPr lang="el-GR" b="1" dirty="0"/>
              <a:t> σε </a:t>
            </a:r>
            <a:r>
              <a:rPr lang="el-GR" b="1" dirty="0" err="1"/>
              <a:t>αυτουσ</a:t>
            </a:r>
            <a:r>
              <a:rPr lang="el-GR" b="1" dirty="0"/>
              <a:t> που </a:t>
            </a:r>
            <a:r>
              <a:rPr lang="el-GR" b="1" dirty="0" err="1"/>
              <a:t>προετοιμαζονται</a:t>
            </a:r>
            <a:r>
              <a:rPr lang="el-GR" b="1" dirty="0"/>
              <a:t> γι’ αυτό </a:t>
            </a:r>
            <a:r>
              <a:rPr lang="el-GR" b="1"/>
              <a:t>σημερα."</a:t>
            </a:r>
            <a:endParaRPr lang="el-GR" dirty="0"/>
          </a:p>
        </p:txBody>
      </p:sp>
      <p:pic>
        <p:nvPicPr>
          <p:cNvPr id="2050" name="Picture 2" descr="https://i.pinimg.com/originals/d7/f8/e5/d7f8e51e1dd597e6598aead1500b4d4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2055314"/>
            <a:ext cx="5785244" cy="34496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6754" y="3429000"/>
            <a:ext cx="4415246" cy="2585323"/>
          </a:xfrm>
          <a:prstGeom prst="rect">
            <a:avLst/>
          </a:prstGeom>
          <a:noFill/>
        </p:spPr>
        <p:txBody>
          <a:bodyPr wrap="square" lIns="91440" tIns="45720" rIns="91440" bIns="45720">
            <a:spAutoFit/>
          </a:bodyPr>
          <a:lstStyle/>
          <a:p>
            <a:pPr algn="ctr"/>
            <a:r>
              <a:rPr lang="el-G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Σας ευχαριστώ για την προσοχή σας</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410919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Βιογραφικο σημειωμα – </a:t>
            </a:r>
            <a:r>
              <a:rPr lang="en-US" dirty="0"/>
              <a:t>curriculum vitae</a:t>
            </a:r>
            <a:endParaRPr lang="el-GR" dirty="0"/>
          </a:p>
        </p:txBody>
      </p:sp>
      <p:sp>
        <p:nvSpPr>
          <p:cNvPr id="3" name="Content Placeholder 2"/>
          <p:cNvSpPr>
            <a:spLocks noGrp="1"/>
          </p:cNvSpPr>
          <p:nvPr>
            <p:ph idx="1"/>
          </p:nvPr>
        </p:nvSpPr>
        <p:spPr/>
        <p:txBody>
          <a:bodyPr/>
          <a:lstStyle/>
          <a:p>
            <a:r>
              <a:rPr lang="el-GR" dirty="0"/>
              <a:t>ΔΗΜΙΟΥΡΓΙΑ ΒΙΟΓΡΑΦΙΚΟΥ ΚΑΙ ΕΜΠΛΟΥΤΙΣΜΟ ΤΟΥ ΣΕ ΟΛΗ ΤΗΝ ΕΡΓΑΣΙΑΚΗ ΣΑΣ «ΖΩΗ»</a:t>
            </a:r>
            <a:endParaRPr lang="en-US" dirty="0"/>
          </a:p>
          <a:p>
            <a:pPr marL="0" indent="0">
              <a:buNone/>
            </a:pPr>
            <a:endParaRPr lang="en-US" dirty="0"/>
          </a:p>
          <a:p>
            <a:pPr marL="0" indent="0">
              <a:buNone/>
            </a:pPr>
            <a:r>
              <a:rPr lang="en-US" dirty="0">
                <a:hlinkClick r:id="rId2"/>
              </a:rPr>
              <a:t>Create your </a:t>
            </a:r>
            <a:r>
              <a:rPr lang="en-US" dirty="0" err="1">
                <a:hlinkClick r:id="rId2"/>
              </a:rPr>
              <a:t>Europass</a:t>
            </a:r>
            <a:r>
              <a:rPr lang="en-US" dirty="0">
                <a:hlinkClick r:id="rId2"/>
              </a:rPr>
              <a:t> CV | </a:t>
            </a:r>
            <a:r>
              <a:rPr lang="en-US" dirty="0" err="1">
                <a:hlinkClick r:id="rId2"/>
              </a:rPr>
              <a:t>Europass</a:t>
            </a:r>
            <a:endParaRPr lang="en-US" dirty="0"/>
          </a:p>
          <a:p>
            <a:pPr marL="0" indent="0">
              <a:buNone/>
            </a:pPr>
            <a:endParaRPr lang="en-US" dirty="0"/>
          </a:p>
          <a:p>
            <a:pPr marL="0" indent="0">
              <a:buNone/>
            </a:pPr>
            <a:endParaRPr lang="el-GR" dirty="0"/>
          </a:p>
        </p:txBody>
      </p:sp>
      <p:pic>
        <p:nvPicPr>
          <p:cNvPr id="4" name="Picture 3" descr="Curriculum Vitae - Free of Charge Creative Commons Post it Not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548" y="2600960"/>
            <a:ext cx="5276306" cy="2865385"/>
          </a:xfrm>
          <a:prstGeom prst="rect">
            <a:avLst/>
          </a:prstGeom>
        </p:spPr>
      </p:pic>
    </p:spTree>
    <p:extLst>
      <p:ext uri="{BB962C8B-B14F-4D97-AF65-F5344CB8AC3E}">
        <p14:creationId xmlns:p14="http://schemas.microsoft.com/office/powerpoint/2010/main" val="52497047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FA93851A-317D-FD9D-3BCA-10520A11E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0"/>
            <a:ext cx="8724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a:extLst>
              <a:ext uri="{FF2B5EF4-FFF2-40B4-BE49-F238E27FC236}">
                <a16:creationId xmlns:a16="http://schemas.microsoft.com/office/drawing/2014/main" id="{C5808C01-918F-6FA1-5458-011790E66DF7}"/>
              </a:ext>
            </a:extLst>
          </p:cNvPr>
          <p:cNvSpPr txBox="1">
            <a:spLocks noChangeArrowheads="1"/>
          </p:cNvSpPr>
          <p:nvPr/>
        </p:nvSpPr>
        <p:spPr bwMode="auto">
          <a:xfrm>
            <a:off x="19431" y="3533776"/>
            <a:ext cx="27860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50000"/>
              </a:spcBef>
              <a:buFontTx/>
              <a:buNone/>
            </a:pPr>
            <a:r>
              <a:rPr lang="el-GR" altLang="el-GR" sz="1500" b="0" u="sng">
                <a:latin typeface="Arial" panose="020B0604020202020204" pitchFamily="34" charset="0"/>
                <a:cs typeface="Arial" panose="020B0604020202020204" pitchFamily="34" charset="0"/>
              </a:rPr>
              <a:t>Γ΄ ΤΑΞΗ </a:t>
            </a:r>
          </a:p>
          <a:p>
            <a:pPr eaLnBrk="1" hangingPunct="1">
              <a:spcBef>
                <a:spcPct val="50000"/>
              </a:spcBef>
              <a:buFontTx/>
              <a:buNone/>
            </a:pPr>
            <a:r>
              <a:rPr lang="el-GR" altLang="el-GR" sz="1100" b="0">
                <a:latin typeface="Arial" panose="020B0604020202020204" pitchFamily="34" charset="0"/>
                <a:cs typeface="Arial" panose="020B0604020202020204" pitchFamily="34" charset="0"/>
              </a:rPr>
              <a:t>(ΟΜΑΔΕΣ ΠΡΟΣΑΝΑΤΟΛΙΣΜΟΥ)</a:t>
            </a:r>
          </a:p>
        </p:txBody>
      </p:sp>
      <p:sp>
        <p:nvSpPr>
          <p:cNvPr id="14" name="Text Box 6">
            <a:extLst>
              <a:ext uri="{FF2B5EF4-FFF2-40B4-BE49-F238E27FC236}">
                <a16:creationId xmlns:a16="http://schemas.microsoft.com/office/drawing/2014/main" id="{2EC92A47-68D4-4D95-FCAC-0B109669CD48}"/>
              </a:ext>
            </a:extLst>
          </p:cNvPr>
          <p:cNvSpPr txBox="1">
            <a:spLocks noChangeArrowheads="1"/>
          </p:cNvSpPr>
          <p:nvPr/>
        </p:nvSpPr>
        <p:spPr bwMode="auto">
          <a:xfrm>
            <a:off x="219266" y="900113"/>
            <a:ext cx="2000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50000"/>
              </a:spcBef>
              <a:buFontTx/>
              <a:buNone/>
            </a:pPr>
            <a:r>
              <a:rPr lang="el-GR" altLang="el-GR" sz="1500" b="0" u="sng" dirty="0">
                <a:latin typeface="Arial" panose="020B0604020202020204" pitchFamily="34" charset="0"/>
                <a:cs typeface="Arial" panose="020B0604020202020204" pitchFamily="34" charset="0"/>
              </a:rPr>
              <a:t>ΠΕΔΙΑ</a:t>
            </a:r>
          </a:p>
          <a:p>
            <a:pPr eaLnBrk="1" hangingPunct="1">
              <a:spcBef>
                <a:spcPct val="50000"/>
              </a:spcBef>
              <a:buFontTx/>
              <a:buNone/>
            </a:pPr>
            <a:endParaRPr lang="el-GR" altLang="el-GR" sz="1100" b="0" dirty="0">
              <a:latin typeface="Arial" panose="020B0604020202020204" pitchFamily="34" charset="0"/>
              <a:cs typeface="Arial" panose="020B0604020202020204" pitchFamily="34" charset="0"/>
            </a:endParaRPr>
          </a:p>
        </p:txBody>
      </p:sp>
      <p:sp>
        <p:nvSpPr>
          <p:cNvPr id="15" name="Text Box 8">
            <a:extLst>
              <a:ext uri="{FF2B5EF4-FFF2-40B4-BE49-F238E27FC236}">
                <a16:creationId xmlns:a16="http://schemas.microsoft.com/office/drawing/2014/main" id="{4422A268-21B9-FC43-52E1-DB27D939D1D9}"/>
              </a:ext>
            </a:extLst>
          </p:cNvPr>
          <p:cNvSpPr txBox="1">
            <a:spLocks noChangeArrowheads="1"/>
          </p:cNvSpPr>
          <p:nvPr/>
        </p:nvSpPr>
        <p:spPr bwMode="auto">
          <a:xfrm>
            <a:off x="0" y="5500688"/>
            <a:ext cx="2643188"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50000"/>
              </a:spcBef>
              <a:buFontTx/>
              <a:buNone/>
            </a:pPr>
            <a:r>
              <a:rPr lang="el-GR" altLang="el-GR" sz="1500" b="0" u="sng" dirty="0">
                <a:latin typeface="Arial" panose="020B0604020202020204" pitchFamily="34" charset="0"/>
                <a:cs typeface="Arial" panose="020B0604020202020204" pitchFamily="34" charset="0"/>
              </a:rPr>
              <a:t>Β΄ ΤΑΞΗ</a:t>
            </a:r>
          </a:p>
          <a:p>
            <a:pPr eaLnBrk="1" hangingPunct="1">
              <a:spcBef>
                <a:spcPct val="50000"/>
              </a:spcBef>
              <a:buFontTx/>
              <a:buNone/>
            </a:pPr>
            <a:r>
              <a:rPr lang="el-GR" altLang="el-GR" sz="1100" b="0" dirty="0">
                <a:latin typeface="Arial" panose="020B0604020202020204" pitchFamily="34" charset="0"/>
                <a:cs typeface="Arial" panose="020B0604020202020204" pitchFamily="34" charset="0"/>
              </a:rPr>
              <a:t> (ΟΜΑΔΕΣ ΠΡΟΣΑΝΑΤΟΛΙΣΜΟΥ)</a:t>
            </a:r>
          </a:p>
        </p:txBody>
      </p:sp>
      <p:pic>
        <p:nvPicPr>
          <p:cNvPr id="16" name="Picture 9">
            <a:extLst>
              <a:ext uri="{FF2B5EF4-FFF2-40B4-BE49-F238E27FC236}">
                <a16:creationId xmlns:a16="http://schemas.microsoft.com/office/drawing/2014/main" id="{807CB322-9686-915A-B7E1-03240F3A8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5500688"/>
            <a:ext cx="1447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extLst>
              <a:ext uri="{FF2B5EF4-FFF2-40B4-BE49-F238E27FC236}">
                <a16:creationId xmlns:a16="http://schemas.microsoft.com/office/drawing/2014/main" id="{DA992793-7D17-8CE6-5EEE-B9CDFAF5A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175" y="5500688"/>
            <a:ext cx="15843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9 - Ευθύγραμμο βέλος σύνδεσης">
            <a:extLst>
              <a:ext uri="{FF2B5EF4-FFF2-40B4-BE49-F238E27FC236}">
                <a16:creationId xmlns:a16="http://schemas.microsoft.com/office/drawing/2014/main" id="{A40F7499-2C9F-C043-CE92-50AAC7BE870C}"/>
              </a:ext>
            </a:extLst>
          </p:cNvPr>
          <p:cNvCxnSpPr/>
          <p:nvPr/>
        </p:nvCxnSpPr>
        <p:spPr>
          <a:xfrm rot="16200000" flipV="1">
            <a:off x="5463381" y="5080795"/>
            <a:ext cx="500063" cy="539750"/>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10 - Ευθύγραμμο βέλος σύνδεσης">
            <a:extLst>
              <a:ext uri="{FF2B5EF4-FFF2-40B4-BE49-F238E27FC236}">
                <a16:creationId xmlns:a16="http://schemas.microsoft.com/office/drawing/2014/main" id="{6170BA94-23F9-6399-7CED-E464AAB77BB0}"/>
              </a:ext>
            </a:extLst>
          </p:cNvPr>
          <p:cNvCxnSpPr/>
          <p:nvPr/>
        </p:nvCxnSpPr>
        <p:spPr>
          <a:xfrm rot="5400000" flipH="1" flipV="1">
            <a:off x="6122194" y="5136357"/>
            <a:ext cx="500063" cy="428625"/>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20" name="13 - Ευθύγραμμο βέλος σύνδεσης">
            <a:extLst>
              <a:ext uri="{FF2B5EF4-FFF2-40B4-BE49-F238E27FC236}">
                <a16:creationId xmlns:a16="http://schemas.microsoft.com/office/drawing/2014/main" id="{3C8567A7-A2AE-8A03-A1FA-099AAA509A32}"/>
              </a:ext>
            </a:extLst>
          </p:cNvPr>
          <p:cNvCxnSpPr/>
          <p:nvPr/>
        </p:nvCxnSpPr>
        <p:spPr>
          <a:xfrm rot="10800000">
            <a:off x="5943600" y="5029201"/>
            <a:ext cx="1857375" cy="768350"/>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21" name="17 - Ευθύγραμμο βέλος σύνδεσης">
            <a:extLst>
              <a:ext uri="{FF2B5EF4-FFF2-40B4-BE49-F238E27FC236}">
                <a16:creationId xmlns:a16="http://schemas.microsoft.com/office/drawing/2014/main" id="{3BFF8398-6B12-A52F-511E-0D167DCB1FCB}"/>
              </a:ext>
            </a:extLst>
          </p:cNvPr>
          <p:cNvCxnSpPr/>
          <p:nvPr/>
        </p:nvCxnSpPr>
        <p:spPr>
          <a:xfrm rot="10800000">
            <a:off x="7515225" y="5100638"/>
            <a:ext cx="611188" cy="571500"/>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18 - Ευθύγραμμο βέλος σύνδεσης">
            <a:extLst>
              <a:ext uri="{FF2B5EF4-FFF2-40B4-BE49-F238E27FC236}">
                <a16:creationId xmlns:a16="http://schemas.microsoft.com/office/drawing/2014/main" id="{53FE22FB-5B8F-433E-1459-8EC0743F3413}"/>
              </a:ext>
            </a:extLst>
          </p:cNvPr>
          <p:cNvCxnSpPr/>
          <p:nvPr/>
        </p:nvCxnSpPr>
        <p:spPr>
          <a:xfrm rot="16200000" flipV="1">
            <a:off x="8320882" y="5295107"/>
            <a:ext cx="642937" cy="111125"/>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21 - Ευθύγραμμο βέλος σύνδεσης">
            <a:extLst>
              <a:ext uri="{FF2B5EF4-FFF2-40B4-BE49-F238E27FC236}">
                <a16:creationId xmlns:a16="http://schemas.microsoft.com/office/drawing/2014/main" id="{6E40EF1B-AC44-E2F8-99A1-DAEC7BEE643F}"/>
              </a:ext>
            </a:extLst>
          </p:cNvPr>
          <p:cNvCxnSpPr/>
          <p:nvPr/>
        </p:nvCxnSpPr>
        <p:spPr>
          <a:xfrm flipV="1">
            <a:off x="6515100" y="4743451"/>
            <a:ext cx="3500438" cy="1143000"/>
          </a:xfrm>
          <a:prstGeom prst="straightConnector1">
            <a:avLst/>
          </a:prstGeom>
          <a:ln w="25400" cmpd="dbl">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24 - Ευθύγραμμο βέλος σύνδεσης">
            <a:extLst>
              <a:ext uri="{FF2B5EF4-FFF2-40B4-BE49-F238E27FC236}">
                <a16:creationId xmlns:a16="http://schemas.microsoft.com/office/drawing/2014/main" id="{7A1641F2-5CCD-4566-F04D-9DBD12034FB4}"/>
              </a:ext>
            </a:extLst>
          </p:cNvPr>
          <p:cNvCxnSpPr/>
          <p:nvPr/>
        </p:nvCxnSpPr>
        <p:spPr>
          <a:xfrm flipV="1">
            <a:off x="9385300" y="5100638"/>
            <a:ext cx="701675" cy="768350"/>
          </a:xfrm>
          <a:prstGeom prst="straightConnector1">
            <a:avLst/>
          </a:prstGeom>
          <a:ln w="25400" cmpd="dbl">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28 - Ευθύγραμμο βέλος σύνδεσης">
            <a:extLst>
              <a:ext uri="{FF2B5EF4-FFF2-40B4-BE49-F238E27FC236}">
                <a16:creationId xmlns:a16="http://schemas.microsoft.com/office/drawing/2014/main" id="{5D080D6A-A43F-964E-E476-64ABEAF0FC33}"/>
              </a:ext>
            </a:extLst>
          </p:cNvPr>
          <p:cNvCxnSpPr/>
          <p:nvPr/>
        </p:nvCxnSpPr>
        <p:spPr>
          <a:xfrm flipV="1">
            <a:off x="6515100" y="5029201"/>
            <a:ext cx="1571625" cy="714375"/>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26" name="16 - Ευθύγραμμο βέλος σύνδεσης">
            <a:extLst>
              <a:ext uri="{FF2B5EF4-FFF2-40B4-BE49-F238E27FC236}">
                <a16:creationId xmlns:a16="http://schemas.microsoft.com/office/drawing/2014/main" id="{1F178DF2-A0E6-40C6-CB1B-E64C2DB44E16}"/>
              </a:ext>
            </a:extLst>
          </p:cNvPr>
          <p:cNvCxnSpPr/>
          <p:nvPr/>
        </p:nvCxnSpPr>
        <p:spPr>
          <a:xfrm rot="16200000" flipV="1">
            <a:off x="6320631" y="6080920"/>
            <a:ext cx="500063" cy="539750"/>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19 - Ευθύγραμμο βέλος σύνδεσης">
            <a:extLst>
              <a:ext uri="{FF2B5EF4-FFF2-40B4-BE49-F238E27FC236}">
                <a16:creationId xmlns:a16="http://schemas.microsoft.com/office/drawing/2014/main" id="{E6FB0798-BCCA-D7A0-B784-95447CD8D7A5}"/>
              </a:ext>
            </a:extLst>
          </p:cNvPr>
          <p:cNvCxnSpPr/>
          <p:nvPr/>
        </p:nvCxnSpPr>
        <p:spPr>
          <a:xfrm flipV="1">
            <a:off x="7629525" y="6100763"/>
            <a:ext cx="346075" cy="500063"/>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 Box 11">
            <a:extLst>
              <a:ext uri="{FF2B5EF4-FFF2-40B4-BE49-F238E27FC236}">
                <a16:creationId xmlns:a16="http://schemas.microsoft.com/office/drawing/2014/main" id="{E87B013C-A0E1-0ABA-4C45-EB7961FD8ABF}"/>
              </a:ext>
            </a:extLst>
          </p:cNvPr>
          <p:cNvSpPr txBox="1">
            <a:spLocks noChangeArrowheads="1"/>
          </p:cNvSpPr>
          <p:nvPr/>
        </p:nvSpPr>
        <p:spPr bwMode="auto">
          <a:xfrm>
            <a:off x="6300787" y="6524625"/>
            <a:ext cx="2946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buChar char="•"/>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50000"/>
              </a:spcBef>
              <a:buFontTx/>
              <a:buNone/>
            </a:pPr>
            <a:r>
              <a:rPr lang="el-GR" altLang="el-GR" sz="2000" u="sng" dirty="0">
                <a:solidFill>
                  <a:srgbClr val="FF0000"/>
                </a:solidFill>
                <a:latin typeface="Arial" panose="020B0604020202020204" pitchFamily="34" charset="0"/>
                <a:cs typeface="Arial" panose="020B0604020202020204" pitchFamily="34" charset="0"/>
              </a:rPr>
              <a:t>Α΄ ΤΑΞΗ </a:t>
            </a:r>
            <a:r>
              <a:rPr lang="el-GR" altLang="el-GR" sz="2000" dirty="0">
                <a:solidFill>
                  <a:srgbClr val="FF0000"/>
                </a:solidFill>
                <a:latin typeface="Arial" panose="020B0604020202020204" pitchFamily="34" charset="0"/>
                <a:cs typeface="Arial" panose="020B0604020202020204" pitchFamily="34" charset="0"/>
              </a:rPr>
              <a:t>(ΕΝΙΑΙΑ)</a:t>
            </a:r>
          </a:p>
        </p:txBody>
      </p:sp>
    </p:spTree>
    <p:extLst>
      <p:ext uri="{BB962C8B-B14F-4D97-AF65-F5344CB8AC3E}">
        <p14:creationId xmlns:p14="http://schemas.microsoft.com/office/powerpoint/2010/main" val="36915873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7" name="Rectangle 26">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38" name="Picture 28">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0">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40" name="Rectangle 32">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4">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7A1B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a:extLst>
              <a:ext uri="{FF2B5EF4-FFF2-40B4-BE49-F238E27FC236}">
                <a16:creationId xmlns:a16="http://schemas.microsoft.com/office/drawing/2014/main" id="{2E73173A-87E8-BD54-7184-53DE69E9A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43941" y="643467"/>
            <a:ext cx="9904118"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2782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newego_large_t_420_54375734_1_0">
            <a:extLst>
              <a:ext uri="{FF2B5EF4-FFF2-40B4-BE49-F238E27FC236}">
                <a16:creationId xmlns:a16="http://schemas.microsoft.com/office/drawing/2014/main" id="{10C0702B-FBFA-6D60-0C5D-A3BA7095EEBC}"/>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249" r="-1" b="24748"/>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Τίτλος 1">
            <a:extLst>
              <a:ext uri="{FF2B5EF4-FFF2-40B4-BE49-F238E27FC236}">
                <a16:creationId xmlns:a16="http://schemas.microsoft.com/office/drawing/2014/main" id="{5BD8DE50-FB6B-3E71-BAF7-32EDA5EF1FBF}"/>
              </a:ext>
            </a:extLst>
          </p:cNvPr>
          <p:cNvSpPr>
            <a:spLocks noGrp="1"/>
          </p:cNvSpPr>
          <p:nvPr>
            <p:ph type="title"/>
          </p:nvPr>
        </p:nvSpPr>
        <p:spPr>
          <a:xfrm>
            <a:off x="1130271" y="1193800"/>
            <a:ext cx="3193050" cy="4699000"/>
          </a:xfrm>
        </p:spPr>
        <p:txBody>
          <a:bodyPr anchor="ctr">
            <a:normAutofit/>
          </a:bodyPr>
          <a:lstStyle/>
          <a:p>
            <a:r>
              <a:rPr lang="el-GR" altLang="el-GR" b="1" err="1"/>
              <a:t>Βηματα</a:t>
            </a:r>
            <a:r>
              <a:rPr lang="el-GR" altLang="el-GR" b="1"/>
              <a:t> ωΣ την </a:t>
            </a:r>
            <a:r>
              <a:rPr lang="el-GR" altLang="el-GR" b="1" err="1"/>
              <a:t>απολυΣη</a:t>
            </a:r>
            <a:r>
              <a:rPr lang="el-GR" altLang="el-GR" b="1"/>
              <a:t> &amp; τιΣ </a:t>
            </a:r>
            <a:r>
              <a:rPr lang="el-GR" altLang="el-GR" b="1" err="1"/>
              <a:t>ΠανελλαδικεΣ</a:t>
            </a:r>
            <a:endParaRPr lang="el-GR"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F7D1EACE-2C58-2404-D3AF-174D15FA3E79}"/>
              </a:ext>
            </a:extLst>
          </p:cNvPr>
          <p:cNvSpPr>
            <a:spLocks noGrp="1"/>
          </p:cNvSpPr>
          <p:nvPr>
            <p:ph idx="1"/>
          </p:nvPr>
        </p:nvSpPr>
        <p:spPr>
          <a:xfrm>
            <a:off x="4976636" y="1193800"/>
            <a:ext cx="6085091" cy="4699000"/>
          </a:xfrm>
        </p:spPr>
        <p:txBody>
          <a:bodyPr anchor="ctr">
            <a:normAutofit/>
          </a:bodyPr>
          <a:lstStyle/>
          <a:p>
            <a:pPr marL="609600" indent="-609600" eaLnBrk="1" hangingPunct="1">
              <a:lnSpc>
                <a:spcPct val="110000"/>
              </a:lnSpc>
              <a:buFont typeface="Arial" panose="020B0604020202020204" pitchFamily="34" charset="0"/>
              <a:buNone/>
            </a:pPr>
            <a:r>
              <a:rPr lang="el-GR" altLang="el-GR"/>
              <a:t>Αίτηση – Δήλωση συμμετοχής τον  Νοέμβριο</a:t>
            </a:r>
          </a:p>
          <a:p>
            <a:pPr marL="609600" indent="-609600" eaLnBrk="1" hangingPunct="1">
              <a:lnSpc>
                <a:spcPct val="110000"/>
              </a:lnSpc>
              <a:buFont typeface="Arial" panose="020B0604020202020204" pitchFamily="34" charset="0"/>
              <a:buNone/>
            </a:pPr>
            <a:r>
              <a:rPr lang="el-GR" altLang="el-GR"/>
              <a:t>Αίτηση και δικαιολογητικά για στρατιωτικές, αστυνομικές σχολές, πυροσβεστική, με την έκδοση των προκηρύξεων</a:t>
            </a:r>
          </a:p>
          <a:p>
            <a:pPr marL="609600" indent="-609600" eaLnBrk="1" hangingPunct="1">
              <a:lnSpc>
                <a:spcPct val="110000"/>
              </a:lnSpc>
              <a:buFont typeface="Arial" panose="020B0604020202020204" pitchFamily="34" charset="0"/>
              <a:buNone/>
            </a:pPr>
            <a:r>
              <a:rPr lang="el-GR" altLang="el-GR" err="1"/>
              <a:t>Ενδοσχολικές</a:t>
            </a:r>
            <a:r>
              <a:rPr lang="el-GR" altLang="el-GR"/>
              <a:t> για απόκτηση απολυτηρίου </a:t>
            </a:r>
            <a:endParaRPr lang="en-US" altLang="el-GR"/>
          </a:p>
          <a:p>
            <a:pPr marL="609600" indent="-609600" eaLnBrk="1" hangingPunct="1">
              <a:lnSpc>
                <a:spcPct val="110000"/>
              </a:lnSpc>
              <a:buFont typeface="Arial" panose="020B0604020202020204" pitchFamily="34" charset="0"/>
              <a:buNone/>
            </a:pPr>
            <a:r>
              <a:rPr lang="el-GR" altLang="el-GR"/>
              <a:t>Πανελλαδικές (4  μαθήματα)</a:t>
            </a:r>
          </a:p>
          <a:p>
            <a:pPr marL="609600" indent="-609600" eaLnBrk="1" hangingPunct="1">
              <a:lnSpc>
                <a:spcPct val="110000"/>
              </a:lnSpc>
              <a:buFont typeface="Arial" panose="020B0604020202020204" pitchFamily="34" charset="0"/>
              <a:buNone/>
            </a:pPr>
            <a:r>
              <a:rPr lang="el-GR" altLang="el-GR"/>
              <a:t>Ειδικά μαθήματα, αθλήματα για ΤΕΦΑΑ, και άλλες εξετάσεις για στρατιωτικές σχολές, κ.λπ.</a:t>
            </a:r>
          </a:p>
          <a:p>
            <a:pPr marL="609600" indent="-609600" eaLnBrk="1" hangingPunct="1">
              <a:lnSpc>
                <a:spcPct val="110000"/>
              </a:lnSpc>
              <a:buFont typeface="Arial" panose="020B0604020202020204" pitchFamily="34" charset="0"/>
              <a:buNone/>
            </a:pPr>
            <a:r>
              <a:rPr lang="el-GR" altLang="el-GR"/>
              <a:t>Συμπλήρωση μηχανογραφικού ηλεκτρονικά</a:t>
            </a:r>
          </a:p>
          <a:p>
            <a:pPr marL="609600" indent="-609600" eaLnBrk="1" hangingPunct="1">
              <a:lnSpc>
                <a:spcPct val="110000"/>
              </a:lnSpc>
              <a:buFont typeface="Arial" panose="020B0604020202020204" pitchFamily="34" charset="0"/>
              <a:buNone/>
            </a:pPr>
            <a:r>
              <a:rPr lang="el-GR" altLang="el-GR"/>
              <a:t>Συμπλήρωση Παράλληλου μηχανογραφικού  για ΔΙΕΚ ηλεκτρονικά</a:t>
            </a:r>
          </a:p>
          <a:p>
            <a:pPr>
              <a:lnSpc>
                <a:spcPct val="110000"/>
              </a:lnSpc>
            </a:pPr>
            <a:endParaRPr lang="el-G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9756134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24" name="Picture 23">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D5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7900E94C-80CC-3A60-E174-5BC68BE563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6" y="729586"/>
            <a:ext cx="10905067" cy="53854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475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D3E6E1C-90F5-EC20-35B0-28FC10DABB74}"/>
              </a:ext>
            </a:extLst>
          </p:cNvPr>
          <p:cNvSpPr>
            <a:spLocks noGrp="1"/>
          </p:cNvSpPr>
          <p:nvPr>
            <p:ph type="title"/>
          </p:nvPr>
        </p:nvSpPr>
        <p:spPr>
          <a:xfrm>
            <a:off x="1451579" y="804519"/>
            <a:ext cx="9603275" cy="1049235"/>
          </a:xfrm>
        </p:spPr>
        <p:txBody>
          <a:bodyPr>
            <a:normAutofit/>
          </a:bodyPr>
          <a:lstStyle/>
          <a:p>
            <a:r>
              <a:rPr lang="el-GR" dirty="0" err="1"/>
              <a:t>Ηλεκτρονικη</a:t>
            </a:r>
            <a:r>
              <a:rPr lang="el-GR" dirty="0"/>
              <a:t> </a:t>
            </a:r>
            <a:r>
              <a:rPr lang="el-GR" dirty="0" err="1"/>
              <a:t>αιτηση</a:t>
            </a:r>
            <a:r>
              <a:rPr lang="el-GR" dirty="0"/>
              <a:t> _</a:t>
            </a:r>
            <a:r>
              <a:rPr lang="el-GR" dirty="0" err="1"/>
              <a:t>Ειδικα</a:t>
            </a:r>
            <a:r>
              <a:rPr lang="el-GR" dirty="0"/>
              <a:t> </a:t>
            </a:r>
            <a:r>
              <a:rPr lang="el-GR" dirty="0" err="1"/>
              <a:t>μαθηματα</a:t>
            </a:r>
            <a:endParaRPr lang="el-GR" dirty="0"/>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Θέση περιεχομένου 2">
            <a:extLst>
              <a:ext uri="{FF2B5EF4-FFF2-40B4-BE49-F238E27FC236}">
                <a16:creationId xmlns:a16="http://schemas.microsoft.com/office/drawing/2014/main" id="{51332C18-DDFD-8B31-A6B7-A666A31BF40F}"/>
              </a:ext>
            </a:extLst>
          </p:cNvPr>
          <p:cNvGraphicFramePr>
            <a:graphicFrameLocks noGrp="1"/>
          </p:cNvGraphicFramePr>
          <p:nvPr>
            <p:ph idx="1"/>
            <p:extLst>
              <p:ext uri="{D42A27DB-BD31-4B8C-83A1-F6EECF244321}">
                <p14:modId xmlns:p14="http://schemas.microsoft.com/office/powerpoint/2010/main" val="2218719413"/>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074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159</TotalTime>
  <Words>1664</Words>
  <Application>Microsoft Office PowerPoint</Application>
  <PresentationFormat>Ευρεία οθόνη</PresentationFormat>
  <Paragraphs>194</Paragraphs>
  <Slides>30</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30</vt:i4>
      </vt:variant>
    </vt:vector>
  </HeadingPairs>
  <TitlesOfParts>
    <vt:vector size="38" baseType="lpstr">
      <vt:lpstr>Gulim</vt:lpstr>
      <vt:lpstr>Arial</vt:lpstr>
      <vt:lpstr>Calibri</vt:lpstr>
      <vt:lpstr>Century Gothic</vt:lpstr>
      <vt:lpstr>Gill Sans MT</vt:lpstr>
      <vt:lpstr>Times New Roman</vt:lpstr>
      <vt:lpstr>Wingdings</vt:lpstr>
      <vt:lpstr>Gallery</vt:lpstr>
      <vt:lpstr>Σχολικοσ επαγγελματικοσ προσανατολισμοσ</vt:lpstr>
      <vt:lpstr>Παρουσίαση του PowerPoint</vt:lpstr>
      <vt:lpstr>Παρουσίαση του PowerPoint</vt:lpstr>
      <vt:lpstr>Βιογραφικο σημειωμα – curriculum vitae</vt:lpstr>
      <vt:lpstr>Παρουσίαση του PowerPoint</vt:lpstr>
      <vt:lpstr>Παρουσίαση του PowerPoint</vt:lpstr>
      <vt:lpstr>Βηματα ωΣ την απολυΣη &amp; τιΣ ΠανελλαδικεΣ</vt:lpstr>
      <vt:lpstr>Παρουσίαση του PowerPoint</vt:lpstr>
      <vt:lpstr>Ηλεκτρονικη αιτηση _Ειδικα μαθηματα</vt:lpstr>
      <vt:lpstr>Ηλεκτρονικη αιτηση _στρατιωτικεσ σχολεσ</vt:lpstr>
      <vt:lpstr>Ειδικα αθληματα για σχολεσ αστυνομιασ</vt:lpstr>
      <vt:lpstr>Ειδικα μαθηματα στρατιωτικων σχολων</vt:lpstr>
      <vt:lpstr>Συντελεστεσ βαρυτητασ</vt:lpstr>
      <vt:lpstr>1ο Πεδιο ΑνθρωπιΣτικων, Νομικων &amp; Κοινωνικων Σπουδων</vt:lpstr>
      <vt:lpstr>2ο Πεδιο  Θετικων - Τεχνολογικων ΕπιΣτημων</vt:lpstr>
      <vt:lpstr>3ο ΠΕΔΙΟ Σπουδές Υγείας &amp; Ζωής </vt:lpstr>
      <vt:lpstr>4ο ΣπουδεΣ ΟικονομιαΣ &amp; ΠληροφορικηΣ</vt:lpstr>
      <vt:lpstr>ΜουΣικεΣ ΣπουδεΣ</vt:lpstr>
      <vt:lpstr>Τεφαα</vt:lpstr>
      <vt:lpstr>5% Με ΣοβαρεΣ παθηΣειΣ &amp; ΔιακριθεντεΣ αθλητεΣ</vt:lpstr>
      <vt:lpstr>ΕλαχιΣτη ΒαΣη ΕιΣαγωγηΣ (Ε.Β.Ε.)</vt:lpstr>
      <vt:lpstr>Παρουσίαση του PowerPoint</vt:lpstr>
      <vt:lpstr>Το χρονοδιάγραμμα των Πανελλαδικών – Απαντήσεις για τις αλλαγές στη διαδικασία </vt:lpstr>
      <vt:lpstr>Ενδεικτικεσ σχολεσ σαεκ</vt:lpstr>
      <vt:lpstr>ΣΑΕΚ – ΣΧΟΛΕΣ ΑΝΩΤΕΡΗΣ ΕΠΑΓΓΕΛΜΑΤΙΚΗΣ ΚΑΤΑΡΤΙΣΗΣ</vt:lpstr>
      <vt:lpstr>Παρουσίαση του PowerPoint</vt:lpstr>
      <vt:lpstr>Παρουσίαση του PowerPoint</vt:lpstr>
      <vt:lpstr>Παρουσίαση του PowerPoint</vt:lpstr>
      <vt:lpstr>Πως επιλεγω σχολη…..</vt:lpstr>
      <vt:lpstr>"Η εκπαιδευση ειναι το διαβατηριο για το μελλον, γιατι το αυριο ανηκει σε αυτουσ που προετοιμαζονται γι’ αυτό σημερα."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Επαγγελματικός προσανατολισμοσ</dc:title>
  <dc:creator>IEK Omiros</dc:creator>
  <cp:lastModifiedBy>Κωνσταντίνος Δεληστάθης</cp:lastModifiedBy>
  <cp:revision>18</cp:revision>
  <dcterms:created xsi:type="dcterms:W3CDTF">2024-03-27T12:25:39Z</dcterms:created>
  <dcterms:modified xsi:type="dcterms:W3CDTF">2025-04-10T19:47:16Z</dcterms:modified>
</cp:coreProperties>
</file>