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media/image28.png" ContentType="image/png"/>
  <Override PartName="/ppt/media/image1.jpeg" ContentType="image/jpeg"/>
  <Override PartName="/ppt/media/image8.png" ContentType="image/png"/>
  <Override PartName="/ppt/media/image38.png" ContentType="image/png"/>
  <Override PartName="/ppt/media/image2.jpeg" ContentType="image/jpeg"/>
  <Override PartName="/ppt/media/image3.jpeg" ContentType="image/jpeg"/>
  <Override PartName="/ppt/media/image55.jpeg" ContentType="image/jpeg"/>
  <Override PartName="/ppt/media/image48.png" ContentType="image/png"/>
  <Override PartName="/ppt/media/image58.png" ContentType="image/png"/>
  <Override PartName="/ppt/media/image4.jpeg" ContentType="image/jpeg"/>
  <Override PartName="/ppt/media/image7.png" ContentType="image/png"/>
  <Override PartName="/ppt/media/image11.png" ContentType="image/png"/>
  <Override PartName="/ppt/media/image5.jpeg" ContentType="image/jpeg"/>
  <Override PartName="/ppt/media/image6.png" ContentType="image/png"/>
  <Override PartName="/ppt/media/image51.jpeg" ContentType="image/jpeg"/>
  <Override PartName="/ppt/media/image9.png" ContentType="image/png"/>
  <Override PartName="/ppt/media/image29.jpeg" ContentType="image/jpeg"/>
  <Override PartName="/ppt/media/image10.png" ContentType="image/png"/>
  <Override PartName="/ppt/media/image12.png" ContentType="image/png"/>
  <Override PartName="/ppt/media/image19.png" ContentType="image/png"/>
  <Override PartName="/ppt/media/image13.jpeg" ContentType="image/jpeg"/>
  <Override PartName="/ppt/media/image14.png" ContentType="image/png"/>
  <Override PartName="/ppt/media/image15.png" ContentType="image/png"/>
  <Override PartName="/ppt/media/image35.jpeg" ContentType="image/jpeg"/>
  <Override PartName="/ppt/media/image63.jpeg" ContentType="image/jpeg"/>
  <Override PartName="/ppt/media/image16.png" ContentType="image/png"/>
  <Override PartName="/ppt/media/image17.png" ContentType="image/png"/>
  <Override PartName="/ppt/media/image18.png" ContentType="image/png"/>
  <Override PartName="/ppt/media/image20.png" ContentType="image/png"/>
  <Override PartName="/ppt/media/image21.png" ContentType="image/png"/>
  <Override PartName="/ppt/media/image22.png" ContentType="image/png"/>
  <Override PartName="/ppt/media/image47.jpeg" ContentType="image/jpe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30.png" ContentType="image/png"/>
  <Override PartName="/ppt/media/image42.wmf" ContentType="image/x-wmf"/>
  <Override PartName="/ppt/media/image31.jpeg" ContentType="image/jpeg"/>
  <Override PartName="/ppt/media/image32.png" ContentType="image/png"/>
  <Override PartName="/ppt/media/image33.png" ContentType="image/png"/>
  <Override PartName="/ppt/media/image34.png" ContentType="image/png"/>
  <Override PartName="/ppt/media/image36.png" ContentType="image/png"/>
  <Override PartName="/ppt/media/image37.png" ContentType="image/png"/>
  <Override PartName="/ppt/media/image39.jpeg" ContentType="image/jpeg"/>
  <Override PartName="/ppt/media/image40.png" ContentType="image/png"/>
  <Override PartName="/ppt/media/image41.png" ContentType="image/png"/>
  <Override PartName="/ppt/media/image62.wmf" ContentType="image/x-wmf"/>
  <Override PartName="/ppt/media/image43.jpeg" ContentType="image/jpeg"/>
  <Override PartName="/ppt/media/image60.png" ContentType="image/png"/>
  <Override PartName="/ppt/media/image44.jpeg" ContentType="image/jpeg"/>
  <Override PartName="/ppt/media/image45.jpeg" ContentType="image/jpeg"/>
  <Override PartName="/ppt/media/image46.png" ContentType="image/png"/>
  <Override PartName="/ppt/media/image49.png" ContentType="image/png"/>
  <Override PartName="/ppt/media/image65.png" ContentType="image/png"/>
  <Override PartName="/ppt/media/image50.jpeg" ContentType="image/jpeg"/>
  <Override PartName="/ppt/media/image52.png" ContentType="image/png"/>
  <Override PartName="/ppt/media/image53.png" ContentType="image/png"/>
  <Override PartName="/ppt/media/image54.png" ContentType="image/png"/>
  <Override PartName="/ppt/media/image56.png" ContentType="image/png"/>
  <Override PartName="/ppt/media/image57.png" ContentType="image/png"/>
  <Override PartName="/ppt/media/image59.png" ContentType="image/png"/>
  <Override PartName="/ppt/media/image61.wmf" ContentType="image/x-wmf"/>
  <Override PartName="/ppt/media/image64.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27" name="PlaceHolder 2"/>
          <p:cNvSpPr>
            <a:spLocks noGrp="1"/>
          </p:cNvSpPr>
          <p:nvPr>
            <p:ph type="body"/>
          </p:nvPr>
        </p:nvSpPr>
        <p:spPr>
          <a:xfrm>
            <a:off x="457200" y="1600200"/>
            <a:ext cx="822924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28" name="PlaceHolder 3"/>
          <p:cNvSpPr>
            <a:spLocks noGrp="1"/>
          </p:cNvSpPr>
          <p:nvPr>
            <p:ph type="body"/>
          </p:nvPr>
        </p:nvSpPr>
        <p:spPr>
          <a:xfrm>
            <a:off x="457200" y="3964320"/>
            <a:ext cx="8229240" cy="2158560"/>
          </a:xfrm>
          <a:prstGeom prst="rect">
            <a:avLst/>
          </a:prstGeom>
        </p:spPr>
        <p:txBody>
          <a:bodyPr lIns="0" rIns="0" tIns="0" bIns="0">
            <a:normAutofit/>
          </a:bodyPr>
          <a:p>
            <a:endParaRPr b="0" lang="el-GR" sz="32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30" name="PlaceHolder 2"/>
          <p:cNvSpPr>
            <a:spLocks noGrp="1"/>
          </p:cNvSpPr>
          <p:nvPr>
            <p:ph type="body"/>
          </p:nvPr>
        </p:nvSpPr>
        <p:spPr>
          <a:xfrm>
            <a:off x="457200" y="160020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31" name="PlaceHolder 3"/>
          <p:cNvSpPr>
            <a:spLocks noGrp="1"/>
          </p:cNvSpPr>
          <p:nvPr>
            <p:ph type="body"/>
          </p:nvPr>
        </p:nvSpPr>
        <p:spPr>
          <a:xfrm>
            <a:off x="4674240" y="160020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32" name="PlaceHolder 4"/>
          <p:cNvSpPr>
            <a:spLocks noGrp="1"/>
          </p:cNvSpPr>
          <p:nvPr>
            <p:ph type="body"/>
          </p:nvPr>
        </p:nvSpPr>
        <p:spPr>
          <a:xfrm>
            <a:off x="457200" y="396432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33" name="PlaceHolder 5"/>
          <p:cNvSpPr>
            <a:spLocks noGrp="1"/>
          </p:cNvSpPr>
          <p:nvPr>
            <p:ph type="body"/>
          </p:nvPr>
        </p:nvSpPr>
        <p:spPr>
          <a:xfrm>
            <a:off x="4674240" y="396432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35" name="PlaceHolder 2"/>
          <p:cNvSpPr>
            <a:spLocks noGrp="1"/>
          </p:cNvSpPr>
          <p:nvPr>
            <p:ph type="body"/>
          </p:nvPr>
        </p:nvSpPr>
        <p:spPr>
          <a:xfrm>
            <a:off x="457200" y="1600200"/>
            <a:ext cx="26496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36" name="PlaceHolder 3"/>
          <p:cNvSpPr>
            <a:spLocks noGrp="1"/>
          </p:cNvSpPr>
          <p:nvPr>
            <p:ph type="body"/>
          </p:nvPr>
        </p:nvSpPr>
        <p:spPr>
          <a:xfrm>
            <a:off x="3239640" y="1600200"/>
            <a:ext cx="26496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37" name="PlaceHolder 4"/>
          <p:cNvSpPr>
            <a:spLocks noGrp="1"/>
          </p:cNvSpPr>
          <p:nvPr>
            <p:ph type="body"/>
          </p:nvPr>
        </p:nvSpPr>
        <p:spPr>
          <a:xfrm>
            <a:off x="6022080" y="1600200"/>
            <a:ext cx="26496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38" name="PlaceHolder 5"/>
          <p:cNvSpPr>
            <a:spLocks noGrp="1"/>
          </p:cNvSpPr>
          <p:nvPr>
            <p:ph type="body"/>
          </p:nvPr>
        </p:nvSpPr>
        <p:spPr>
          <a:xfrm>
            <a:off x="457200" y="3964320"/>
            <a:ext cx="26496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39" name="PlaceHolder 6"/>
          <p:cNvSpPr>
            <a:spLocks noGrp="1"/>
          </p:cNvSpPr>
          <p:nvPr>
            <p:ph type="body"/>
          </p:nvPr>
        </p:nvSpPr>
        <p:spPr>
          <a:xfrm>
            <a:off x="3239640" y="3964320"/>
            <a:ext cx="26496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40" name="PlaceHolder 7"/>
          <p:cNvSpPr>
            <a:spLocks noGrp="1"/>
          </p:cNvSpPr>
          <p:nvPr>
            <p:ph type="body"/>
          </p:nvPr>
        </p:nvSpPr>
        <p:spPr>
          <a:xfrm>
            <a:off x="6022080" y="3964320"/>
            <a:ext cx="2649600" cy="2158560"/>
          </a:xfrm>
          <a:prstGeom prst="rect">
            <a:avLst/>
          </a:prstGeom>
        </p:spPr>
        <p:txBody>
          <a:bodyPr lIns="0" rIns="0" tIns="0" bIns="0">
            <a:normAutofit/>
          </a:bodyPr>
          <a:p>
            <a:endParaRPr b="0" lang="el-GR" sz="32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47" name="PlaceHolder 2"/>
          <p:cNvSpPr>
            <a:spLocks noGrp="1"/>
          </p:cNvSpPr>
          <p:nvPr>
            <p:ph type="subTitle"/>
          </p:nvPr>
        </p:nvSpPr>
        <p:spPr>
          <a:xfrm>
            <a:off x="457200" y="1600200"/>
            <a:ext cx="8229240" cy="45255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49" name="PlaceHolder 2"/>
          <p:cNvSpPr>
            <a:spLocks noGrp="1"/>
          </p:cNvSpPr>
          <p:nvPr>
            <p:ph type="body"/>
          </p:nvPr>
        </p:nvSpPr>
        <p:spPr>
          <a:xfrm>
            <a:off x="457200" y="1600200"/>
            <a:ext cx="8229240" cy="4525560"/>
          </a:xfrm>
          <a:prstGeom prst="rect">
            <a:avLst/>
          </a:prstGeom>
        </p:spPr>
        <p:txBody>
          <a:bodyPr lIns="0" rIns="0" tIns="0" bIns="0">
            <a:normAutofit/>
          </a:bodyPr>
          <a:p>
            <a:endParaRPr b="0" lang="el-GR" sz="32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51" name="PlaceHolder 2"/>
          <p:cNvSpPr>
            <a:spLocks noGrp="1"/>
          </p:cNvSpPr>
          <p:nvPr>
            <p:ph type="body"/>
          </p:nvPr>
        </p:nvSpPr>
        <p:spPr>
          <a:xfrm>
            <a:off x="457200" y="1600200"/>
            <a:ext cx="4015800" cy="4525560"/>
          </a:xfrm>
          <a:prstGeom prst="rect">
            <a:avLst/>
          </a:prstGeom>
        </p:spPr>
        <p:txBody>
          <a:bodyPr lIns="0" rIns="0" tIns="0" bIns="0">
            <a:normAutofit/>
          </a:bodyPr>
          <a:p>
            <a:endParaRPr b="0" lang="el-GR" sz="3200" spc="-1" strike="noStrike">
              <a:solidFill>
                <a:srgbClr val="000000"/>
              </a:solidFill>
              <a:latin typeface="Calibri"/>
            </a:endParaRPr>
          </a:p>
        </p:txBody>
      </p:sp>
      <p:sp>
        <p:nvSpPr>
          <p:cNvPr id="52" name="PlaceHolder 3"/>
          <p:cNvSpPr>
            <a:spLocks noGrp="1"/>
          </p:cNvSpPr>
          <p:nvPr>
            <p:ph type="body"/>
          </p:nvPr>
        </p:nvSpPr>
        <p:spPr>
          <a:xfrm>
            <a:off x="4674240" y="1600200"/>
            <a:ext cx="4015800" cy="4525560"/>
          </a:xfrm>
          <a:prstGeom prst="rect">
            <a:avLst/>
          </a:prstGeom>
        </p:spPr>
        <p:txBody>
          <a:bodyPr lIns="0" rIns="0" tIns="0" bIns="0">
            <a:normAutofit/>
          </a:bodyPr>
          <a:p>
            <a:endParaRPr b="0" lang="el-GR" sz="32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56" name="PlaceHolder 2"/>
          <p:cNvSpPr>
            <a:spLocks noGrp="1"/>
          </p:cNvSpPr>
          <p:nvPr>
            <p:ph type="body"/>
          </p:nvPr>
        </p:nvSpPr>
        <p:spPr>
          <a:xfrm>
            <a:off x="457200" y="160020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57" name="PlaceHolder 3"/>
          <p:cNvSpPr>
            <a:spLocks noGrp="1"/>
          </p:cNvSpPr>
          <p:nvPr>
            <p:ph type="body"/>
          </p:nvPr>
        </p:nvSpPr>
        <p:spPr>
          <a:xfrm>
            <a:off x="4674240" y="1600200"/>
            <a:ext cx="4015800" cy="4525560"/>
          </a:xfrm>
          <a:prstGeom prst="rect">
            <a:avLst/>
          </a:prstGeom>
        </p:spPr>
        <p:txBody>
          <a:bodyPr lIns="0" rIns="0" tIns="0" bIns="0">
            <a:normAutofit/>
          </a:bodyPr>
          <a:p>
            <a:endParaRPr b="0" lang="el-GR" sz="3200" spc="-1" strike="noStrike">
              <a:solidFill>
                <a:srgbClr val="000000"/>
              </a:solidFill>
              <a:latin typeface="Calibri"/>
            </a:endParaRPr>
          </a:p>
        </p:txBody>
      </p:sp>
      <p:sp>
        <p:nvSpPr>
          <p:cNvPr id="58" name="PlaceHolder 4"/>
          <p:cNvSpPr>
            <a:spLocks noGrp="1"/>
          </p:cNvSpPr>
          <p:nvPr>
            <p:ph type="body"/>
          </p:nvPr>
        </p:nvSpPr>
        <p:spPr>
          <a:xfrm>
            <a:off x="457200" y="396432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6" name="PlaceHolder 2"/>
          <p:cNvSpPr>
            <a:spLocks noGrp="1"/>
          </p:cNvSpPr>
          <p:nvPr>
            <p:ph type="subTitle"/>
          </p:nvPr>
        </p:nvSpPr>
        <p:spPr>
          <a:xfrm>
            <a:off x="457200" y="1600200"/>
            <a:ext cx="8229240" cy="45255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60" name="PlaceHolder 2"/>
          <p:cNvSpPr>
            <a:spLocks noGrp="1"/>
          </p:cNvSpPr>
          <p:nvPr>
            <p:ph type="body"/>
          </p:nvPr>
        </p:nvSpPr>
        <p:spPr>
          <a:xfrm>
            <a:off x="457200" y="1600200"/>
            <a:ext cx="4015800" cy="4525560"/>
          </a:xfrm>
          <a:prstGeom prst="rect">
            <a:avLst/>
          </a:prstGeom>
        </p:spPr>
        <p:txBody>
          <a:bodyPr lIns="0" rIns="0" tIns="0" bIns="0">
            <a:normAutofit/>
          </a:bodyPr>
          <a:p>
            <a:endParaRPr b="0" lang="el-GR" sz="3200" spc="-1" strike="noStrike">
              <a:solidFill>
                <a:srgbClr val="000000"/>
              </a:solidFill>
              <a:latin typeface="Calibri"/>
            </a:endParaRPr>
          </a:p>
        </p:txBody>
      </p:sp>
      <p:sp>
        <p:nvSpPr>
          <p:cNvPr id="61" name="PlaceHolder 3"/>
          <p:cNvSpPr>
            <a:spLocks noGrp="1"/>
          </p:cNvSpPr>
          <p:nvPr>
            <p:ph type="body"/>
          </p:nvPr>
        </p:nvSpPr>
        <p:spPr>
          <a:xfrm>
            <a:off x="4674240" y="160020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62" name="PlaceHolder 4"/>
          <p:cNvSpPr>
            <a:spLocks noGrp="1"/>
          </p:cNvSpPr>
          <p:nvPr>
            <p:ph type="body"/>
          </p:nvPr>
        </p:nvSpPr>
        <p:spPr>
          <a:xfrm>
            <a:off x="4674240" y="396432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64" name="PlaceHolder 2"/>
          <p:cNvSpPr>
            <a:spLocks noGrp="1"/>
          </p:cNvSpPr>
          <p:nvPr>
            <p:ph type="body"/>
          </p:nvPr>
        </p:nvSpPr>
        <p:spPr>
          <a:xfrm>
            <a:off x="457200" y="160020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65" name="PlaceHolder 3"/>
          <p:cNvSpPr>
            <a:spLocks noGrp="1"/>
          </p:cNvSpPr>
          <p:nvPr>
            <p:ph type="body"/>
          </p:nvPr>
        </p:nvSpPr>
        <p:spPr>
          <a:xfrm>
            <a:off x="4674240" y="160020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66" name="PlaceHolder 4"/>
          <p:cNvSpPr>
            <a:spLocks noGrp="1"/>
          </p:cNvSpPr>
          <p:nvPr>
            <p:ph type="body"/>
          </p:nvPr>
        </p:nvSpPr>
        <p:spPr>
          <a:xfrm>
            <a:off x="457200" y="3964320"/>
            <a:ext cx="8229240" cy="2158560"/>
          </a:xfrm>
          <a:prstGeom prst="rect">
            <a:avLst/>
          </a:prstGeom>
        </p:spPr>
        <p:txBody>
          <a:bodyPr lIns="0" rIns="0" tIns="0" bIns="0">
            <a:normAutofit/>
          </a:bodyPr>
          <a:p>
            <a:endParaRPr b="0" lang="el-GR" sz="32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68" name="PlaceHolder 2"/>
          <p:cNvSpPr>
            <a:spLocks noGrp="1"/>
          </p:cNvSpPr>
          <p:nvPr>
            <p:ph type="body"/>
          </p:nvPr>
        </p:nvSpPr>
        <p:spPr>
          <a:xfrm>
            <a:off x="457200" y="1600200"/>
            <a:ext cx="822924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69" name="PlaceHolder 3"/>
          <p:cNvSpPr>
            <a:spLocks noGrp="1"/>
          </p:cNvSpPr>
          <p:nvPr>
            <p:ph type="body"/>
          </p:nvPr>
        </p:nvSpPr>
        <p:spPr>
          <a:xfrm>
            <a:off x="457200" y="3964320"/>
            <a:ext cx="8229240" cy="2158560"/>
          </a:xfrm>
          <a:prstGeom prst="rect">
            <a:avLst/>
          </a:prstGeom>
        </p:spPr>
        <p:txBody>
          <a:bodyPr lIns="0" rIns="0" tIns="0" bIns="0">
            <a:normAutofit/>
          </a:bodyPr>
          <a:p>
            <a:endParaRPr b="0" lang="el-GR" sz="32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71" name="PlaceHolder 2"/>
          <p:cNvSpPr>
            <a:spLocks noGrp="1"/>
          </p:cNvSpPr>
          <p:nvPr>
            <p:ph type="body"/>
          </p:nvPr>
        </p:nvSpPr>
        <p:spPr>
          <a:xfrm>
            <a:off x="457200" y="160020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72" name="PlaceHolder 3"/>
          <p:cNvSpPr>
            <a:spLocks noGrp="1"/>
          </p:cNvSpPr>
          <p:nvPr>
            <p:ph type="body"/>
          </p:nvPr>
        </p:nvSpPr>
        <p:spPr>
          <a:xfrm>
            <a:off x="4674240" y="160020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73" name="PlaceHolder 4"/>
          <p:cNvSpPr>
            <a:spLocks noGrp="1"/>
          </p:cNvSpPr>
          <p:nvPr>
            <p:ph type="body"/>
          </p:nvPr>
        </p:nvSpPr>
        <p:spPr>
          <a:xfrm>
            <a:off x="457200" y="396432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74" name="PlaceHolder 5"/>
          <p:cNvSpPr>
            <a:spLocks noGrp="1"/>
          </p:cNvSpPr>
          <p:nvPr>
            <p:ph type="body"/>
          </p:nvPr>
        </p:nvSpPr>
        <p:spPr>
          <a:xfrm>
            <a:off x="4674240" y="396432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76" name="PlaceHolder 2"/>
          <p:cNvSpPr>
            <a:spLocks noGrp="1"/>
          </p:cNvSpPr>
          <p:nvPr>
            <p:ph type="body"/>
          </p:nvPr>
        </p:nvSpPr>
        <p:spPr>
          <a:xfrm>
            <a:off x="457200" y="1600200"/>
            <a:ext cx="26496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77" name="PlaceHolder 3"/>
          <p:cNvSpPr>
            <a:spLocks noGrp="1"/>
          </p:cNvSpPr>
          <p:nvPr>
            <p:ph type="body"/>
          </p:nvPr>
        </p:nvSpPr>
        <p:spPr>
          <a:xfrm>
            <a:off x="3239640" y="1600200"/>
            <a:ext cx="26496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78" name="PlaceHolder 4"/>
          <p:cNvSpPr>
            <a:spLocks noGrp="1"/>
          </p:cNvSpPr>
          <p:nvPr>
            <p:ph type="body"/>
          </p:nvPr>
        </p:nvSpPr>
        <p:spPr>
          <a:xfrm>
            <a:off x="6022080" y="1600200"/>
            <a:ext cx="26496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79" name="PlaceHolder 5"/>
          <p:cNvSpPr>
            <a:spLocks noGrp="1"/>
          </p:cNvSpPr>
          <p:nvPr>
            <p:ph type="body"/>
          </p:nvPr>
        </p:nvSpPr>
        <p:spPr>
          <a:xfrm>
            <a:off x="457200" y="3964320"/>
            <a:ext cx="26496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80" name="PlaceHolder 6"/>
          <p:cNvSpPr>
            <a:spLocks noGrp="1"/>
          </p:cNvSpPr>
          <p:nvPr>
            <p:ph type="body"/>
          </p:nvPr>
        </p:nvSpPr>
        <p:spPr>
          <a:xfrm>
            <a:off x="3239640" y="3964320"/>
            <a:ext cx="26496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81" name="PlaceHolder 7"/>
          <p:cNvSpPr>
            <a:spLocks noGrp="1"/>
          </p:cNvSpPr>
          <p:nvPr>
            <p:ph type="body"/>
          </p:nvPr>
        </p:nvSpPr>
        <p:spPr>
          <a:xfrm>
            <a:off x="6022080" y="3964320"/>
            <a:ext cx="2649600" cy="2158560"/>
          </a:xfrm>
          <a:prstGeom prst="rect">
            <a:avLst/>
          </a:prstGeom>
        </p:spPr>
        <p:txBody>
          <a:bodyPr lIns="0" rIns="0" tIns="0" bIns="0">
            <a:normAutofit/>
          </a:bodyPr>
          <a:p>
            <a:endParaRPr b="0" lang="el-GR" sz="32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8" name="PlaceHolder 2"/>
          <p:cNvSpPr>
            <a:spLocks noGrp="1"/>
          </p:cNvSpPr>
          <p:nvPr>
            <p:ph type="body"/>
          </p:nvPr>
        </p:nvSpPr>
        <p:spPr>
          <a:xfrm>
            <a:off x="457200" y="1600200"/>
            <a:ext cx="8229240" cy="4525560"/>
          </a:xfrm>
          <a:prstGeom prst="rect">
            <a:avLst/>
          </a:prstGeom>
        </p:spPr>
        <p:txBody>
          <a:bodyPr lIns="0" rIns="0" tIns="0" bIns="0">
            <a:normAutofit/>
          </a:bodyPr>
          <a:p>
            <a:endParaRPr b="0" lang="el-GR" sz="3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10" name="PlaceHolder 2"/>
          <p:cNvSpPr>
            <a:spLocks noGrp="1"/>
          </p:cNvSpPr>
          <p:nvPr>
            <p:ph type="body"/>
          </p:nvPr>
        </p:nvSpPr>
        <p:spPr>
          <a:xfrm>
            <a:off x="457200" y="1600200"/>
            <a:ext cx="4015800" cy="4525560"/>
          </a:xfrm>
          <a:prstGeom prst="rect">
            <a:avLst/>
          </a:prstGeom>
        </p:spPr>
        <p:txBody>
          <a:bodyPr lIns="0" rIns="0" tIns="0" bIns="0">
            <a:normAutofit/>
          </a:bodyPr>
          <a:p>
            <a:endParaRPr b="0" lang="el-GR" sz="3200" spc="-1" strike="noStrike">
              <a:solidFill>
                <a:srgbClr val="000000"/>
              </a:solidFill>
              <a:latin typeface="Calibri"/>
            </a:endParaRPr>
          </a:p>
        </p:txBody>
      </p:sp>
      <p:sp>
        <p:nvSpPr>
          <p:cNvPr id="11" name="PlaceHolder 3"/>
          <p:cNvSpPr>
            <a:spLocks noGrp="1"/>
          </p:cNvSpPr>
          <p:nvPr>
            <p:ph type="body"/>
          </p:nvPr>
        </p:nvSpPr>
        <p:spPr>
          <a:xfrm>
            <a:off x="4674240" y="1600200"/>
            <a:ext cx="4015800" cy="4525560"/>
          </a:xfrm>
          <a:prstGeom prst="rect">
            <a:avLst/>
          </a:prstGeom>
        </p:spPr>
        <p:txBody>
          <a:bodyPr lIns="0" rIns="0" tIns="0" bIns="0">
            <a:normAutofit/>
          </a:bodyPr>
          <a:p>
            <a:endParaRPr b="0" lang="el-GR" sz="32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15" name="PlaceHolder 2"/>
          <p:cNvSpPr>
            <a:spLocks noGrp="1"/>
          </p:cNvSpPr>
          <p:nvPr>
            <p:ph type="body"/>
          </p:nvPr>
        </p:nvSpPr>
        <p:spPr>
          <a:xfrm>
            <a:off x="457200" y="160020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16" name="PlaceHolder 3"/>
          <p:cNvSpPr>
            <a:spLocks noGrp="1"/>
          </p:cNvSpPr>
          <p:nvPr>
            <p:ph type="body"/>
          </p:nvPr>
        </p:nvSpPr>
        <p:spPr>
          <a:xfrm>
            <a:off x="4674240" y="1600200"/>
            <a:ext cx="4015800" cy="4525560"/>
          </a:xfrm>
          <a:prstGeom prst="rect">
            <a:avLst/>
          </a:prstGeom>
        </p:spPr>
        <p:txBody>
          <a:bodyPr lIns="0" rIns="0" tIns="0" bIns="0">
            <a:normAutofit/>
          </a:bodyPr>
          <a:p>
            <a:endParaRPr b="0" lang="el-GR" sz="3200" spc="-1" strike="noStrike">
              <a:solidFill>
                <a:srgbClr val="000000"/>
              </a:solidFill>
              <a:latin typeface="Calibri"/>
            </a:endParaRPr>
          </a:p>
        </p:txBody>
      </p:sp>
      <p:sp>
        <p:nvSpPr>
          <p:cNvPr id="17" name="PlaceHolder 4"/>
          <p:cNvSpPr>
            <a:spLocks noGrp="1"/>
          </p:cNvSpPr>
          <p:nvPr>
            <p:ph type="body"/>
          </p:nvPr>
        </p:nvSpPr>
        <p:spPr>
          <a:xfrm>
            <a:off x="457200" y="396432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19" name="PlaceHolder 2"/>
          <p:cNvSpPr>
            <a:spLocks noGrp="1"/>
          </p:cNvSpPr>
          <p:nvPr>
            <p:ph type="body"/>
          </p:nvPr>
        </p:nvSpPr>
        <p:spPr>
          <a:xfrm>
            <a:off x="457200" y="1600200"/>
            <a:ext cx="4015800" cy="4525560"/>
          </a:xfrm>
          <a:prstGeom prst="rect">
            <a:avLst/>
          </a:prstGeom>
        </p:spPr>
        <p:txBody>
          <a:bodyPr lIns="0" rIns="0" tIns="0" bIns="0">
            <a:normAutofit/>
          </a:bodyPr>
          <a:p>
            <a:endParaRPr b="0" lang="el-GR" sz="3200" spc="-1" strike="noStrike">
              <a:solidFill>
                <a:srgbClr val="000000"/>
              </a:solidFill>
              <a:latin typeface="Calibri"/>
            </a:endParaRPr>
          </a:p>
        </p:txBody>
      </p:sp>
      <p:sp>
        <p:nvSpPr>
          <p:cNvPr id="20" name="PlaceHolder 3"/>
          <p:cNvSpPr>
            <a:spLocks noGrp="1"/>
          </p:cNvSpPr>
          <p:nvPr>
            <p:ph type="body"/>
          </p:nvPr>
        </p:nvSpPr>
        <p:spPr>
          <a:xfrm>
            <a:off x="4674240" y="160020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21" name="PlaceHolder 4"/>
          <p:cNvSpPr>
            <a:spLocks noGrp="1"/>
          </p:cNvSpPr>
          <p:nvPr>
            <p:ph type="body"/>
          </p:nvPr>
        </p:nvSpPr>
        <p:spPr>
          <a:xfrm>
            <a:off x="4674240" y="396432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p:spPr>
        <p:txBody>
          <a:bodyPr lIns="0" rIns="0" tIns="0" bIns="0" anchor="ctr"/>
          <a:p>
            <a:endParaRPr b="0" lang="el-GR" sz="1800" spc="-1" strike="noStrike">
              <a:solidFill>
                <a:srgbClr val="000000"/>
              </a:solidFill>
              <a:latin typeface="Calibri"/>
            </a:endParaRPr>
          </a:p>
        </p:txBody>
      </p:sp>
      <p:sp>
        <p:nvSpPr>
          <p:cNvPr id="23" name="PlaceHolder 2"/>
          <p:cNvSpPr>
            <a:spLocks noGrp="1"/>
          </p:cNvSpPr>
          <p:nvPr>
            <p:ph type="body"/>
          </p:nvPr>
        </p:nvSpPr>
        <p:spPr>
          <a:xfrm>
            <a:off x="457200" y="160020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24" name="PlaceHolder 3"/>
          <p:cNvSpPr>
            <a:spLocks noGrp="1"/>
          </p:cNvSpPr>
          <p:nvPr>
            <p:ph type="body"/>
          </p:nvPr>
        </p:nvSpPr>
        <p:spPr>
          <a:xfrm>
            <a:off x="4674240" y="1600200"/>
            <a:ext cx="4015800" cy="2158560"/>
          </a:xfrm>
          <a:prstGeom prst="rect">
            <a:avLst/>
          </a:prstGeom>
        </p:spPr>
        <p:txBody>
          <a:bodyPr lIns="0" rIns="0" tIns="0" bIns="0">
            <a:normAutofit/>
          </a:bodyPr>
          <a:p>
            <a:endParaRPr b="0" lang="el-GR" sz="3200" spc="-1" strike="noStrike">
              <a:solidFill>
                <a:srgbClr val="000000"/>
              </a:solidFill>
              <a:latin typeface="Calibri"/>
            </a:endParaRPr>
          </a:p>
        </p:txBody>
      </p:sp>
      <p:sp>
        <p:nvSpPr>
          <p:cNvPr id="25" name="PlaceHolder 4"/>
          <p:cNvSpPr>
            <a:spLocks noGrp="1"/>
          </p:cNvSpPr>
          <p:nvPr>
            <p:ph type="body"/>
          </p:nvPr>
        </p:nvSpPr>
        <p:spPr>
          <a:xfrm>
            <a:off x="457200" y="3964320"/>
            <a:ext cx="8229240" cy="2158560"/>
          </a:xfrm>
          <a:prstGeom prst="rect">
            <a:avLst/>
          </a:prstGeom>
        </p:spPr>
        <p:txBody>
          <a:bodyPr lIns="0" rIns="0" tIns="0" bIns="0">
            <a:normAutofit/>
          </a:bodyPr>
          <a:p>
            <a:endParaRPr b="0" lang="el-GR" sz="3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76092"/>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85800" y="2130480"/>
            <a:ext cx="7772040" cy="1469520"/>
          </a:xfrm>
          <a:prstGeom prst="rect">
            <a:avLst/>
          </a:prstGeom>
        </p:spPr>
        <p:txBody>
          <a:bodyPr anchor="ctr"/>
          <a:p>
            <a:pPr algn="ctr">
              <a:lnSpc>
                <a:spcPct val="100000"/>
              </a:lnSpc>
            </a:pPr>
            <a:r>
              <a:rPr b="0" lang="el-GR" sz="4400" spc="-1" strike="noStrike">
                <a:solidFill>
                  <a:srgbClr val="000000"/>
                </a:solidFill>
                <a:latin typeface="Calibri"/>
              </a:rPr>
              <a:t>Στυλ κύριου τίτλου</a:t>
            </a:r>
            <a:endParaRPr b="0" lang="el-GR" sz="4400" spc="-1" strike="noStrike">
              <a:solidFill>
                <a:srgbClr val="000000"/>
              </a:solidFill>
              <a:latin typeface="Calibri"/>
            </a:endParaRPr>
          </a:p>
        </p:txBody>
      </p:sp>
      <p:sp>
        <p:nvSpPr>
          <p:cNvPr id="1" name="PlaceHolder 2"/>
          <p:cNvSpPr>
            <a:spLocks noGrp="1"/>
          </p:cNvSpPr>
          <p:nvPr>
            <p:ph type="dt"/>
          </p:nvPr>
        </p:nvSpPr>
        <p:spPr>
          <a:xfrm>
            <a:off x="457200" y="6356520"/>
            <a:ext cx="2133360" cy="364680"/>
          </a:xfrm>
          <a:prstGeom prst="rect">
            <a:avLst/>
          </a:prstGeom>
        </p:spPr>
        <p:txBody>
          <a:bodyPr anchor="ctr"/>
          <a:p>
            <a:pPr>
              <a:lnSpc>
                <a:spcPct val="100000"/>
              </a:lnSpc>
            </a:pPr>
            <a:fld id="{FACAC0CF-EE3D-4953-A8B4-9CB79E49B1B5}" type="datetime">
              <a:rPr b="0" lang="el-GR" sz="1200" spc="-1" strike="noStrike">
                <a:solidFill>
                  <a:srgbClr val="8b8b8b"/>
                </a:solidFill>
                <a:latin typeface="Calibri"/>
              </a:rPr>
              <a:t>28/2/2025</a:t>
            </a:fld>
            <a:endParaRPr b="0" lang="el-GR" sz="1200" spc="-1" strike="noStrike">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p>
            <a:endParaRPr b="0" lang="el-GR" sz="2400" spc="-1" strike="noStrike">
              <a:latin typeface="Times New Roman"/>
            </a:endParaRPr>
          </a:p>
        </p:txBody>
      </p:sp>
      <p:sp>
        <p:nvSpPr>
          <p:cNvPr id="3" name="PlaceHolder 4"/>
          <p:cNvSpPr>
            <a:spLocks noGrp="1"/>
          </p:cNvSpPr>
          <p:nvPr>
            <p:ph type="sldNum"/>
          </p:nvPr>
        </p:nvSpPr>
        <p:spPr>
          <a:xfrm>
            <a:off x="6553080" y="6356520"/>
            <a:ext cx="2133360" cy="364680"/>
          </a:xfrm>
          <a:prstGeom prst="rect">
            <a:avLst/>
          </a:prstGeom>
        </p:spPr>
        <p:txBody>
          <a:bodyPr anchor="ctr"/>
          <a:p>
            <a:pPr algn="r">
              <a:lnSpc>
                <a:spcPct val="100000"/>
              </a:lnSpc>
            </a:pPr>
            <a:fld id="{21B8CE84-E9DF-44ED-8B0C-45A64278BD87}" type="slidenum">
              <a:rPr b="0" lang="el-GR" sz="1200" spc="-1" strike="noStrike">
                <a:solidFill>
                  <a:srgbClr val="8b8b8b"/>
                </a:solidFill>
                <a:latin typeface="Calibri"/>
              </a:rPr>
              <a:t>&lt;αριθμός&gt;</a:t>
            </a:fld>
            <a:endParaRPr b="0" lang="el-GR" sz="1200" spc="-1" strike="noStrike">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3200" spc="-1" strike="noStrike">
                <a:solidFill>
                  <a:srgbClr val="000000"/>
                </a:solidFill>
                <a:latin typeface="Calibri"/>
              </a:rPr>
              <a:t>Πατήστε για επεξεργασία της μορφής κειμένου διάρθρωσης</a:t>
            </a:r>
            <a:endParaRPr b="0" lang="el-GR"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l-GR" sz="2400" spc="-1" strike="noStrike">
                <a:solidFill>
                  <a:srgbClr val="000000"/>
                </a:solidFill>
                <a:latin typeface="Calibri"/>
              </a:rPr>
              <a:t>Δεύτερο επίπεδο διάρθρωσης</a:t>
            </a:r>
            <a:endParaRPr b="0" lang="el-GR"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l-GR" sz="2000" spc="-1" strike="noStrike">
                <a:solidFill>
                  <a:srgbClr val="000000"/>
                </a:solidFill>
                <a:latin typeface="Calibri"/>
              </a:rPr>
              <a:t>Τρίτο επίπεδο διάρθρωσης</a:t>
            </a:r>
            <a:endParaRPr b="0" lang="el-GR"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l-GR" sz="2000" spc="-1" strike="noStrike">
                <a:solidFill>
                  <a:srgbClr val="000000"/>
                </a:solidFill>
                <a:latin typeface="Calibri"/>
              </a:rPr>
              <a:t>Τέταρτο επίπεδο διάρθρωσης</a:t>
            </a:r>
            <a:endParaRPr b="0" lang="el-GR"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l-GR" sz="2000" spc="-1" strike="noStrike">
                <a:solidFill>
                  <a:srgbClr val="000000"/>
                </a:solidFill>
                <a:latin typeface="Calibri"/>
              </a:rPr>
              <a:t>Πέμπτο επίπεδο διάρθρωσης</a:t>
            </a:r>
            <a:endParaRPr b="0" lang="el-GR"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l-GR" sz="2000" spc="-1" strike="noStrike">
                <a:solidFill>
                  <a:srgbClr val="000000"/>
                </a:solidFill>
                <a:latin typeface="Calibri"/>
              </a:rPr>
              <a:t>Έκτο επίπεδο διάρθρωσης</a:t>
            </a:r>
            <a:endParaRPr b="0" lang="el-GR"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l-GR" sz="2000" spc="-1" strike="noStrike">
                <a:solidFill>
                  <a:srgbClr val="000000"/>
                </a:solidFill>
                <a:latin typeface="Calibri"/>
              </a:rPr>
              <a:t>Έβδομο επίπεδο διάρθρωσης</a:t>
            </a:r>
            <a:endParaRPr b="0" lang="el-GR"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76092"/>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0" lang="el-GR" sz="4400" spc="-1" strike="noStrike">
                <a:solidFill>
                  <a:srgbClr val="000000"/>
                </a:solidFill>
                <a:latin typeface="Calibri"/>
              </a:rPr>
              <a:t>Στυλ κύριου τίτλου</a:t>
            </a:r>
            <a:endParaRPr b="0" lang="el-GR" sz="4400" spc="-1" strike="noStrike">
              <a:solidFill>
                <a:srgbClr val="000000"/>
              </a:solidFill>
              <a:latin typeface="Calibri"/>
            </a:endParaRPr>
          </a:p>
        </p:txBody>
      </p:sp>
      <p:sp>
        <p:nvSpPr>
          <p:cNvPr id="42" name="PlaceHolder 2"/>
          <p:cNvSpPr>
            <a:spLocks noGrp="1"/>
          </p:cNvSpPr>
          <p:nvPr>
            <p:ph type="body"/>
          </p:nvPr>
        </p:nvSpPr>
        <p:spPr>
          <a:xfrm>
            <a:off x="457200" y="1600200"/>
            <a:ext cx="8229240" cy="4525560"/>
          </a:xfrm>
          <a:prstGeom prst="rect">
            <a:avLst/>
          </a:prstGeom>
        </p:spPr>
        <p:txBody>
          <a:bodyPr/>
          <a:p>
            <a:pPr marL="343080" indent="-342720">
              <a:lnSpc>
                <a:spcPct val="100000"/>
              </a:lnSpc>
              <a:spcBef>
                <a:spcPts val="641"/>
              </a:spcBef>
              <a:buClr>
                <a:srgbClr val="000000"/>
              </a:buClr>
              <a:buFont typeface="Arial"/>
              <a:buChar char="•"/>
            </a:pPr>
            <a:r>
              <a:rPr b="0" lang="el-GR" sz="3200" spc="-1" strike="noStrike">
                <a:solidFill>
                  <a:srgbClr val="000000"/>
                </a:solidFill>
                <a:latin typeface="Calibri"/>
              </a:rPr>
              <a:t>Στυλ υποδείγματος κειμένου</a:t>
            </a:r>
            <a:endParaRPr b="0" lang="el-GR"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l-GR" sz="2800" spc="-1" strike="noStrike">
                <a:solidFill>
                  <a:srgbClr val="000000"/>
                </a:solidFill>
                <a:latin typeface="Calibri"/>
              </a:rPr>
              <a:t>Δεύτερου επιπέδου</a:t>
            </a:r>
            <a:endParaRPr b="0" lang="el-GR" sz="2800" spc="-1" strike="noStrike">
              <a:solidFill>
                <a:srgbClr val="000000"/>
              </a:solidFill>
              <a:latin typeface="Calibri"/>
            </a:endParaRPr>
          </a:p>
          <a:p>
            <a:pPr lvl="2" marL="1143000" indent="-228240">
              <a:lnSpc>
                <a:spcPct val="100000"/>
              </a:lnSpc>
              <a:spcBef>
                <a:spcPts val="479"/>
              </a:spcBef>
              <a:buClr>
                <a:srgbClr val="000000"/>
              </a:buClr>
              <a:buFont typeface="Arial"/>
              <a:buChar char="•"/>
            </a:pPr>
            <a:r>
              <a:rPr b="0" lang="el-GR" sz="2400" spc="-1" strike="noStrike">
                <a:solidFill>
                  <a:srgbClr val="000000"/>
                </a:solidFill>
                <a:latin typeface="Calibri"/>
              </a:rPr>
              <a:t>Τρίτου επιπέδου</a:t>
            </a:r>
            <a:endParaRPr b="0" lang="el-GR" sz="2400" spc="-1" strike="noStrike">
              <a:solidFill>
                <a:srgbClr val="000000"/>
              </a:solidFill>
              <a:latin typeface="Calibri"/>
            </a:endParaRPr>
          </a:p>
          <a:p>
            <a:pPr lvl="3" marL="1600200" indent="-228240">
              <a:lnSpc>
                <a:spcPct val="100000"/>
              </a:lnSpc>
              <a:spcBef>
                <a:spcPts val="400"/>
              </a:spcBef>
              <a:buClr>
                <a:srgbClr val="000000"/>
              </a:buClr>
              <a:buFont typeface="Arial"/>
              <a:buChar char="–"/>
            </a:pPr>
            <a:r>
              <a:rPr b="0" lang="el-GR" sz="2000" spc="-1" strike="noStrike">
                <a:solidFill>
                  <a:srgbClr val="000000"/>
                </a:solidFill>
                <a:latin typeface="Calibri"/>
              </a:rPr>
              <a:t>Τέταρτου επιπέδου</a:t>
            </a:r>
            <a:endParaRPr b="0" lang="el-GR" sz="2000" spc="-1" strike="noStrike">
              <a:solidFill>
                <a:srgbClr val="000000"/>
              </a:solidFill>
              <a:latin typeface="Calibri"/>
            </a:endParaRPr>
          </a:p>
          <a:p>
            <a:pPr lvl="4" marL="2057400" indent="-228240">
              <a:lnSpc>
                <a:spcPct val="100000"/>
              </a:lnSpc>
              <a:spcBef>
                <a:spcPts val="400"/>
              </a:spcBef>
              <a:buClr>
                <a:srgbClr val="000000"/>
              </a:buClr>
              <a:buFont typeface="Arial"/>
              <a:buChar char="»"/>
            </a:pPr>
            <a:r>
              <a:rPr b="0" lang="el-GR" sz="2000" spc="-1" strike="noStrike">
                <a:solidFill>
                  <a:srgbClr val="000000"/>
                </a:solidFill>
                <a:latin typeface="Calibri"/>
              </a:rPr>
              <a:t>Πέμπτου επιπέδου</a:t>
            </a:r>
            <a:endParaRPr b="0" lang="el-GR" sz="2000" spc="-1" strike="noStrike">
              <a:solidFill>
                <a:srgbClr val="000000"/>
              </a:solidFill>
              <a:latin typeface="Calibri"/>
            </a:endParaRPr>
          </a:p>
        </p:txBody>
      </p:sp>
      <p:sp>
        <p:nvSpPr>
          <p:cNvPr id="43" name="PlaceHolder 3"/>
          <p:cNvSpPr>
            <a:spLocks noGrp="1"/>
          </p:cNvSpPr>
          <p:nvPr>
            <p:ph type="dt"/>
          </p:nvPr>
        </p:nvSpPr>
        <p:spPr>
          <a:xfrm>
            <a:off x="457200" y="6356520"/>
            <a:ext cx="2133360" cy="364680"/>
          </a:xfrm>
          <a:prstGeom prst="rect">
            <a:avLst/>
          </a:prstGeom>
        </p:spPr>
        <p:txBody>
          <a:bodyPr anchor="ctr"/>
          <a:p>
            <a:pPr>
              <a:lnSpc>
                <a:spcPct val="100000"/>
              </a:lnSpc>
            </a:pPr>
            <a:fld id="{ABC393ED-408B-4EE8-A11A-C4D559114BE5}" type="datetime">
              <a:rPr b="0" lang="el-GR" sz="1200" spc="-1" strike="noStrike">
                <a:solidFill>
                  <a:srgbClr val="8b8b8b"/>
                </a:solidFill>
                <a:latin typeface="Calibri"/>
              </a:rPr>
              <a:t>28/2/2025</a:t>
            </a:fld>
            <a:endParaRPr b="0" lang="el-GR" sz="1200" spc="-1" strike="noStrike">
              <a:latin typeface="Times New Roman"/>
            </a:endParaRPr>
          </a:p>
        </p:txBody>
      </p:sp>
      <p:sp>
        <p:nvSpPr>
          <p:cNvPr id="44" name="PlaceHolder 4"/>
          <p:cNvSpPr>
            <a:spLocks noGrp="1"/>
          </p:cNvSpPr>
          <p:nvPr>
            <p:ph type="ftr"/>
          </p:nvPr>
        </p:nvSpPr>
        <p:spPr>
          <a:xfrm>
            <a:off x="3124080" y="6356520"/>
            <a:ext cx="2895120" cy="364680"/>
          </a:xfrm>
          <a:prstGeom prst="rect">
            <a:avLst/>
          </a:prstGeom>
        </p:spPr>
        <p:txBody>
          <a:bodyPr anchor="ctr"/>
          <a:p>
            <a:endParaRPr b="0" lang="el-GR" sz="2400" spc="-1" strike="noStrike">
              <a:latin typeface="Times New Roman"/>
            </a:endParaRPr>
          </a:p>
        </p:txBody>
      </p:sp>
      <p:sp>
        <p:nvSpPr>
          <p:cNvPr id="45" name="PlaceHolder 5"/>
          <p:cNvSpPr>
            <a:spLocks noGrp="1"/>
          </p:cNvSpPr>
          <p:nvPr>
            <p:ph type="sldNum"/>
          </p:nvPr>
        </p:nvSpPr>
        <p:spPr>
          <a:xfrm>
            <a:off x="6553080" y="6356520"/>
            <a:ext cx="2133360" cy="364680"/>
          </a:xfrm>
          <a:prstGeom prst="rect">
            <a:avLst/>
          </a:prstGeom>
        </p:spPr>
        <p:txBody>
          <a:bodyPr anchor="ctr"/>
          <a:p>
            <a:pPr algn="r">
              <a:lnSpc>
                <a:spcPct val="100000"/>
              </a:lnSpc>
            </a:pPr>
            <a:fld id="{34A1EE12-3BEE-4C01-BEE0-AA42FC9A0C24}" type="slidenum">
              <a:rPr b="0" lang="el-GR" sz="1200" spc="-1" strike="noStrike">
                <a:solidFill>
                  <a:srgbClr val="8b8b8b"/>
                </a:solidFill>
                <a:latin typeface="Calibri"/>
              </a:rPr>
              <a:t>&lt;αριθμός&gt;</a:t>
            </a:fld>
            <a:endParaRPr b="0" lang="el-GR"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jpeg"/><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jpe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42.wmf"/><Relationship Id="rId2" Type="http://schemas.openxmlformats.org/officeDocument/2006/relationships/image" Target="../media/image43.jpeg"/><Relationship Id="rId3" Type="http://schemas.openxmlformats.org/officeDocument/2006/relationships/image" Target="../media/image44.jpeg"/><Relationship Id="rId4"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png"/><Relationship Id="rId3"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image" Target="../media/image51.jpeg"/><Relationship Id="rId3" Type="http://schemas.openxmlformats.org/officeDocument/2006/relationships/image" Target="../media/image52.png"/><Relationship Id="rId4"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jpe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image" Target="../media/image61.wmf"/><Relationship Id="rId2"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62.wmf"/><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jpeg"/><Relationship Id="rId9"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TextShape 1"/>
          <p:cNvSpPr txBox="1"/>
          <p:nvPr/>
        </p:nvSpPr>
        <p:spPr>
          <a:xfrm>
            <a:off x="323640" y="332640"/>
            <a:ext cx="8496720" cy="626436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Εγκλήματα πολέμου</a:t>
            </a:r>
            <a:endParaRPr b="0" lang="el-GR" sz="2400" spc="-1" strike="noStrike">
              <a:latin typeface="Arial"/>
            </a:endParaRPr>
          </a:p>
          <a:p>
            <a:pPr algn="ctr">
              <a:lnSpc>
                <a:spcPct val="100000"/>
              </a:lnSpc>
              <a:spcBef>
                <a:spcPts val="479"/>
              </a:spcBef>
            </a:pPr>
            <a:r>
              <a:rPr b="0" lang="el-GR" sz="2400" spc="-1" strike="noStrike">
                <a:solidFill>
                  <a:srgbClr val="ffff00"/>
                </a:solidFill>
                <a:latin typeface="Calibri"/>
              </a:rPr>
              <a:t>Εγκλήματα κατά της ανθρωπότητας</a:t>
            </a:r>
            <a:endParaRPr b="0" lang="el-GR" sz="2400" spc="-1" strike="noStrike">
              <a:latin typeface="Arial"/>
            </a:endParaRPr>
          </a:p>
          <a:p>
            <a:pPr algn="ctr">
              <a:lnSpc>
                <a:spcPct val="100000"/>
              </a:lnSpc>
              <a:spcBef>
                <a:spcPts val="479"/>
              </a:spcBef>
            </a:pPr>
            <a:r>
              <a:rPr b="0" lang="el-GR" sz="2400" spc="-1" strike="noStrike">
                <a:solidFill>
                  <a:srgbClr val="ffff00"/>
                </a:solidFill>
                <a:latin typeface="Calibri"/>
              </a:rPr>
              <a:t>Το Ολοκαύτωμα</a:t>
            </a:r>
            <a:endParaRPr b="0" lang="el-GR" sz="2400" spc="-1" strike="noStrike">
              <a:latin typeface="Arial"/>
            </a:endParaRPr>
          </a:p>
        </p:txBody>
      </p:sp>
      <p:pic>
        <p:nvPicPr>
          <p:cNvPr id="83" name="Picture 2" descr=""/>
          <p:cNvPicPr/>
          <p:nvPr/>
        </p:nvPicPr>
        <p:blipFill>
          <a:blip r:embed="rId1"/>
          <a:stretch/>
        </p:blipFill>
        <p:spPr>
          <a:xfrm>
            <a:off x="683640" y="1947240"/>
            <a:ext cx="3836520" cy="2537640"/>
          </a:xfrm>
          <a:prstGeom prst="rect">
            <a:avLst/>
          </a:prstGeom>
          <a:ln>
            <a:noFill/>
          </a:ln>
        </p:spPr>
      </p:pic>
      <p:pic>
        <p:nvPicPr>
          <p:cNvPr id="84" name="Picture 3" descr=""/>
          <p:cNvPicPr/>
          <p:nvPr/>
        </p:nvPicPr>
        <p:blipFill>
          <a:blip r:embed="rId2"/>
          <a:stretch/>
        </p:blipFill>
        <p:spPr>
          <a:xfrm>
            <a:off x="6012000" y="3080160"/>
            <a:ext cx="2492280" cy="1893960"/>
          </a:xfrm>
          <a:prstGeom prst="rect">
            <a:avLst/>
          </a:prstGeom>
          <a:ln>
            <a:noFill/>
          </a:ln>
        </p:spPr>
      </p:pic>
      <p:pic>
        <p:nvPicPr>
          <p:cNvPr id="85" name="Picture 4" descr=""/>
          <p:cNvPicPr/>
          <p:nvPr/>
        </p:nvPicPr>
        <p:blipFill>
          <a:blip r:embed="rId3"/>
          <a:stretch/>
        </p:blipFill>
        <p:spPr>
          <a:xfrm>
            <a:off x="2746440" y="4649760"/>
            <a:ext cx="2947680" cy="2207880"/>
          </a:xfrm>
          <a:prstGeom prst="rect">
            <a:avLst/>
          </a:prstGeom>
          <a:ln>
            <a:noFill/>
          </a:ln>
        </p:spPr>
      </p:pic>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9" name="Θέση περιεχομένου 1" descr=""/>
          <p:cNvPicPr/>
          <p:nvPr/>
        </p:nvPicPr>
        <p:blipFill>
          <a:blip r:embed="rId1"/>
          <a:stretch/>
        </p:blipFill>
        <p:spPr>
          <a:xfrm>
            <a:off x="323640" y="476640"/>
            <a:ext cx="8496720" cy="5962320"/>
          </a:xfrm>
          <a:prstGeom prst="rect">
            <a:avLst/>
          </a:prstGeom>
          <a:ln>
            <a:noFill/>
          </a:ln>
        </p:spPr>
      </p:pic>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0" name="Θέση περιεχομένου 1" descr=""/>
          <p:cNvPicPr/>
          <p:nvPr/>
        </p:nvPicPr>
        <p:blipFill>
          <a:blip r:embed="rId1"/>
          <a:stretch/>
        </p:blipFill>
        <p:spPr>
          <a:xfrm>
            <a:off x="168120" y="473040"/>
            <a:ext cx="3168000" cy="4235760"/>
          </a:xfrm>
          <a:prstGeom prst="rect">
            <a:avLst/>
          </a:prstGeom>
          <a:ln>
            <a:noFill/>
          </a:ln>
        </p:spPr>
      </p:pic>
      <p:sp>
        <p:nvSpPr>
          <p:cNvPr id="111" name="CustomShape 1"/>
          <p:cNvSpPr/>
          <p:nvPr/>
        </p:nvSpPr>
        <p:spPr>
          <a:xfrm>
            <a:off x="3060000" y="116640"/>
            <a:ext cx="3096000" cy="456120"/>
          </a:xfrm>
          <a:prstGeom prst="rect">
            <a:avLst/>
          </a:prstGeom>
          <a:noFill/>
          <a:ln>
            <a:noFill/>
          </a:ln>
        </p:spPr>
        <p:style>
          <a:lnRef idx="0"/>
          <a:fillRef idx="0"/>
          <a:effectRef idx="0"/>
          <a:fontRef idx="minor"/>
        </p:style>
        <p:txBody>
          <a:bodyPr lIns="90000" rIns="90000" tIns="45000" bIns="45000"/>
          <a:p>
            <a:pPr algn="ctr">
              <a:lnSpc>
                <a:spcPct val="100000"/>
              </a:lnSpc>
            </a:pPr>
            <a:r>
              <a:rPr b="0" lang="el-GR" sz="2400" spc="-1" strike="noStrike">
                <a:solidFill>
                  <a:srgbClr val="ffff00"/>
                </a:solidFill>
                <a:latin typeface="Calibri"/>
              </a:rPr>
              <a:t>Πογκρόμ</a:t>
            </a:r>
            <a:endParaRPr b="0" lang="el-GR" sz="2400" spc="-1" strike="noStrike">
              <a:latin typeface="Arial"/>
            </a:endParaRPr>
          </a:p>
        </p:txBody>
      </p:sp>
      <p:sp>
        <p:nvSpPr>
          <p:cNvPr id="112" name="CustomShape 2"/>
          <p:cNvSpPr/>
          <p:nvPr/>
        </p:nvSpPr>
        <p:spPr>
          <a:xfrm>
            <a:off x="95760" y="4834800"/>
            <a:ext cx="3312000" cy="456120"/>
          </a:xfrm>
          <a:prstGeom prst="rect">
            <a:avLst/>
          </a:prstGeom>
          <a:noFill/>
          <a:ln>
            <a:noFill/>
          </a:ln>
        </p:spPr>
        <p:style>
          <a:lnRef idx="0"/>
          <a:fillRef idx="0"/>
          <a:effectRef idx="0"/>
          <a:fontRef idx="minor"/>
        </p:style>
        <p:txBody>
          <a:bodyPr lIns="90000" rIns="90000" tIns="45000" bIns="45000"/>
          <a:p>
            <a:pPr algn="ctr">
              <a:lnSpc>
                <a:spcPct val="100000"/>
              </a:lnSpc>
            </a:pPr>
            <a:r>
              <a:rPr b="0" lang="el-GR" sz="2400" spc="-1" strike="noStrike">
                <a:solidFill>
                  <a:srgbClr val="ffff00"/>
                </a:solidFill>
                <a:latin typeface="Calibri"/>
              </a:rPr>
              <a:t>1614, Φρανκφούρτη </a:t>
            </a:r>
            <a:endParaRPr b="0" lang="el-GR" sz="2400" spc="-1" strike="noStrike">
              <a:latin typeface="Arial"/>
            </a:endParaRPr>
          </a:p>
        </p:txBody>
      </p:sp>
      <p:pic>
        <p:nvPicPr>
          <p:cNvPr id="113" name="Εικόνα 5" descr=""/>
          <p:cNvPicPr/>
          <p:nvPr/>
        </p:nvPicPr>
        <p:blipFill>
          <a:blip r:embed="rId2"/>
          <a:stretch/>
        </p:blipFill>
        <p:spPr>
          <a:xfrm>
            <a:off x="3708000" y="578160"/>
            <a:ext cx="3196800" cy="2536200"/>
          </a:xfrm>
          <a:prstGeom prst="rect">
            <a:avLst/>
          </a:prstGeom>
          <a:ln>
            <a:noFill/>
          </a:ln>
        </p:spPr>
      </p:pic>
      <p:sp>
        <p:nvSpPr>
          <p:cNvPr id="114" name="CustomShape 3"/>
          <p:cNvSpPr/>
          <p:nvPr/>
        </p:nvSpPr>
        <p:spPr>
          <a:xfrm>
            <a:off x="3808440" y="3097800"/>
            <a:ext cx="3096000" cy="456120"/>
          </a:xfrm>
          <a:prstGeom prst="rect">
            <a:avLst/>
          </a:prstGeom>
          <a:noFill/>
          <a:ln>
            <a:noFill/>
          </a:ln>
        </p:spPr>
        <p:style>
          <a:lnRef idx="0"/>
          <a:fillRef idx="0"/>
          <a:effectRef idx="0"/>
          <a:fontRef idx="minor"/>
        </p:style>
        <p:txBody>
          <a:bodyPr lIns="90000" rIns="90000" tIns="45000" bIns="45000"/>
          <a:p>
            <a:pPr algn="ctr">
              <a:lnSpc>
                <a:spcPct val="100000"/>
              </a:lnSpc>
            </a:pPr>
            <a:r>
              <a:rPr b="0" lang="el-GR" sz="2400" spc="-1" strike="noStrike">
                <a:solidFill>
                  <a:srgbClr val="ffff00"/>
                </a:solidFill>
                <a:latin typeface="Calibri"/>
              </a:rPr>
              <a:t>1819, Φρανκφούρτη</a:t>
            </a:r>
            <a:endParaRPr b="0" lang="el-GR" sz="2400" spc="-1" strike="noStrike">
              <a:latin typeface="Arial"/>
            </a:endParaRPr>
          </a:p>
        </p:txBody>
      </p:sp>
      <p:sp>
        <p:nvSpPr>
          <p:cNvPr id="115" name="CustomShape 4"/>
          <p:cNvSpPr/>
          <p:nvPr/>
        </p:nvSpPr>
        <p:spPr>
          <a:xfrm>
            <a:off x="3456360" y="5742360"/>
            <a:ext cx="2571480" cy="456120"/>
          </a:xfrm>
          <a:prstGeom prst="rect">
            <a:avLst/>
          </a:prstGeom>
          <a:noFill/>
          <a:ln>
            <a:noFill/>
          </a:ln>
        </p:spPr>
        <p:style>
          <a:lnRef idx="0"/>
          <a:fillRef idx="0"/>
          <a:effectRef idx="0"/>
          <a:fontRef idx="minor"/>
        </p:style>
        <p:txBody>
          <a:bodyPr lIns="90000" rIns="90000" tIns="45000" bIns="45000"/>
          <a:p>
            <a:pPr algn="ctr">
              <a:lnSpc>
                <a:spcPct val="100000"/>
              </a:lnSpc>
            </a:pPr>
            <a:r>
              <a:rPr b="0" lang="el-GR" sz="2400" spc="-1" strike="noStrike">
                <a:solidFill>
                  <a:srgbClr val="ffff00"/>
                </a:solidFill>
                <a:latin typeface="Calibri"/>
              </a:rPr>
              <a:t>1506, Λισαβόνα</a:t>
            </a:r>
            <a:endParaRPr b="0" lang="el-GR" sz="2400" spc="-1" strike="noStrike">
              <a:latin typeface="Arial"/>
            </a:endParaRPr>
          </a:p>
        </p:txBody>
      </p:sp>
      <p:pic>
        <p:nvPicPr>
          <p:cNvPr id="116" name="Εικόνα 9" descr=""/>
          <p:cNvPicPr/>
          <p:nvPr/>
        </p:nvPicPr>
        <p:blipFill>
          <a:blip r:embed="rId3"/>
          <a:stretch/>
        </p:blipFill>
        <p:spPr>
          <a:xfrm>
            <a:off x="3508920" y="3531960"/>
            <a:ext cx="2278080" cy="2209680"/>
          </a:xfrm>
          <a:prstGeom prst="rect">
            <a:avLst/>
          </a:prstGeom>
          <a:ln>
            <a:noFill/>
          </a:ln>
        </p:spPr>
      </p:pic>
      <p:pic>
        <p:nvPicPr>
          <p:cNvPr id="117" name="Εικόνα 10" descr=""/>
          <p:cNvPicPr/>
          <p:nvPr/>
        </p:nvPicPr>
        <p:blipFill>
          <a:blip r:embed="rId4"/>
          <a:stretch/>
        </p:blipFill>
        <p:spPr>
          <a:xfrm>
            <a:off x="5960160" y="3737160"/>
            <a:ext cx="3333240" cy="1800000"/>
          </a:xfrm>
          <a:prstGeom prst="rect">
            <a:avLst/>
          </a:prstGeom>
          <a:ln>
            <a:noFill/>
          </a:ln>
        </p:spPr>
      </p:pic>
      <p:sp>
        <p:nvSpPr>
          <p:cNvPr id="118" name="CustomShape 5"/>
          <p:cNvSpPr/>
          <p:nvPr/>
        </p:nvSpPr>
        <p:spPr>
          <a:xfrm>
            <a:off x="5960160" y="5537160"/>
            <a:ext cx="3183480" cy="456120"/>
          </a:xfrm>
          <a:prstGeom prst="rect">
            <a:avLst/>
          </a:prstGeom>
          <a:noFill/>
          <a:ln>
            <a:noFill/>
          </a:ln>
        </p:spPr>
        <p:style>
          <a:lnRef idx="0"/>
          <a:fillRef idx="0"/>
          <a:effectRef idx="0"/>
          <a:fontRef idx="minor"/>
        </p:style>
        <p:txBody>
          <a:bodyPr lIns="90000" rIns="90000" tIns="45000" bIns="45000"/>
          <a:p>
            <a:pPr algn="ctr">
              <a:lnSpc>
                <a:spcPct val="100000"/>
              </a:lnSpc>
            </a:pPr>
            <a:r>
              <a:rPr b="0" lang="el-GR" sz="2400" spc="-1" strike="noStrike">
                <a:solidFill>
                  <a:srgbClr val="ffff00"/>
                </a:solidFill>
                <a:latin typeface="Calibri"/>
              </a:rPr>
              <a:t>1905, Αικατερίνοσλαβ</a:t>
            </a:r>
            <a:endParaRPr b="0" lang="el-GR" sz="2400" spc="-1" strike="noStrike">
              <a:latin typeface="Arial"/>
            </a:endParaRPr>
          </a:p>
        </p:txBody>
      </p:sp>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Στα νεότερα χρόνια ο Αντισημιτισμός δε σχετίζεται τόσο με τη θρησκεία. Είναι περισσότερο ρατσιστικός.</a:t>
            </a:r>
            <a:endParaRPr b="0" lang="el-GR" sz="2400" spc="-1" strike="noStrike">
              <a:solidFill>
                <a:srgbClr val="000000"/>
              </a:solidFill>
              <a:latin typeface="Calibri"/>
            </a:endParaRPr>
          </a:p>
        </p:txBody>
      </p:sp>
      <p:pic>
        <p:nvPicPr>
          <p:cNvPr id="120" name="Εικόνα 1" descr=""/>
          <p:cNvPicPr/>
          <p:nvPr/>
        </p:nvPicPr>
        <p:blipFill>
          <a:blip r:embed="rId1"/>
          <a:stretch/>
        </p:blipFill>
        <p:spPr>
          <a:xfrm>
            <a:off x="99000" y="1196640"/>
            <a:ext cx="2518560" cy="3688920"/>
          </a:xfrm>
          <a:prstGeom prst="rect">
            <a:avLst/>
          </a:prstGeom>
          <a:ln>
            <a:noFill/>
          </a:ln>
        </p:spPr>
      </p:pic>
      <p:pic>
        <p:nvPicPr>
          <p:cNvPr id="121" name="Εικόνα 3" descr=""/>
          <p:cNvPicPr/>
          <p:nvPr/>
        </p:nvPicPr>
        <p:blipFill>
          <a:blip r:embed="rId2"/>
          <a:stretch/>
        </p:blipFill>
        <p:spPr>
          <a:xfrm>
            <a:off x="2943000" y="2061000"/>
            <a:ext cx="2707920" cy="3289320"/>
          </a:xfrm>
          <a:prstGeom prst="rect">
            <a:avLst/>
          </a:prstGeom>
          <a:ln>
            <a:noFill/>
          </a:ln>
        </p:spPr>
      </p:pic>
      <p:pic>
        <p:nvPicPr>
          <p:cNvPr id="122" name="Εικόνα 4" descr=""/>
          <p:cNvPicPr/>
          <p:nvPr/>
        </p:nvPicPr>
        <p:blipFill>
          <a:blip r:embed="rId3"/>
          <a:stretch/>
        </p:blipFill>
        <p:spPr>
          <a:xfrm>
            <a:off x="5976360" y="2650680"/>
            <a:ext cx="3167280" cy="4206960"/>
          </a:xfrm>
          <a:prstGeom prst="rect">
            <a:avLst/>
          </a:prstGeom>
          <a:ln>
            <a:noFill/>
          </a:ln>
        </p:spPr>
      </p:pic>
    </p:spTree>
  </p:cSld>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Στη Γερμανία οι Εβραίοι ήταν αρκετοί (περ. 500.000) και συνήθως απόλυτα ενταγμένοι στη γερμανική κοινωνία.</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Με την άνοδο του Χίτλερ, οι πιέσεις αυξάνονται.</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-Μποϊκοτάζ (1933)</a:t>
            </a:r>
            <a:endParaRPr b="0" lang="el-GR" sz="2400" spc="-1" strike="noStrike">
              <a:solidFill>
                <a:srgbClr val="000000"/>
              </a:solidFill>
              <a:latin typeface="Calibri"/>
            </a:endParaRPr>
          </a:p>
        </p:txBody>
      </p:sp>
      <p:pic>
        <p:nvPicPr>
          <p:cNvPr id="124" name="Εικόνα 1" descr=""/>
          <p:cNvPicPr/>
          <p:nvPr/>
        </p:nvPicPr>
        <p:blipFill>
          <a:blip r:embed="rId1"/>
          <a:stretch/>
        </p:blipFill>
        <p:spPr>
          <a:xfrm>
            <a:off x="179640" y="2421000"/>
            <a:ext cx="4169520" cy="2751840"/>
          </a:xfrm>
          <a:prstGeom prst="rect">
            <a:avLst/>
          </a:prstGeom>
          <a:ln>
            <a:noFill/>
          </a:ln>
        </p:spPr>
      </p:pic>
      <p:pic>
        <p:nvPicPr>
          <p:cNvPr id="125" name="Content Placeholder 3" descr=""/>
          <p:cNvPicPr/>
          <p:nvPr/>
        </p:nvPicPr>
        <p:blipFill>
          <a:blip r:embed="rId2"/>
          <a:stretch/>
        </p:blipFill>
        <p:spPr>
          <a:xfrm>
            <a:off x="5004000" y="2637000"/>
            <a:ext cx="2816640" cy="3745440"/>
          </a:xfrm>
          <a:prstGeom prst="rect">
            <a:avLst/>
          </a:prstGeom>
          <a:ln>
            <a:noFill/>
          </a:ln>
          <a:effectLst>
            <a:outerShdw algn="tl" blurRad="190500" rotWithShape="0">
              <a:srgbClr val="000000">
                <a:alpha val="70000"/>
              </a:srgbClr>
            </a:outerShdw>
          </a:effectLst>
        </p:spPr>
      </p:pic>
    </p:spTree>
  </p:cSld>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Νόμοι ενάντια σε μικτούς γάμους</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Ρατσισμός και στέρηση πολιτικών δικαιωμάτων (1935)</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Οι Γερμανοί Εβραίοι, εκτός των άλλων, δεν μπορούν να είναι δάσκαλοι, γιατροί</a:t>
            </a:r>
            <a:endParaRPr b="0" lang="el-GR" sz="2400" spc="-1" strike="noStrike">
              <a:solidFill>
                <a:srgbClr val="000000"/>
              </a:solidFill>
              <a:latin typeface="Calibri"/>
            </a:endParaRPr>
          </a:p>
        </p:txBody>
      </p:sp>
      <p:pic>
        <p:nvPicPr>
          <p:cNvPr id="127" name="Content Placeholder 3" descr=""/>
          <p:cNvPicPr/>
          <p:nvPr/>
        </p:nvPicPr>
        <p:blipFill>
          <a:blip r:embed="rId1"/>
          <a:stretch/>
        </p:blipFill>
        <p:spPr>
          <a:xfrm>
            <a:off x="323640" y="2565000"/>
            <a:ext cx="3510000" cy="2476800"/>
          </a:xfrm>
          <a:prstGeom prst="rect">
            <a:avLst/>
          </a:prstGeom>
          <a:ln>
            <a:noFill/>
          </a:ln>
          <a:effectLst>
            <a:outerShdw algn="tl" blurRad="190500" rotWithShape="0">
              <a:srgbClr val="000000">
                <a:alpha val="70000"/>
              </a:srgbClr>
            </a:outerShdw>
          </a:effectLst>
        </p:spPr>
      </p:pic>
      <p:pic>
        <p:nvPicPr>
          <p:cNvPr id="128" name="Picture 6" descr=""/>
          <p:cNvPicPr/>
          <p:nvPr/>
        </p:nvPicPr>
        <p:blipFill>
          <a:blip r:embed="rId2"/>
          <a:stretch/>
        </p:blipFill>
        <p:spPr>
          <a:xfrm>
            <a:off x="4284000" y="3069000"/>
            <a:ext cx="4495320" cy="3284280"/>
          </a:xfrm>
          <a:prstGeom prst="rect">
            <a:avLst/>
          </a:prstGeom>
          <a:ln>
            <a:noFill/>
          </a:ln>
        </p:spPr>
      </p:pic>
    </p:spTree>
  </p:cSld>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Η νύχτα των Κρυστάλλων (9-10 Νοεμβρίου 1938)</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Η αρχή του τέλους…</a:t>
            </a:r>
            <a:endParaRPr b="0" lang="el-GR" sz="2400" spc="-1" strike="noStrike">
              <a:solidFill>
                <a:srgbClr val="000000"/>
              </a:solidFill>
              <a:latin typeface="Calibri"/>
            </a:endParaRPr>
          </a:p>
        </p:txBody>
      </p:sp>
      <p:pic>
        <p:nvPicPr>
          <p:cNvPr id="130" name="Εικόνα 1" descr=""/>
          <p:cNvPicPr/>
          <p:nvPr/>
        </p:nvPicPr>
        <p:blipFill>
          <a:blip r:embed="rId1"/>
          <a:stretch/>
        </p:blipFill>
        <p:spPr>
          <a:xfrm>
            <a:off x="290160" y="1369800"/>
            <a:ext cx="3949920" cy="2823120"/>
          </a:xfrm>
          <a:prstGeom prst="rect">
            <a:avLst/>
          </a:prstGeom>
          <a:ln>
            <a:noFill/>
          </a:ln>
        </p:spPr>
      </p:pic>
      <p:pic>
        <p:nvPicPr>
          <p:cNvPr id="131" name="Εικόνα 3" descr=""/>
          <p:cNvPicPr/>
          <p:nvPr/>
        </p:nvPicPr>
        <p:blipFill>
          <a:blip r:embed="rId2"/>
          <a:stretch/>
        </p:blipFill>
        <p:spPr>
          <a:xfrm>
            <a:off x="776160" y="4393080"/>
            <a:ext cx="2977560" cy="2400120"/>
          </a:xfrm>
          <a:prstGeom prst="rect">
            <a:avLst/>
          </a:prstGeom>
          <a:ln>
            <a:noFill/>
          </a:ln>
        </p:spPr>
      </p:pic>
      <p:pic>
        <p:nvPicPr>
          <p:cNvPr id="132" name="Εικόνα 4" descr=""/>
          <p:cNvPicPr/>
          <p:nvPr/>
        </p:nvPicPr>
        <p:blipFill>
          <a:blip r:embed="rId3"/>
          <a:stretch/>
        </p:blipFill>
        <p:spPr>
          <a:xfrm>
            <a:off x="4445280" y="1628640"/>
            <a:ext cx="4241520" cy="3106800"/>
          </a:xfrm>
          <a:prstGeom prst="rect">
            <a:avLst/>
          </a:prstGeom>
          <a:ln>
            <a:noFill/>
          </a:ln>
        </p:spPr>
      </p:pic>
    </p:spTree>
  </p:cSld>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Γίνονται δημεύσεις. Αρκετοί καταφέρνουν να φύγουν.</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Αρχίζουν και οι πρώτες συλλήψεις (περ. 30,000).</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Εβραίοι αρχίζουν να στέλνονται σε στρατόπεδα συγκέντρωσης.</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Μαζί τους στέλνονται Ρομά και άτομα με ψυχικά και σωματικά προβλήματα</a:t>
            </a:r>
            <a:endParaRPr b="0" lang="el-GR" sz="2400" spc="-1" strike="noStrike">
              <a:solidFill>
                <a:srgbClr val="000000"/>
              </a:solidFill>
              <a:latin typeface="Calibri"/>
            </a:endParaRPr>
          </a:p>
        </p:txBody>
      </p:sp>
      <p:pic>
        <p:nvPicPr>
          <p:cNvPr id="134" name="Content Placeholder 3" descr=""/>
          <p:cNvPicPr/>
          <p:nvPr/>
        </p:nvPicPr>
        <p:blipFill>
          <a:blip r:embed="rId1"/>
          <a:stretch/>
        </p:blipFill>
        <p:spPr>
          <a:xfrm>
            <a:off x="1080000" y="2376000"/>
            <a:ext cx="6811560" cy="4350240"/>
          </a:xfrm>
          <a:prstGeom prst="rect">
            <a:avLst/>
          </a:prstGeom>
          <a:ln>
            <a:noFill/>
          </a:ln>
          <a:effectLst>
            <a:outerShdw algn="tl" blurRad="190500" rotWithShape="0">
              <a:srgbClr val="000000">
                <a:alpha val="70000"/>
              </a:srgbClr>
            </a:outerShdw>
          </a:effectLst>
        </p:spPr>
      </p:pic>
    </p:spTree>
  </p:cSld>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00"/>
              </a:spcBef>
            </a:pPr>
            <a:r>
              <a:rPr b="0" lang="el-GR" sz="2000" spc="-1" strike="noStrike">
                <a:solidFill>
                  <a:srgbClr val="ffff00"/>
                </a:solidFill>
                <a:latin typeface="Calibri"/>
              </a:rPr>
              <a:t>Στην Τσεχοσλοβακία υπήρχαν περ. 350,000 Εβραίοι. </a:t>
            </a:r>
            <a:endParaRPr b="0" lang="el-GR" sz="2000" spc="-1" strike="noStrike">
              <a:solidFill>
                <a:srgbClr val="000000"/>
              </a:solidFill>
              <a:latin typeface="Calibri"/>
            </a:endParaRPr>
          </a:p>
          <a:p>
            <a:pPr algn="ctr">
              <a:lnSpc>
                <a:spcPct val="100000"/>
              </a:lnSpc>
              <a:spcBef>
                <a:spcPts val="400"/>
              </a:spcBef>
            </a:pPr>
            <a:r>
              <a:rPr b="0" lang="el-GR" sz="2000" spc="-1" strike="noStrike">
                <a:solidFill>
                  <a:srgbClr val="ffff00"/>
                </a:solidFill>
                <a:latin typeface="Calibri"/>
              </a:rPr>
              <a:t>Στην Πολωνία, οι Εβραίοι ήταν περισσότεροι (περ. 3.500.000). </a:t>
            </a:r>
            <a:endParaRPr b="0" lang="el-GR" sz="2000" spc="-1" strike="noStrike">
              <a:solidFill>
                <a:srgbClr val="000000"/>
              </a:solidFill>
              <a:latin typeface="Calibri"/>
            </a:endParaRPr>
          </a:p>
          <a:p>
            <a:pPr algn="ctr">
              <a:lnSpc>
                <a:spcPct val="100000"/>
              </a:lnSpc>
              <a:spcBef>
                <a:spcPts val="400"/>
              </a:spcBef>
            </a:pPr>
            <a:r>
              <a:rPr b="0" lang="el-GR" sz="2000" spc="-1" strike="noStrike">
                <a:solidFill>
                  <a:srgbClr val="ffff00"/>
                </a:solidFill>
                <a:latin typeface="Calibri"/>
              </a:rPr>
              <a:t>Τον Οκτώβριο 1939, η ναζιστική Γερμανία καταλαμβάνει τη μισή Πολωνία.</a:t>
            </a:r>
            <a:endParaRPr b="0" lang="el-GR" sz="2000" spc="-1" strike="noStrike">
              <a:solidFill>
                <a:srgbClr val="000000"/>
              </a:solidFill>
              <a:latin typeface="Calibri"/>
            </a:endParaRPr>
          </a:p>
          <a:p>
            <a:pPr algn="ctr">
              <a:lnSpc>
                <a:spcPct val="100000"/>
              </a:lnSpc>
              <a:spcBef>
                <a:spcPts val="400"/>
              </a:spcBef>
            </a:pPr>
            <a:r>
              <a:rPr b="0" lang="el-GR" sz="2000" spc="-1" strike="noStrike">
                <a:solidFill>
                  <a:srgbClr val="ffff00"/>
                </a:solidFill>
                <a:latin typeface="Calibri"/>
              </a:rPr>
              <a:t>Δημιουργείται το γκέτο της Βαρσοβίας, όπου συνωστίστηκαν περ. 500.000</a:t>
            </a:r>
            <a:endParaRPr b="0" lang="el-GR" sz="2000" spc="-1" strike="noStrike">
              <a:solidFill>
                <a:srgbClr val="000000"/>
              </a:solidFill>
              <a:latin typeface="Calibri"/>
            </a:endParaRPr>
          </a:p>
          <a:p>
            <a:pPr algn="ctr">
              <a:lnSpc>
                <a:spcPct val="100000"/>
              </a:lnSpc>
              <a:spcBef>
                <a:spcPts val="400"/>
              </a:spcBef>
            </a:pPr>
            <a:r>
              <a:rPr b="0" lang="el-GR" sz="2000" spc="-1" strike="noStrike">
                <a:solidFill>
                  <a:srgbClr val="ffff00"/>
                </a:solidFill>
                <a:latin typeface="Calibri"/>
              </a:rPr>
              <a:t>Περίπου 3.000.000 Εβραίοι βρίσκονταν στα εδάφη που κατέλαβαν οι Ναζί στη Σοβιετική Ένωση.</a:t>
            </a:r>
            <a:endParaRPr b="0" lang="el-GR" sz="2000" spc="-1" strike="noStrike">
              <a:solidFill>
                <a:srgbClr val="000000"/>
              </a:solidFill>
              <a:latin typeface="Calibri"/>
            </a:endParaRPr>
          </a:p>
          <a:p>
            <a:pPr algn="ctr">
              <a:lnSpc>
                <a:spcPct val="100000"/>
              </a:lnSpc>
              <a:spcBef>
                <a:spcPts val="400"/>
              </a:spcBef>
            </a:pPr>
            <a:endParaRPr b="0" lang="el-GR" sz="2000" spc="-1" strike="noStrike">
              <a:solidFill>
                <a:srgbClr val="000000"/>
              </a:solidFill>
              <a:latin typeface="Calibri"/>
            </a:endParaRPr>
          </a:p>
        </p:txBody>
      </p:sp>
      <p:pic>
        <p:nvPicPr>
          <p:cNvPr id="136" name="Εικόνα 1" descr=""/>
          <p:cNvPicPr/>
          <p:nvPr/>
        </p:nvPicPr>
        <p:blipFill>
          <a:blip r:embed="rId1"/>
          <a:stretch/>
        </p:blipFill>
        <p:spPr>
          <a:xfrm>
            <a:off x="467640" y="2565000"/>
            <a:ext cx="2911320" cy="2180880"/>
          </a:xfrm>
          <a:prstGeom prst="rect">
            <a:avLst/>
          </a:prstGeom>
          <a:ln>
            <a:noFill/>
          </a:ln>
        </p:spPr>
      </p:pic>
      <p:pic>
        <p:nvPicPr>
          <p:cNvPr id="137" name="Εικόνα 3" descr=""/>
          <p:cNvPicPr/>
          <p:nvPr/>
        </p:nvPicPr>
        <p:blipFill>
          <a:blip r:embed="rId2"/>
          <a:stretch/>
        </p:blipFill>
        <p:spPr>
          <a:xfrm>
            <a:off x="4284000" y="2709000"/>
            <a:ext cx="3074760" cy="2183400"/>
          </a:xfrm>
          <a:prstGeom prst="rect">
            <a:avLst/>
          </a:prstGeom>
          <a:ln>
            <a:noFill/>
          </a:ln>
        </p:spPr>
      </p:pic>
      <p:pic>
        <p:nvPicPr>
          <p:cNvPr id="138" name="Εικόνα 4" descr=""/>
          <p:cNvPicPr/>
          <p:nvPr/>
        </p:nvPicPr>
        <p:blipFill>
          <a:blip r:embed="rId3"/>
          <a:stretch/>
        </p:blipFill>
        <p:spPr>
          <a:xfrm>
            <a:off x="306000" y="5013000"/>
            <a:ext cx="3638160" cy="2228400"/>
          </a:xfrm>
          <a:prstGeom prst="rect">
            <a:avLst/>
          </a:prstGeom>
          <a:ln>
            <a:noFill/>
          </a:ln>
        </p:spPr>
      </p:pic>
      <p:pic>
        <p:nvPicPr>
          <p:cNvPr id="139" name="Content Placeholder 3" descr=""/>
          <p:cNvPicPr/>
          <p:nvPr/>
        </p:nvPicPr>
        <p:blipFill>
          <a:blip r:embed="rId4"/>
          <a:stretch/>
        </p:blipFill>
        <p:spPr>
          <a:xfrm>
            <a:off x="5508000" y="5042880"/>
            <a:ext cx="3008880" cy="1987200"/>
          </a:xfrm>
          <a:prstGeom prst="rect">
            <a:avLst/>
          </a:prstGeom>
          <a:ln>
            <a:noFill/>
          </a:ln>
          <a:effectLst>
            <a:outerShdw algn="tl" blurRad="190500" rotWithShape="0">
              <a:srgbClr val="000000">
                <a:alpha val="70000"/>
              </a:srgbClr>
            </a:outerShdw>
          </a:effectLst>
        </p:spPr>
      </p:pic>
    </p:spTree>
  </p:cSld>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TextShape 1"/>
          <p:cNvSpPr txBox="1"/>
          <p:nvPr/>
        </p:nvSpPr>
        <p:spPr>
          <a:xfrm>
            <a:off x="323640" y="0"/>
            <a:ext cx="8568720" cy="659700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Παράλληλα, οργανώνονται τα πολυάριθμα στρατόπεδα συγκέντρωσης, όπου στέλνονται εκατομμύρια Εβραίοι, Τσιγγάνοι, Ομοφυλόφιλοι, αριστεροί και αιχμάλωτοι.</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Πάρα πολλοί εξοντώνονται (παιδιά, ηλικιωμένοι, άρρωστοι). Οι υπόλοιποι τίθενται σε καθεστώς εξαναγκαστικής εργασίας κι εξόντωσης</a:t>
            </a:r>
            <a:endParaRPr b="0" lang="el-GR" sz="2400" spc="-1" strike="noStrike">
              <a:solidFill>
                <a:srgbClr val="000000"/>
              </a:solidFill>
              <a:latin typeface="Calibri"/>
            </a:endParaRPr>
          </a:p>
        </p:txBody>
      </p:sp>
      <p:pic>
        <p:nvPicPr>
          <p:cNvPr id="141" name="Picture 2" descr=""/>
          <p:cNvPicPr/>
          <p:nvPr/>
        </p:nvPicPr>
        <p:blipFill>
          <a:blip r:embed="rId1"/>
          <a:stretch/>
        </p:blipFill>
        <p:spPr>
          <a:xfrm>
            <a:off x="1551960" y="2349000"/>
            <a:ext cx="6112080" cy="4508640"/>
          </a:xfrm>
          <a:prstGeom prst="rect">
            <a:avLst/>
          </a:prstGeom>
          <a:ln>
            <a:noFill/>
          </a:ln>
        </p:spPr>
      </p:pic>
    </p:spTree>
  </p:cSld>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2" name="Picture 4" descr=""/>
          <p:cNvPicPr/>
          <p:nvPr/>
        </p:nvPicPr>
        <p:blipFill>
          <a:blip r:embed="rId1"/>
          <a:stretch/>
        </p:blipFill>
        <p:spPr>
          <a:xfrm>
            <a:off x="642960" y="410400"/>
            <a:ext cx="8179560" cy="4557600"/>
          </a:xfrm>
          <a:prstGeom prst="rect">
            <a:avLst/>
          </a:prstGeom>
          <a:ln>
            <a:noFill/>
          </a:ln>
        </p:spPr>
      </p:pic>
    </p:spTree>
  </p:cSld>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Η έννοια του εγκλήματος πολέμου ορίστηκε ουσιαστικά κατά τον 19</a:t>
            </a:r>
            <a:r>
              <a:rPr b="0" lang="el-GR" sz="2400" spc="-1" strike="noStrike" baseline="30000">
                <a:solidFill>
                  <a:srgbClr val="ffff00"/>
                </a:solidFill>
                <a:latin typeface="Calibri"/>
              </a:rPr>
              <a:t>ο</a:t>
            </a:r>
            <a:r>
              <a:rPr b="0" lang="el-GR" sz="2400" spc="-1" strike="noStrike">
                <a:solidFill>
                  <a:srgbClr val="ffff00"/>
                </a:solidFill>
                <a:latin typeface="Calibri"/>
              </a:rPr>
              <a:t>  και το πρώτο μισό του 20</a:t>
            </a:r>
            <a:r>
              <a:rPr b="0" lang="el-GR" sz="2400" spc="-1" strike="noStrike" baseline="30000">
                <a:solidFill>
                  <a:srgbClr val="ffff00"/>
                </a:solidFill>
                <a:latin typeface="Calibri"/>
              </a:rPr>
              <a:t>ου</a:t>
            </a:r>
            <a:r>
              <a:rPr b="0" lang="el-GR" sz="2400" spc="-1" strike="noStrike">
                <a:solidFill>
                  <a:srgbClr val="ffff00"/>
                </a:solidFill>
                <a:latin typeface="Calibri"/>
              </a:rPr>
              <a:t>  αι. στις Συνδιασκέψεις στη Χάγη (1899 και 1907) και στη Γενεύη (1864, 1906, 1929, 1949).</a:t>
            </a:r>
            <a:endParaRPr b="0" lang="el-GR" sz="2400" spc="-1" strike="noStrike">
              <a:solidFill>
                <a:srgbClr val="000000"/>
              </a:solidFill>
              <a:latin typeface="Calibri"/>
            </a:endParaRPr>
          </a:p>
          <a:p>
            <a:pPr algn="ctr">
              <a:lnSpc>
                <a:spcPct val="100000"/>
              </a:lnSpc>
              <a:spcBef>
                <a:spcPts val="479"/>
              </a:spcBef>
            </a:pPr>
            <a:endParaRPr b="0" lang="el-GR" sz="2400" spc="-1" strike="noStrike">
              <a:solidFill>
                <a:srgbClr val="000000"/>
              </a:solidFill>
              <a:latin typeface="Calibri"/>
            </a:endParaRPr>
          </a:p>
          <a:p>
            <a:pPr algn="ctr">
              <a:lnSpc>
                <a:spcPct val="100000"/>
              </a:lnSpc>
              <a:spcBef>
                <a:spcPts val="479"/>
              </a:spcBef>
            </a:pP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Ως εγκλήματα πολέμου, ανάμεσα σε άλλα, θεωρούνται:</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-Επιθέσεις, ομηρεία, εκτοπίσεις, βασανιστήρια, κακομεταχείριση (βιασμοί, δουλεία) κι εκτέλεση άμαχου πληθυσμού</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-Κακομεταχείριση κι εκτέλεση αιχμαλώτων χωρίς δίκαιη δίκη </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-Χρήση δηλητηριωδών ουσιών</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-Χρήση πολιτών ως ασπίδα</a:t>
            </a:r>
            <a:endParaRPr b="0" lang="el-GR" sz="2400" spc="-1" strike="noStrike">
              <a:solidFill>
                <a:srgbClr val="000000"/>
              </a:solidFill>
              <a:latin typeface="Calibri"/>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3" name="Picture 4" descr=""/>
          <p:cNvPicPr/>
          <p:nvPr/>
        </p:nvPicPr>
        <p:blipFill>
          <a:blip r:embed="rId1"/>
          <a:stretch/>
        </p:blipFill>
        <p:spPr>
          <a:xfrm>
            <a:off x="467640" y="353520"/>
            <a:ext cx="5256360" cy="3096000"/>
          </a:xfrm>
          <a:prstGeom prst="rect">
            <a:avLst/>
          </a:prstGeom>
          <a:ln>
            <a:noFill/>
          </a:ln>
        </p:spPr>
      </p:pic>
      <p:pic>
        <p:nvPicPr>
          <p:cNvPr id="144" name="Picture 5" descr=""/>
          <p:cNvPicPr/>
          <p:nvPr/>
        </p:nvPicPr>
        <p:blipFill>
          <a:blip r:embed="rId2"/>
          <a:stretch/>
        </p:blipFill>
        <p:spPr>
          <a:xfrm>
            <a:off x="755640" y="3674880"/>
            <a:ext cx="4013280" cy="2892240"/>
          </a:xfrm>
          <a:prstGeom prst="rect">
            <a:avLst/>
          </a:prstGeom>
          <a:ln>
            <a:noFill/>
          </a:ln>
        </p:spPr>
      </p:pic>
      <p:pic>
        <p:nvPicPr>
          <p:cNvPr id="145" name="Picture 8" descr=""/>
          <p:cNvPicPr/>
          <p:nvPr/>
        </p:nvPicPr>
        <p:blipFill>
          <a:blip r:embed="rId3"/>
          <a:stretch/>
        </p:blipFill>
        <p:spPr>
          <a:xfrm>
            <a:off x="6156000" y="1124640"/>
            <a:ext cx="2562480" cy="3497760"/>
          </a:xfrm>
          <a:prstGeom prst="rect">
            <a:avLst/>
          </a:prstGeom>
          <a:ln>
            <a:noFill/>
          </a:ln>
        </p:spPr>
      </p:pic>
    </p:spTree>
  </p:cSld>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«Η Τελική Λύση»</a:t>
            </a:r>
            <a:endParaRPr b="0" lang="el-GR" sz="2400" spc="-1" strike="noStrike">
              <a:solidFill>
                <a:srgbClr val="000000"/>
              </a:solidFill>
              <a:latin typeface="Calibri"/>
            </a:endParaRPr>
          </a:p>
          <a:p>
            <a:pPr algn="ctr">
              <a:lnSpc>
                <a:spcPct val="100000"/>
              </a:lnSpc>
              <a:spcBef>
                <a:spcPts val="479"/>
              </a:spcBef>
            </a:pPr>
            <a:endParaRPr b="0" lang="el-GR" sz="2400" spc="-1" strike="noStrike">
              <a:solidFill>
                <a:srgbClr val="000000"/>
              </a:solidFill>
              <a:latin typeface="Calibri"/>
            </a:endParaRPr>
          </a:p>
        </p:txBody>
      </p:sp>
      <p:pic>
        <p:nvPicPr>
          <p:cNvPr id="147" name="Content Placeholder 3" descr=""/>
          <p:cNvPicPr/>
          <p:nvPr/>
        </p:nvPicPr>
        <p:blipFill>
          <a:blip r:embed="rId1"/>
          <a:stretch/>
        </p:blipFill>
        <p:spPr>
          <a:xfrm>
            <a:off x="179640" y="908640"/>
            <a:ext cx="3068640" cy="4207320"/>
          </a:xfrm>
          <a:prstGeom prst="rect">
            <a:avLst/>
          </a:prstGeom>
          <a:ln>
            <a:noFill/>
          </a:ln>
          <a:effectLst>
            <a:outerShdw algn="tl" blurRad="190500" rotWithShape="0">
              <a:srgbClr val="000000">
                <a:alpha val="70000"/>
              </a:srgbClr>
            </a:outerShdw>
          </a:effectLst>
        </p:spPr>
      </p:pic>
      <p:sp>
        <p:nvSpPr>
          <p:cNvPr id="148" name="CustomShape 2"/>
          <p:cNvSpPr/>
          <p:nvPr/>
        </p:nvSpPr>
        <p:spPr>
          <a:xfrm>
            <a:off x="179640" y="5157360"/>
            <a:ext cx="3096000" cy="1461960"/>
          </a:xfrm>
          <a:prstGeom prst="rect">
            <a:avLst/>
          </a:prstGeom>
          <a:noFill/>
          <a:ln>
            <a:noFill/>
          </a:ln>
        </p:spPr>
        <p:style>
          <a:lnRef idx="0"/>
          <a:fillRef idx="0"/>
          <a:effectRef idx="0"/>
          <a:fontRef idx="minor"/>
        </p:style>
        <p:txBody>
          <a:bodyPr lIns="90000" rIns="90000" tIns="45000" bIns="45000"/>
          <a:p>
            <a:pPr algn="ctr">
              <a:lnSpc>
                <a:spcPct val="100000"/>
              </a:lnSpc>
            </a:pPr>
            <a:r>
              <a:rPr b="0" lang="el-GR" sz="1800" spc="-1" strike="noStrike">
                <a:solidFill>
                  <a:srgbClr val="ffff00"/>
                </a:solidFill>
                <a:latin typeface="Calibri"/>
              </a:rPr>
              <a:t>Ουκρανία, 1942</a:t>
            </a:r>
            <a:endParaRPr b="0" lang="el-GR" sz="1800" spc="-1" strike="noStrike">
              <a:latin typeface="Arial"/>
            </a:endParaRPr>
          </a:p>
          <a:p>
            <a:pPr algn="ctr">
              <a:lnSpc>
                <a:spcPct val="100000"/>
              </a:lnSpc>
            </a:pPr>
            <a:r>
              <a:rPr b="0" lang="el-GR" sz="1800" spc="-1" strike="noStrike">
                <a:solidFill>
                  <a:srgbClr val="ffff00"/>
                </a:solidFill>
                <a:latin typeface="Calibri"/>
              </a:rPr>
              <a:t>Υπολογίζεται ότι περίπου το ¼ των Εβραίων που σκοτώθηκαν εκτελέστηκαν με σφαίρες στις περιοχές όπου βρέθηκαν</a:t>
            </a:r>
            <a:endParaRPr b="0" lang="el-GR" sz="1800" spc="-1" strike="noStrike">
              <a:latin typeface="Arial"/>
            </a:endParaRPr>
          </a:p>
        </p:txBody>
      </p:sp>
      <p:pic>
        <p:nvPicPr>
          <p:cNvPr id="149" name="Picture 6" descr=""/>
          <p:cNvPicPr/>
          <p:nvPr/>
        </p:nvPicPr>
        <p:blipFill>
          <a:blip r:embed="rId2"/>
          <a:stretch/>
        </p:blipFill>
        <p:spPr>
          <a:xfrm>
            <a:off x="3780000" y="1183680"/>
            <a:ext cx="4876560" cy="3657240"/>
          </a:xfrm>
          <a:prstGeom prst="rect">
            <a:avLst/>
          </a:prstGeom>
          <a:ln>
            <a:noFill/>
          </a:ln>
        </p:spPr>
      </p:pic>
      <p:sp>
        <p:nvSpPr>
          <p:cNvPr id="150" name="CustomShape 3"/>
          <p:cNvSpPr/>
          <p:nvPr/>
        </p:nvSpPr>
        <p:spPr>
          <a:xfrm>
            <a:off x="3704040" y="5102280"/>
            <a:ext cx="4824000" cy="639000"/>
          </a:xfrm>
          <a:prstGeom prst="rect">
            <a:avLst/>
          </a:prstGeom>
          <a:noFill/>
          <a:ln>
            <a:noFill/>
          </a:ln>
        </p:spPr>
        <p:style>
          <a:lnRef idx="0"/>
          <a:fillRef idx="0"/>
          <a:effectRef idx="0"/>
          <a:fontRef idx="minor"/>
        </p:style>
        <p:txBody>
          <a:bodyPr lIns="90000" rIns="90000" tIns="45000" bIns="45000"/>
          <a:p>
            <a:pPr algn="ctr">
              <a:lnSpc>
                <a:spcPct val="100000"/>
              </a:lnSpc>
            </a:pPr>
            <a:r>
              <a:rPr b="0" lang="el-GR" sz="1800" spc="-1" strike="noStrike">
                <a:solidFill>
                  <a:srgbClr val="ffff00"/>
                </a:solidFill>
                <a:latin typeface="Calibri"/>
              </a:rPr>
              <a:t>Περ. 700.000 Εβραίοι σκοτώθηκαν σε ειδικά διαμορφωμένα φορτηγά</a:t>
            </a:r>
            <a:endParaRPr b="0" lang="el-GR" sz="1800" spc="-1" strike="noStrike">
              <a:latin typeface="Arial"/>
            </a:endParaRPr>
          </a:p>
        </p:txBody>
      </p:sp>
    </p:spTree>
  </p:cSld>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1" name="Content Placeholder 3" descr=""/>
          <p:cNvPicPr/>
          <p:nvPr/>
        </p:nvPicPr>
        <p:blipFill>
          <a:blip r:embed="rId1"/>
          <a:stretch/>
        </p:blipFill>
        <p:spPr>
          <a:xfrm>
            <a:off x="249120" y="1604880"/>
            <a:ext cx="2880000" cy="2288160"/>
          </a:xfrm>
          <a:prstGeom prst="rect">
            <a:avLst/>
          </a:prstGeom>
          <a:ln>
            <a:noFill/>
          </a:ln>
          <a:effectLst>
            <a:outerShdw algn="tl" blurRad="190500" rotWithShape="0">
              <a:srgbClr val="000000">
                <a:alpha val="70000"/>
              </a:srgbClr>
            </a:outerShdw>
          </a:effectLst>
        </p:spPr>
      </p:pic>
      <p:sp>
        <p:nvSpPr>
          <p:cNvPr id="152" name="TextShape 1"/>
          <p:cNvSpPr txBox="1"/>
          <p:nvPr/>
        </p:nvSpPr>
        <p:spPr>
          <a:xfrm>
            <a:off x="251640" y="404640"/>
            <a:ext cx="8569080" cy="3978720"/>
          </a:xfrm>
          <a:prstGeom prst="rect">
            <a:avLst/>
          </a:prstGeom>
          <a:noFill/>
          <a:ln>
            <a:noFill/>
          </a:ln>
        </p:spPr>
        <p:txBody>
          <a:bodyPr/>
          <a:p>
            <a:pPr algn="ctr">
              <a:lnSpc>
                <a:spcPct val="100000"/>
              </a:lnSpc>
              <a:spcBef>
                <a:spcPts val="479"/>
              </a:spcBef>
            </a:pPr>
            <a:r>
              <a:rPr b="0" lang="el-GR" sz="2400" spc="-1" strike="noStrike">
                <a:solidFill>
                  <a:srgbClr val="ffff00"/>
                </a:solidFill>
                <a:latin typeface="Calibri"/>
              </a:rPr>
              <a:t>Από τα 1942, οι Εβραίοι μεταφέρονται μαζικά πια στα στρατόπεδα συγκέντρωσης. Κάποιοι πέθαιναν κατά τη μεταφορά. Από εκεί στέλνονταν σε στρατόπεδα μαζικής εξόντωσης.</a:t>
            </a:r>
            <a:endParaRPr b="0" lang="el-GR" sz="2400" spc="-1" strike="noStrike">
              <a:solidFill>
                <a:srgbClr val="000000"/>
              </a:solidFill>
              <a:latin typeface="Calibri"/>
            </a:endParaRPr>
          </a:p>
        </p:txBody>
      </p:sp>
      <p:pic>
        <p:nvPicPr>
          <p:cNvPr id="153" name="Picture 2" descr=""/>
          <p:cNvPicPr/>
          <p:nvPr/>
        </p:nvPicPr>
        <p:blipFill>
          <a:blip r:embed="rId2"/>
          <a:stretch/>
        </p:blipFill>
        <p:spPr>
          <a:xfrm>
            <a:off x="4284000" y="2349000"/>
            <a:ext cx="4787640" cy="3531960"/>
          </a:xfrm>
          <a:prstGeom prst="rect">
            <a:avLst/>
          </a:prstGeom>
          <a:ln>
            <a:noFill/>
          </a:ln>
        </p:spPr>
      </p:pic>
      <p:pic>
        <p:nvPicPr>
          <p:cNvPr id="154" name="Εικόνα 7" descr=""/>
          <p:cNvPicPr/>
          <p:nvPr/>
        </p:nvPicPr>
        <p:blipFill>
          <a:blip r:embed="rId3"/>
          <a:stretch/>
        </p:blipFill>
        <p:spPr>
          <a:xfrm>
            <a:off x="467640" y="4077000"/>
            <a:ext cx="3626280" cy="2568600"/>
          </a:xfrm>
          <a:prstGeom prst="rect">
            <a:avLst/>
          </a:prstGeom>
          <a:ln>
            <a:noFill/>
          </a:ln>
        </p:spPr>
      </p:pic>
    </p:spTree>
  </p:cSld>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1" lang="el-GR" sz="2400" spc="-1" strike="noStrike">
                <a:solidFill>
                  <a:srgbClr val="ffff00"/>
                </a:solidFill>
                <a:latin typeface="Calibri"/>
              </a:rPr>
              <a:t>Μαρτυρία ενός Έλληνα Εβραίου από τη Θεσσαλονίκη που επέζησε από το Άουσβιτς</a:t>
            </a:r>
            <a:endParaRPr b="0" lang="el-GR" sz="2400" spc="-1" strike="noStrike">
              <a:solidFill>
                <a:srgbClr val="000000"/>
              </a:solidFill>
              <a:latin typeface="Calibri"/>
            </a:endParaRPr>
          </a:p>
          <a:p>
            <a:pPr algn="ctr">
              <a:lnSpc>
                <a:spcPct val="100000"/>
              </a:lnSpc>
              <a:spcBef>
                <a:spcPts val="479"/>
              </a:spcBef>
            </a:pPr>
            <a:r>
              <a:rPr b="0" i="1" lang="el-GR" sz="2400" spc="-1" strike="noStrike">
                <a:solidFill>
                  <a:srgbClr val="ffff00"/>
                </a:solidFill>
                <a:latin typeface="Calibri"/>
              </a:rPr>
              <a:t>«Μετά την άφιξή μας στο στρατόπεδο και την εξαφάνιση της γυναίκας μου και των γονιών μου, η μουσική ήταν αυτή που βοήθησε να μη βουλιάξω στην απελπισία. Γιατί ένας άνθρωπος απελπισμένος είναι ήδη ένας άνθρωπος νεκρός. Η μουσική μου επέτρεψε να υποφέρω το ανυπόφορο, αυτή την ανείπωτη φρίκη που ένιωσα από την πρώτη κιόλας στιγμή που μπήκα στο στρατόπεδο και έμαθα για την τύχη των δικών μου. Τα περισσότερα μέλη της οικογένειάς μου είχαν χαθεί [...]. Τότε, παρά τον πόνο που αισθανόμουνα, κατάφερνα να διατηρήσω το ηθικό μου, κι αυτό χάρη στη μουσική. Μου είχαν πάρει το βιολί μου, όμως μου είχαν δώσει σχεδόν αμέσως ένα άλλο. Εκείνη την πρώτη μέρα, ήταν σαν να είχα δεχτεί ένα χτύπημα στο κεφάλι. Όμως, ακόμη και σ' εκείνη την κατάσταση, μου ζήτησαν να παίξω μουσική. Και έπαιξα. Το πρώτο αίσθημα απελπισίας πούμε είχε πλημμυρίσει μεταμορφώθηκε σε αίσθημα ελπίδας χάρη στα προφητικά εκείνα λόγια του Blockaster, το πρώτο βράδυ που έφτασα στο μπλοκ: "Ελπίζω ότι δε θα πεθάνεις εδώ μέσα"».</a:t>
            </a:r>
            <a:endParaRPr b="0" lang="el-GR" sz="2400" spc="-1" strike="noStrike">
              <a:solidFill>
                <a:srgbClr val="000000"/>
              </a:solidFill>
              <a:latin typeface="Calibri"/>
            </a:endParaRPr>
          </a:p>
          <a:p>
            <a:pPr marL="343080" indent="-342720" algn="ctr">
              <a:lnSpc>
                <a:spcPct val="100000"/>
              </a:lnSpc>
              <a:spcBef>
                <a:spcPts val="479"/>
              </a:spcBef>
              <a:buClr>
                <a:srgbClr val="ffff00"/>
              </a:buClr>
              <a:buFont typeface="Arial"/>
              <a:buChar char="•"/>
            </a:pPr>
            <a:r>
              <a:rPr b="0" lang="el-GR" sz="2400" spc="-1" strike="noStrike">
                <a:solidFill>
                  <a:srgbClr val="ffff00"/>
                </a:solidFill>
                <a:latin typeface="Calibri"/>
              </a:rPr>
              <a:t>Ιάκωβος Στρούμσα, </a:t>
            </a:r>
            <a:r>
              <a:rPr b="0" i="1" lang="el-GR" sz="2400" spc="-1" strike="noStrike">
                <a:solidFill>
                  <a:srgbClr val="ffff00"/>
                </a:solidFill>
                <a:latin typeface="Calibri"/>
              </a:rPr>
              <a:t>Διάλεξα τη ζωή. Από τη Θεσσαλονίκη στο Άουσβιτς</a:t>
            </a:r>
            <a:r>
              <a:rPr b="0" lang="el-GR" sz="2400" spc="-1" strike="noStrike">
                <a:solidFill>
                  <a:srgbClr val="ffff00"/>
                </a:solidFill>
                <a:latin typeface="Calibri"/>
              </a:rPr>
              <a:t>, Ίδρυμα ΕΤΣ ΑΧΑΪΜ/εκδ. Παρατηρητής, Θεσσαλονίκη 1997, σ. 55-56.</a:t>
            </a:r>
            <a:endParaRPr b="0" lang="el-GR" sz="2400" spc="-1" strike="noStrike">
              <a:solidFill>
                <a:srgbClr val="000000"/>
              </a:solidFill>
              <a:latin typeface="Calibri"/>
            </a:endParaRPr>
          </a:p>
          <a:p>
            <a:pPr algn="ctr">
              <a:lnSpc>
                <a:spcPct val="100000"/>
              </a:lnSpc>
              <a:spcBef>
                <a:spcPts val="479"/>
              </a:spcBef>
            </a:pPr>
            <a:endParaRPr b="0" lang="el-GR" sz="2400" spc="-1" strike="noStrike">
              <a:solidFill>
                <a:srgbClr val="000000"/>
              </a:solidFill>
              <a:latin typeface="Calibri"/>
            </a:endParaRPr>
          </a:p>
        </p:txBody>
      </p:sp>
    </p:spTree>
  </p:cSld>
  <p:timing>
    <p:tnLst>
      <p:par>
        <p:cTn id="45" dur="indefinite" restart="never" nodeType="tmRoot">
          <p:childTnLst>
            <p:seq>
              <p:cTn id="46"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6" name="Content Placeholder 3" descr=""/>
          <p:cNvPicPr/>
          <p:nvPr/>
        </p:nvPicPr>
        <p:blipFill>
          <a:blip r:embed="rId1"/>
          <a:stretch/>
        </p:blipFill>
        <p:spPr>
          <a:xfrm>
            <a:off x="1331640" y="47520"/>
            <a:ext cx="5178960" cy="3413520"/>
          </a:xfrm>
          <a:prstGeom prst="rect">
            <a:avLst/>
          </a:prstGeom>
          <a:ln>
            <a:noFill/>
          </a:ln>
          <a:effectLst>
            <a:outerShdw algn="tl" blurRad="190500" rotWithShape="0">
              <a:srgbClr val="000000">
                <a:alpha val="70000"/>
              </a:srgbClr>
            </a:outerShdw>
          </a:effectLst>
        </p:spPr>
      </p:pic>
      <p:pic>
        <p:nvPicPr>
          <p:cNvPr id="157" name="Content Placeholder 3" descr=""/>
          <p:cNvPicPr/>
          <p:nvPr/>
        </p:nvPicPr>
        <p:blipFill>
          <a:blip r:embed="rId2"/>
          <a:stretch/>
        </p:blipFill>
        <p:spPr>
          <a:xfrm>
            <a:off x="899640" y="3746520"/>
            <a:ext cx="2407320" cy="3013200"/>
          </a:xfrm>
          <a:prstGeom prst="rect">
            <a:avLst/>
          </a:prstGeom>
          <a:ln>
            <a:noFill/>
          </a:ln>
          <a:effectLst>
            <a:outerShdw algn="tl" blurRad="190500" rotWithShape="0">
              <a:srgbClr val="000000">
                <a:alpha val="70000"/>
              </a:srgbClr>
            </a:outerShdw>
          </a:effectLst>
        </p:spPr>
      </p:pic>
      <p:pic>
        <p:nvPicPr>
          <p:cNvPr id="158" name="Picture 4" descr=""/>
          <p:cNvPicPr/>
          <p:nvPr/>
        </p:nvPicPr>
        <p:blipFill>
          <a:blip r:embed="rId3"/>
          <a:stretch/>
        </p:blipFill>
        <p:spPr>
          <a:xfrm>
            <a:off x="4548960" y="3623760"/>
            <a:ext cx="4343040" cy="3171600"/>
          </a:xfrm>
          <a:prstGeom prst="rect">
            <a:avLst/>
          </a:prstGeom>
          <a:ln>
            <a:noFill/>
          </a:ln>
        </p:spPr>
      </p:pic>
    </p:spTree>
  </p:cSld>
  <p:timing>
    <p:tnLst>
      <p:par>
        <p:cTn id="47" dur="indefinite" restart="never" nodeType="tmRoot">
          <p:childTnLst>
            <p:seq>
              <p:cTn id="48"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9" name="Θέση περιεχομένου 1" descr=""/>
          <p:cNvPicPr/>
          <p:nvPr/>
        </p:nvPicPr>
        <p:blipFill>
          <a:blip r:embed="rId1"/>
          <a:stretch/>
        </p:blipFill>
        <p:spPr>
          <a:xfrm>
            <a:off x="827640" y="764640"/>
            <a:ext cx="7619760" cy="5524200"/>
          </a:xfrm>
          <a:prstGeom prst="rect">
            <a:avLst/>
          </a:prstGeom>
          <a:ln>
            <a:noFill/>
          </a:ln>
        </p:spPr>
      </p:pic>
    </p:spTree>
  </p:cSld>
  <p:timing>
    <p:tnLst>
      <p:par>
        <p:cTn id="49" dur="indefinite" restart="never" nodeType="tmRoot">
          <p:childTnLst>
            <p:seq>
              <p:cTn id="50"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0" name="Θέση περιεχομένου 1" descr=""/>
          <p:cNvPicPr/>
          <p:nvPr/>
        </p:nvPicPr>
        <p:blipFill>
          <a:blip r:embed="rId1"/>
          <a:stretch/>
        </p:blipFill>
        <p:spPr>
          <a:xfrm>
            <a:off x="4212000" y="404640"/>
            <a:ext cx="3341160" cy="2401200"/>
          </a:xfrm>
          <a:prstGeom prst="rect">
            <a:avLst/>
          </a:prstGeom>
          <a:ln>
            <a:noFill/>
          </a:ln>
        </p:spPr>
      </p:pic>
      <p:pic>
        <p:nvPicPr>
          <p:cNvPr id="161" name="Picture 4" descr=""/>
          <p:cNvPicPr/>
          <p:nvPr/>
        </p:nvPicPr>
        <p:blipFill>
          <a:blip r:embed="rId2"/>
          <a:stretch/>
        </p:blipFill>
        <p:spPr>
          <a:xfrm>
            <a:off x="5724000" y="4005000"/>
            <a:ext cx="1979640" cy="2492640"/>
          </a:xfrm>
          <a:prstGeom prst="rect">
            <a:avLst/>
          </a:prstGeom>
          <a:ln>
            <a:noFill/>
          </a:ln>
        </p:spPr>
      </p:pic>
      <p:pic>
        <p:nvPicPr>
          <p:cNvPr id="162" name="Εικόνα 4" descr=""/>
          <p:cNvPicPr/>
          <p:nvPr/>
        </p:nvPicPr>
        <p:blipFill>
          <a:blip r:embed="rId3"/>
          <a:stretch/>
        </p:blipFill>
        <p:spPr>
          <a:xfrm>
            <a:off x="251640" y="212760"/>
            <a:ext cx="3713760" cy="2784960"/>
          </a:xfrm>
          <a:prstGeom prst="rect">
            <a:avLst/>
          </a:prstGeom>
          <a:ln>
            <a:noFill/>
          </a:ln>
        </p:spPr>
      </p:pic>
      <p:pic>
        <p:nvPicPr>
          <p:cNvPr id="163" name="Εικόνα 5" descr=""/>
          <p:cNvPicPr/>
          <p:nvPr/>
        </p:nvPicPr>
        <p:blipFill>
          <a:blip r:embed="rId4"/>
          <a:stretch/>
        </p:blipFill>
        <p:spPr>
          <a:xfrm>
            <a:off x="1331640" y="3789000"/>
            <a:ext cx="3333240" cy="2238120"/>
          </a:xfrm>
          <a:prstGeom prst="rect">
            <a:avLst/>
          </a:prstGeom>
          <a:ln>
            <a:noFill/>
          </a:ln>
        </p:spPr>
      </p:pic>
    </p:spTree>
  </p:cSld>
  <p:timing>
    <p:tnLst>
      <p:par>
        <p:cTn id="51" dur="indefinite" restart="never" nodeType="tmRoot">
          <p:childTnLst>
            <p:seq>
              <p:cTn id="52" dur="indefinite"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 name="Θέση περιεχομένου 1" descr=""/>
          <p:cNvPicPr/>
          <p:nvPr/>
        </p:nvPicPr>
        <p:blipFill>
          <a:blip r:embed="rId1"/>
          <a:stretch/>
        </p:blipFill>
        <p:spPr>
          <a:xfrm>
            <a:off x="827640" y="1196640"/>
            <a:ext cx="7619760" cy="4600080"/>
          </a:xfrm>
          <a:prstGeom prst="rect">
            <a:avLst/>
          </a:prstGeom>
          <a:ln>
            <a:noFill/>
          </a:ln>
        </p:spPr>
      </p:pic>
    </p:spTree>
  </p:cSld>
  <p:timing>
    <p:tnLst>
      <p:par>
        <p:cTn id="53" dur="indefinite" restart="never" nodeType="tmRoot">
          <p:childTnLst>
            <p:seq>
              <p:cTn id="54" dur="indefinite"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1" lang="el-GR" sz="2400" spc="-1" strike="noStrike">
                <a:solidFill>
                  <a:srgbClr val="ffff00"/>
                </a:solidFill>
                <a:latin typeface="Calibri"/>
              </a:rPr>
              <a:t>Η τύχη των Εβραίων της Θεσσαλονίκης </a:t>
            </a:r>
            <a:endParaRPr b="0" lang="el-GR" sz="2400" spc="-1" strike="noStrike">
              <a:solidFill>
                <a:srgbClr val="000000"/>
              </a:solidFill>
              <a:latin typeface="Calibri"/>
            </a:endParaRPr>
          </a:p>
          <a:p>
            <a:pPr algn="ctr">
              <a:lnSpc>
                <a:spcPct val="100000"/>
              </a:lnSpc>
              <a:spcBef>
                <a:spcPts val="479"/>
              </a:spcBef>
            </a:pPr>
            <a:r>
              <a:rPr b="0" i="1" lang="el-GR" sz="2400" spc="-1" strike="noStrike">
                <a:solidFill>
                  <a:srgbClr val="ffff00"/>
                </a:solidFill>
                <a:latin typeface="Calibri"/>
              </a:rPr>
              <a:t>«Οι Γερμανοί είχαν ζητήσει από τον Αρχιραβίνο της Κοινότητος, Τσβι Κόρετς, να τους παραδώσει κατάλογο με τα ονόματα όλων των μελών της Εβραϊκής Κοινότητας και εκείνος, πιθανώς ελπίζοντας ότι αυτό θα τους κατευνάσει, τον παρέδωσε. Το σκηνικό για τα όσα θα επακολουθούσαν ήταν τώρα έτοιμο: Το Σάββατο, 14 Μαρτίου του 1943 [...], 2.800 άτομα περίπου συνελήφθησαν και την επόμενη ημέρα εκτοπίστηκαν με τρένο στην Πολωνία, στοιβαγμένοι σε βαγόνια μεταφοράς ζώων, υπό αθλιότατες συνθήκες. Οι ναζί κατέτρεχαν κυρίως τα μικρά παιδιά, αφού ο σχεδιασμός τους προέβλεπε να εμποδιστεί η συνέχεια του εβραϊκού λαού. Είναι γνωστές, από περιγραφές των ελάχιστων επιζώντων, οι εικόνες των υπερπλήρων βαγονιών, με 70-75 άτομα το καθένα, χωρίς καν χώρο να καθίσουν, με ένα βαρέλι νερό για τη διαδρομή και ένα για τις φυσικές τους ανάγκες, και όλ' αυτά για ταξίδι που διαρκούσε τουλάχιστον τέσσερις μέρες. Πολλοί πέθαναν στη διαδρομή και τα πτώματα απλώς πετάγονταν στην άκρη της γραμμής, όποτε υπήρχε στάση. Οι Έλληνες σιδηροδρομικοί υπάλληλοι ταράχτηκαν από τα όσα είδαν, και φήμες για εξόντωση των Εβραίων άρχισαν να διαρρέουν. Ήταν όμως ήδη πολύ αργά, η παγίδα είχε κλείσει: μέχρι τις 2 Αυγούστου 1943, σε συνολικά 19 σιδηροδρομικές αποστολές, 56.000 περίπου Εβραίοι της Θεσσαλονίκης εκτοπίστηκαν. Προορισμός για τους περισσοτέρους ήταν το στρατόπεδο του Άουσβιτς-Μπίρκεναου. Από αυτούς δε θα ξαναγύριζαν παρά μόνο περί τους 1.950. Η Ισραηλιτική Κοινότητα της Θεσσαλονίκης δε θα ήταν ποτέ πια η ίδια [.. .]». </a:t>
            </a:r>
            <a:endParaRPr b="0" lang="el-GR" sz="2400" spc="-1" strike="noStrike">
              <a:solidFill>
                <a:srgbClr val="000000"/>
              </a:solidFill>
              <a:latin typeface="Calibri"/>
            </a:endParaRPr>
          </a:p>
          <a:p>
            <a:pPr algn="ctr">
              <a:lnSpc>
                <a:spcPct val="100000"/>
              </a:lnSpc>
              <a:spcBef>
                <a:spcPts val="479"/>
              </a:spcBef>
            </a:pPr>
            <a:endParaRPr b="0" lang="el-GR" sz="2400" spc="-1" strike="noStrike">
              <a:solidFill>
                <a:srgbClr val="000000"/>
              </a:solidFill>
              <a:latin typeface="Calibri"/>
            </a:endParaRPr>
          </a:p>
        </p:txBody>
      </p:sp>
    </p:spTree>
  </p:cSld>
  <p:timing>
    <p:tnLst>
      <p:par>
        <p:cTn id="55" dur="indefinite" restart="never" nodeType="tmRoot">
          <p:childTnLst>
            <p:seq>
              <p:cTn id="56" dur="indefinite"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Τα πειράματα του Δρα Μένγκελε</a:t>
            </a:r>
            <a:endParaRPr b="0" lang="el-GR" sz="2400" spc="-1" strike="noStrike">
              <a:solidFill>
                <a:srgbClr val="000000"/>
              </a:solidFill>
              <a:latin typeface="Calibri"/>
            </a:endParaRPr>
          </a:p>
        </p:txBody>
      </p:sp>
      <p:pic>
        <p:nvPicPr>
          <p:cNvPr id="167" name="Picture 6" descr=""/>
          <p:cNvPicPr/>
          <p:nvPr/>
        </p:nvPicPr>
        <p:blipFill>
          <a:blip r:embed="rId1"/>
          <a:stretch/>
        </p:blipFill>
        <p:spPr>
          <a:xfrm>
            <a:off x="104400" y="1124640"/>
            <a:ext cx="4495320" cy="3371400"/>
          </a:xfrm>
          <a:prstGeom prst="rect">
            <a:avLst/>
          </a:prstGeom>
          <a:ln>
            <a:noFill/>
          </a:ln>
        </p:spPr>
      </p:pic>
      <p:pic>
        <p:nvPicPr>
          <p:cNvPr id="168" name="Picture 4" descr=""/>
          <p:cNvPicPr/>
          <p:nvPr/>
        </p:nvPicPr>
        <p:blipFill>
          <a:blip r:embed="rId2"/>
          <a:stretch/>
        </p:blipFill>
        <p:spPr>
          <a:xfrm>
            <a:off x="4819320" y="2828160"/>
            <a:ext cx="4190760" cy="3336480"/>
          </a:xfrm>
          <a:prstGeom prst="rect">
            <a:avLst/>
          </a:prstGeom>
          <a:ln>
            <a:noFill/>
          </a:ln>
        </p:spPr>
      </p:pic>
    </p:spTree>
  </p:cSld>
  <p:timing>
    <p:tnLst>
      <p:par>
        <p:cTn id="57" dur="indefinite" restart="never" nodeType="tmRoot">
          <p:childTnLst>
            <p:seq>
              <p:cTn id="58"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Σημαντικό σημείο η δίκη της Νυρεμβέργης</a:t>
            </a:r>
            <a:endParaRPr b="0" lang="el-GR" sz="2400" spc="-1" strike="noStrike">
              <a:solidFill>
                <a:srgbClr val="000000"/>
              </a:solidFill>
              <a:latin typeface="Calibri"/>
            </a:endParaRPr>
          </a:p>
        </p:txBody>
      </p:sp>
      <p:pic>
        <p:nvPicPr>
          <p:cNvPr id="88" name="Picture 2" descr=""/>
          <p:cNvPicPr/>
          <p:nvPr/>
        </p:nvPicPr>
        <p:blipFill>
          <a:blip r:embed="rId1"/>
          <a:stretch/>
        </p:blipFill>
        <p:spPr>
          <a:xfrm>
            <a:off x="3348000" y="1297800"/>
            <a:ext cx="2672640" cy="2060640"/>
          </a:xfrm>
          <a:prstGeom prst="rect">
            <a:avLst/>
          </a:prstGeom>
          <a:ln>
            <a:noFill/>
          </a:ln>
        </p:spPr>
      </p:pic>
      <p:pic>
        <p:nvPicPr>
          <p:cNvPr id="89" name="Picture 3" descr=""/>
          <p:cNvPicPr/>
          <p:nvPr/>
        </p:nvPicPr>
        <p:blipFill>
          <a:blip r:embed="rId2"/>
          <a:stretch/>
        </p:blipFill>
        <p:spPr>
          <a:xfrm>
            <a:off x="1905840" y="3807000"/>
            <a:ext cx="5556600" cy="2736360"/>
          </a:xfrm>
          <a:prstGeom prst="rect">
            <a:avLst/>
          </a:prstGeom>
          <a:ln>
            <a:noFill/>
          </a:ln>
        </p:spPr>
      </p:pic>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 name="Εικόνα 1" descr=""/>
          <p:cNvPicPr/>
          <p:nvPr/>
        </p:nvPicPr>
        <p:blipFill>
          <a:blip r:embed="rId1"/>
          <a:stretch/>
        </p:blipFill>
        <p:spPr>
          <a:xfrm>
            <a:off x="971640" y="1484640"/>
            <a:ext cx="7802640" cy="4175640"/>
          </a:xfrm>
          <a:prstGeom prst="rect">
            <a:avLst/>
          </a:prstGeom>
          <a:ln>
            <a:noFill/>
          </a:ln>
        </p:spPr>
      </p:pic>
    </p:spTree>
  </p:cSld>
  <p:timing>
    <p:tnLst>
      <p:par>
        <p:cTn id="59" dur="indefinite" restart="never" nodeType="tmRoot">
          <p:childTnLst>
            <p:seq>
              <p:cTn id="60" dur="indefinite"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0" name="Εικόνα 1" descr=""/>
          <p:cNvPicPr/>
          <p:nvPr/>
        </p:nvPicPr>
        <p:blipFill>
          <a:blip r:embed="rId1"/>
          <a:stretch/>
        </p:blipFill>
        <p:spPr>
          <a:xfrm>
            <a:off x="827640" y="1377000"/>
            <a:ext cx="7802640" cy="4175640"/>
          </a:xfrm>
          <a:prstGeom prst="rect">
            <a:avLst/>
          </a:prstGeom>
          <a:ln>
            <a:noFill/>
          </a:ln>
        </p:spPr>
      </p:pic>
    </p:spTree>
  </p:cSld>
  <p:timing>
    <p:tnLst>
      <p:par>
        <p:cTn id="61" dur="indefinite" restart="never" nodeType="tmRoot">
          <p:childTnLst>
            <p:seq>
              <p:cTn id="62" dur="indefinite"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TextShape 1"/>
          <p:cNvSpPr txBox="1"/>
          <p:nvPr/>
        </p:nvSpPr>
        <p:spPr>
          <a:xfrm>
            <a:off x="457200" y="274680"/>
            <a:ext cx="8229240" cy="1142640"/>
          </a:xfrm>
          <a:prstGeom prst="rect">
            <a:avLst/>
          </a:prstGeom>
          <a:noFill/>
          <a:ln>
            <a:noFill/>
          </a:ln>
        </p:spPr>
        <p:txBody>
          <a:bodyPr anchor="ctr">
            <a:normAutofit/>
          </a:bodyPr>
          <a:p>
            <a:pPr algn="ctr">
              <a:lnSpc>
                <a:spcPct val="100000"/>
              </a:lnSpc>
            </a:pPr>
            <a:r>
              <a:rPr b="0" lang="el-GR" sz="4400" spc="-1" strike="noStrike">
                <a:solidFill>
                  <a:srgbClr val="000000"/>
                </a:solidFill>
                <a:latin typeface="Calibri"/>
              </a:rPr>
              <a:t>A mass grave in Bergen-Belsen concentration camp. </a:t>
            </a:r>
            <a:endParaRPr b="0" lang="el-GR" sz="4400" spc="-1" strike="noStrike">
              <a:solidFill>
                <a:srgbClr val="000000"/>
              </a:solidFill>
              <a:latin typeface="Calibri"/>
            </a:endParaRPr>
          </a:p>
        </p:txBody>
      </p:sp>
      <p:pic>
        <p:nvPicPr>
          <p:cNvPr id="172" name="Picture 5" descr=""/>
          <p:cNvPicPr/>
          <p:nvPr/>
        </p:nvPicPr>
        <p:blipFill>
          <a:blip r:embed="rId1"/>
          <a:stretch/>
        </p:blipFill>
        <p:spPr>
          <a:xfrm>
            <a:off x="1403640" y="1845000"/>
            <a:ext cx="5968800" cy="4289040"/>
          </a:xfrm>
          <a:prstGeom prst="rect">
            <a:avLst/>
          </a:prstGeom>
          <a:ln>
            <a:noFill/>
          </a:ln>
        </p:spPr>
      </p:pic>
    </p:spTree>
  </p:cSld>
  <p:timing>
    <p:tnLst>
      <p:par>
        <p:cTn id="63" dur="indefinite" restart="never" nodeType="tmRoot">
          <p:childTnLst>
            <p:seq>
              <p:cTn id="64" dur="indefinite"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3" name="Θέση περιεχομένου 1" descr=""/>
          <p:cNvPicPr/>
          <p:nvPr/>
        </p:nvPicPr>
        <p:blipFill>
          <a:blip r:embed="rId1"/>
          <a:stretch/>
        </p:blipFill>
        <p:spPr>
          <a:xfrm>
            <a:off x="798480" y="1089000"/>
            <a:ext cx="7619760" cy="4752720"/>
          </a:xfrm>
          <a:prstGeom prst="rect">
            <a:avLst/>
          </a:prstGeom>
          <a:ln>
            <a:noFill/>
          </a:ln>
        </p:spPr>
      </p:pic>
    </p:spTree>
  </p:cSld>
  <p:timing>
    <p:tnLst>
      <p:par>
        <p:cTn id="65" dur="indefinite" restart="never" nodeType="tmRoot">
          <p:childTnLst>
            <p:seq>
              <p:cTn id="66" dur="indefinite"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4" name="Θέση περιεχομένου 1" descr=""/>
          <p:cNvPicPr/>
          <p:nvPr/>
        </p:nvPicPr>
        <p:blipFill>
          <a:blip r:embed="rId1"/>
          <a:stretch/>
        </p:blipFill>
        <p:spPr>
          <a:xfrm>
            <a:off x="798480" y="669960"/>
            <a:ext cx="7619760" cy="5590800"/>
          </a:xfrm>
          <a:prstGeom prst="rect">
            <a:avLst/>
          </a:prstGeom>
          <a:ln>
            <a:noFill/>
          </a:ln>
        </p:spPr>
      </p:pic>
      <p:sp>
        <p:nvSpPr>
          <p:cNvPr id="175" name="CustomShape 1"/>
          <p:cNvSpPr/>
          <p:nvPr/>
        </p:nvSpPr>
        <p:spPr>
          <a:xfrm>
            <a:off x="798480" y="6261120"/>
            <a:ext cx="7619760" cy="364680"/>
          </a:xfrm>
          <a:prstGeom prst="rect">
            <a:avLst/>
          </a:prstGeom>
          <a:noFill/>
          <a:ln>
            <a:noFill/>
          </a:ln>
        </p:spPr>
        <p:style>
          <a:lnRef idx="0"/>
          <a:fillRef idx="0"/>
          <a:effectRef idx="0"/>
          <a:fontRef idx="minor"/>
        </p:style>
        <p:txBody>
          <a:bodyPr lIns="90000" rIns="90000" tIns="45000" bIns="45000"/>
          <a:p>
            <a:pPr algn="ctr">
              <a:lnSpc>
                <a:spcPct val="100000"/>
              </a:lnSpc>
            </a:pPr>
            <a:r>
              <a:rPr b="0" lang="el-GR" sz="1800" spc="-1" strike="noStrike">
                <a:solidFill>
                  <a:srgbClr val="ffff00"/>
                </a:solidFill>
                <a:latin typeface="Calibri"/>
              </a:rPr>
              <a:t>Επιζώντες από το Μαουτχάουζεν, Αυστρία (Ebensee)</a:t>
            </a:r>
            <a:endParaRPr b="0" lang="el-GR" sz="1800" spc="-1" strike="noStrike">
              <a:latin typeface="Arial"/>
            </a:endParaRPr>
          </a:p>
        </p:txBody>
      </p:sp>
    </p:spTree>
  </p:cSld>
  <p:timing>
    <p:tnLst>
      <p:par>
        <p:cTn id="67" dur="indefinite" restart="never" nodeType="tmRoot">
          <p:childTnLst>
            <p:seq>
              <p:cTn id="68" dur="indefinite" nodeType="mainSeq"/>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Ο Β΄ Παγκόσμιος Πόλεμος υπήρξε απόλυτα καταστροφικός</a:t>
            </a:r>
            <a:endParaRPr b="0" lang="el-GR" sz="2400" spc="-1" strike="noStrike">
              <a:solidFill>
                <a:srgbClr val="000000"/>
              </a:solidFill>
              <a:latin typeface="Calibri"/>
            </a:endParaRPr>
          </a:p>
          <a:p>
            <a:pPr algn="ctr">
              <a:lnSpc>
                <a:spcPct val="100000"/>
              </a:lnSpc>
              <a:spcBef>
                <a:spcPts val="479"/>
              </a:spcBef>
            </a:pP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-36 εκ. νεκροί στην Ευρώπη</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-Καταστροφές σε υποδομές, πόλεις, πλουτοπαραγωγικές πηγές</a:t>
            </a:r>
            <a:endParaRPr b="0" lang="el-GR" sz="2400" spc="-1" strike="noStrike">
              <a:solidFill>
                <a:srgbClr val="000000"/>
              </a:solidFill>
              <a:latin typeface="Calibri"/>
            </a:endParaRPr>
          </a:p>
          <a:p>
            <a:pPr algn="ctr">
              <a:lnSpc>
                <a:spcPct val="100000"/>
              </a:lnSpc>
              <a:spcBef>
                <a:spcPts val="479"/>
              </a:spcBef>
            </a:pPr>
            <a:endParaRPr b="0" lang="el-GR" sz="2400" spc="-1" strike="noStrike">
              <a:solidFill>
                <a:srgbClr val="000000"/>
              </a:solidFill>
              <a:latin typeface="Calibri"/>
            </a:endParaRPr>
          </a:p>
        </p:txBody>
      </p:sp>
    </p:spTree>
  </p:cSld>
  <p:timing>
    <p:tnLst>
      <p:par>
        <p:cTn id="69" dur="indefinite" restart="never" nodeType="tmRoot">
          <p:childTnLst>
            <p:seq>
              <p:cTn id="70"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Μετά τη λήξη του πολέμου ο Ο.Η.Ε. δημιούργησε μια μεικτή διεθνή επιτροπή για εντοπισμό υπευθύνων:</a:t>
            </a:r>
            <a:endParaRPr b="0" lang="el-GR" sz="2400" spc="-1" strike="noStrike">
              <a:solidFill>
                <a:srgbClr val="000000"/>
              </a:solidFill>
              <a:latin typeface="Calibri"/>
            </a:endParaRPr>
          </a:p>
          <a:p>
            <a:pPr algn="ctr">
              <a:lnSpc>
                <a:spcPct val="100000"/>
              </a:lnSpc>
              <a:spcBef>
                <a:spcPts val="479"/>
              </a:spcBef>
            </a:pP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-για την πρόκληση του πολέμου</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-για τη διάπραξη εγκλημάτων πολέμου</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-για τη διάπραξη εγκλημάτων κατά της ανθρωπότητας</a:t>
            </a:r>
            <a:endParaRPr b="0" lang="el-GR" sz="2400" spc="-1" strike="noStrike">
              <a:solidFill>
                <a:srgbClr val="000000"/>
              </a:solidFill>
              <a:latin typeface="Calibri"/>
            </a:endParaRPr>
          </a:p>
          <a:p>
            <a:pPr algn="ctr">
              <a:lnSpc>
                <a:spcPct val="100000"/>
              </a:lnSpc>
              <a:spcBef>
                <a:spcPts val="479"/>
              </a:spcBef>
            </a:pP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Οι υπεύθυνοι αναζητήθηκαν κυρίως στη γερμανική και την ιαπωνική πλευρά.</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Έγιναν δύο δίκες:</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-στη Νυρεμβέργη για τους Γερμανούς εγκληματίες</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-στο Τόκιο για τους Ιάπωνες εγκληματίες</a:t>
            </a:r>
            <a:endParaRPr b="0" lang="el-GR" sz="2400" spc="-1" strike="noStrike">
              <a:solidFill>
                <a:srgbClr val="000000"/>
              </a:solidFill>
              <a:latin typeface="Calibri"/>
            </a:endParaRPr>
          </a:p>
        </p:txBody>
      </p:sp>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Στη δίκη της Νυρεμβέργης (20-11-1945 ως 1-10-1946)</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διατυπώθηκαν κατηγορίες για:</a:t>
            </a:r>
            <a:endParaRPr b="0" lang="el-GR" sz="2400" spc="-1" strike="noStrike">
              <a:solidFill>
                <a:srgbClr val="000000"/>
              </a:solidFill>
              <a:latin typeface="Calibri"/>
            </a:endParaRPr>
          </a:p>
          <a:p>
            <a:pPr algn="ctr">
              <a:lnSpc>
                <a:spcPct val="100000"/>
              </a:lnSpc>
              <a:spcBef>
                <a:spcPts val="479"/>
              </a:spcBef>
            </a:pPr>
            <a:endParaRPr b="0" lang="el-GR" sz="2400" spc="-1" strike="noStrike">
              <a:solidFill>
                <a:srgbClr val="000000"/>
              </a:solidFill>
              <a:latin typeface="Calibri"/>
            </a:endParaRPr>
          </a:p>
          <a:p>
            <a:pPr algn="ctr">
              <a:lnSpc>
                <a:spcPct val="100000"/>
              </a:lnSpc>
              <a:spcBef>
                <a:spcPts val="479"/>
              </a:spcBef>
            </a:pP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Α) Συνωμοσία ενάντια στην ειρήνη</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Β) Επιθετικό Πόλεμο</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Γ) Εγκλήματα πολέμου</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Δ) Εγκλήματα ενάντια στην ανθρωπότητα </a:t>
            </a:r>
            <a:endParaRPr b="0" lang="el-GR" sz="2400" spc="-1" strike="noStrike">
              <a:solidFill>
                <a:srgbClr val="000000"/>
              </a:solidFill>
              <a:latin typeface="Calibri"/>
            </a:endParaRPr>
          </a:p>
          <a:p>
            <a:pPr algn="ctr">
              <a:lnSpc>
                <a:spcPct val="100000"/>
              </a:lnSpc>
              <a:spcBef>
                <a:spcPts val="479"/>
              </a:spcBef>
            </a:pP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Πολλοί από τους κατηγορούμενους εκτελέστηκαν</a:t>
            </a:r>
            <a:endParaRPr b="0" lang="el-GR" sz="2400" spc="-1" strike="noStrike">
              <a:solidFill>
                <a:srgbClr val="000000"/>
              </a:solidFill>
              <a:latin typeface="Calibri"/>
            </a:endParaRPr>
          </a:p>
        </p:txBody>
      </p:sp>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Τα θύματα του Ναζισμού:</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Εβραίοι, Αριστεροί, Ρομά, Ομοφυλόφιλοι, αιχμάλωτοι, άμαχοι</a:t>
            </a:r>
            <a:endParaRPr b="0" lang="el-GR" sz="2400" spc="-1" strike="noStrike">
              <a:solidFill>
                <a:srgbClr val="000000"/>
              </a:solidFill>
              <a:latin typeface="Calibri"/>
            </a:endParaRPr>
          </a:p>
          <a:p>
            <a:pPr algn="ctr">
              <a:lnSpc>
                <a:spcPct val="100000"/>
              </a:lnSpc>
              <a:spcBef>
                <a:spcPts val="479"/>
              </a:spcBef>
            </a:pPr>
            <a:endParaRPr b="0" lang="el-GR" sz="2400" spc="-1" strike="noStrike">
              <a:solidFill>
                <a:srgbClr val="000000"/>
              </a:solidFill>
              <a:latin typeface="Calibri"/>
            </a:endParaRPr>
          </a:p>
        </p:txBody>
      </p:sp>
      <p:pic>
        <p:nvPicPr>
          <p:cNvPr id="93" name="Εικόνα 1" descr=""/>
          <p:cNvPicPr/>
          <p:nvPr/>
        </p:nvPicPr>
        <p:blipFill>
          <a:blip r:embed="rId1"/>
          <a:stretch/>
        </p:blipFill>
        <p:spPr>
          <a:xfrm>
            <a:off x="1352520" y="5059800"/>
            <a:ext cx="2184120" cy="1602360"/>
          </a:xfrm>
          <a:prstGeom prst="rect">
            <a:avLst/>
          </a:prstGeom>
          <a:ln>
            <a:noFill/>
          </a:ln>
        </p:spPr>
      </p:pic>
      <p:pic>
        <p:nvPicPr>
          <p:cNvPr id="94" name="Εικόνα 3" descr=""/>
          <p:cNvPicPr/>
          <p:nvPr/>
        </p:nvPicPr>
        <p:blipFill>
          <a:blip r:embed="rId2"/>
          <a:stretch/>
        </p:blipFill>
        <p:spPr>
          <a:xfrm>
            <a:off x="119160" y="1412640"/>
            <a:ext cx="3417480" cy="2426400"/>
          </a:xfrm>
          <a:prstGeom prst="rect">
            <a:avLst/>
          </a:prstGeom>
          <a:ln>
            <a:noFill/>
          </a:ln>
        </p:spPr>
      </p:pic>
      <p:pic>
        <p:nvPicPr>
          <p:cNvPr id="95" name="Εικόνα 4" descr=""/>
          <p:cNvPicPr/>
          <p:nvPr/>
        </p:nvPicPr>
        <p:blipFill>
          <a:blip r:embed="rId3"/>
          <a:stretch/>
        </p:blipFill>
        <p:spPr>
          <a:xfrm>
            <a:off x="231120" y="4324320"/>
            <a:ext cx="952200" cy="1095120"/>
          </a:xfrm>
          <a:prstGeom prst="rect">
            <a:avLst/>
          </a:prstGeom>
          <a:ln>
            <a:noFill/>
          </a:ln>
        </p:spPr>
      </p:pic>
      <p:pic>
        <p:nvPicPr>
          <p:cNvPr id="96" name="Εικόνα 6" descr=""/>
          <p:cNvPicPr/>
          <p:nvPr/>
        </p:nvPicPr>
        <p:blipFill>
          <a:blip r:embed="rId4"/>
          <a:stretch/>
        </p:blipFill>
        <p:spPr>
          <a:xfrm>
            <a:off x="4573080" y="1492920"/>
            <a:ext cx="991440" cy="883440"/>
          </a:xfrm>
          <a:prstGeom prst="rect">
            <a:avLst/>
          </a:prstGeom>
          <a:ln>
            <a:noFill/>
          </a:ln>
        </p:spPr>
      </p:pic>
      <p:pic>
        <p:nvPicPr>
          <p:cNvPr id="97" name="Εικόνα 7" descr=""/>
          <p:cNvPicPr/>
          <p:nvPr/>
        </p:nvPicPr>
        <p:blipFill>
          <a:blip r:embed="rId5"/>
          <a:stretch/>
        </p:blipFill>
        <p:spPr>
          <a:xfrm>
            <a:off x="3606120" y="4040640"/>
            <a:ext cx="2003400" cy="1265760"/>
          </a:xfrm>
          <a:prstGeom prst="rect">
            <a:avLst/>
          </a:prstGeom>
          <a:ln>
            <a:noFill/>
          </a:ln>
        </p:spPr>
      </p:pic>
      <p:pic>
        <p:nvPicPr>
          <p:cNvPr id="98" name="Εικόνα 8" descr=""/>
          <p:cNvPicPr/>
          <p:nvPr/>
        </p:nvPicPr>
        <p:blipFill>
          <a:blip r:embed="rId6"/>
          <a:stretch/>
        </p:blipFill>
        <p:spPr>
          <a:xfrm>
            <a:off x="4146840" y="2748240"/>
            <a:ext cx="921600" cy="816480"/>
          </a:xfrm>
          <a:prstGeom prst="rect">
            <a:avLst/>
          </a:prstGeom>
          <a:ln>
            <a:noFill/>
          </a:ln>
        </p:spPr>
      </p:pic>
      <p:pic>
        <p:nvPicPr>
          <p:cNvPr id="99" name="Εικόνα 9" descr=""/>
          <p:cNvPicPr/>
          <p:nvPr/>
        </p:nvPicPr>
        <p:blipFill>
          <a:blip r:embed="rId7"/>
          <a:stretch/>
        </p:blipFill>
        <p:spPr>
          <a:xfrm>
            <a:off x="5817240" y="4707360"/>
            <a:ext cx="3109680" cy="1939680"/>
          </a:xfrm>
          <a:prstGeom prst="rect">
            <a:avLst/>
          </a:prstGeom>
          <a:ln>
            <a:noFill/>
          </a:ln>
        </p:spPr>
      </p:pic>
      <p:pic>
        <p:nvPicPr>
          <p:cNvPr id="100" name="Content Placeholder 3" descr=""/>
          <p:cNvPicPr/>
          <p:nvPr/>
        </p:nvPicPr>
        <p:blipFill>
          <a:blip r:embed="rId8"/>
          <a:stretch/>
        </p:blipFill>
        <p:spPr>
          <a:xfrm>
            <a:off x="5990040" y="1765440"/>
            <a:ext cx="2977560" cy="1965600"/>
          </a:xfrm>
          <a:prstGeom prst="rect">
            <a:avLst/>
          </a:prstGeom>
          <a:ln>
            <a:noFill/>
          </a:ln>
          <a:effectLst>
            <a:outerShdw algn="tl" blurRad="190500" rotWithShape="0">
              <a:srgbClr val="000000">
                <a:alpha val="70000"/>
              </a:srgbClr>
            </a:outerShdw>
          </a:effectLst>
        </p:spPr>
      </p:pic>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Το Ολοκαύτωμα (Shoah) </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Η προσπάθεια γενοκτονίας των Εβραίων από τους Ναζί ήταν, αναμφίβολα, μείζον έγκλημα κατά της ανθρωπότητας</a:t>
            </a:r>
            <a:endParaRPr b="0" lang="el-GR" sz="2400" spc="-1" strike="noStrike">
              <a:solidFill>
                <a:srgbClr val="000000"/>
              </a:solidFill>
              <a:latin typeface="Calibri"/>
            </a:endParaRPr>
          </a:p>
        </p:txBody>
      </p:sp>
      <p:pic>
        <p:nvPicPr>
          <p:cNvPr id="102" name="Εικόνα 1" descr=""/>
          <p:cNvPicPr/>
          <p:nvPr/>
        </p:nvPicPr>
        <p:blipFill>
          <a:blip r:embed="rId1"/>
          <a:stretch/>
        </p:blipFill>
        <p:spPr>
          <a:xfrm>
            <a:off x="1003680" y="1728000"/>
            <a:ext cx="6628320" cy="4981680"/>
          </a:xfrm>
          <a:prstGeom prst="rect">
            <a:avLst/>
          </a:prstGeom>
          <a:ln>
            <a:noFill/>
          </a:ln>
        </p:spPr>
      </p:pic>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TextShape 1"/>
          <p:cNvSpPr txBox="1"/>
          <p:nvPr/>
        </p:nvSpPr>
        <p:spPr>
          <a:xfrm>
            <a:off x="323640" y="332640"/>
            <a:ext cx="8568720" cy="6264360"/>
          </a:xfrm>
          <a:prstGeom prst="rect">
            <a:avLst/>
          </a:prstGeom>
          <a:noFill/>
          <a:ln>
            <a:noFill/>
          </a:ln>
        </p:spPr>
        <p:txBody>
          <a:bodyPr>
            <a:normAutofit/>
          </a:bodyPr>
          <a:p>
            <a:pPr algn="ctr">
              <a:lnSpc>
                <a:spcPct val="100000"/>
              </a:lnSpc>
              <a:spcBef>
                <a:spcPts val="479"/>
              </a:spcBef>
            </a:pPr>
            <a:r>
              <a:rPr b="0" lang="el-GR" sz="2400" spc="-1" strike="noStrike">
                <a:solidFill>
                  <a:srgbClr val="ffff00"/>
                </a:solidFill>
                <a:latin typeface="Calibri"/>
              </a:rPr>
              <a:t>Οι Εβραϊκές κοινότητες της Ευρώπης πέρασαν πάρα πολλές δύσκολες στιγμές</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-Κατά το Μεσαίωνα υπήρχαν πολλοί περιορισμοί</a:t>
            </a:r>
            <a:endParaRPr b="0" lang="el-GR" sz="2400" spc="-1" strike="noStrike">
              <a:solidFill>
                <a:srgbClr val="000000"/>
              </a:solidFill>
              <a:latin typeface="Calibri"/>
            </a:endParaRPr>
          </a:p>
          <a:p>
            <a:pPr algn="ctr">
              <a:lnSpc>
                <a:spcPct val="100000"/>
              </a:lnSpc>
              <a:spcBef>
                <a:spcPts val="479"/>
              </a:spcBef>
            </a:pPr>
            <a:r>
              <a:rPr b="0" lang="el-GR" sz="2400" spc="-1" strike="noStrike">
                <a:solidFill>
                  <a:srgbClr val="ffff00"/>
                </a:solidFill>
                <a:latin typeface="Calibri"/>
              </a:rPr>
              <a:t>-Την περίοδο των Σταυροφοριών, χιλιάδες Εβραίοι σφαγιάστηκαν από τους εξαγριωμένους Σταυροφόρους ή εξαναγκάστηκαν να φύγουν</a:t>
            </a:r>
            <a:endParaRPr b="0" lang="el-GR" sz="2400" spc="-1" strike="noStrike">
              <a:solidFill>
                <a:srgbClr val="000000"/>
              </a:solidFill>
              <a:latin typeface="Calibri"/>
            </a:endParaRPr>
          </a:p>
        </p:txBody>
      </p:sp>
      <p:pic>
        <p:nvPicPr>
          <p:cNvPr id="104" name="Εικόνα 1" descr=""/>
          <p:cNvPicPr/>
          <p:nvPr/>
        </p:nvPicPr>
        <p:blipFill>
          <a:blip r:embed="rId1"/>
          <a:stretch/>
        </p:blipFill>
        <p:spPr>
          <a:xfrm>
            <a:off x="1508400" y="3095640"/>
            <a:ext cx="1914120" cy="3600000"/>
          </a:xfrm>
          <a:prstGeom prst="rect">
            <a:avLst/>
          </a:prstGeom>
          <a:ln>
            <a:noFill/>
          </a:ln>
        </p:spPr>
      </p:pic>
      <p:pic>
        <p:nvPicPr>
          <p:cNvPr id="105" name="Εικόνα 3" descr=""/>
          <p:cNvPicPr/>
          <p:nvPr/>
        </p:nvPicPr>
        <p:blipFill>
          <a:blip r:embed="rId2"/>
          <a:stretch/>
        </p:blipFill>
        <p:spPr>
          <a:xfrm>
            <a:off x="5436000" y="2965320"/>
            <a:ext cx="2835720" cy="3860640"/>
          </a:xfrm>
          <a:prstGeom prst="rect">
            <a:avLst/>
          </a:prstGeom>
          <a:ln>
            <a:noFill/>
          </a:ln>
        </p:spPr>
      </p:pic>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6" name="Θέση περιεχομένου 1" descr=""/>
          <p:cNvPicPr/>
          <p:nvPr/>
        </p:nvPicPr>
        <p:blipFill>
          <a:blip r:embed="rId1"/>
          <a:stretch/>
        </p:blipFill>
        <p:spPr>
          <a:xfrm>
            <a:off x="1115640" y="260640"/>
            <a:ext cx="2065680" cy="3024000"/>
          </a:xfrm>
          <a:prstGeom prst="rect">
            <a:avLst/>
          </a:prstGeom>
          <a:ln>
            <a:noFill/>
          </a:ln>
        </p:spPr>
      </p:pic>
      <p:pic>
        <p:nvPicPr>
          <p:cNvPr id="107" name="Εικόνα 3" descr=""/>
          <p:cNvPicPr/>
          <p:nvPr/>
        </p:nvPicPr>
        <p:blipFill>
          <a:blip r:embed="rId2"/>
          <a:stretch/>
        </p:blipFill>
        <p:spPr>
          <a:xfrm>
            <a:off x="4644000" y="620640"/>
            <a:ext cx="4118040" cy="5688360"/>
          </a:xfrm>
          <a:prstGeom prst="rect">
            <a:avLst/>
          </a:prstGeom>
          <a:ln>
            <a:noFill/>
          </a:ln>
        </p:spPr>
      </p:pic>
      <p:pic>
        <p:nvPicPr>
          <p:cNvPr id="108" name="Εικόνα 4" descr=""/>
          <p:cNvPicPr/>
          <p:nvPr/>
        </p:nvPicPr>
        <p:blipFill>
          <a:blip r:embed="rId3"/>
          <a:stretch/>
        </p:blipFill>
        <p:spPr>
          <a:xfrm>
            <a:off x="467640" y="3645000"/>
            <a:ext cx="3911760" cy="3084120"/>
          </a:xfrm>
          <a:prstGeom prst="rect">
            <a:avLst/>
          </a:prstGeom>
          <a:ln>
            <a:noFill/>
          </a:ln>
        </p:spPr>
      </p:pic>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259</TotalTime>
  <Application>LibreOffice/6.0.4.2$Windows_x86 LibreOffice_project/9b0d9b32d5dcda91d2f1a96dc04c645c450872bf</Application>
  <Words>1115</Words>
  <Paragraphs>81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2015-02-14T08:08:41Z</dcterms:created>
  <dc:creator>Georg</dc:creator>
  <dc:description/>
  <dc:language>el-GR</dc:language>
  <cp:lastModifiedBy/>
  <dcterms:modified xsi:type="dcterms:W3CDTF">2025-02-28T19:46:00Z</dcterms:modified>
  <cp:revision>25</cp:revision>
  <dc:subject/>
  <dc:title>Παρουσίαση του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Προβολή στην οθόνη (4:3)</vt:lpwstr>
  </property>
  <property fmtid="{D5CDD505-2E9C-101B-9397-08002B2CF9AE}" pid="9" name="ScaleCrop">
    <vt:bool>0</vt:bool>
  </property>
  <property fmtid="{D5CDD505-2E9C-101B-9397-08002B2CF9AE}" pid="10" name="ShareDoc">
    <vt:bool>0</vt:bool>
  </property>
  <property fmtid="{D5CDD505-2E9C-101B-9397-08002B2CF9AE}" pid="11" name="Slides">
    <vt:i4>38</vt:i4>
  </property>
</Properties>
</file>