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7EF4-C73A-412F-B20D-DA3FFC447D32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3BD7-DB9F-41C6-B579-20A008C19ED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43042" y="2000240"/>
            <a:ext cx="57472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Συγγραφή γραπτής</a:t>
            </a:r>
          </a:p>
          <a:p>
            <a:pPr algn="ctr"/>
            <a:r>
              <a:rPr lang="el-G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εργασίας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714612" y="4429132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Τεχνολογία </a:t>
            </a:r>
            <a:r>
              <a:rPr lang="el-GR" sz="2400" dirty="0" err="1" smtClean="0"/>
              <a:t>Α΄γυμνασίου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2_091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4342" y="1714484"/>
            <a:ext cx="5143504" cy="385762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643438" y="1785926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Έμεινε όλο το βράδυ ώστε να στεγνώσει και να κολλήσει καλά.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3_19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4247" y="1619234"/>
            <a:ext cx="5524507" cy="4143380"/>
          </a:xfrm>
          <a:prstGeom prst="rect">
            <a:avLst/>
          </a:prstGeom>
        </p:spPr>
      </p:pic>
      <p:sp>
        <p:nvSpPr>
          <p:cNvPr id="6" name="5 - Ελλειψοειδής επεξήγηση"/>
          <p:cNvSpPr/>
          <p:nvPr/>
        </p:nvSpPr>
        <p:spPr>
          <a:xfrm>
            <a:off x="357158" y="1714488"/>
            <a:ext cx="3357586" cy="2286016"/>
          </a:xfrm>
          <a:prstGeom prst="wedgeEllipseCallout">
            <a:avLst>
              <a:gd name="adj1" fmla="val 99134"/>
              <a:gd name="adj2" fmla="val 4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785786" y="2143116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Φορώντας χειρουργικά γάντια και με αντίστοιχη λεπτομέρεια, έβαψα το μπαλόνι.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3_192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4649" y="1634120"/>
            <a:ext cx="5072098" cy="3804073"/>
          </a:xfrm>
          <a:prstGeom prst="rect">
            <a:avLst/>
          </a:prstGeom>
        </p:spPr>
      </p:pic>
      <p:sp>
        <p:nvSpPr>
          <p:cNvPr id="6" name="5 - Ελλειψοειδής επεξήγηση"/>
          <p:cNvSpPr/>
          <p:nvPr/>
        </p:nvSpPr>
        <p:spPr>
          <a:xfrm>
            <a:off x="5143504" y="1928802"/>
            <a:ext cx="2786082" cy="1643074"/>
          </a:xfrm>
          <a:prstGeom prst="wedgeEllipseCallout">
            <a:avLst>
              <a:gd name="adj1" fmla="val -133003"/>
              <a:gd name="adj2" fmla="val 2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500694" y="221455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Τέλος έβαψα το κυπελάκι-καλάθι του αερόστατου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εξω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928670"/>
            <a:ext cx="1918757" cy="52149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928662" y="128586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αερόστατο είναι έτοιμο να πετάξει!!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l-GR" sz="2600" b="1" i="1" dirty="0" smtClean="0"/>
              <a:t>Ιστορική αναδρομή</a:t>
            </a:r>
          </a:p>
          <a:p>
            <a:pPr marL="0" indent="0">
              <a:buNone/>
            </a:pPr>
            <a:r>
              <a:rPr lang="el-GR" sz="2600" dirty="0" smtClean="0"/>
              <a:t>Περιγράφετε πώς ήταν αρχικά το αντικείμενο και πώς εξελίχθηκε στον χρόνο. Οι φωτογραφίες εδώ μπορεί να βοηθήσουν σημαντικά.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l-GR" sz="2600" b="1" i="1" dirty="0" smtClean="0"/>
              <a:t>Επιστημονικά στοιχεία και θεωρίες που σχετίζονται με το έργο που μελετήθηκε – Αρχή λειτουργίας.</a:t>
            </a:r>
          </a:p>
          <a:p>
            <a:pPr marL="514350" indent="-514350">
              <a:buNone/>
            </a:pPr>
            <a:r>
              <a:rPr lang="el-GR" sz="2600" dirty="0" smtClean="0"/>
              <a:t>Θα παρουσιαστούν:</a:t>
            </a:r>
          </a:p>
          <a:p>
            <a:pPr marL="514350" indent="-514350"/>
            <a:r>
              <a:rPr lang="el-GR" sz="2600" dirty="0" smtClean="0"/>
              <a:t>Γνώσεις από τη φυσική, τα μαθηματικά, τη χημεία κλπ. που αξιοποιούνται για τη λειτουργία της κατασκευής </a:t>
            </a:r>
          </a:p>
          <a:p>
            <a:pPr marL="514350" indent="-514350"/>
            <a:r>
              <a:rPr lang="el-GR" sz="2600" dirty="0" smtClean="0"/>
              <a:t>Η αρχή λειτουργίας της συσκευής.</a:t>
            </a:r>
          </a:p>
          <a:p>
            <a:pPr marL="0" indent="0">
              <a:buNone/>
            </a:pPr>
            <a:r>
              <a:rPr lang="el-GR" sz="2600" dirty="0" smtClean="0"/>
              <a:t>Σκοπός είναι να παρουσιαστεί η απαραίτητη θεωρητική βάση στην οποία στηρίζεται το τεχνολογικό δημιούργημα και να εξηγηθεί συνοπτικά η λειτουργία του.</a:t>
            </a:r>
          </a:p>
          <a:p>
            <a:pPr marL="514350" indent="-514350">
              <a:buNone/>
            </a:pPr>
            <a:endParaRPr lang="el-GR" sz="2600" dirty="0" smtClean="0"/>
          </a:p>
          <a:p>
            <a:pPr marL="514350" indent="-514350">
              <a:buNone/>
            </a:pPr>
            <a:endParaRPr lang="el-GR" sz="2600" dirty="0" smtClean="0"/>
          </a:p>
          <a:p>
            <a:pPr marL="514350" indent="-514350">
              <a:buNone/>
            </a:pPr>
            <a:endParaRPr lang="el-GR" sz="2600" b="1" i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785794"/>
            <a:ext cx="80724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l-GR" sz="2800" b="1" i="1" dirty="0" smtClean="0"/>
              <a:t>7. Χρησιμότητα </a:t>
            </a:r>
            <a:r>
              <a:rPr lang="el-GR" sz="2800" b="1" i="1" dirty="0" smtClean="0"/>
              <a:t>στον άνθρωπο και την κοινωνία και οι επιπτώσεις του</a:t>
            </a:r>
          </a:p>
          <a:p>
            <a:pPr>
              <a:buNone/>
            </a:pPr>
            <a:r>
              <a:rPr lang="el-GR" sz="2800" dirty="0" smtClean="0"/>
              <a:t>Πρέπει να γράψετε </a:t>
            </a:r>
            <a:r>
              <a:rPr lang="el-GR" sz="2800" dirty="0" smtClean="0"/>
              <a:t> ποια </a:t>
            </a:r>
            <a:r>
              <a:rPr lang="el-GR" sz="2800" dirty="0" smtClean="0"/>
              <a:t>είναι η χρησιμότητα του έργου – κατασκευής για τον  άνθρωπο και την κοινωνία </a:t>
            </a:r>
            <a:r>
              <a:rPr lang="el-GR" sz="2800" dirty="0" smtClean="0"/>
              <a:t> ποιες </a:t>
            </a:r>
            <a:r>
              <a:rPr lang="el-GR" sz="2800" dirty="0" smtClean="0"/>
              <a:t>είναι οι περιβαλλοντικές επιπτώσεις (αρνητικές ή θετικές). </a:t>
            </a:r>
            <a:endParaRPr lang="el-GR" sz="2800" dirty="0" smtClean="0"/>
          </a:p>
          <a:p>
            <a:endParaRPr lang="el-GR" sz="2800" dirty="0" smtClean="0"/>
          </a:p>
          <a:p>
            <a:pPr marL="514350" indent="-514350"/>
            <a:r>
              <a:rPr lang="el-GR" sz="2800" b="1" i="1" dirty="0" smtClean="0"/>
              <a:t>8. Κατάλογος </a:t>
            </a:r>
            <a:r>
              <a:rPr lang="el-GR" sz="2800" b="1" i="1" dirty="0" smtClean="0"/>
              <a:t>εργαλείων και υλικών</a:t>
            </a:r>
          </a:p>
          <a:p>
            <a:r>
              <a:rPr lang="el-GR" sz="2800" dirty="0" smtClean="0"/>
              <a:t>Σε δύο στήλες θα καταγράψετε ποια εργαλεία και τι υλικά χρησιμοποιήσατε για την κατασκευή σας.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28641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endParaRPr lang="el-GR" b="1" i="1" dirty="0" smtClean="0"/>
          </a:p>
          <a:p>
            <a:pPr marL="514350" indent="-514350">
              <a:buNone/>
            </a:pPr>
            <a:r>
              <a:rPr lang="el-GR" sz="2800" b="1" i="1" dirty="0" smtClean="0"/>
              <a:t>9.  Κόστος </a:t>
            </a:r>
            <a:r>
              <a:rPr lang="el-GR" sz="2800" b="1" i="1" dirty="0" smtClean="0"/>
              <a:t>κατασκευής</a:t>
            </a:r>
          </a:p>
          <a:p>
            <a:pPr marL="0" indent="0">
              <a:buNone/>
            </a:pPr>
            <a:r>
              <a:rPr lang="el-GR" sz="2800" dirty="0" smtClean="0"/>
              <a:t>Θα κοστολογήσετε όλα τα εργαλεία και τα υλικά που χρησιμοποιήσατε και θα βγάλετε το συνολικό κόστος της κατασκευής. Αν θέλετε μπορείτε να προσθέσετε και τις εργατοώρες. </a:t>
            </a:r>
          </a:p>
          <a:p>
            <a:pPr>
              <a:buNone/>
            </a:pPr>
            <a:endParaRPr lang="el-GR" sz="2800" dirty="0" smtClean="0"/>
          </a:p>
          <a:p>
            <a:pPr marL="742950" lvl="0" indent="-742950">
              <a:buNone/>
            </a:pPr>
            <a:r>
              <a:rPr lang="el-GR" sz="2800" b="1" i="1" dirty="0" smtClean="0"/>
              <a:t>10. Βιβλιογραφία </a:t>
            </a:r>
            <a:r>
              <a:rPr lang="el-GR" sz="2800" b="1" i="1" dirty="0" smtClean="0"/>
              <a:t>– Πηγές πληροφόρησης</a:t>
            </a:r>
          </a:p>
          <a:p>
            <a:pPr marL="0" indent="0">
              <a:buNone/>
            </a:pPr>
            <a:r>
              <a:rPr lang="el-GR" sz="2800" dirty="0" smtClean="0"/>
              <a:t>Θα απαριθμήσετε τα βιβλία, περιοδικά, εγκυκλοπαίδειες, ηλεκτρονικά </a:t>
            </a:r>
            <a:r>
              <a:rPr lang="en-US" sz="2800" dirty="0" smtClean="0"/>
              <a:t>site</a:t>
            </a:r>
            <a:r>
              <a:rPr lang="el-GR" sz="2800" dirty="0" smtClean="0"/>
              <a:t>, από τα οποία βρήκατε πληροφορίες για τη συγγραφή της γραπτής σας εργασίας.</a:t>
            </a:r>
          </a:p>
          <a:p>
            <a:pPr marL="514350" indent="-514350">
              <a:buNone/>
            </a:pP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εργασίας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736"/>
            <a:ext cx="7500990" cy="47577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sz="3800" b="1" dirty="0" smtClean="0"/>
              <a:t>1</a:t>
            </a:r>
            <a:r>
              <a:rPr lang="el-GR" sz="3800" b="1" baseline="30000" dirty="0" smtClean="0"/>
              <a:t>ο</a:t>
            </a:r>
            <a:r>
              <a:rPr lang="el-GR" sz="3800" b="1" dirty="0" smtClean="0"/>
              <a:t> Βήμα : Ε</a:t>
            </a:r>
            <a:r>
              <a:rPr lang="el-GR" sz="3800" b="1" i="1" dirty="0" smtClean="0"/>
              <a:t>ξώφυλλο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dirty="0" smtClean="0"/>
              <a:t>Πρέπει </a:t>
            </a:r>
            <a:r>
              <a:rPr lang="el-GR" dirty="0"/>
              <a:t>να περιέχει τα εξής στοιχεία: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</a:t>
            </a:r>
            <a:r>
              <a:rPr lang="el-GR" dirty="0"/>
              <a:t>) Όνομα και επώνυμο μαθητή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β)το </a:t>
            </a:r>
            <a:r>
              <a:rPr lang="el-GR" dirty="0"/>
              <a:t>μάθημα (</a:t>
            </a:r>
            <a:r>
              <a:rPr lang="el-GR" dirty="0" smtClean="0"/>
              <a:t>Τεχνολογία)</a:t>
            </a:r>
          </a:p>
          <a:p>
            <a:pPr>
              <a:buNone/>
            </a:pPr>
            <a:r>
              <a:rPr lang="el-GR" dirty="0" smtClean="0"/>
              <a:t>γ)το </a:t>
            </a:r>
            <a:r>
              <a:rPr lang="el-GR" dirty="0"/>
              <a:t>σχολείο (4</a:t>
            </a:r>
            <a:r>
              <a:rPr lang="el-GR" baseline="30000" dirty="0"/>
              <a:t>ο</a:t>
            </a:r>
            <a:r>
              <a:rPr lang="el-GR" dirty="0"/>
              <a:t> γυμνάσιο Ασπροπύργου</a:t>
            </a:r>
            <a:r>
              <a:rPr lang="el-GR" dirty="0" smtClean="0"/>
              <a:t>) </a:t>
            </a:r>
          </a:p>
          <a:p>
            <a:pPr>
              <a:buNone/>
            </a:pPr>
            <a:r>
              <a:rPr lang="el-GR" dirty="0" smtClean="0"/>
              <a:t>δ)το </a:t>
            </a:r>
            <a:r>
              <a:rPr lang="el-GR" dirty="0"/>
              <a:t>σχολικός έτος (</a:t>
            </a:r>
            <a:r>
              <a:rPr lang="el-GR" dirty="0" smtClean="0"/>
              <a:t>2020-2021)</a:t>
            </a:r>
          </a:p>
          <a:p>
            <a:pPr>
              <a:buNone/>
            </a:pPr>
            <a:r>
              <a:rPr lang="el-GR" dirty="0" smtClean="0"/>
              <a:t>ε)το </a:t>
            </a:r>
            <a:r>
              <a:rPr lang="el-GR" dirty="0"/>
              <a:t>θέμα της εργασίας – κατασκευής (π.χ. </a:t>
            </a:r>
            <a:r>
              <a:rPr lang="el-GR" dirty="0" smtClean="0"/>
              <a:t>Αεροπλάνο)</a:t>
            </a:r>
          </a:p>
          <a:p>
            <a:pPr>
              <a:buNone/>
            </a:pPr>
            <a:r>
              <a:rPr lang="el-GR" dirty="0" smtClean="0"/>
              <a:t>στ</a:t>
            </a:r>
            <a:r>
              <a:rPr lang="el-GR" dirty="0"/>
              <a:t>) μια φωτογραφία ή μια ζωγραφιά της κατασκευής.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6929486" cy="857256"/>
          </a:xfrm>
        </p:spPr>
        <p:txBody>
          <a:bodyPr/>
          <a:lstStyle/>
          <a:p>
            <a:r>
              <a:rPr lang="el-GR" b="1" dirty="0" smtClean="0"/>
              <a:t>Αερόστατο</a:t>
            </a:r>
            <a:endParaRPr lang="el-GR" b="1" dirty="0"/>
          </a:p>
        </p:txBody>
      </p:sp>
      <p:pic>
        <p:nvPicPr>
          <p:cNvPr id="6" name="5 - Εικόνα" descr="εξω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1471930" cy="400052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857224" y="5072074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Μάθημα: Τεχνολογία</a:t>
            </a:r>
          </a:p>
          <a:p>
            <a:r>
              <a:rPr lang="el-GR" dirty="0" smtClean="0"/>
              <a:t>Μιτζιφίρη Χριστιάνα</a:t>
            </a:r>
          </a:p>
          <a:p>
            <a:r>
              <a:rPr lang="el-GR" dirty="0" smtClean="0"/>
              <a:t>Τμήμα : Α2</a:t>
            </a:r>
          </a:p>
          <a:p>
            <a:r>
              <a:rPr lang="el-GR" dirty="0" smtClean="0"/>
              <a:t>Σχ. Έτος: 2020-2021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 : Περιεχόμενα εργασίας</a:t>
            </a:r>
          </a:p>
          <a:p>
            <a:pPr>
              <a:buNone/>
            </a:pPr>
            <a:endParaRPr lang="el-GR" b="1" i="1" dirty="0"/>
          </a:p>
          <a:p>
            <a:pPr marL="0" indent="0">
              <a:buNone/>
            </a:pPr>
            <a:r>
              <a:rPr lang="el-GR" sz="2800" dirty="0" smtClean="0"/>
              <a:t>Θα προσθέσετε </a:t>
            </a:r>
            <a:r>
              <a:rPr lang="el-GR" sz="2800" dirty="0"/>
              <a:t>σε μια σελίδα τα </a:t>
            </a:r>
            <a:r>
              <a:rPr lang="el-GR" sz="2800" dirty="0" smtClean="0"/>
              <a:t>περιεχόμενα της εργασίας σας. </a:t>
            </a:r>
            <a:endParaRPr lang="el-GR" sz="2800" dirty="0"/>
          </a:p>
          <a:p>
            <a:pPr marL="400050" lvl="1" indent="0">
              <a:buFont typeface="Wingdings" pitchFamily="2" charset="2"/>
              <a:buChar char="Ø"/>
            </a:pPr>
            <a:r>
              <a:rPr lang="el-GR" dirty="0" smtClean="0"/>
              <a:t>Περιεχόμενα είναι οι ενότητες που θα αναλύσουμε στη συνέχεια.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 : Ενότητες εργασίας</a:t>
            </a:r>
          </a:p>
          <a:p>
            <a:pPr marL="514350" indent="-514350">
              <a:buFont typeface="+mj-lt"/>
              <a:buAutoNum type="arabicPeriod"/>
            </a:pPr>
            <a:endParaRPr lang="el-GR" sz="2000" b="1" dirty="0"/>
          </a:p>
          <a:p>
            <a:pPr marL="514350" lvl="0" indent="-514350">
              <a:buFont typeface="+mj-lt"/>
              <a:buAutoNum type="arabicPeriod"/>
            </a:pPr>
            <a:r>
              <a:rPr lang="el-GR" sz="2800" b="1" i="1" dirty="0" smtClean="0"/>
              <a:t>Ανάλυση της γενικής τεχνολογικής ενότητας στην οποία ανήκει η κατασκευή</a:t>
            </a:r>
          </a:p>
          <a:p>
            <a:pPr marL="542925" lvl="0" indent="0">
              <a:buNone/>
            </a:pPr>
            <a:r>
              <a:rPr lang="el-GR" sz="2800" dirty="0" smtClean="0"/>
              <a:t>Γράψετε </a:t>
            </a:r>
            <a:r>
              <a:rPr lang="el-GR" sz="2800" dirty="0"/>
              <a:t>λίγα λόγια για την ενότητα που ανήκει η κατασκευή σας, σύμφωνα με αυτά που έχουμε </a:t>
            </a:r>
            <a:r>
              <a:rPr lang="el-GR" sz="2800" dirty="0" smtClean="0"/>
              <a:t>συζητήσει, π.χ. εργαλεία – μηχανές</a:t>
            </a:r>
          </a:p>
          <a:p>
            <a:pPr marL="542925" lvl="0" indent="0">
              <a:buNone/>
            </a:pPr>
            <a:endParaRPr lang="el-GR" sz="2800" b="1" i="1" dirty="0"/>
          </a:p>
          <a:p>
            <a:pPr marL="600075" lvl="0" indent="-514350">
              <a:buFont typeface="+mj-lt"/>
              <a:buAutoNum type="arabicPeriod" startAt="2"/>
            </a:pPr>
            <a:r>
              <a:rPr lang="el-GR" sz="2800" b="1" i="1" dirty="0" smtClean="0"/>
              <a:t>Περιγραφή του αντικειμένου μελέτης</a:t>
            </a:r>
          </a:p>
          <a:p>
            <a:pPr marL="600075" indent="-514350">
              <a:buNone/>
            </a:pPr>
            <a:r>
              <a:rPr lang="el-GR" sz="2800" dirty="0" smtClean="0"/>
              <a:t>	Περιγράψετε τι </a:t>
            </a:r>
            <a:r>
              <a:rPr lang="el-GR" sz="2800" dirty="0"/>
              <a:t>είναι αυτό που </a:t>
            </a:r>
            <a:r>
              <a:rPr lang="el-GR" sz="2800" dirty="0" smtClean="0"/>
              <a:t>θα κατασκευάσατε</a:t>
            </a:r>
            <a:r>
              <a:rPr lang="el-GR" sz="2800" dirty="0"/>
              <a:t>. </a:t>
            </a:r>
            <a:endParaRPr lang="el-GR" sz="2800" dirty="0" smtClean="0"/>
          </a:p>
          <a:p>
            <a:pPr marL="600075" indent="-514350"/>
            <a:r>
              <a:rPr lang="el-GR" sz="2800" dirty="0" smtClean="0"/>
              <a:t>από </a:t>
            </a:r>
            <a:r>
              <a:rPr lang="el-GR" sz="2800" dirty="0"/>
              <a:t>ποια μέρη </a:t>
            </a:r>
            <a:r>
              <a:rPr lang="el-GR" sz="2800" dirty="0" smtClean="0"/>
              <a:t>αποτελείται</a:t>
            </a:r>
          </a:p>
          <a:p>
            <a:pPr marL="600075" indent="-514350"/>
            <a:r>
              <a:rPr lang="el-GR" sz="2800" dirty="0" smtClean="0"/>
              <a:t>πώς λειτουργεί</a:t>
            </a:r>
          </a:p>
          <a:p>
            <a:pPr marL="600075" indent="-514350"/>
            <a:r>
              <a:rPr lang="el-GR" sz="2800" dirty="0" smtClean="0"/>
              <a:t>φωτογραφίες </a:t>
            </a:r>
          </a:p>
          <a:p>
            <a:pPr marL="600075" indent="-514350">
              <a:buNone/>
            </a:pPr>
            <a:r>
              <a:rPr lang="el-GR" sz="2800" dirty="0" smtClean="0"/>
              <a:t>Σε </a:t>
            </a:r>
            <a:r>
              <a:rPr lang="el-GR" sz="2800" dirty="0"/>
              <a:t>αυτή την ενότητα μιλάμε για το </a:t>
            </a:r>
            <a:r>
              <a:rPr lang="el-GR" sz="2800" i="1" u="sng" dirty="0"/>
              <a:t>πραγματικό </a:t>
            </a:r>
            <a:r>
              <a:rPr lang="el-GR" sz="2800" i="1" u="sng" dirty="0" smtClean="0"/>
              <a:t>αντικείμενο</a:t>
            </a:r>
            <a:endParaRPr lang="el-GR" sz="2800" i="1" dirty="0"/>
          </a:p>
          <a:p>
            <a:pPr marL="600075" lvl="0" indent="-514350">
              <a:buNone/>
            </a:pPr>
            <a:endParaRPr lang="el-GR" sz="2800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500043"/>
            <a:ext cx="8229600" cy="200026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l-GR" sz="2800" b="1" i="1" dirty="0" smtClean="0"/>
              <a:t>Τεχνικά σχέδια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2800" dirty="0" smtClean="0"/>
              <a:t>Θα σχεδιάσετε </a:t>
            </a:r>
            <a:r>
              <a:rPr lang="el-GR" sz="2800" dirty="0"/>
              <a:t>την κατασκευή σας </a:t>
            </a:r>
            <a:r>
              <a:rPr lang="el-GR" sz="2800" dirty="0" smtClean="0"/>
              <a:t>υπό </a:t>
            </a:r>
            <a:r>
              <a:rPr lang="el-GR" sz="2800" dirty="0"/>
              <a:t>κλίμακα και θα βάλετε διαστάσεις.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sz="2800" b="1" i="1" dirty="0" smtClean="0"/>
              <a:t>Διαδικασία που ακολουθήθηκε</a:t>
            </a:r>
          </a:p>
          <a:p>
            <a:pPr marL="514350" indent="-514350">
              <a:buFont typeface="+mj-lt"/>
              <a:buAutoNum type="arabicPeriod" startAt="4"/>
            </a:pPr>
            <a:endParaRPr lang="el-GR" sz="2800" b="1" i="1" dirty="0"/>
          </a:p>
          <a:p>
            <a:pPr marL="0" indent="0">
              <a:buNone/>
            </a:pPr>
            <a:r>
              <a:rPr lang="el-GR" sz="2800" dirty="0"/>
              <a:t>Θα περιγράψετε βήμα </a:t>
            </a:r>
            <a:r>
              <a:rPr lang="el-GR" sz="2800" dirty="0" err="1"/>
              <a:t>βήμα</a:t>
            </a:r>
            <a:r>
              <a:rPr lang="el-GR" sz="2800" dirty="0"/>
              <a:t> τα στάδια κατασκευής του έργου σας με όσο το δυνατόν περισσότερες λεπτομέρειες.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Αν </a:t>
            </a:r>
            <a:r>
              <a:rPr lang="el-GR" sz="2800" dirty="0"/>
              <a:t>υπάρχει φωτογραφικό αρχείο ανά βήμα, μπορείτε να το χρησιμοποιήσετε.</a:t>
            </a:r>
          </a:p>
          <a:p>
            <a:pPr marL="514350" indent="-514350">
              <a:buNone/>
            </a:pPr>
            <a:endParaRPr lang="el-GR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1_201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736" y="1946662"/>
            <a:ext cx="4714909" cy="353618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4714876" y="1500174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Συγκέντρωσα τα απαραίτητα υλικά και εργαλεία σύμφωνα με το βίντεο στο </a:t>
            </a:r>
            <a:r>
              <a:rPr lang="en-US" sz="2000" dirty="0" smtClean="0"/>
              <a:t>YouTube.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Στη συνέχεια έκοψα την εφημερίδα σε μικρά κομμάτια.</a:t>
            </a:r>
            <a:endParaRPr lang="el-GR" sz="2000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4929190" y="4000504"/>
            <a:ext cx="3143272" cy="1428760"/>
          </a:xfrm>
          <a:prstGeom prst="wedgeEllipseCallout">
            <a:avLst>
              <a:gd name="adj1" fmla="val -107737"/>
              <a:gd name="adj2" fmla="val -102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572132" y="421481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Κόλλησα 1 στρώση εφημερίδας στο μπαλόνι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01121_20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36219" y="1678765"/>
            <a:ext cx="4857752" cy="3643314"/>
          </a:xfrm>
          <a:prstGeom prst="rect">
            <a:avLst/>
          </a:prstGeom>
        </p:spPr>
      </p:pic>
      <p:sp>
        <p:nvSpPr>
          <p:cNvPr id="6" name="5 - Ελλειψοειδής επεξήγηση"/>
          <p:cNvSpPr/>
          <p:nvPr/>
        </p:nvSpPr>
        <p:spPr>
          <a:xfrm>
            <a:off x="928662" y="1285860"/>
            <a:ext cx="2857520" cy="1643074"/>
          </a:xfrm>
          <a:prstGeom prst="wedgeEllipseCallout">
            <a:avLst>
              <a:gd name="adj1" fmla="val 143622"/>
              <a:gd name="adj2" fmla="val 6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000100" y="164305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Τοποθέτησα σταυρωτά το σχοινί και κόλλησα άλλες 2 στρώσεις εφημερίδας</a:t>
            </a:r>
          </a:p>
          <a:p>
            <a:endParaRPr lang="el-GR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1857356" y="4643446"/>
            <a:ext cx="2428892" cy="1428760"/>
          </a:xfrm>
          <a:prstGeom prst="wedgeEllipseCallout">
            <a:avLst>
              <a:gd name="adj1" fmla="val 154841"/>
              <a:gd name="adj2" fmla="val -44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2000232" y="485776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Πρόσθεσα ένα κυπελάκι στο στόμιο του μπαλονιού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487</Words>
  <Application>Microsoft Office PowerPoint</Application>
  <PresentationFormat>Προβολή στην οθόνη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Δομή εργασίας</vt:lpstr>
      <vt:lpstr>Αερόστατο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ΣΥΓΓΡΑΦΗ ΓΡΑΠΤΗΣ ΕΡΓΑΣΙΑΣ</dc:title>
  <dc:creator>Θανάσης</dc:creator>
  <cp:lastModifiedBy>Thanos</cp:lastModifiedBy>
  <cp:revision>25</cp:revision>
  <dcterms:created xsi:type="dcterms:W3CDTF">2020-12-01T09:36:31Z</dcterms:created>
  <dcterms:modified xsi:type="dcterms:W3CDTF">2021-03-15T17:59:46Z</dcterms:modified>
</cp:coreProperties>
</file>