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64" r:id="rId5"/>
    <p:sldId id="276" r:id="rId6"/>
    <p:sldId id="277" r:id="rId7"/>
    <p:sldId id="278" r:id="rId8"/>
    <p:sldId id="279" r:id="rId9"/>
    <p:sldId id="266" r:id="rId10"/>
    <p:sldId id="268" r:id="rId11"/>
    <p:sldId id="269" r:id="rId12"/>
    <p:sldId id="270" r:id="rId13"/>
    <p:sldId id="280" r:id="rId14"/>
    <p:sldId id="281" r:id="rId15"/>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22" d="100"/>
          <a:sy n="122" d="100"/>
        </p:scale>
        <p:origin x="114" y="306"/>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solidFill>
                <a:schemeClr val="tx2"/>
              </a:solidFill>
            </a:endParaRPr>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BEF74E3-54A9-4A9D-B141-8420ADB3F669}" type="datetime1">
              <a:rPr lang="el-GR" smtClean="0">
                <a:solidFill>
                  <a:schemeClr val="tx2"/>
                </a:solidFill>
              </a:rPr>
              <a:t>10/5/26</a:t>
            </a:fld>
            <a:endParaRPr lang="el-GR" dirty="0">
              <a:solidFill>
                <a:schemeClr val="tx2"/>
              </a:solidFill>
            </a:endParaRPr>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solidFill>
                <a:schemeClr val="tx2"/>
              </a:solidFill>
            </a:endParaRPr>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l-GR">
                <a:solidFill>
                  <a:schemeClr val="tx2"/>
                </a:solidFill>
              </a:rPr>
              <a:pPr algn="r" rtl="0"/>
              <a:t>‹#›</a:t>
            </a:fld>
            <a:endParaRPr lang="el-G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46D304B2-A66F-4731-9CAE-20E1EFD40B0A}" type="datetime1">
              <a:rPr lang="el-GR" smtClean="0"/>
              <a:pPr/>
              <a:t>10/5/26</a:t>
            </a:fld>
            <a:endParaRPr lang="el-GR" dirty="0"/>
          </a:p>
        </p:txBody>
      </p:sp>
      <p:sp>
        <p:nvSpPr>
          <p:cNvPr id="4" name="Σύμβολο κράτησης θέσης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l-GR" smtClean="0"/>
              <a:pPr/>
              <a:t>‹#›</a:t>
            </a:fld>
            <a:endParaRPr lang="el-G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a:t>
            </a:fld>
            <a:endParaRPr lang="el-GR" dirty="0"/>
          </a:p>
        </p:txBody>
      </p:sp>
    </p:spTree>
    <p:extLst>
      <p:ext uri="{BB962C8B-B14F-4D97-AF65-F5344CB8AC3E}">
        <p14:creationId xmlns:p14="http://schemas.microsoft.com/office/powerpoint/2010/main" val="6628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8796F01-7154-41E0-B48B-A6921757531A}" type="slidenum">
              <a:rPr lang="el-GR" smtClean="0"/>
              <a:pPr/>
              <a:t>11</a:t>
            </a:fld>
            <a:endParaRPr lang="el-GR" dirty="0"/>
          </a:p>
        </p:txBody>
      </p:sp>
    </p:spTree>
    <p:extLst>
      <p:ext uri="{BB962C8B-B14F-4D97-AF65-F5344CB8AC3E}">
        <p14:creationId xmlns:p14="http://schemas.microsoft.com/office/powerpoint/2010/main" val="56530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a:t>
            </a:fld>
            <a:endParaRPr lang="el-GR" dirty="0"/>
          </a:p>
        </p:txBody>
      </p:sp>
    </p:spTree>
    <p:extLst>
      <p:ext uri="{BB962C8B-B14F-4D97-AF65-F5344CB8AC3E}">
        <p14:creationId xmlns:p14="http://schemas.microsoft.com/office/powerpoint/2010/main" val="251476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3</a:t>
            </a:fld>
            <a:endParaRPr lang="el-GR" dirty="0"/>
          </a:p>
        </p:txBody>
      </p:sp>
    </p:spTree>
    <p:extLst>
      <p:ext uri="{BB962C8B-B14F-4D97-AF65-F5344CB8AC3E}">
        <p14:creationId xmlns:p14="http://schemas.microsoft.com/office/powerpoint/2010/main" val="183921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4</a:t>
            </a:fld>
            <a:endParaRPr lang="el-GR" dirty="0"/>
          </a:p>
        </p:txBody>
      </p:sp>
    </p:spTree>
    <p:extLst>
      <p:ext uri="{BB962C8B-B14F-4D97-AF65-F5344CB8AC3E}">
        <p14:creationId xmlns:p14="http://schemas.microsoft.com/office/powerpoint/2010/main" val="344109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5</a:t>
            </a:fld>
            <a:endParaRPr lang="el-GR" dirty="0"/>
          </a:p>
        </p:txBody>
      </p:sp>
    </p:spTree>
    <p:extLst>
      <p:ext uri="{BB962C8B-B14F-4D97-AF65-F5344CB8AC3E}">
        <p14:creationId xmlns:p14="http://schemas.microsoft.com/office/powerpoint/2010/main" val="300841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6</a:t>
            </a:fld>
            <a:endParaRPr lang="el-GR" dirty="0"/>
          </a:p>
        </p:txBody>
      </p:sp>
    </p:spTree>
    <p:extLst>
      <p:ext uri="{BB962C8B-B14F-4D97-AF65-F5344CB8AC3E}">
        <p14:creationId xmlns:p14="http://schemas.microsoft.com/office/powerpoint/2010/main" val="152132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7</a:t>
            </a:fld>
            <a:endParaRPr lang="el-GR" dirty="0"/>
          </a:p>
        </p:txBody>
      </p:sp>
    </p:spTree>
    <p:extLst>
      <p:ext uri="{BB962C8B-B14F-4D97-AF65-F5344CB8AC3E}">
        <p14:creationId xmlns:p14="http://schemas.microsoft.com/office/powerpoint/2010/main" val="402119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8</a:t>
            </a:fld>
            <a:endParaRPr lang="el-GR" dirty="0"/>
          </a:p>
        </p:txBody>
      </p:sp>
    </p:spTree>
    <p:extLst>
      <p:ext uri="{BB962C8B-B14F-4D97-AF65-F5344CB8AC3E}">
        <p14:creationId xmlns:p14="http://schemas.microsoft.com/office/powerpoint/2010/main" val="51569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9</a:t>
            </a:fld>
            <a:endParaRPr lang="el-GR" dirty="0"/>
          </a:p>
        </p:txBody>
      </p:sp>
    </p:spTree>
    <p:extLst>
      <p:ext uri="{BB962C8B-B14F-4D97-AF65-F5344CB8AC3E}">
        <p14:creationId xmlns:p14="http://schemas.microsoft.com/office/powerpoint/2010/main" val="724277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880AA97-953C-4EAA-86BE-6A0DBD6A0A38}" type="datetime1">
              <a:rPr lang="el-GR" smtClean="0"/>
              <a:pPr/>
              <a:t>10/5/26</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52633" y="274638"/>
            <a:ext cx="1422030" cy="5897561"/>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117309" y="274638"/>
            <a:ext cx="8532178" cy="5897561"/>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A58DD0F3-758F-47DA-AAFC-C11174804C19}" type="datetime1">
              <a:rPr lang="el-GR" smtClean="0"/>
              <a:pPr/>
              <a:t>10/5/26</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B69B4CA7-6BD6-4AB5-BC79-1C59A6F2A519}" type="datetime1">
              <a:rPr lang="el-GR" smtClean="0"/>
              <a:pPr/>
              <a:t>10/5/26</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DA60BA0E-20D0-4E7C-B286-26C960A6788F}" type="slidenum">
              <a:rPr lang="el-GR" noProof="0"/>
              <a:t>‹#›</a:t>
            </a:fld>
            <a:endParaRPr lang="el-G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l-GR" noProof="0"/>
              <a:t>Στυλ κειμένου υποδείγματος</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6810064-C6E1-4DEC-8EC2-2E91B552ED99}" type="datetime1">
              <a:rPr lang="el-GR" smtClean="0"/>
              <a:pPr/>
              <a:t>10/5/26</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9157A326-7C51-402D-86CD-24FEAF6B572D}" type="datetime1">
              <a:rPr lang="el-GR" smtClean="0"/>
              <a:pPr/>
              <a:t>10/5/26</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1EE9EEF2-F58A-4BD4-95AA-03C0C135DA5B}" type="datetime1">
              <a:rPr lang="el-GR" smtClean="0"/>
              <a:pPr/>
              <a:t>10/5/26</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66452EC1-260E-46B9-B267-CDB552480A3D}" type="datetime1">
              <a:rPr lang="el-GR" smtClean="0"/>
              <a:pPr/>
              <a:t>10/5/26</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E6C9C3F-82B8-44D0-8ABF-56EC902E6BBC}" type="datetime1">
              <a:rPr lang="el-GR" smtClean="0"/>
              <a:pPr/>
              <a:t>10/5/26</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εικόνας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250D58F-30C3-440F-85B2-B500B6ADF663}" type="datetime1">
              <a:rPr lang="el-GR" smtClean="0"/>
              <a:pPr/>
              <a:t>10/5/26</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Σύμβολο κράτησης θέσης τίτλου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3BCFB36F-F189-41F2-9925-2F22B6B6E554}" type="datetime1">
              <a:rPr lang="el-GR" smtClean="0"/>
              <a:pPr/>
              <a:t>10/5/26</a:t>
            </a:fld>
            <a:endParaRPr lang="el-GR" dirty="0"/>
          </a:p>
        </p:txBody>
      </p:sp>
      <p:sp>
        <p:nvSpPr>
          <p:cNvPr id="5" name="Σύμβολο κράτησης θέσης υποσέλιδου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flipV="1">
            <a:off x="4672383" y="12734324"/>
            <a:ext cx="7008574" cy="1244600"/>
          </a:xfrm>
        </p:spPr>
        <p:txBody>
          <a:bodyPr rtlCol="0"/>
          <a:lstStyle/>
          <a:p>
            <a:pPr rtl="0"/>
            <a:r>
              <a:rPr lang="el-GR" dirty="0"/>
              <a:t>Διάταξη τίτλου</a:t>
            </a:r>
          </a:p>
        </p:txBody>
      </p:sp>
      <p:sp>
        <p:nvSpPr>
          <p:cNvPr id="3" name="Υπότιτλος 2"/>
          <p:cNvSpPr>
            <a:spLocks noGrp="1"/>
          </p:cNvSpPr>
          <p:nvPr>
            <p:ph type="subTitle" idx="1"/>
          </p:nvPr>
        </p:nvSpPr>
        <p:spPr/>
        <p:txBody>
          <a:bodyPr rtlCol="0">
            <a:normAutofit lnSpcReduction="10000"/>
          </a:bodyPr>
          <a:lstStyle/>
          <a:p>
            <a:r>
              <a:rPr lang="el-GR"/>
              <a:t>Μια από τις σημαντικότερες βυζαντινές καστροπολιτείες της Ελλάδας, με μεγάλη ιστορική και πολιτιστική αξία.</a:t>
            </a:r>
          </a:p>
        </p:txBody>
      </p:sp>
      <p:sp>
        <p:nvSpPr>
          <p:cNvPr id="6" name="Τίτλος 1">
            <a:extLst>
              <a:ext uri="{FF2B5EF4-FFF2-40B4-BE49-F238E27FC236}">
                <a16:creationId xmlns:a16="http://schemas.microsoft.com/office/drawing/2014/main" id="{3763E412-42F2-7A0E-DBD1-1E637F5D5A48}"/>
              </a:ext>
            </a:extLst>
          </p:cNvPr>
          <p:cNvSpPr>
            <a:spLocks noGrp="1"/>
          </p:cNvSpPr>
          <p:nvPr/>
        </p:nvSpPr>
        <p:spPr>
          <a:xfrm>
            <a:off x="3791478" y="1930400"/>
            <a:ext cx="7008574" cy="1930399"/>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tabLst/>
              <a:defRPr sz="5400" kern="1200" cap="none" baseline="0">
                <a:solidFill>
                  <a:schemeClr val="tx1"/>
                </a:solidFill>
                <a:latin typeface="+mj-lt"/>
                <a:ea typeface="+mj-ea"/>
                <a:cs typeface="+mj-cs"/>
              </a:defRPr>
            </a:lvl1pPr>
          </a:lstStyle>
          <a:p>
            <a:pPr rtl="0"/>
            <a:r>
              <a:rPr lang="el-GR" dirty="0" err="1"/>
              <a:t>Καστροπολιτεία</a:t>
            </a:r>
            <a:r>
              <a:rPr lang="el-GR" dirty="0"/>
              <a:t> της </a:t>
            </a:r>
            <a:r>
              <a:rPr lang="el-GR" dirty="0" err="1"/>
              <a:t>Μυστρας</a:t>
            </a:r>
            <a:endParaRPr lang="el-GR" dirty="0"/>
          </a:p>
          <a:p>
            <a:pPr rtl="0"/>
            <a:endParaRPr lang="el-GR"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EB60F-9832-C25C-9FC2-593146D044C2}"/>
              </a:ext>
            </a:extLst>
          </p:cNvPr>
          <p:cNvSpPr txBox="1"/>
          <p:nvPr/>
        </p:nvSpPr>
        <p:spPr>
          <a:xfrm>
            <a:off x="5759750" y="1956302"/>
            <a:ext cx="6092566" cy="4524315"/>
          </a:xfrm>
          <a:prstGeom prst="rect">
            <a:avLst/>
          </a:prstGeom>
          <a:noFill/>
        </p:spPr>
        <p:txBody>
          <a:bodyPr wrap="square">
            <a:spAutoFit/>
          </a:bodyPr>
          <a:lstStyle/>
          <a:p>
            <a:pPr>
              <a:buNone/>
            </a:pPr>
            <a:r>
              <a:rPr lang="el-GR" dirty="0"/>
              <a:t>Ο </a:t>
            </a:r>
            <a:r>
              <a:rPr lang="el-GR" dirty="0" err="1"/>
              <a:t>Μυστράς</a:t>
            </a:r>
            <a:r>
              <a:rPr lang="el-GR" dirty="0"/>
              <a:t> αποτελεί μοναδικό παράδειγμα βυζαντινής καστροπολιτείας που συνδυάζει ιστορία, αρχιτεκτονική και πολιτισμό. Η </a:t>
            </a:r>
            <a:r>
              <a:rPr lang="el-GR" dirty="0" err="1"/>
              <a:t>διατήρησή</a:t>
            </a:r>
            <a:r>
              <a:rPr lang="el-GR" dirty="0"/>
              <a:t> του προσφέρει πολύτιμες γνώσεις για το Βυζάντιο και την εξέλιξη των πόλεων, ενώ συνεχίζει να εμπνέει επισκέπτες και μελετητές. Αποτελεί σύμβολο της ελληνικής ιστορικής κληρονομιάς και σημαντικό σημείο έρευνας για ιστορικούς μέχρι σήμερα παγκοσμίως γνωστός.</a:t>
            </a:r>
          </a:p>
        </p:txBody>
      </p:sp>
      <p:pic>
        <p:nvPicPr>
          <p:cNvPr id="6" name="Εικόνα 5">
            <a:extLst>
              <a:ext uri="{FF2B5EF4-FFF2-40B4-BE49-F238E27FC236}">
                <a16:creationId xmlns:a16="http://schemas.microsoft.com/office/drawing/2014/main" id="{48AFD6B6-E6FC-8965-6E2E-3A4ED44780D8}"/>
              </a:ext>
            </a:extLst>
          </p:cNvPr>
          <p:cNvPicPr>
            <a:picLocks noChangeAspect="1"/>
          </p:cNvPicPr>
          <p:nvPr/>
        </p:nvPicPr>
        <p:blipFill>
          <a:blip r:embed="rId2"/>
          <a:stretch>
            <a:fillRect/>
          </a:stretch>
        </p:blipFill>
        <p:spPr>
          <a:xfrm>
            <a:off x="336509" y="1956302"/>
            <a:ext cx="5052410" cy="4524315"/>
          </a:xfrm>
          <a:prstGeom prst="rect">
            <a:avLst/>
          </a:prstGeom>
        </p:spPr>
      </p:pic>
      <p:sp>
        <p:nvSpPr>
          <p:cNvPr id="8" name="TextBox 7">
            <a:extLst>
              <a:ext uri="{FF2B5EF4-FFF2-40B4-BE49-F238E27FC236}">
                <a16:creationId xmlns:a16="http://schemas.microsoft.com/office/drawing/2014/main" id="{4BE8F29E-8E75-C588-9751-AC0BA0AE7159}"/>
              </a:ext>
            </a:extLst>
          </p:cNvPr>
          <p:cNvSpPr txBox="1"/>
          <p:nvPr/>
        </p:nvSpPr>
        <p:spPr>
          <a:xfrm>
            <a:off x="4506913" y="377383"/>
            <a:ext cx="6092566" cy="461665"/>
          </a:xfrm>
          <a:prstGeom prst="rect">
            <a:avLst/>
          </a:prstGeom>
          <a:noFill/>
        </p:spPr>
        <p:txBody>
          <a:bodyPr wrap="square">
            <a:spAutoFit/>
          </a:bodyPr>
          <a:lstStyle/>
          <a:p>
            <a:pPr>
              <a:buNone/>
            </a:pPr>
            <a:r>
              <a:rPr lang="el-GR" b="1" dirty="0"/>
              <a:t>Συμπέρασμα</a:t>
            </a:r>
          </a:p>
        </p:txBody>
      </p:sp>
    </p:spTree>
    <p:extLst>
      <p:ext uri="{BB962C8B-B14F-4D97-AF65-F5344CB8AC3E}">
        <p14:creationId xmlns:p14="http://schemas.microsoft.com/office/powerpoint/2010/main" val="326582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851CB0-29C7-EC44-AC6B-4602702ECF99}"/>
              </a:ext>
            </a:extLst>
          </p:cNvPr>
          <p:cNvSpPr>
            <a:spLocks noGrp="1"/>
          </p:cNvSpPr>
          <p:nvPr>
            <p:ph type="title"/>
          </p:nvPr>
        </p:nvSpPr>
        <p:spPr>
          <a:xfrm>
            <a:off x="4173573" y="-1708667"/>
            <a:ext cx="10157354" cy="2532449"/>
          </a:xfrm>
        </p:spPr>
        <p:txBody>
          <a:bodyPr/>
          <a:lstStyle/>
          <a:p>
            <a:r>
              <a:rPr lang="el-GR" dirty="0"/>
              <a:t>Πηγές </a:t>
            </a:r>
          </a:p>
        </p:txBody>
      </p:sp>
      <p:sp>
        <p:nvSpPr>
          <p:cNvPr id="4" name="TextBox 3">
            <a:extLst>
              <a:ext uri="{FF2B5EF4-FFF2-40B4-BE49-F238E27FC236}">
                <a16:creationId xmlns:a16="http://schemas.microsoft.com/office/drawing/2014/main" id="{C295B767-C5A2-E8E8-A920-E1CF90D5D936}"/>
              </a:ext>
            </a:extLst>
          </p:cNvPr>
          <p:cNvSpPr txBox="1"/>
          <p:nvPr/>
        </p:nvSpPr>
        <p:spPr>
          <a:xfrm>
            <a:off x="3586892" y="2343492"/>
            <a:ext cx="7173784" cy="461665"/>
          </a:xfrm>
          <a:prstGeom prst="rect">
            <a:avLst/>
          </a:prstGeom>
          <a:noFill/>
        </p:spPr>
        <p:txBody>
          <a:bodyPr wrap="square">
            <a:spAutoFit/>
          </a:bodyPr>
          <a:lstStyle/>
          <a:p>
            <a:r>
              <a:rPr lang="af-ZA" dirty="0"/>
              <a:t>ChatGPT ,Google ,UNESCO</a:t>
            </a:r>
            <a:endParaRPr lang="el-GR" dirty="0"/>
          </a:p>
        </p:txBody>
      </p:sp>
    </p:spTree>
    <p:extLst>
      <p:ext uri="{BB962C8B-B14F-4D97-AF65-F5344CB8AC3E}">
        <p14:creationId xmlns:p14="http://schemas.microsoft.com/office/powerpoint/2010/main" val="152674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idx="4294967295"/>
          </p:nvPr>
        </p:nvSpPr>
        <p:spPr>
          <a:xfrm>
            <a:off x="0" y="61784"/>
            <a:ext cx="11582535" cy="6796216"/>
          </a:xfrm>
        </p:spPr>
        <p:txBody>
          <a:bodyPr rtlCol="0">
            <a:normAutofit fontScale="90000"/>
          </a:bodyPr>
          <a:lstStyle/>
          <a:p>
            <a:r>
              <a:rPr lang="el-GR" dirty="0"/>
              <a:t>Ίδρυση και ιστορική αρχή</a:t>
            </a:r>
            <a:br>
              <a:rPr lang="el-GR" dirty="0"/>
            </a:br>
            <a:br>
              <a:rPr lang="el-GR" dirty="0"/>
            </a:br>
            <a:r>
              <a:rPr lang="el-GR" dirty="0"/>
              <a:t>Η </a:t>
            </a:r>
            <a:r>
              <a:rPr lang="el-GR" dirty="0" err="1"/>
              <a:t>καστροπολιτεία</a:t>
            </a:r>
            <a:r>
              <a:rPr lang="el-GR" dirty="0"/>
              <a:t> του </a:t>
            </a:r>
            <a:r>
              <a:rPr lang="el-GR" dirty="0" err="1"/>
              <a:t>Μυστρά</a:t>
            </a:r>
            <a:r>
              <a:rPr lang="el-GR" dirty="0"/>
              <a:t> βρίσκεται κοντά στη Σπάρτη και αποτελεί ένα από τα σημαντικότερα μεσαιωνικά μνημεία της Ελλάδας. Ιδρύθηκε το 1249 από τους Φράγκους και πέρασε σύντομα στους Βυζαντινούς, εξελισσόμενη σε ισχυρό διοικητικό και πολιτιστικό κέντρο της Πελοποννήσου. Η θέση του προσέφερε στρατηγικό έλεγχο της περιοχής της Λακωνίας σήμερα ακόμη.</a:t>
            </a:r>
            <a:br>
              <a:rPr lang="el-GR" dirty="0"/>
            </a:br>
            <a:endParaRPr lang="el-GR"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Θέση περιεχομένου 7">
            <a:extLst>
              <a:ext uri="{FF2B5EF4-FFF2-40B4-BE49-F238E27FC236}">
                <a16:creationId xmlns:a16="http://schemas.microsoft.com/office/drawing/2014/main" id="{402E9C36-834A-EFF9-9860-A8000BAEAB54}"/>
              </a:ext>
            </a:extLst>
          </p:cNvPr>
          <p:cNvGraphicFramePr>
            <a:graphicFrameLocks noGrp="1"/>
          </p:cNvGraphicFramePr>
          <p:nvPr>
            <p:ph idx="1"/>
            <p:extLst>
              <p:ext uri="{D42A27DB-BD31-4B8C-83A1-F6EECF244321}">
                <p14:modId xmlns:p14="http://schemas.microsoft.com/office/powerpoint/2010/main" val="1079521072"/>
              </p:ext>
            </p:extLst>
          </p:nvPr>
        </p:nvGraphicFramePr>
        <p:xfrm>
          <a:off x="293815" y="1650313"/>
          <a:ext cx="11616726" cy="5207687"/>
        </p:xfrm>
        <a:graphic>
          <a:graphicData uri="http://schemas.openxmlformats.org/drawingml/2006/table">
            <a:tbl>
              <a:tblPr firstRow="1" bandRow="1">
                <a:tableStyleId>{69012ECD-51FC-41F1-AA8D-1B2483CD663E}</a:tableStyleId>
              </a:tblPr>
              <a:tblGrid>
                <a:gridCol w="3872242">
                  <a:extLst>
                    <a:ext uri="{9D8B030D-6E8A-4147-A177-3AD203B41FA5}">
                      <a16:colId xmlns:a16="http://schemas.microsoft.com/office/drawing/2014/main" val="816778885"/>
                    </a:ext>
                  </a:extLst>
                </a:gridCol>
                <a:gridCol w="3872242">
                  <a:extLst>
                    <a:ext uri="{9D8B030D-6E8A-4147-A177-3AD203B41FA5}">
                      <a16:colId xmlns:a16="http://schemas.microsoft.com/office/drawing/2014/main" val="2346006028"/>
                    </a:ext>
                  </a:extLst>
                </a:gridCol>
                <a:gridCol w="3872242">
                  <a:extLst>
                    <a:ext uri="{9D8B030D-6E8A-4147-A177-3AD203B41FA5}">
                      <a16:colId xmlns:a16="http://schemas.microsoft.com/office/drawing/2014/main" val="1012755662"/>
                    </a:ext>
                  </a:extLst>
                </a:gridCol>
              </a:tblGrid>
              <a:tr h="554009">
                <a:tc>
                  <a:txBody>
                    <a:bodyPr/>
                    <a:lstStyle/>
                    <a:p>
                      <a:endParaRPr lang="el-GR"/>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57968099"/>
                  </a:ext>
                </a:extLst>
              </a:tr>
              <a:tr h="4099669">
                <a:tc>
                  <a:txBody>
                    <a:bodyPr/>
                    <a:lstStyle/>
                    <a:p>
                      <a:endParaRPr lang="el-GR" dirty="0"/>
                    </a:p>
                  </a:txBody>
                  <a:tcPr/>
                </a:tc>
                <a:tc>
                  <a:txBody>
                    <a:bodyPr/>
                    <a:lstStyle/>
                    <a:p>
                      <a:endParaRPr lang="el-GR" b="1" dirty="0"/>
                    </a:p>
                    <a:p>
                      <a:r>
                        <a:rPr lang="el-GR" dirty="0"/>
                        <a:t>Κατά τη βυζαντινή περίοδο, ο </a:t>
                      </a:r>
                      <a:r>
                        <a:rPr lang="el-GR" dirty="0" err="1"/>
                        <a:t>Μυστράς</a:t>
                      </a:r>
                      <a:r>
                        <a:rPr lang="el-GR" dirty="0"/>
                        <a:t> έγινε πρωτεύουσα του Δεσποτάτου του </a:t>
                      </a:r>
                      <a:r>
                        <a:rPr lang="el-GR" dirty="0" err="1"/>
                        <a:t>Μορέως</a:t>
                      </a:r>
                      <a:r>
                        <a:rPr lang="el-GR" dirty="0"/>
                        <a:t> και σημαντικό κέντρο εξουσίας, παιδείας και τέχνης. </a:t>
                      </a:r>
                    </a:p>
                  </a:txBody>
                  <a:tcPr/>
                </a:tc>
                <a:tc>
                  <a:txBody>
                    <a:bodyPr/>
                    <a:lstStyle/>
                    <a:p>
                      <a:endParaRPr lang="el-GR" dirty="0"/>
                    </a:p>
                    <a:p>
                      <a:endParaRPr lang="el-GR" dirty="0"/>
                    </a:p>
                  </a:txBody>
                  <a:tcPr/>
                </a:tc>
                <a:extLst>
                  <a:ext uri="{0D108BD9-81ED-4DB2-BD59-A6C34878D82A}">
                    <a16:rowId xmlns:a16="http://schemas.microsoft.com/office/drawing/2014/main" val="2584603572"/>
                  </a:ext>
                </a:extLst>
              </a:tr>
              <a:tr h="554009">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352574072"/>
                  </a:ext>
                </a:extLst>
              </a:tr>
            </a:tbl>
          </a:graphicData>
        </a:graphic>
      </p:graphicFrame>
      <p:sp>
        <p:nvSpPr>
          <p:cNvPr id="6" name="Τίτλος 5">
            <a:extLst>
              <a:ext uri="{FF2B5EF4-FFF2-40B4-BE49-F238E27FC236}">
                <a16:creationId xmlns:a16="http://schemas.microsoft.com/office/drawing/2014/main" id="{F266C873-5596-3E94-57DC-38659D7F6B33}"/>
              </a:ext>
            </a:extLst>
          </p:cNvPr>
          <p:cNvSpPr>
            <a:spLocks noGrp="1"/>
          </p:cNvSpPr>
          <p:nvPr>
            <p:ph type="title"/>
          </p:nvPr>
        </p:nvSpPr>
        <p:spPr>
          <a:xfrm>
            <a:off x="1015735" y="0"/>
            <a:ext cx="10157354" cy="1397000"/>
          </a:xfrm>
        </p:spPr>
        <p:txBody>
          <a:bodyPr/>
          <a:lstStyle/>
          <a:p>
            <a:r>
              <a:rPr lang="el-GR" dirty="0"/>
              <a:t>                     Βυζαντινή περίοδος </a:t>
            </a:r>
          </a:p>
        </p:txBody>
      </p:sp>
      <p:pic>
        <p:nvPicPr>
          <p:cNvPr id="11" name="Εικόνα 10">
            <a:extLst>
              <a:ext uri="{FF2B5EF4-FFF2-40B4-BE49-F238E27FC236}">
                <a16:creationId xmlns:a16="http://schemas.microsoft.com/office/drawing/2014/main" id="{7A1B2D37-297A-1482-804C-C78F6093FFA6}"/>
              </a:ext>
            </a:extLst>
          </p:cNvPr>
          <p:cNvPicPr>
            <a:picLocks noChangeAspect="1"/>
          </p:cNvPicPr>
          <p:nvPr/>
        </p:nvPicPr>
        <p:blipFill>
          <a:blip r:embed="rId3"/>
          <a:stretch>
            <a:fillRect/>
          </a:stretch>
        </p:blipFill>
        <p:spPr>
          <a:xfrm>
            <a:off x="278284" y="2196758"/>
            <a:ext cx="3806311" cy="4118918"/>
          </a:xfrm>
          <a:prstGeom prst="rect">
            <a:avLst/>
          </a:prstGeom>
        </p:spPr>
      </p:pic>
      <p:pic>
        <p:nvPicPr>
          <p:cNvPr id="14" name="Εικόνα 13">
            <a:extLst>
              <a:ext uri="{FF2B5EF4-FFF2-40B4-BE49-F238E27FC236}">
                <a16:creationId xmlns:a16="http://schemas.microsoft.com/office/drawing/2014/main" id="{A0A6EDD6-9698-074C-867A-CFCF31C01812}"/>
              </a:ext>
            </a:extLst>
          </p:cNvPr>
          <p:cNvPicPr>
            <a:picLocks noChangeAspect="1"/>
          </p:cNvPicPr>
          <p:nvPr/>
        </p:nvPicPr>
        <p:blipFill>
          <a:blip r:embed="rId4"/>
          <a:stretch>
            <a:fillRect/>
          </a:stretch>
        </p:blipFill>
        <p:spPr>
          <a:xfrm>
            <a:off x="8088913" y="2196757"/>
            <a:ext cx="3806097" cy="4118919"/>
          </a:xfrm>
          <a:prstGeom prst="rect">
            <a:avLst/>
          </a:prstGeom>
        </p:spPr>
      </p:pic>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Θέση περιεχομένου 10">
            <a:extLst>
              <a:ext uri="{FF2B5EF4-FFF2-40B4-BE49-F238E27FC236}">
                <a16:creationId xmlns:a16="http://schemas.microsoft.com/office/drawing/2014/main" id="{0A472850-ADD6-B1F8-6AA9-05784DBAAD05}"/>
              </a:ext>
            </a:extLst>
          </p:cNvPr>
          <p:cNvGraphicFramePr>
            <a:graphicFrameLocks noGrp="1"/>
          </p:cNvGraphicFramePr>
          <p:nvPr>
            <p:ph sz="half" idx="2"/>
            <p:extLst>
              <p:ext uri="{D42A27DB-BD31-4B8C-83A1-F6EECF244321}">
                <p14:modId xmlns:p14="http://schemas.microsoft.com/office/powerpoint/2010/main" val="4219873587"/>
              </p:ext>
            </p:extLst>
          </p:nvPr>
        </p:nvGraphicFramePr>
        <p:xfrm>
          <a:off x="6297613" y="1701800"/>
          <a:ext cx="4976811" cy="1874520"/>
        </p:xfrm>
        <a:graphic>
          <a:graphicData uri="http://schemas.openxmlformats.org/drawingml/2006/table">
            <a:tbl>
              <a:tblPr firstRow="1" bandRow="1">
                <a:tableStyleId>{69012ECD-51FC-41F1-AA8D-1B2483CD663E}</a:tableStyleId>
              </a:tblPr>
              <a:tblGrid>
                <a:gridCol w="1658937">
                  <a:extLst>
                    <a:ext uri="{9D8B030D-6E8A-4147-A177-3AD203B41FA5}">
                      <a16:colId xmlns:a16="http://schemas.microsoft.com/office/drawing/2014/main" val="2926492042"/>
                    </a:ext>
                  </a:extLst>
                </a:gridCol>
                <a:gridCol w="1658937">
                  <a:extLst>
                    <a:ext uri="{9D8B030D-6E8A-4147-A177-3AD203B41FA5}">
                      <a16:colId xmlns:a16="http://schemas.microsoft.com/office/drawing/2014/main" val="2734680146"/>
                    </a:ext>
                  </a:extLst>
                </a:gridCol>
                <a:gridCol w="1658937">
                  <a:extLst>
                    <a:ext uri="{9D8B030D-6E8A-4147-A177-3AD203B41FA5}">
                      <a16:colId xmlns:a16="http://schemas.microsoft.com/office/drawing/2014/main" val="1209646665"/>
                    </a:ext>
                  </a:extLst>
                </a:gridCol>
              </a:tblGrid>
              <a:tr h="624840">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2820505500"/>
                  </a:ext>
                </a:extLst>
              </a:tr>
              <a:tr h="624840">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256283867"/>
                  </a:ext>
                </a:extLst>
              </a:tr>
              <a:tr h="624840">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827695663"/>
                  </a:ext>
                </a:extLst>
              </a:tr>
            </a:tbl>
          </a:graphicData>
        </a:graphic>
      </p:graphicFrame>
      <p:sp>
        <p:nvSpPr>
          <p:cNvPr id="8" name="Θέση περιεχομένου 7">
            <a:extLst>
              <a:ext uri="{FF2B5EF4-FFF2-40B4-BE49-F238E27FC236}">
                <a16:creationId xmlns:a16="http://schemas.microsoft.com/office/drawing/2014/main" id="{85396372-30FB-5370-9711-8F952BF8EB29}"/>
              </a:ext>
            </a:extLst>
          </p:cNvPr>
          <p:cNvSpPr>
            <a:spLocks noGrp="1"/>
          </p:cNvSpPr>
          <p:nvPr>
            <p:ph sz="half" idx="1"/>
          </p:nvPr>
        </p:nvSpPr>
        <p:spPr/>
        <p:txBody>
          <a:bodyPr/>
          <a:lstStyle/>
          <a:p>
            <a:r>
              <a:rPr lang="el-GR" dirty="0"/>
              <a:t>Ο </a:t>
            </a:r>
            <a:r>
              <a:rPr lang="el-GR" dirty="0" err="1"/>
              <a:t>Μυστράς</a:t>
            </a:r>
            <a:r>
              <a:rPr lang="el-GR" dirty="0"/>
              <a:t> φημίζεται για την εντυπωσιακή βυζαντινή αρχιτεκτονική του, με παλάτια, οχυρώσεις και κατοικίες που διατηρούνται σε μεγάλο βαθμό. Η διάταξη της καστροπολιτείας σε επίπεδα πάνω στον λόφο δημιουργεί μοναδική εικόνα που συνδυάζει στρατηγική και αισθητική αξία. </a:t>
            </a:r>
          </a:p>
          <a:p>
            <a:endParaRPr lang="el-GR" dirty="0"/>
          </a:p>
        </p:txBody>
      </p:sp>
      <p:sp>
        <p:nvSpPr>
          <p:cNvPr id="10" name="Τίτλος 9">
            <a:extLst>
              <a:ext uri="{FF2B5EF4-FFF2-40B4-BE49-F238E27FC236}">
                <a16:creationId xmlns:a16="http://schemas.microsoft.com/office/drawing/2014/main" id="{18D6BD78-1104-64EC-0E23-90276594D309}"/>
              </a:ext>
            </a:extLst>
          </p:cNvPr>
          <p:cNvSpPr>
            <a:spLocks noGrp="1"/>
          </p:cNvSpPr>
          <p:nvPr>
            <p:ph type="title"/>
          </p:nvPr>
        </p:nvSpPr>
        <p:spPr/>
        <p:txBody>
          <a:bodyPr>
            <a:normAutofit fontScale="90000"/>
          </a:bodyPr>
          <a:lstStyle/>
          <a:p>
            <a:br>
              <a:rPr lang="el-GR" dirty="0"/>
            </a:br>
            <a:r>
              <a:rPr lang="el-GR" dirty="0"/>
              <a:t>                    Αρχιτεκτονική </a:t>
            </a:r>
            <a:br>
              <a:rPr lang="el-GR" dirty="0"/>
            </a:br>
            <a:endParaRPr lang="el-GR" dirty="0"/>
          </a:p>
        </p:txBody>
      </p:sp>
      <p:pic>
        <p:nvPicPr>
          <p:cNvPr id="14" name="Εικόνα 13">
            <a:extLst>
              <a:ext uri="{FF2B5EF4-FFF2-40B4-BE49-F238E27FC236}">
                <a16:creationId xmlns:a16="http://schemas.microsoft.com/office/drawing/2014/main" id="{F7B19034-D3BD-AC15-E6A9-445745040FDF}"/>
              </a:ext>
            </a:extLst>
          </p:cNvPr>
          <p:cNvPicPr>
            <a:picLocks noChangeAspect="1"/>
          </p:cNvPicPr>
          <p:nvPr/>
        </p:nvPicPr>
        <p:blipFill>
          <a:blip r:embed="rId3"/>
          <a:stretch>
            <a:fillRect/>
          </a:stretch>
        </p:blipFill>
        <p:spPr>
          <a:xfrm>
            <a:off x="6297613" y="1701800"/>
            <a:ext cx="4976811" cy="4474347"/>
          </a:xfrm>
          <a:prstGeom prst="rect">
            <a:avLst/>
          </a:prstGeom>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3848" y="-698500"/>
            <a:ext cx="10157354" cy="1397000"/>
          </a:xfrm>
        </p:spPr>
        <p:txBody>
          <a:bodyPr rtlCol="0"/>
          <a:lstStyle/>
          <a:p>
            <a:pPr rtl="0"/>
            <a:r>
              <a:rPr lang="el-GR" dirty="0"/>
              <a:t>                   Εκκλησίες </a:t>
            </a:r>
            <a:r>
              <a:rPr lang="en-GB" dirty="0"/>
              <a:t>⛪️</a:t>
            </a:r>
            <a:endParaRPr lang="el-GR" dirty="0"/>
          </a:p>
        </p:txBody>
      </p:sp>
      <p:sp>
        <p:nvSpPr>
          <p:cNvPr id="5" name="Θέση περιεχομένου 4">
            <a:extLst>
              <a:ext uri="{FF2B5EF4-FFF2-40B4-BE49-F238E27FC236}">
                <a16:creationId xmlns:a16="http://schemas.microsoft.com/office/drawing/2014/main" id="{9CF157C5-A73B-14BF-0390-5210FC2773C5}"/>
              </a:ext>
            </a:extLst>
          </p:cNvPr>
          <p:cNvSpPr>
            <a:spLocks noGrp="1"/>
          </p:cNvSpPr>
          <p:nvPr>
            <p:ph sz="half" idx="1"/>
          </p:nvPr>
        </p:nvSpPr>
        <p:spPr>
          <a:xfrm>
            <a:off x="1003916" y="698500"/>
            <a:ext cx="10587286" cy="5402648"/>
          </a:xfrm>
        </p:spPr>
        <p:txBody>
          <a:bodyPr/>
          <a:lstStyle/>
          <a:p>
            <a:r>
              <a:rPr lang="el-GR"/>
              <a:t>Στον Μυστρά βρίσκονται σημαντικές εκκλησίες, όπως η Αγία Σοφία, η Παντάνασσα και η Οδηγήτρια, που αποτελούν εξαιρετικά δείγματα βυζαντινής τέχνης. Οι τοιχογραφίες τους εντυπωσιάζουν με τα χρώματα και την λεπτομέρεια, προσφέροντας πολύτιμες πληροφορίες για τη θρησκευτική ζωή της εποχής. Αποτελούν μνημεία παγκόσμιας πολιτιστικής κληρονομιάς και επισκέψιμα σήμερα με μεγάλη αξία.</a:t>
            </a:r>
          </a:p>
        </p:txBody>
      </p:sp>
      <p:sp>
        <p:nvSpPr>
          <p:cNvPr id="20" name="Θέση περιεχομένου 19">
            <a:extLst>
              <a:ext uri="{FF2B5EF4-FFF2-40B4-BE49-F238E27FC236}">
                <a16:creationId xmlns:a16="http://schemas.microsoft.com/office/drawing/2014/main" id="{158DC214-8439-6F71-A5EA-D6FE132A3A55}"/>
              </a:ext>
            </a:extLst>
          </p:cNvPr>
          <p:cNvSpPr>
            <a:spLocks noGrp="1"/>
          </p:cNvSpPr>
          <p:nvPr>
            <p:ph sz="half" idx="2"/>
          </p:nvPr>
        </p:nvSpPr>
        <p:spPr>
          <a:xfrm>
            <a:off x="6297559" y="10729097"/>
            <a:ext cx="4977104" cy="4470400"/>
          </a:xfrm>
        </p:spPr>
        <p:txBody>
          <a:bodyPr/>
          <a:lstStyle/>
          <a:p>
            <a:endParaRPr lang="el-GR"/>
          </a:p>
        </p:txBody>
      </p:sp>
      <p:pic>
        <p:nvPicPr>
          <p:cNvPr id="23" name="Εικόνα 22">
            <a:extLst>
              <a:ext uri="{FF2B5EF4-FFF2-40B4-BE49-F238E27FC236}">
                <a16:creationId xmlns:a16="http://schemas.microsoft.com/office/drawing/2014/main" id="{F26FDC7C-6617-E035-C0B5-BBC51F68E89B}"/>
              </a:ext>
            </a:extLst>
          </p:cNvPr>
          <p:cNvPicPr>
            <a:picLocks noChangeAspect="1"/>
          </p:cNvPicPr>
          <p:nvPr/>
        </p:nvPicPr>
        <p:blipFill>
          <a:blip r:embed="rId3"/>
          <a:stretch>
            <a:fillRect/>
          </a:stretch>
        </p:blipFill>
        <p:spPr>
          <a:xfrm>
            <a:off x="2285269" y="3429001"/>
            <a:ext cx="7771757" cy="3429000"/>
          </a:xfrm>
          <a:prstGeom prst="rect">
            <a:avLst/>
          </a:prstGeom>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Σύμβολο κράτησης θέσης κειμένου 2"/>
          <p:cNvSpPr>
            <a:spLocks noGrp="1"/>
          </p:cNvSpPr>
          <p:nvPr>
            <p:ph type="body" idx="1"/>
          </p:nvPr>
        </p:nvSpPr>
        <p:spPr>
          <a:xfrm>
            <a:off x="3157839" y="-652162"/>
            <a:ext cx="11811256" cy="1235677"/>
          </a:xfrm>
        </p:spPr>
        <p:txBody>
          <a:bodyPr rtlCol="0">
            <a:normAutofit/>
          </a:bodyPr>
          <a:lstStyle/>
          <a:p>
            <a:pPr rtl="0"/>
            <a:r>
              <a:rPr lang="el-GR" b="1" i="1" dirty="0"/>
              <a:t>Καθημερινή ζωή </a:t>
            </a:r>
          </a:p>
        </p:txBody>
      </p:sp>
      <p:sp>
        <p:nvSpPr>
          <p:cNvPr id="5" name="TextBox 4">
            <a:extLst>
              <a:ext uri="{FF2B5EF4-FFF2-40B4-BE49-F238E27FC236}">
                <a16:creationId xmlns:a16="http://schemas.microsoft.com/office/drawing/2014/main" id="{F03E43EE-7ADF-7D2E-1A7B-A21622667332}"/>
              </a:ext>
            </a:extLst>
          </p:cNvPr>
          <p:cNvSpPr txBox="1"/>
          <p:nvPr/>
        </p:nvSpPr>
        <p:spPr>
          <a:xfrm>
            <a:off x="396575" y="583515"/>
            <a:ext cx="7482702" cy="3416320"/>
          </a:xfrm>
          <a:prstGeom prst="rect">
            <a:avLst/>
          </a:prstGeom>
          <a:noFill/>
        </p:spPr>
        <p:txBody>
          <a:bodyPr wrap="square">
            <a:spAutoFit/>
          </a:bodyPr>
          <a:lstStyle/>
          <a:p>
            <a:pPr>
              <a:buNone/>
            </a:pPr>
            <a:r>
              <a:rPr lang="el-GR" dirty="0"/>
              <a:t>Η καθημερινή ζωή στον </a:t>
            </a:r>
            <a:r>
              <a:rPr lang="el-GR" dirty="0" err="1"/>
              <a:t>Μυστρά</a:t>
            </a:r>
            <a:r>
              <a:rPr lang="el-GR" dirty="0"/>
              <a:t> συνδυάζει διοίκηση, θρησκεία και εμπορικές δραστηριότητες. Οι κάτοικοι ζούσαν σε οργανωμένες γειτονιές με εργαστήρια και σπίτια, ενώ η κοινωνία ήταν ιεραρχικά δομημένη. Η πόλη αποτελούσε ζωντανό κέντρο πολιτισμού και οικονομίας της εποχής. Υπήρχε έντονη καλλιτεχνική και πνευματική ανάπτυξη με σχολές και λόγιους της περιόδου αυτής.</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rtl="0"/>
            <a:r>
              <a:rPr lang="el-GR" dirty="0"/>
              <a:t>           Οθωμανική Κατάκτηση </a:t>
            </a:r>
          </a:p>
        </p:txBody>
      </p:sp>
      <p:sp>
        <p:nvSpPr>
          <p:cNvPr id="4" name="Σύμβολο κράτησης θέσης περιεχομένου 3"/>
          <p:cNvSpPr>
            <a:spLocks noGrp="1"/>
          </p:cNvSpPr>
          <p:nvPr>
            <p:ph sz="quarter" idx="4"/>
          </p:nvPr>
        </p:nvSpPr>
        <p:spPr/>
        <p:txBody>
          <a:bodyPr rtlCol="0"/>
          <a:lstStyle/>
          <a:p>
            <a:r>
              <a:rPr lang="el-GR"/>
              <a:t>Το 1460 ο Μυστράς καταλήφθηκε από τους Οθωμανούς, σηματοδοτώντας το τέλος της βυζαντινής κυριαρχίας στην περιοχή. Παρόλο που συνέχισε να κατοικείται, η πόλη έχασε σταδιακά τη δύναμη και τη σημασία της, περνώντας σε περίοδο παρακμής. Η αλλαγή αυτή επηρέασε βαθιά την κοινωνική δομή και την οικονομική ζωή της πόλης τότε.</a:t>
            </a:r>
          </a:p>
        </p:txBody>
      </p:sp>
      <p:graphicFrame>
        <p:nvGraphicFramePr>
          <p:cNvPr id="13" name="Θέση περιεχομένου 12">
            <a:extLst>
              <a:ext uri="{FF2B5EF4-FFF2-40B4-BE49-F238E27FC236}">
                <a16:creationId xmlns:a16="http://schemas.microsoft.com/office/drawing/2014/main" id="{44169863-FC81-1C65-30CE-48B7B5DD86C7}"/>
              </a:ext>
            </a:extLst>
          </p:cNvPr>
          <p:cNvGraphicFramePr>
            <a:graphicFrameLocks noGrp="1"/>
          </p:cNvGraphicFramePr>
          <p:nvPr>
            <p:ph sz="half" idx="2"/>
            <p:extLst>
              <p:ext uri="{D42A27DB-BD31-4B8C-83A1-F6EECF244321}">
                <p14:modId xmlns:p14="http://schemas.microsoft.com/office/powerpoint/2010/main" val="3327808101"/>
              </p:ext>
            </p:extLst>
          </p:nvPr>
        </p:nvGraphicFramePr>
        <p:xfrm>
          <a:off x="1117600" y="2209800"/>
          <a:ext cx="4976811" cy="1874520"/>
        </p:xfrm>
        <a:graphic>
          <a:graphicData uri="http://schemas.openxmlformats.org/drawingml/2006/table">
            <a:tbl>
              <a:tblPr firstRow="1" bandRow="1">
                <a:tableStyleId>{69012ECD-51FC-41F1-AA8D-1B2483CD663E}</a:tableStyleId>
              </a:tblPr>
              <a:tblGrid>
                <a:gridCol w="1658937">
                  <a:extLst>
                    <a:ext uri="{9D8B030D-6E8A-4147-A177-3AD203B41FA5}">
                      <a16:colId xmlns:a16="http://schemas.microsoft.com/office/drawing/2014/main" val="2679520958"/>
                    </a:ext>
                  </a:extLst>
                </a:gridCol>
                <a:gridCol w="1658937">
                  <a:extLst>
                    <a:ext uri="{9D8B030D-6E8A-4147-A177-3AD203B41FA5}">
                      <a16:colId xmlns:a16="http://schemas.microsoft.com/office/drawing/2014/main" val="3317511746"/>
                    </a:ext>
                  </a:extLst>
                </a:gridCol>
                <a:gridCol w="1658937">
                  <a:extLst>
                    <a:ext uri="{9D8B030D-6E8A-4147-A177-3AD203B41FA5}">
                      <a16:colId xmlns:a16="http://schemas.microsoft.com/office/drawing/2014/main" val="1150224159"/>
                    </a:ext>
                  </a:extLst>
                </a:gridCol>
              </a:tblGrid>
              <a:tr h="624840">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221753316"/>
                  </a:ext>
                </a:extLst>
              </a:tr>
              <a:tr h="624840">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3065994447"/>
                  </a:ext>
                </a:extLst>
              </a:tr>
              <a:tr h="624840">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61890965"/>
                  </a:ext>
                </a:extLst>
              </a:tr>
            </a:tbl>
          </a:graphicData>
        </a:graphic>
      </p:graphicFrame>
      <p:pic>
        <p:nvPicPr>
          <p:cNvPr id="16" name="Εικόνα 15">
            <a:extLst>
              <a:ext uri="{FF2B5EF4-FFF2-40B4-BE49-F238E27FC236}">
                <a16:creationId xmlns:a16="http://schemas.microsoft.com/office/drawing/2014/main" id="{23E238A4-0643-31C0-47A4-BA8362D1AC24}"/>
              </a:ext>
            </a:extLst>
          </p:cNvPr>
          <p:cNvPicPr>
            <a:picLocks noChangeAspect="1"/>
          </p:cNvPicPr>
          <p:nvPr/>
        </p:nvPicPr>
        <p:blipFill>
          <a:blip r:embed="rId3"/>
          <a:stretch>
            <a:fillRect/>
          </a:stretch>
        </p:blipFill>
        <p:spPr>
          <a:xfrm>
            <a:off x="1117307" y="2209800"/>
            <a:ext cx="4977104" cy="4198244"/>
          </a:xfrm>
          <a:prstGeom prst="rect">
            <a:avLst/>
          </a:prstGeo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Παρακμή και εγκατάλειψη </a:t>
            </a:r>
          </a:p>
        </p:txBody>
      </p:sp>
      <p:sp>
        <p:nvSpPr>
          <p:cNvPr id="4" name="TextBox 3">
            <a:extLst>
              <a:ext uri="{FF2B5EF4-FFF2-40B4-BE49-F238E27FC236}">
                <a16:creationId xmlns:a16="http://schemas.microsoft.com/office/drawing/2014/main" id="{32C3348C-312A-6864-DBA8-D3F405A01643}"/>
              </a:ext>
            </a:extLst>
          </p:cNvPr>
          <p:cNvSpPr txBox="1"/>
          <p:nvPr/>
        </p:nvSpPr>
        <p:spPr>
          <a:xfrm>
            <a:off x="611102" y="1473200"/>
            <a:ext cx="6092566" cy="4154984"/>
          </a:xfrm>
          <a:prstGeom prst="rect">
            <a:avLst/>
          </a:prstGeom>
          <a:noFill/>
        </p:spPr>
        <p:txBody>
          <a:bodyPr wrap="square">
            <a:spAutoFit/>
          </a:bodyPr>
          <a:lstStyle/>
          <a:p>
            <a:pPr>
              <a:buNone/>
            </a:pPr>
            <a:r>
              <a:rPr lang="el-GR" dirty="0"/>
              <a:t>Μετά την οθωμανική περίοδο και ιδιαίτερα τον </a:t>
            </a:r>
            <a:r>
              <a:rPr lang="el-GR" dirty="0" err="1"/>
              <a:t>18ο</a:t>
            </a:r>
            <a:r>
              <a:rPr lang="el-GR" dirty="0"/>
              <a:t> αιώνα, ο </a:t>
            </a:r>
            <a:r>
              <a:rPr lang="el-GR" dirty="0" err="1"/>
              <a:t>Μυστράς</a:t>
            </a:r>
            <a:r>
              <a:rPr lang="el-GR" dirty="0"/>
              <a:t> εγκαταλείφθηκε σταδιακά από τους κατοίκους του. Οι περισσότεροι μετακινήθηκαν στη νέα Σπάρτη, αφήνοντας την </a:t>
            </a:r>
            <a:r>
              <a:rPr lang="el-GR" dirty="0" err="1"/>
              <a:t>καστροπολιτεία</a:t>
            </a:r>
            <a:r>
              <a:rPr lang="el-GR" dirty="0"/>
              <a:t> σχεδόν έρημη και εκτεθειμένη στη φθορά του χρόνου και της φύσης. Η εγκατάλειψη οδήγησε σε σταδιακή ερήμωση του χώρου και απώλεια λειτουργίας πλήρη σχεδόν.</a:t>
            </a:r>
          </a:p>
        </p:txBody>
      </p:sp>
      <p:pic>
        <p:nvPicPr>
          <p:cNvPr id="7" name="Εικόνα 6">
            <a:extLst>
              <a:ext uri="{FF2B5EF4-FFF2-40B4-BE49-F238E27FC236}">
                <a16:creationId xmlns:a16="http://schemas.microsoft.com/office/drawing/2014/main" id="{19546246-0D00-73F7-BB12-554DA95097E3}"/>
              </a:ext>
            </a:extLst>
          </p:cNvPr>
          <p:cNvPicPr>
            <a:picLocks noChangeAspect="1"/>
          </p:cNvPicPr>
          <p:nvPr/>
        </p:nvPicPr>
        <p:blipFill>
          <a:blip r:embed="rId3"/>
          <a:stretch>
            <a:fillRect/>
          </a:stretch>
        </p:blipFill>
        <p:spPr>
          <a:xfrm>
            <a:off x="6703668" y="1549400"/>
            <a:ext cx="5485157" cy="5308600"/>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AAC6D-309E-4E41-8AA9-BFDBF1D29543}"/>
              </a:ext>
            </a:extLst>
          </p:cNvPr>
          <p:cNvSpPr txBox="1"/>
          <p:nvPr/>
        </p:nvSpPr>
        <p:spPr>
          <a:xfrm>
            <a:off x="0" y="1960772"/>
            <a:ext cx="6092566" cy="4154984"/>
          </a:xfrm>
          <a:prstGeom prst="rect">
            <a:avLst/>
          </a:prstGeom>
          <a:noFill/>
        </p:spPr>
        <p:txBody>
          <a:bodyPr wrap="square">
            <a:spAutoFit/>
          </a:bodyPr>
          <a:lstStyle/>
          <a:p>
            <a:pPr>
              <a:buNone/>
            </a:pPr>
            <a:r>
              <a:rPr lang="el-GR" dirty="0"/>
              <a:t>Σήμερα ο </a:t>
            </a:r>
            <a:r>
              <a:rPr lang="el-GR" dirty="0" err="1"/>
              <a:t>Μυστράς</a:t>
            </a:r>
            <a:r>
              <a:rPr lang="el-GR" dirty="0"/>
              <a:t> αποτελεί μνημείο παγκόσμιας κληρονομιάς της </a:t>
            </a:r>
            <a:r>
              <a:rPr lang="af-ZA" dirty="0"/>
              <a:t>UNESCO </a:t>
            </a:r>
            <a:r>
              <a:rPr lang="el-GR" dirty="0"/>
              <a:t>και έναν από τους σημαντικότερους αρχαιολογικούς χώρους της Ελλάδας. Προσελκύει χιλιάδες επισκέπτες κάθε χρόνο, οι οποίοι θαυμάζουν την ιστορία, την αρχιτεκτονική και το φυσικό τοπίο της περιοχής. Αποτελεί σημαντικό τουριστικό και πολιτιστικό προορισμό με διεθνή αναγνώριση και αξία παγκόσμιας πολιτιστικής κληρονομιάς.</a:t>
            </a:r>
          </a:p>
        </p:txBody>
      </p:sp>
      <p:pic>
        <p:nvPicPr>
          <p:cNvPr id="4" name="Εικόνα 3">
            <a:extLst>
              <a:ext uri="{FF2B5EF4-FFF2-40B4-BE49-F238E27FC236}">
                <a16:creationId xmlns:a16="http://schemas.microsoft.com/office/drawing/2014/main" id="{0168F4B6-E943-01A2-D15F-F8BD1A0A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259" y="1960772"/>
            <a:ext cx="6092566" cy="4897228"/>
          </a:xfrm>
          <a:prstGeom prst="rect">
            <a:avLst/>
          </a:prstGeom>
        </p:spPr>
      </p:pic>
      <p:sp>
        <p:nvSpPr>
          <p:cNvPr id="6" name="TextBox 5">
            <a:extLst>
              <a:ext uri="{FF2B5EF4-FFF2-40B4-BE49-F238E27FC236}">
                <a16:creationId xmlns:a16="http://schemas.microsoft.com/office/drawing/2014/main" id="{F8D69921-4814-23F1-7C96-9C20C546A7EA}"/>
              </a:ext>
            </a:extLst>
          </p:cNvPr>
          <p:cNvSpPr txBox="1"/>
          <p:nvPr/>
        </p:nvSpPr>
        <p:spPr>
          <a:xfrm>
            <a:off x="3623062" y="371122"/>
            <a:ext cx="6092566" cy="461665"/>
          </a:xfrm>
          <a:prstGeom prst="rect">
            <a:avLst/>
          </a:prstGeom>
          <a:noFill/>
        </p:spPr>
        <p:txBody>
          <a:bodyPr wrap="square">
            <a:spAutoFit/>
          </a:bodyPr>
          <a:lstStyle/>
          <a:p>
            <a:pPr>
              <a:buNone/>
            </a:pPr>
            <a:r>
              <a:rPr lang="el-GR" b="1" dirty="0"/>
              <a:t>Σήμερα και </a:t>
            </a:r>
            <a:r>
              <a:rPr lang="af-ZA" b="1" dirty="0"/>
              <a:t>UNESCO</a:t>
            </a:r>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Βιβλία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7_TF02787940_TF02787940" id="{990CCF52-0B98-4E6E-A440-8F37C7CA403B}" vid="{35E72EB8-7ADB-4349-9B43-2221BE89132E}"/>
    </a:ext>
  </a:extLst>
</a:theme>
</file>

<file path=ppt/theme/theme2.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www.w3.org/2000/xmlns/"/>
    <ds:schemaRef ds:uri="4873beb7-5857-4685-be1f-d57550cc96cc"/>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101</Words>
  <Application>Microsoft Office PowerPoint</Application>
  <PresentationFormat>Προσαρμογή</PresentationFormat>
  <Paragraphs>45</Paragraphs>
  <Slides>11</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Βιβλία 16x9</vt:lpstr>
      <vt:lpstr>Διάταξη τίτλου</vt:lpstr>
      <vt:lpstr>Ίδρυση και ιστορική αρχή  Η καστροπολιτεία του Μυστρά βρίσκεται κοντά στη Σπάρτη και αποτελεί ένα από τα σημαντικότερα μεσαιωνικά μνημεία της Ελλάδας. Ιδρύθηκε το 1249 από τους Φράγκους και πέρασε σύντομα στους Βυζαντινούς, εξελισσόμενη σε ισχυρό διοικητικό και πολιτιστικό κέντρο της Πελοποννήσου. Η θέση του προσέφερε στρατηγικό έλεγχο της περιοχής της Λακωνίας σήμερα ακόμη. </vt:lpstr>
      <vt:lpstr>                     Βυζαντινή περίοδος </vt:lpstr>
      <vt:lpstr>                     Αρχιτεκτονική  </vt:lpstr>
      <vt:lpstr>                   Εκκλησίες ⛪️</vt:lpstr>
      <vt:lpstr>Παρουσίαση του PowerPoint</vt:lpstr>
      <vt:lpstr>           Οθωμανική Κατάκτηση </vt:lpstr>
      <vt:lpstr>Παρακμή και εγκατάλειψη </vt:lpstr>
      <vt:lpstr>Παρουσίαση του PowerPoint</vt:lpstr>
      <vt:lpstr>Παρουσίαση του PowerPoint</vt:lpstr>
      <vt:lpstr>Πηγές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306907931825</dc:creator>
  <cp:lastModifiedBy>Jason Solomos</cp:lastModifiedBy>
  <cp:revision>2</cp:revision>
  <dcterms:created xsi:type="dcterms:W3CDTF">2026-05-10T16:54:54Z</dcterms:created>
  <dcterms:modified xsi:type="dcterms:W3CDTF">2026-05-10T20:40:07Z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