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56" r:id="rId4"/>
    <p:sldId id="265" r:id="rId5"/>
    <p:sldId id="266" r:id="rId6"/>
    <p:sldId id="260" r:id="rId7"/>
    <p:sldId id="261" r:id="rId8"/>
    <p:sldId id="267" r:id="rId9"/>
    <p:sldId id="268" r:id="rId10"/>
    <p:sldId id="270" r:id="rId11"/>
    <p:sldId id="271" r:id="rId12"/>
    <p:sldId id="272" r:id="rId13"/>
    <p:sldId id="273" r:id="rId14"/>
    <p:sldId id="274" r:id="rId15"/>
    <p:sldId id="263" r:id="rId16"/>
    <p:sldId id="275" r:id="rId17"/>
    <p:sldId id="276" r:id="rId18"/>
    <p:sldId id="277" r:id="rId19"/>
    <p:sldId id="278" r:id="rId20"/>
    <p:sldId id="279" r:id="rId21"/>
    <p:sldId id="280" r:id="rId22"/>
    <p:sldId id="281"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397908-36B9-4870-A0D8-7A9BA7914AC3}">
          <p14:sldIdLst>
            <p14:sldId id="264"/>
            <p14:sldId id="258"/>
            <p14:sldId id="256"/>
            <p14:sldId id="265"/>
            <p14:sldId id="266"/>
            <p14:sldId id="260"/>
            <p14:sldId id="261"/>
            <p14:sldId id="267"/>
            <p14:sldId id="268"/>
            <p14:sldId id="270"/>
            <p14:sldId id="271"/>
            <p14:sldId id="272"/>
            <p14:sldId id="273"/>
            <p14:sldId id="274"/>
            <p14:sldId id="263"/>
            <p14:sldId id="275"/>
            <p14:sldId id="276"/>
            <p14:sldId id="277"/>
            <p14:sldId id="278"/>
            <p14:sldId id="279"/>
            <p14:sldId id="280"/>
            <p14:sldId id="281"/>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6" autoAdjust="0"/>
    <p:restoredTop sz="94660"/>
  </p:normalViewPr>
  <p:slideViewPr>
    <p:cSldViewPr snapToGrid="0">
      <p:cViewPr varScale="1">
        <p:scale>
          <a:sx n="122" d="100"/>
          <a:sy n="122"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24A0-9A4C-5459-EFB0-8264D54F7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702AA9-19C7-429C-A37F-D462AA8C2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30A733-36DA-39C6-4312-3C1FE075CD07}"/>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3A92E4D5-6CD4-AF6E-CF29-F26D26D2DC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1A8A5-9A21-4E1A-991D-F1568808E141}"/>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170293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BE84-0376-D82E-9BC5-BA3E81B131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E0B897-635C-B808-5239-8445C2D52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9D829-3660-381A-2816-FE0E2B027848}"/>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BC0D487E-060A-7472-5A79-BAAA98423D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53D2C3-3623-C1B6-A8FD-802950FF8BD9}"/>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263347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D4DA8-2AB4-7717-43B6-9204AE323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CEC933-BDFF-00C8-7B16-B5042A2EC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7C08E-49CB-AF1D-7F18-09ECD9CA9A22}"/>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9CAC8E81-CF5D-35D2-71A4-CA411BC8A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FF19F2-D9BF-8E0B-FBE3-D715FE22D01E}"/>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137221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376F-149E-9DD4-96CB-FD32C5239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7C0BD1-6E9B-F8F3-0A2F-475BA8DC78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7029E-5851-FCDF-893D-0E1FB90E9108}"/>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018011F9-6841-EB6C-2A09-AA4CFAEB97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5FC86-EC50-7BA3-C389-3F54A5420321}"/>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353353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055D-5C6E-8766-5425-C08665826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08AB9E-0BCA-36CB-C5FF-83CE6D8A7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4F840-95B7-3746-974F-63B64D5C9C77}"/>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27E8724D-B00E-83D2-A9A1-D6E946E0F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24B62C-6613-1464-FCE1-A37DFFBB516F}"/>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425944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D4F4-6437-642E-0034-BC596DEF0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087BB7-E30B-92D5-0F0A-D3369416EB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05C8F4-4F2A-9198-E845-8CC4E97D6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B0FF85-2121-4BEA-7718-68A6BFA9A140}"/>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6" name="Footer Placeholder 5">
            <a:extLst>
              <a:ext uri="{FF2B5EF4-FFF2-40B4-BE49-F238E27FC236}">
                <a16:creationId xmlns:a16="http://schemas.microsoft.com/office/drawing/2014/main" id="{4850391C-2E94-FAAA-E2EC-AFE186F37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26FE2-E507-D397-53B0-B9C40B4EB953}"/>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19029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2216-3834-F703-D520-6DE5FCD09A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7F1341-74E0-FE07-4783-ED61AC69F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8F059A-C174-C2A4-4C84-0EFA6BDBD1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CB3DB5-3FF7-B02C-174A-F441B381F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FF41E-2E5A-A37E-FD28-B7D6E46E48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6D65AC-65B2-E39C-EEA7-2C856BEA97BE}"/>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8" name="Footer Placeholder 7">
            <a:extLst>
              <a:ext uri="{FF2B5EF4-FFF2-40B4-BE49-F238E27FC236}">
                <a16:creationId xmlns:a16="http://schemas.microsoft.com/office/drawing/2014/main" id="{0F1C4856-9027-BD65-4F48-D566F0C77E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35EE92-C272-F687-58C6-D8132125DBCC}"/>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21702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3B09-0837-1DE8-034E-2968DDEC40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F59EAE-319F-6E49-FA4B-875781E8E329}"/>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4" name="Footer Placeholder 3">
            <a:extLst>
              <a:ext uri="{FF2B5EF4-FFF2-40B4-BE49-F238E27FC236}">
                <a16:creationId xmlns:a16="http://schemas.microsoft.com/office/drawing/2014/main" id="{A1F26540-AAD5-04A5-1EDA-E7067E0847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0E9BC8-D9F4-35EF-036E-C009ECF882D4}"/>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83894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3B14A-0E36-4654-F2F8-42D4C8C3B35F}"/>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3" name="Footer Placeholder 2">
            <a:extLst>
              <a:ext uri="{FF2B5EF4-FFF2-40B4-BE49-F238E27FC236}">
                <a16:creationId xmlns:a16="http://schemas.microsoft.com/office/drawing/2014/main" id="{0218F236-657D-5F09-84C2-9519AD2E88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7AF82-5B4B-7523-B61E-9EA7093679E1}"/>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21972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D9B0-20C8-33A1-CE96-E0CAA16E7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36BF22-1C79-CB43-7DB2-2497F0F05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48F418-22E6-CC18-09C3-6D1F5C860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3B332-1C4D-43D9-A3B1-2E686485CAFE}"/>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6" name="Footer Placeholder 5">
            <a:extLst>
              <a:ext uri="{FF2B5EF4-FFF2-40B4-BE49-F238E27FC236}">
                <a16:creationId xmlns:a16="http://schemas.microsoft.com/office/drawing/2014/main" id="{14B005C1-89FA-CD5C-FA8C-6081EBDF95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65610-353C-5022-734A-0E47ADC73C80}"/>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420045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A2C4-C56F-A10D-473D-E084ABC69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BEAA1B-EB9E-2BE8-9B44-D5A3E71B5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1826C9-2BF2-1B60-743E-3DA9A3E7B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7D10F-AA92-389A-A34E-23F766A0E386}"/>
              </a:ext>
            </a:extLst>
          </p:cNvPr>
          <p:cNvSpPr>
            <a:spLocks noGrp="1"/>
          </p:cNvSpPr>
          <p:nvPr>
            <p:ph type="dt" sz="half" idx="10"/>
          </p:nvPr>
        </p:nvSpPr>
        <p:spPr/>
        <p:txBody>
          <a:bodyPr/>
          <a:lstStyle/>
          <a:p>
            <a:fld id="{AF5B20BB-1F7B-46C8-A984-83D6F221C276}" type="datetimeFigureOut">
              <a:rPr lang="en-GB" smtClean="0"/>
              <a:t>05/11/2025</a:t>
            </a:fld>
            <a:endParaRPr lang="en-GB"/>
          </a:p>
        </p:txBody>
      </p:sp>
      <p:sp>
        <p:nvSpPr>
          <p:cNvPr id="6" name="Footer Placeholder 5">
            <a:extLst>
              <a:ext uri="{FF2B5EF4-FFF2-40B4-BE49-F238E27FC236}">
                <a16:creationId xmlns:a16="http://schemas.microsoft.com/office/drawing/2014/main" id="{698CF51F-E5FF-994B-BB0F-899425819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8086C3-CC0A-5CC4-0AA9-94B7333D3860}"/>
              </a:ext>
            </a:extLst>
          </p:cNvPr>
          <p:cNvSpPr>
            <a:spLocks noGrp="1"/>
          </p:cNvSpPr>
          <p:nvPr>
            <p:ph type="sldNum" sz="quarter" idx="12"/>
          </p:nvPr>
        </p:nvSpPr>
        <p:spPr/>
        <p:txBody>
          <a:bodyPr/>
          <a:lstStyle/>
          <a:p>
            <a:fld id="{17655074-FFB2-411D-9B77-8F8CEFAA74C9}" type="slidenum">
              <a:rPr lang="en-GB" smtClean="0"/>
              <a:t>‹#›</a:t>
            </a:fld>
            <a:endParaRPr lang="en-GB"/>
          </a:p>
        </p:txBody>
      </p:sp>
    </p:spTree>
    <p:extLst>
      <p:ext uri="{BB962C8B-B14F-4D97-AF65-F5344CB8AC3E}">
        <p14:creationId xmlns:p14="http://schemas.microsoft.com/office/powerpoint/2010/main" val="240085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22769-F456-12E3-39E7-6EEF88FB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320D04-C896-E04B-AE5C-2DDD37824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72E6DC-8A71-E761-C66D-36F2F5A3A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B20BB-1F7B-46C8-A984-83D6F221C276}" type="datetimeFigureOut">
              <a:rPr lang="en-GB" smtClean="0"/>
              <a:t>05/11/2025</a:t>
            </a:fld>
            <a:endParaRPr lang="en-GB"/>
          </a:p>
        </p:txBody>
      </p:sp>
      <p:sp>
        <p:nvSpPr>
          <p:cNvPr id="5" name="Footer Placeholder 4">
            <a:extLst>
              <a:ext uri="{FF2B5EF4-FFF2-40B4-BE49-F238E27FC236}">
                <a16:creationId xmlns:a16="http://schemas.microsoft.com/office/drawing/2014/main" id="{C96998F2-B953-2FDC-7621-AE6A27212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1AE08B-7A0E-2F8B-E7DA-E88761074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55074-FFB2-411D-9B77-8F8CEFAA74C9}" type="slidenum">
              <a:rPr lang="en-GB" smtClean="0"/>
              <a:t>‹#›</a:t>
            </a:fld>
            <a:endParaRPr lang="en-GB"/>
          </a:p>
        </p:txBody>
      </p:sp>
    </p:spTree>
    <p:extLst>
      <p:ext uri="{BB962C8B-B14F-4D97-AF65-F5344CB8AC3E}">
        <p14:creationId xmlns:p14="http://schemas.microsoft.com/office/powerpoint/2010/main" val="70715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vOc7BJzFDi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7EWhEYOa0o" TargetMode="External"/><Relationship Id="rId2" Type="http://schemas.openxmlformats.org/officeDocument/2006/relationships/hyperlink" Target="https://www.youtube.com/watch?v=_nntO8wkbz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CB7A-A36E-063E-AF48-2A7D42343EB1}"/>
              </a:ext>
            </a:extLst>
          </p:cNvPr>
          <p:cNvSpPr>
            <a:spLocks noGrp="1"/>
          </p:cNvSpPr>
          <p:nvPr>
            <p:ph type="title"/>
          </p:nvPr>
        </p:nvSpPr>
        <p:spPr>
          <a:xfrm>
            <a:off x="838200" y="2431185"/>
            <a:ext cx="10515600" cy="1325563"/>
          </a:xfrm>
        </p:spPr>
        <p:txBody>
          <a:bodyPr>
            <a:normAutofit fontScale="90000"/>
          </a:bodyPr>
          <a:lstStyle/>
          <a:p>
            <a:pPr algn="ctr"/>
            <a:r>
              <a:rPr lang="el-GR" sz="4000" b="1" dirty="0">
                <a:ln/>
                <a:solidFill>
                  <a:srgbClr val="C00000"/>
                </a:solidFill>
              </a:rPr>
              <a:t>ΤΟ ΠΕΙΡΑΜΑ ΤΟΥ ΕΡΣΤΕΝΤ (</a:t>
            </a:r>
            <a:r>
              <a:rPr lang="en-GB" sz="3600" b="1" i="0" dirty="0">
                <a:solidFill>
                  <a:srgbClr val="C00000"/>
                </a:solidFill>
                <a:effectLst/>
                <a:latin typeface="Roboto" panose="02000000000000000000" pitchFamily="2" charset="0"/>
              </a:rPr>
              <a:t>OERSTED</a:t>
            </a:r>
            <a:r>
              <a:rPr lang="en-GB" sz="4000" b="1" i="0" dirty="0">
                <a:solidFill>
                  <a:srgbClr val="C00000"/>
                </a:solidFill>
                <a:effectLst/>
                <a:latin typeface="Roboto" panose="02000000000000000000" pitchFamily="2" charset="0"/>
              </a:rPr>
              <a:t>)</a:t>
            </a:r>
            <a:br>
              <a:rPr lang="en-GB" sz="4000" b="1" i="0" dirty="0">
                <a:solidFill>
                  <a:srgbClr val="C00000"/>
                </a:solidFill>
                <a:effectLst/>
                <a:latin typeface="Roboto" panose="02000000000000000000" pitchFamily="2" charset="0"/>
              </a:rPr>
            </a:br>
            <a:br>
              <a:rPr lang="el-GR" sz="4000" dirty="0">
                <a:solidFill>
                  <a:srgbClr val="C00000"/>
                </a:solidFill>
                <a:effectLst/>
                <a:ea typeface="Times New Roman" panose="02020603050405020304" pitchFamily="18" charset="0"/>
              </a:rPr>
            </a:br>
            <a:r>
              <a:rPr lang="el-GR" sz="4000" b="1" dirty="0">
                <a:solidFill>
                  <a:srgbClr val="C00000"/>
                </a:solidFill>
                <a:effectLst/>
                <a:ea typeface="Times New Roman" panose="02020603050405020304" pitchFamily="18" charset="0"/>
              </a:rPr>
              <a:t>ΝΟΜΟΣ</a:t>
            </a:r>
            <a:r>
              <a:rPr lang="el-GR" sz="4000" b="1" dirty="0">
                <a:solidFill>
                  <a:srgbClr val="C00000"/>
                </a:solidFill>
                <a:effectLst/>
                <a:latin typeface="Segoe UI" panose="020B0502040204020203" pitchFamily="34" charset="0"/>
                <a:ea typeface="Times New Roman" panose="02020603050405020304" pitchFamily="18" charset="0"/>
              </a:rPr>
              <a:t> ΤΩΝ </a:t>
            </a:r>
            <a:r>
              <a:rPr lang="en-GB" sz="4000" b="1" dirty="0">
                <a:solidFill>
                  <a:srgbClr val="C00000"/>
                </a:solidFill>
                <a:effectLst/>
                <a:latin typeface="Segoe UI" panose="020B0502040204020203" pitchFamily="34" charset="0"/>
                <a:ea typeface="Times New Roman" panose="02020603050405020304" pitchFamily="18" charset="0"/>
              </a:rPr>
              <a:t>BIOT</a:t>
            </a:r>
            <a:r>
              <a:rPr lang="el-GR" sz="4000" b="1" dirty="0">
                <a:solidFill>
                  <a:srgbClr val="C00000"/>
                </a:solidFill>
                <a:effectLst/>
                <a:latin typeface="Segoe UI" panose="020B0502040204020203" pitchFamily="34" charset="0"/>
                <a:ea typeface="Times New Roman" panose="02020603050405020304" pitchFamily="18" charset="0"/>
              </a:rPr>
              <a:t> ΚΑΙ </a:t>
            </a:r>
            <a:r>
              <a:rPr lang="en-GB" sz="4000" b="1" dirty="0">
                <a:solidFill>
                  <a:srgbClr val="C00000"/>
                </a:solidFill>
                <a:effectLst/>
                <a:latin typeface="Segoe UI" panose="020B0502040204020203" pitchFamily="34" charset="0"/>
                <a:ea typeface="Times New Roman" panose="02020603050405020304" pitchFamily="18" charset="0"/>
              </a:rPr>
              <a:t>SAVART</a:t>
            </a:r>
            <a:endParaRPr lang="en-GB" sz="4000" b="1" dirty="0">
              <a:solidFill>
                <a:srgbClr val="C00000"/>
              </a:solidFill>
            </a:endParaRPr>
          </a:p>
        </p:txBody>
      </p:sp>
      <p:sp>
        <p:nvSpPr>
          <p:cNvPr id="4" name="TextBox 3">
            <a:extLst>
              <a:ext uri="{FF2B5EF4-FFF2-40B4-BE49-F238E27FC236}">
                <a16:creationId xmlns:a16="http://schemas.microsoft.com/office/drawing/2014/main" id="{7ADB3C7F-8E5E-2D11-327C-691A0EB85FBA}"/>
              </a:ext>
            </a:extLst>
          </p:cNvPr>
          <p:cNvSpPr txBox="1"/>
          <p:nvPr/>
        </p:nvSpPr>
        <p:spPr>
          <a:xfrm>
            <a:off x="8729784" y="5950411"/>
            <a:ext cx="2839364" cy="369332"/>
          </a:xfrm>
          <a:prstGeom prst="rect">
            <a:avLst/>
          </a:prstGeom>
          <a:noFill/>
        </p:spPr>
        <p:txBody>
          <a:bodyPr wrap="square">
            <a:spAutoFit/>
          </a:bodyPr>
          <a:lstStyle/>
          <a:p>
            <a:r>
              <a:rPr lang="el-GR" dirty="0"/>
              <a:t>Σοφία Αραβανή, φυσικός</a:t>
            </a:r>
            <a:endParaRPr lang="en-GB" dirty="0"/>
          </a:p>
        </p:txBody>
      </p:sp>
    </p:spTree>
    <p:extLst>
      <p:ext uri="{BB962C8B-B14F-4D97-AF65-F5344CB8AC3E}">
        <p14:creationId xmlns:p14="http://schemas.microsoft.com/office/powerpoint/2010/main" val="376617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14B1F2-3362-4695-ACAA-886DE2079F0C}"/>
              </a:ext>
            </a:extLst>
          </p:cNvPr>
          <p:cNvSpPr>
            <a:spLocks noGrp="1"/>
          </p:cNvSpPr>
          <p:nvPr>
            <p:ph type="title"/>
          </p:nvPr>
        </p:nvSpPr>
        <p:spPr/>
        <p:txBody>
          <a:bodyPr/>
          <a:lstStyle/>
          <a:p>
            <a:r>
              <a:rPr lang="el-GR" b="1" dirty="0"/>
              <a:t>Εφαρμογή</a:t>
            </a:r>
            <a:endParaRPr lang="en-GB" b="1" dirty="0"/>
          </a:p>
        </p:txBody>
      </p:sp>
      <p:cxnSp>
        <p:nvCxnSpPr>
          <p:cNvPr id="5" name="Ευθεία γραμμή σύνδεσης 4">
            <a:extLst>
              <a:ext uri="{FF2B5EF4-FFF2-40B4-BE49-F238E27FC236}">
                <a16:creationId xmlns:a16="http://schemas.microsoft.com/office/drawing/2014/main" id="{BCEFF0DB-AF41-4EF0-A61B-1FB6B56BFB4C}"/>
              </a:ext>
            </a:extLst>
          </p:cNvPr>
          <p:cNvCxnSpPr>
            <a:cxnSpLocks/>
          </p:cNvCxnSpPr>
          <p:nvPr/>
        </p:nvCxnSpPr>
        <p:spPr>
          <a:xfrm>
            <a:off x="5305778" y="3025422"/>
            <a:ext cx="0" cy="2043289"/>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5FC2E5DB-7C84-45FD-863C-F413DBCC901B}"/>
              </a:ext>
            </a:extLst>
          </p:cNvPr>
          <p:cNvSpPr txBox="1"/>
          <p:nvPr/>
        </p:nvSpPr>
        <p:spPr>
          <a:xfrm>
            <a:off x="5057422" y="2348089"/>
            <a:ext cx="711200" cy="369332"/>
          </a:xfrm>
          <a:prstGeom prst="rect">
            <a:avLst/>
          </a:prstGeom>
          <a:noFill/>
        </p:spPr>
        <p:txBody>
          <a:bodyPr wrap="square" rtlCol="0">
            <a:spAutoFit/>
          </a:bodyPr>
          <a:lstStyle/>
          <a:p>
            <a:r>
              <a:rPr lang="en-US" dirty="0"/>
              <a:t>A</a:t>
            </a:r>
            <a:endParaRPr lang="en-GB" dirty="0"/>
          </a:p>
        </p:txBody>
      </p:sp>
      <p:sp>
        <p:nvSpPr>
          <p:cNvPr id="9" name="Οβάλ 8">
            <a:extLst>
              <a:ext uri="{FF2B5EF4-FFF2-40B4-BE49-F238E27FC236}">
                <a16:creationId xmlns:a16="http://schemas.microsoft.com/office/drawing/2014/main" id="{8FDB5336-2A02-43EB-8D9D-7FC791616155}"/>
              </a:ext>
            </a:extLst>
          </p:cNvPr>
          <p:cNvSpPr/>
          <p:nvPr/>
        </p:nvSpPr>
        <p:spPr>
          <a:xfrm>
            <a:off x="5305778" y="251742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Θέση περιεχομένου 10">
            <a:extLst>
              <a:ext uri="{FF2B5EF4-FFF2-40B4-BE49-F238E27FC236}">
                <a16:creationId xmlns:a16="http://schemas.microsoft.com/office/drawing/2014/main" id="{DCBA6113-59AA-41D2-A195-53C4105A9CC6}"/>
              </a:ext>
            </a:extLst>
          </p:cNvPr>
          <p:cNvSpPr txBox="1">
            <a:spLocks noGrp="1"/>
          </p:cNvSpPr>
          <p:nvPr>
            <p:ph idx="1"/>
          </p:nvPr>
        </p:nvSpPr>
        <p:spPr>
          <a:xfrm>
            <a:off x="838200" y="1825625"/>
            <a:ext cx="10515600" cy="480131"/>
          </a:xfrm>
          <a:prstGeom prst="rect">
            <a:avLst/>
          </a:prstGeom>
          <a:noFill/>
        </p:spPr>
        <p:txBody>
          <a:bodyPr wrap="square" rtlCol="0">
            <a:spAutoFit/>
          </a:bodyPr>
          <a:lstStyle/>
          <a:p>
            <a:pPr marL="0" indent="0">
              <a:buNone/>
            </a:pPr>
            <a:r>
              <a:rPr lang="el-GR" dirty="0"/>
              <a:t>Να υπολογιστεί η ένταση του μαγνητικού πεδίου στα σημεία Α, Β, Γ, Δ</a:t>
            </a:r>
            <a:endParaRPr lang="en-GB" dirty="0"/>
          </a:p>
        </p:txBody>
      </p:sp>
      <p:sp>
        <p:nvSpPr>
          <p:cNvPr id="13" name="TextBox 12">
            <a:extLst>
              <a:ext uri="{FF2B5EF4-FFF2-40B4-BE49-F238E27FC236}">
                <a16:creationId xmlns:a16="http://schemas.microsoft.com/office/drawing/2014/main" id="{16F8ADD1-A82A-4B7A-95E2-61F0BF61714D}"/>
              </a:ext>
            </a:extLst>
          </p:cNvPr>
          <p:cNvSpPr txBox="1"/>
          <p:nvPr/>
        </p:nvSpPr>
        <p:spPr>
          <a:xfrm>
            <a:off x="5074919" y="5192046"/>
            <a:ext cx="553156" cy="369332"/>
          </a:xfrm>
          <a:prstGeom prst="rect">
            <a:avLst/>
          </a:prstGeom>
          <a:noFill/>
        </p:spPr>
        <p:txBody>
          <a:bodyPr wrap="square">
            <a:spAutoFit/>
          </a:bodyPr>
          <a:lstStyle/>
          <a:p>
            <a:r>
              <a:rPr lang="en-US" dirty="0"/>
              <a:t>B</a:t>
            </a:r>
            <a:endParaRPr lang="en-GB" dirty="0"/>
          </a:p>
        </p:txBody>
      </p:sp>
      <p:sp>
        <p:nvSpPr>
          <p:cNvPr id="14" name="Οβάλ 13">
            <a:extLst>
              <a:ext uri="{FF2B5EF4-FFF2-40B4-BE49-F238E27FC236}">
                <a16:creationId xmlns:a16="http://schemas.microsoft.com/office/drawing/2014/main" id="{180C5128-C5ED-482C-9585-18BF9B6DF0D0}"/>
              </a:ext>
            </a:extLst>
          </p:cNvPr>
          <p:cNvSpPr/>
          <p:nvPr/>
        </p:nvSpPr>
        <p:spPr>
          <a:xfrm>
            <a:off x="5282918" y="524319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Ευθεία γραμμή σύνδεσης 15">
            <a:extLst>
              <a:ext uri="{FF2B5EF4-FFF2-40B4-BE49-F238E27FC236}">
                <a16:creationId xmlns:a16="http://schemas.microsoft.com/office/drawing/2014/main" id="{62069D45-6BFA-4591-8B50-043FDC655386}"/>
              </a:ext>
            </a:extLst>
          </p:cNvPr>
          <p:cNvCxnSpPr>
            <a:cxnSpLocks/>
          </p:cNvCxnSpPr>
          <p:nvPr/>
        </p:nvCxnSpPr>
        <p:spPr>
          <a:xfrm>
            <a:off x="3632683" y="3928815"/>
            <a:ext cx="3533422"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B4470F8-A23B-4CF0-A4C3-D5F315B0455C}"/>
              </a:ext>
            </a:extLst>
          </p:cNvPr>
          <p:cNvSpPr txBox="1"/>
          <p:nvPr/>
        </p:nvSpPr>
        <p:spPr>
          <a:xfrm>
            <a:off x="7236178" y="3677734"/>
            <a:ext cx="372530" cy="369332"/>
          </a:xfrm>
          <a:prstGeom prst="rect">
            <a:avLst/>
          </a:prstGeom>
          <a:noFill/>
        </p:spPr>
        <p:txBody>
          <a:bodyPr wrap="square">
            <a:spAutoFit/>
          </a:bodyPr>
          <a:lstStyle/>
          <a:p>
            <a:r>
              <a:rPr lang="el-GR" dirty="0"/>
              <a:t>Γ</a:t>
            </a:r>
            <a:endParaRPr lang="en-GB" dirty="0"/>
          </a:p>
        </p:txBody>
      </p:sp>
      <p:sp>
        <p:nvSpPr>
          <p:cNvPr id="19" name="Οβάλ 18">
            <a:extLst>
              <a:ext uri="{FF2B5EF4-FFF2-40B4-BE49-F238E27FC236}">
                <a16:creationId xmlns:a16="http://schemas.microsoft.com/office/drawing/2014/main" id="{966B5EAD-7D88-4347-AAFD-D43D2DA7AA18}"/>
              </a:ext>
            </a:extLst>
          </p:cNvPr>
          <p:cNvSpPr/>
          <p:nvPr/>
        </p:nvSpPr>
        <p:spPr>
          <a:xfrm>
            <a:off x="7236178" y="388309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DE61B6D-CE6C-4839-9988-4762704E92AC}"/>
              </a:ext>
            </a:extLst>
          </p:cNvPr>
          <p:cNvSpPr txBox="1"/>
          <p:nvPr/>
        </p:nvSpPr>
        <p:spPr>
          <a:xfrm>
            <a:off x="3189114" y="3698430"/>
            <a:ext cx="372530" cy="369332"/>
          </a:xfrm>
          <a:prstGeom prst="rect">
            <a:avLst/>
          </a:prstGeom>
          <a:noFill/>
        </p:spPr>
        <p:txBody>
          <a:bodyPr wrap="square">
            <a:spAutoFit/>
          </a:bodyPr>
          <a:lstStyle/>
          <a:p>
            <a:r>
              <a:rPr lang="el-GR" dirty="0"/>
              <a:t>Δ</a:t>
            </a:r>
            <a:endParaRPr lang="en-GB" dirty="0"/>
          </a:p>
        </p:txBody>
      </p:sp>
      <p:sp>
        <p:nvSpPr>
          <p:cNvPr id="21" name="Οβάλ 20">
            <a:extLst>
              <a:ext uri="{FF2B5EF4-FFF2-40B4-BE49-F238E27FC236}">
                <a16:creationId xmlns:a16="http://schemas.microsoft.com/office/drawing/2014/main" id="{A223C169-8686-4BDC-8D07-B1E38834C83D}"/>
              </a:ext>
            </a:extLst>
          </p:cNvPr>
          <p:cNvSpPr/>
          <p:nvPr/>
        </p:nvSpPr>
        <p:spPr>
          <a:xfrm>
            <a:off x="3465690" y="388309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Ευθύγραμμο βέλος σύνδεσης 25">
            <a:extLst>
              <a:ext uri="{FF2B5EF4-FFF2-40B4-BE49-F238E27FC236}">
                <a16:creationId xmlns:a16="http://schemas.microsoft.com/office/drawing/2014/main" id="{3CD09F8E-863F-43BA-81D0-8F605C3844B1}"/>
              </a:ext>
            </a:extLst>
          </p:cNvPr>
          <p:cNvCxnSpPr/>
          <p:nvPr/>
        </p:nvCxnSpPr>
        <p:spPr>
          <a:xfrm flipV="1">
            <a:off x="5351497" y="4297680"/>
            <a:ext cx="0" cy="483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262C4211-F809-43CF-9319-4616989D6105}"/>
              </a:ext>
            </a:extLst>
          </p:cNvPr>
          <p:cNvSpPr txBox="1"/>
          <p:nvPr/>
        </p:nvSpPr>
        <p:spPr>
          <a:xfrm>
            <a:off x="5399394" y="4326488"/>
            <a:ext cx="681284" cy="369332"/>
          </a:xfrm>
          <a:prstGeom prst="rect">
            <a:avLst/>
          </a:prstGeom>
          <a:noFill/>
        </p:spPr>
        <p:txBody>
          <a:bodyPr wrap="square" rtlCol="0">
            <a:spAutoFit/>
          </a:bodyPr>
          <a:lstStyle/>
          <a:p>
            <a:r>
              <a:rPr lang="el-GR" b="1" dirty="0"/>
              <a:t>Ι</a:t>
            </a:r>
            <a:endParaRPr lang="en-GB" b="1" dirty="0"/>
          </a:p>
        </p:txBody>
      </p:sp>
      <p:sp>
        <p:nvSpPr>
          <p:cNvPr id="28" name="TextBox 27">
            <a:extLst>
              <a:ext uri="{FF2B5EF4-FFF2-40B4-BE49-F238E27FC236}">
                <a16:creationId xmlns:a16="http://schemas.microsoft.com/office/drawing/2014/main" id="{87840D87-1D36-4958-BEEE-12720B0D8AEF}"/>
              </a:ext>
            </a:extLst>
          </p:cNvPr>
          <p:cNvSpPr txBox="1"/>
          <p:nvPr/>
        </p:nvSpPr>
        <p:spPr>
          <a:xfrm>
            <a:off x="5740036" y="3513764"/>
            <a:ext cx="340636" cy="369332"/>
          </a:xfrm>
          <a:prstGeom prst="rect">
            <a:avLst/>
          </a:prstGeom>
          <a:noFill/>
        </p:spPr>
        <p:txBody>
          <a:bodyPr wrap="square" rtlCol="0">
            <a:spAutoFit/>
          </a:bodyPr>
          <a:lstStyle/>
          <a:p>
            <a:r>
              <a:rPr lang="en-US" b="1" dirty="0"/>
              <a:t>r</a:t>
            </a:r>
            <a:endParaRPr lang="en-GB" b="1" dirty="0"/>
          </a:p>
        </p:txBody>
      </p:sp>
      <p:sp>
        <p:nvSpPr>
          <p:cNvPr id="29" name="TextBox 28">
            <a:extLst>
              <a:ext uri="{FF2B5EF4-FFF2-40B4-BE49-F238E27FC236}">
                <a16:creationId xmlns:a16="http://schemas.microsoft.com/office/drawing/2014/main" id="{48109696-167E-4FB8-A338-E253C5F315DE}"/>
              </a:ext>
            </a:extLst>
          </p:cNvPr>
          <p:cNvSpPr txBox="1"/>
          <p:nvPr/>
        </p:nvSpPr>
        <p:spPr>
          <a:xfrm>
            <a:off x="4259039" y="3559483"/>
            <a:ext cx="340636" cy="369332"/>
          </a:xfrm>
          <a:prstGeom prst="rect">
            <a:avLst/>
          </a:prstGeom>
          <a:noFill/>
        </p:spPr>
        <p:txBody>
          <a:bodyPr wrap="square" rtlCol="0">
            <a:spAutoFit/>
          </a:bodyPr>
          <a:lstStyle/>
          <a:p>
            <a:r>
              <a:rPr lang="en-US" b="1" dirty="0"/>
              <a:t>r</a:t>
            </a:r>
            <a:endParaRPr lang="en-GB" b="1" dirty="0"/>
          </a:p>
        </p:txBody>
      </p:sp>
      <p:cxnSp>
        <p:nvCxnSpPr>
          <p:cNvPr id="31" name="Ευθύγραμμο βέλος σύνδεσης 30">
            <a:extLst>
              <a:ext uri="{FF2B5EF4-FFF2-40B4-BE49-F238E27FC236}">
                <a16:creationId xmlns:a16="http://schemas.microsoft.com/office/drawing/2014/main" id="{F488C3ED-65C2-489F-A715-F9EAD9C9930D}"/>
              </a:ext>
            </a:extLst>
          </p:cNvPr>
          <p:cNvCxnSpPr>
            <a:endCxn id="18" idx="1"/>
          </p:cNvCxnSpPr>
          <p:nvPr/>
        </p:nvCxnSpPr>
        <p:spPr>
          <a:xfrm>
            <a:off x="5328637" y="3862400"/>
            <a:ext cx="1907541" cy="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Ευθύγραμμο βέλος σύνδεσης 32">
            <a:extLst>
              <a:ext uri="{FF2B5EF4-FFF2-40B4-BE49-F238E27FC236}">
                <a16:creationId xmlns:a16="http://schemas.microsoft.com/office/drawing/2014/main" id="{37966243-F1BC-4670-B6B8-B28682FBFD03}"/>
              </a:ext>
            </a:extLst>
          </p:cNvPr>
          <p:cNvCxnSpPr/>
          <p:nvPr/>
        </p:nvCxnSpPr>
        <p:spPr>
          <a:xfrm>
            <a:off x="3657600" y="3862400"/>
            <a:ext cx="1625318" cy="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Ευθύγραμμο βέλος σύνδεσης 34">
            <a:extLst>
              <a:ext uri="{FF2B5EF4-FFF2-40B4-BE49-F238E27FC236}">
                <a16:creationId xmlns:a16="http://schemas.microsoft.com/office/drawing/2014/main" id="{0BA73894-74D9-448E-A601-B8C27CE28D4D}"/>
              </a:ext>
            </a:extLst>
          </p:cNvPr>
          <p:cNvCxnSpPr/>
          <p:nvPr/>
        </p:nvCxnSpPr>
        <p:spPr>
          <a:xfrm>
            <a:off x="5172891" y="2563141"/>
            <a:ext cx="0" cy="1299259"/>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Ευθύγραμμο βέλος σύνδεσης 36">
            <a:extLst>
              <a:ext uri="{FF2B5EF4-FFF2-40B4-BE49-F238E27FC236}">
                <a16:creationId xmlns:a16="http://schemas.microsoft.com/office/drawing/2014/main" id="{FD805B41-CC75-45D6-8024-911CC99BEEA6}"/>
              </a:ext>
            </a:extLst>
          </p:cNvPr>
          <p:cNvCxnSpPr/>
          <p:nvPr/>
        </p:nvCxnSpPr>
        <p:spPr>
          <a:xfrm>
            <a:off x="5166359" y="3928815"/>
            <a:ext cx="0" cy="131438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92C5ED96-BCEF-49AE-A235-14B8DF175718}"/>
              </a:ext>
            </a:extLst>
          </p:cNvPr>
          <p:cNvSpPr txBox="1"/>
          <p:nvPr/>
        </p:nvSpPr>
        <p:spPr>
          <a:xfrm>
            <a:off x="4916379" y="3169297"/>
            <a:ext cx="340636" cy="369332"/>
          </a:xfrm>
          <a:prstGeom prst="rect">
            <a:avLst/>
          </a:prstGeom>
          <a:noFill/>
        </p:spPr>
        <p:txBody>
          <a:bodyPr wrap="square" rtlCol="0">
            <a:spAutoFit/>
          </a:bodyPr>
          <a:lstStyle/>
          <a:p>
            <a:r>
              <a:rPr lang="en-US" b="1" dirty="0"/>
              <a:t>r</a:t>
            </a:r>
            <a:endParaRPr lang="en-GB" b="1" dirty="0"/>
          </a:p>
        </p:txBody>
      </p:sp>
      <p:sp>
        <p:nvSpPr>
          <p:cNvPr id="39" name="TextBox 38">
            <a:extLst>
              <a:ext uri="{FF2B5EF4-FFF2-40B4-BE49-F238E27FC236}">
                <a16:creationId xmlns:a16="http://schemas.microsoft.com/office/drawing/2014/main" id="{790823F1-2966-46EA-9CC6-237618E1521C}"/>
              </a:ext>
            </a:extLst>
          </p:cNvPr>
          <p:cNvSpPr txBox="1"/>
          <p:nvPr/>
        </p:nvSpPr>
        <p:spPr>
          <a:xfrm>
            <a:off x="4887104" y="4273440"/>
            <a:ext cx="340636" cy="369332"/>
          </a:xfrm>
          <a:prstGeom prst="rect">
            <a:avLst/>
          </a:prstGeom>
          <a:noFill/>
        </p:spPr>
        <p:txBody>
          <a:bodyPr wrap="square" rtlCol="0">
            <a:spAutoFit/>
          </a:bodyPr>
          <a:lstStyle/>
          <a:p>
            <a:r>
              <a:rPr lang="en-US" b="1" dirty="0"/>
              <a:t>r</a:t>
            </a:r>
            <a:endParaRPr lang="en-GB" b="1" dirty="0"/>
          </a:p>
        </p:txBody>
      </p:sp>
    </p:spTree>
    <p:extLst>
      <p:ext uri="{BB962C8B-B14F-4D97-AF65-F5344CB8AC3E}">
        <p14:creationId xmlns:p14="http://schemas.microsoft.com/office/powerpoint/2010/main" val="204075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2AA856-1BEA-4DA7-A51F-4D3422C8008C}"/>
              </a:ext>
            </a:extLst>
          </p:cNvPr>
          <p:cNvSpPr txBox="1"/>
          <p:nvPr/>
        </p:nvSpPr>
        <p:spPr>
          <a:xfrm>
            <a:off x="4015366" y="653143"/>
            <a:ext cx="4161267" cy="369332"/>
          </a:xfrm>
          <a:prstGeom prst="rect">
            <a:avLst/>
          </a:prstGeom>
          <a:noFill/>
        </p:spPr>
        <p:txBody>
          <a:bodyPr wrap="none" rtlCol="0">
            <a:spAutoFit/>
          </a:bodyPr>
          <a:lstStyle/>
          <a:p>
            <a:pPr algn="ctr"/>
            <a:r>
              <a:rPr lang="el-GR" b="1" dirty="0"/>
              <a:t>ΕΦΑΡΜΟΓΕΣ ΤΟΥ ΝΟΜΟΥ </a:t>
            </a:r>
            <a:r>
              <a:rPr lang="en-US" b="1" dirty="0"/>
              <a:t>BIOT-SANVART</a:t>
            </a:r>
            <a:endParaRPr lang="en-GB" b="1" dirty="0"/>
          </a:p>
        </p:txBody>
      </p:sp>
      <p:pic>
        <p:nvPicPr>
          <p:cNvPr id="4" name="Εικόνα 3">
            <a:extLst>
              <a:ext uri="{FF2B5EF4-FFF2-40B4-BE49-F238E27FC236}">
                <a16:creationId xmlns:a16="http://schemas.microsoft.com/office/drawing/2014/main" id="{270083AA-EE78-4383-8BAE-6ADC80818AD4}"/>
              </a:ext>
            </a:extLst>
          </p:cNvPr>
          <p:cNvPicPr>
            <a:picLocks noChangeAspect="1"/>
          </p:cNvPicPr>
          <p:nvPr/>
        </p:nvPicPr>
        <p:blipFill>
          <a:blip r:embed="rId2"/>
          <a:stretch>
            <a:fillRect/>
          </a:stretch>
        </p:blipFill>
        <p:spPr>
          <a:xfrm>
            <a:off x="703626" y="2414587"/>
            <a:ext cx="5247733" cy="3045687"/>
          </a:xfrm>
          <a:prstGeom prst="rect">
            <a:avLst/>
          </a:prstGeom>
        </p:spPr>
      </p:pic>
      <p:sp>
        <p:nvSpPr>
          <p:cNvPr id="5" name="TextBox 4">
            <a:extLst>
              <a:ext uri="{FF2B5EF4-FFF2-40B4-BE49-F238E27FC236}">
                <a16:creationId xmlns:a16="http://schemas.microsoft.com/office/drawing/2014/main" id="{9517C6DB-8FAF-401A-967F-2DA647ED3A1A}"/>
              </a:ext>
            </a:extLst>
          </p:cNvPr>
          <p:cNvSpPr txBox="1"/>
          <p:nvPr/>
        </p:nvSpPr>
        <p:spPr>
          <a:xfrm>
            <a:off x="3056709" y="1240971"/>
            <a:ext cx="6244045" cy="646331"/>
          </a:xfrm>
          <a:prstGeom prst="rect">
            <a:avLst/>
          </a:prstGeom>
          <a:noFill/>
        </p:spPr>
        <p:txBody>
          <a:bodyPr wrap="square" rtlCol="0">
            <a:spAutoFit/>
          </a:bodyPr>
          <a:lstStyle/>
          <a:p>
            <a:pPr marL="285750" indent="-285750">
              <a:buFont typeface="Wingdings" panose="05000000000000000000" pitchFamily="2" charset="2"/>
              <a:buChar char="Ø"/>
            </a:pPr>
            <a:r>
              <a:rPr lang="el-GR" b="1" dirty="0"/>
              <a:t>ΜΑΓΝΗΤΙΚΟ ΠΕΔΙΟ ΕΥΘΥΓΡΑΜΜΟΥ ΡΕΥΜΑΤΟΦΟΡΟΥ ΑΓΩΓΟΥ</a:t>
            </a:r>
            <a:endParaRPr lang="en-GB" b="1" dirty="0"/>
          </a:p>
        </p:txBody>
      </p:sp>
      <p:pic>
        <p:nvPicPr>
          <p:cNvPr id="7" name="Εικόνα 6">
            <a:extLst>
              <a:ext uri="{FF2B5EF4-FFF2-40B4-BE49-F238E27FC236}">
                <a16:creationId xmlns:a16="http://schemas.microsoft.com/office/drawing/2014/main" id="{08C85136-3936-4633-B745-4889F2460AC9}"/>
              </a:ext>
            </a:extLst>
          </p:cNvPr>
          <p:cNvPicPr>
            <a:picLocks noChangeAspect="1"/>
          </p:cNvPicPr>
          <p:nvPr/>
        </p:nvPicPr>
        <p:blipFill>
          <a:blip r:embed="rId3"/>
          <a:stretch>
            <a:fillRect/>
          </a:stretch>
        </p:blipFill>
        <p:spPr>
          <a:xfrm>
            <a:off x="6240641" y="1838518"/>
            <a:ext cx="5247733" cy="3326912"/>
          </a:xfrm>
          <a:prstGeom prst="rect">
            <a:avLst/>
          </a:prstGeom>
        </p:spPr>
      </p:pic>
    </p:spTree>
    <p:extLst>
      <p:ext uri="{BB962C8B-B14F-4D97-AF65-F5344CB8AC3E}">
        <p14:creationId xmlns:p14="http://schemas.microsoft.com/office/powerpoint/2010/main" val="10388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F09CC5D-B1F2-4236-B7A3-4DB9A6653EB7}"/>
              </a:ext>
            </a:extLst>
          </p:cNvPr>
          <p:cNvPicPr>
            <a:picLocks noChangeAspect="1"/>
          </p:cNvPicPr>
          <p:nvPr/>
        </p:nvPicPr>
        <p:blipFill>
          <a:blip r:embed="rId2">
            <a:duotone>
              <a:schemeClr val="accent5">
                <a:shade val="45000"/>
                <a:satMod val="135000"/>
              </a:schemeClr>
              <a:prstClr val="white"/>
            </a:duotone>
          </a:blip>
          <a:stretch>
            <a:fillRect/>
          </a:stretch>
        </p:blipFill>
        <p:spPr>
          <a:xfrm>
            <a:off x="238852" y="1185590"/>
            <a:ext cx="7381147" cy="2988945"/>
          </a:xfrm>
          <a:prstGeom prst="rect">
            <a:avLst/>
          </a:prstGeom>
        </p:spPr>
      </p:pic>
      <p:pic>
        <p:nvPicPr>
          <p:cNvPr id="6" name="Εικόνα 5">
            <a:extLst>
              <a:ext uri="{FF2B5EF4-FFF2-40B4-BE49-F238E27FC236}">
                <a16:creationId xmlns:a16="http://schemas.microsoft.com/office/drawing/2014/main" id="{D9A9C431-2618-4E0E-8CB3-8E8BA23E5178}"/>
              </a:ext>
            </a:extLst>
          </p:cNvPr>
          <p:cNvPicPr>
            <a:picLocks noChangeAspect="1"/>
          </p:cNvPicPr>
          <p:nvPr/>
        </p:nvPicPr>
        <p:blipFill>
          <a:blip r:embed="rId3">
            <a:duotone>
              <a:schemeClr val="accent5">
                <a:shade val="45000"/>
                <a:satMod val="135000"/>
              </a:schemeClr>
              <a:prstClr val="white"/>
            </a:duotone>
          </a:blip>
          <a:stretch>
            <a:fillRect/>
          </a:stretch>
        </p:blipFill>
        <p:spPr>
          <a:xfrm>
            <a:off x="238853" y="454915"/>
            <a:ext cx="7381147" cy="730675"/>
          </a:xfrm>
          <a:prstGeom prst="rect">
            <a:avLst/>
          </a:prstGeom>
        </p:spPr>
      </p:pic>
      <p:pic>
        <p:nvPicPr>
          <p:cNvPr id="5" name="Εικόνα 4">
            <a:extLst>
              <a:ext uri="{FF2B5EF4-FFF2-40B4-BE49-F238E27FC236}">
                <a16:creationId xmlns:a16="http://schemas.microsoft.com/office/drawing/2014/main" id="{DA35A99C-CE18-9099-FA42-E16BB5986C77}"/>
              </a:ext>
            </a:extLst>
          </p:cNvPr>
          <p:cNvPicPr>
            <a:picLocks noChangeAspect="1"/>
          </p:cNvPicPr>
          <p:nvPr/>
        </p:nvPicPr>
        <p:blipFill>
          <a:blip r:embed="rId4"/>
          <a:stretch>
            <a:fillRect/>
          </a:stretch>
        </p:blipFill>
        <p:spPr>
          <a:xfrm>
            <a:off x="7810500" y="607830"/>
            <a:ext cx="4381500" cy="2733675"/>
          </a:xfrm>
          <a:prstGeom prst="rect">
            <a:avLst/>
          </a:prstGeom>
        </p:spPr>
      </p:pic>
    </p:spTree>
    <p:extLst>
      <p:ext uri="{BB962C8B-B14F-4D97-AF65-F5344CB8AC3E}">
        <p14:creationId xmlns:p14="http://schemas.microsoft.com/office/powerpoint/2010/main" val="391167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361592-73D8-49AD-A90C-6E20C7454972}"/>
              </a:ext>
            </a:extLst>
          </p:cNvPr>
          <p:cNvSpPr txBox="1"/>
          <p:nvPr/>
        </p:nvSpPr>
        <p:spPr>
          <a:xfrm>
            <a:off x="3391573" y="875211"/>
            <a:ext cx="5860130" cy="369332"/>
          </a:xfrm>
          <a:prstGeom prst="rect">
            <a:avLst/>
          </a:prstGeom>
          <a:noFill/>
        </p:spPr>
        <p:txBody>
          <a:bodyPr wrap="none" rtlCol="0">
            <a:spAutoFit/>
          </a:bodyPr>
          <a:lstStyle/>
          <a:p>
            <a:pPr marL="285750" indent="-285750">
              <a:buFont typeface="Wingdings" panose="05000000000000000000" pitchFamily="2" charset="2"/>
              <a:buChar char="Ø"/>
            </a:pPr>
            <a:r>
              <a:rPr lang="el-GR" b="1" dirty="0"/>
              <a:t>ΜΑΓΝΗΤΙΚΟ ΠΕΔΙΟ ΚΥΚΛΙΚΟΥ ΡΕΥΜΑΤΟΦΟΡΟΥ ΑΓΩΓΟΥ</a:t>
            </a:r>
            <a:endParaRPr lang="en-GB" b="1" dirty="0"/>
          </a:p>
        </p:txBody>
      </p:sp>
      <p:sp>
        <p:nvSpPr>
          <p:cNvPr id="5" name="Ορθογώνιο 4">
            <a:extLst>
              <a:ext uri="{FF2B5EF4-FFF2-40B4-BE49-F238E27FC236}">
                <a16:creationId xmlns:a16="http://schemas.microsoft.com/office/drawing/2014/main" id="{09744438-DEFF-4645-8FE9-83ACA1766FCA}"/>
              </a:ext>
            </a:extLst>
          </p:cNvPr>
          <p:cNvSpPr/>
          <p:nvPr/>
        </p:nvSpPr>
        <p:spPr>
          <a:xfrm>
            <a:off x="7276011" y="3938451"/>
            <a:ext cx="582386"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Εικόνα 6">
            <a:extLst>
              <a:ext uri="{FF2B5EF4-FFF2-40B4-BE49-F238E27FC236}">
                <a16:creationId xmlns:a16="http://schemas.microsoft.com/office/drawing/2014/main" id="{260E4218-F716-4E63-B6D9-F1C6B85F30E0}"/>
              </a:ext>
            </a:extLst>
          </p:cNvPr>
          <p:cNvPicPr>
            <a:picLocks noChangeAspect="1"/>
          </p:cNvPicPr>
          <p:nvPr/>
        </p:nvPicPr>
        <p:blipFill>
          <a:blip r:embed="rId2"/>
          <a:stretch>
            <a:fillRect/>
          </a:stretch>
        </p:blipFill>
        <p:spPr>
          <a:xfrm>
            <a:off x="424913" y="1396127"/>
            <a:ext cx="11342174" cy="4808731"/>
          </a:xfrm>
          <a:prstGeom prst="rect">
            <a:avLst/>
          </a:prstGeom>
        </p:spPr>
      </p:pic>
      <p:sp>
        <p:nvSpPr>
          <p:cNvPr id="8" name="Ορθογώνιο 7">
            <a:extLst>
              <a:ext uri="{FF2B5EF4-FFF2-40B4-BE49-F238E27FC236}">
                <a16:creationId xmlns:a16="http://schemas.microsoft.com/office/drawing/2014/main" id="{96E8D205-94C3-4BDE-A93A-70A8D634B59C}"/>
              </a:ext>
            </a:extLst>
          </p:cNvPr>
          <p:cNvSpPr/>
          <p:nvPr/>
        </p:nvSpPr>
        <p:spPr>
          <a:xfrm>
            <a:off x="11155680" y="5839098"/>
            <a:ext cx="611406"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085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2795DFB-5990-4A4A-9E9B-4710F431754E}"/>
              </a:ext>
            </a:extLst>
          </p:cNvPr>
          <p:cNvPicPr>
            <a:picLocks noChangeAspect="1"/>
          </p:cNvPicPr>
          <p:nvPr/>
        </p:nvPicPr>
        <p:blipFill>
          <a:blip r:embed="rId2"/>
          <a:stretch>
            <a:fillRect/>
          </a:stretch>
        </p:blipFill>
        <p:spPr>
          <a:xfrm>
            <a:off x="1087326" y="1077685"/>
            <a:ext cx="10017347" cy="4702629"/>
          </a:xfrm>
          <a:prstGeom prst="rect">
            <a:avLst/>
          </a:prstGeom>
        </p:spPr>
      </p:pic>
    </p:spTree>
    <p:extLst>
      <p:ext uri="{BB962C8B-B14F-4D97-AF65-F5344CB8AC3E}">
        <p14:creationId xmlns:p14="http://schemas.microsoft.com/office/powerpoint/2010/main" val="321584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7E9E-90B8-F9BC-02CE-D0BE620619D0}"/>
              </a:ext>
            </a:extLst>
          </p:cNvPr>
          <p:cNvSpPr>
            <a:spLocks noGrp="1"/>
          </p:cNvSpPr>
          <p:nvPr>
            <p:ph type="title"/>
          </p:nvPr>
        </p:nvSpPr>
        <p:spPr/>
        <p:txBody>
          <a:bodyPr>
            <a:normAutofit/>
          </a:bodyPr>
          <a:lstStyle/>
          <a:p>
            <a:r>
              <a:rPr lang="el-GR" sz="3600" b="1" dirty="0">
                <a:solidFill>
                  <a:srgbClr val="C00000"/>
                </a:solidFill>
              </a:rPr>
              <a:t>ΠΗΓΕΣ:</a:t>
            </a:r>
            <a:endParaRPr lang="en-GB" sz="3600" b="1" dirty="0">
              <a:solidFill>
                <a:srgbClr val="C00000"/>
              </a:solidFill>
            </a:endParaRPr>
          </a:p>
        </p:txBody>
      </p:sp>
      <p:sp>
        <p:nvSpPr>
          <p:cNvPr id="3" name="Content Placeholder 2">
            <a:extLst>
              <a:ext uri="{FF2B5EF4-FFF2-40B4-BE49-F238E27FC236}">
                <a16:creationId xmlns:a16="http://schemas.microsoft.com/office/drawing/2014/main" id="{3AE1B156-094E-7AFE-5FD5-80D5D0D5ED07}"/>
              </a:ext>
            </a:extLst>
          </p:cNvPr>
          <p:cNvSpPr>
            <a:spLocks noGrp="1"/>
          </p:cNvSpPr>
          <p:nvPr>
            <p:ph idx="1"/>
          </p:nvPr>
        </p:nvSpPr>
        <p:spPr/>
        <p:txBody>
          <a:bodyPr/>
          <a:lstStyle/>
          <a:p>
            <a:pPr>
              <a:buFont typeface="Wingdings" panose="05000000000000000000" pitchFamily="2" charset="2"/>
              <a:buChar char="Ø"/>
            </a:pPr>
            <a:r>
              <a:rPr lang="en-GB" dirty="0">
                <a:hlinkClick r:id="rId2"/>
              </a:rPr>
              <a:t>https://www.youtube.com/watch?v=vOc7BJzFDiU</a:t>
            </a:r>
            <a:endParaRPr lang="el-GR" dirty="0"/>
          </a:p>
          <a:p>
            <a:pPr>
              <a:buFont typeface="Wingdings" panose="05000000000000000000" pitchFamily="2" charset="2"/>
              <a:buChar char="Ø"/>
            </a:pPr>
            <a:endParaRPr lang="el-GR" dirty="0"/>
          </a:p>
          <a:p>
            <a:pPr>
              <a:buFont typeface="Wingdings" panose="05000000000000000000" pitchFamily="2" charset="2"/>
              <a:buChar char="Ø"/>
            </a:pPr>
            <a:r>
              <a:rPr lang="el-GR" sz="1800" b="1">
                <a:solidFill>
                  <a:srgbClr val="252525"/>
                </a:solidFill>
                <a:ea typeface="Times New Roman" panose="02020603050405020304" pitchFamily="18" charset="0"/>
                <a:cs typeface="Times New Roman" panose="02020603050405020304" pitchFamily="18" charset="0"/>
              </a:rPr>
              <a:t>Β</a:t>
            </a:r>
            <a:r>
              <a:rPr lang="el-GR" sz="1800" b="1">
                <a:solidFill>
                  <a:srgbClr val="252525"/>
                </a:solidFill>
                <a:effectLst/>
                <a:ea typeface="Times New Roman" panose="02020603050405020304" pitchFamily="18" charset="0"/>
                <a:cs typeface="Times New Roman" panose="02020603050405020304" pitchFamily="18" charset="0"/>
              </a:rPr>
              <a:t>ιβλίο  Γ΄Λυκείου: </a:t>
            </a:r>
            <a:r>
              <a:rPr lang="el-GR" sz="1800" b="1" dirty="0">
                <a:solidFill>
                  <a:srgbClr val="252525"/>
                </a:solidFill>
                <a:effectLst/>
                <a:ea typeface="Times New Roman" panose="02020603050405020304" pitchFamily="18" charset="0"/>
                <a:cs typeface="Times New Roman" panose="02020603050405020304" pitchFamily="18" charset="0"/>
              </a:rPr>
              <a:t>ΦΥΣΙΚΗ -ΤΕΥΧΟΣ Β' </a:t>
            </a:r>
            <a:endParaRPr lang="en-GB" sz="1800" dirty="0">
              <a:effectLst/>
              <a:ea typeface="Calibri" panose="020F0502020204030204" pitchFamily="34" charset="0"/>
              <a:cs typeface="Times New Roman" panose="02020603050405020304" pitchFamily="18" charset="0"/>
            </a:endParaRPr>
          </a:p>
          <a:p>
            <a:pPr marL="0" indent="0">
              <a:buNone/>
            </a:pPr>
            <a:endParaRPr lang="el-GR" dirty="0"/>
          </a:p>
          <a:p>
            <a:endParaRPr lang="el-GR" dirty="0"/>
          </a:p>
          <a:p>
            <a:endParaRPr lang="el-GR" dirty="0"/>
          </a:p>
          <a:p>
            <a:endParaRPr lang="en-GB" dirty="0"/>
          </a:p>
        </p:txBody>
      </p:sp>
    </p:spTree>
    <p:extLst>
      <p:ext uri="{BB962C8B-B14F-4D97-AF65-F5344CB8AC3E}">
        <p14:creationId xmlns:p14="http://schemas.microsoft.com/office/powerpoint/2010/main" val="291976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07362-0F4A-10E9-5467-D0FE866DC8A6}"/>
              </a:ext>
            </a:extLst>
          </p:cNvPr>
          <p:cNvSpPr>
            <a:spLocks noGrp="1"/>
          </p:cNvSpPr>
          <p:nvPr>
            <p:ph type="title"/>
          </p:nvPr>
        </p:nvSpPr>
        <p:spPr/>
        <p:txBody>
          <a:bodyPr/>
          <a:lstStyle/>
          <a:p>
            <a:r>
              <a:rPr lang="el-GR" b="1" dirty="0">
                <a:solidFill>
                  <a:srgbClr val="FF0000"/>
                </a:solidFill>
              </a:rPr>
              <a:t>ΕΦΑΡΜΟΓΕΣ (Β ΘΕΜΑ ΤΡΑΠΕΖΑ ΘΕΜΑΤΩΝ)</a:t>
            </a:r>
            <a:endParaRPr lang="en-GB" b="1" dirty="0">
              <a:solidFill>
                <a:srgbClr val="FF0000"/>
              </a:solidFill>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D6D98325-4FD0-EAAB-9E82-C2E6474B2552}"/>
                  </a:ext>
                </a:extLst>
              </p:cNvPr>
              <p:cNvSpPr>
                <a:spLocks noGrp="1"/>
              </p:cNvSpPr>
              <p:nvPr>
                <p:ph idx="1"/>
              </p:nvPr>
            </p:nvSpPr>
            <p:spPr/>
            <p:txBody>
              <a:bodyPr>
                <a:normAutofit/>
              </a:bodyPr>
              <a:lstStyle/>
              <a:p>
                <a:pPr marL="0" indent="0" algn="just">
                  <a:lnSpc>
                    <a:spcPct val="150000"/>
                  </a:lnSpc>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Ο νόμος των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Biot</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Savart</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υπολογίζει το μέτρο </a:t>
                </a:r>
                <a14:m>
                  <m:oMath xmlns:m="http://schemas.openxmlformats.org/officeDocument/2006/math">
                    <m:r>
                      <a:rPr lang="el-GR" sz="1800" i="1">
                        <a:effectLst/>
                        <a:latin typeface="Cambria Math" panose="02040503050406030204" pitchFamily="18" charset="0"/>
                        <a:ea typeface="Times New Roman" panose="02020603050405020304" pitchFamily="18" charset="0"/>
                      </a:rPr>
                      <m:t>𝛥𝛣</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της έντασης του μαγνητικού πεδίου που δημιουργεί ένα πολύ μικρό τμήμα αγωγού, μήκους </a:t>
                </a:r>
                <a14:m>
                  <m:oMath xmlns:m="http://schemas.openxmlformats.org/officeDocument/2006/math">
                    <m:r>
                      <m:rPr>
                        <m:sty m:val="p"/>
                      </m:rPr>
                      <a:rPr lang="el-GR" sz="1800">
                        <a:effectLst/>
                        <a:latin typeface="Cambria Math" panose="02040503050406030204" pitchFamily="18" charset="0"/>
                        <a:ea typeface="Times New Roman" panose="02020603050405020304" pitchFamily="18" charset="0"/>
                      </a:rPr>
                      <m:t>Δ</m:t>
                    </m:r>
                    <m:r>
                      <a:rPr lang="el-GR" sz="1800" i="1">
                        <a:effectLst/>
                        <a:latin typeface="Cambria Math" panose="02040503050406030204" pitchFamily="18" charset="0"/>
                        <a:ea typeface="Times New Roman" panose="02020603050405020304" pitchFamily="18" charset="0"/>
                      </a:rPr>
                      <m:t>𝑙</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που διαρρέεται από ηλεκτρικό ρεύμα έντασης </a:t>
                </a:r>
                <a14:m>
                  <m:oMath xmlns:m="http://schemas.openxmlformats.org/officeDocument/2006/math">
                    <m:r>
                      <a:rPr lang="el-GR" sz="1800" i="1">
                        <a:effectLst/>
                        <a:latin typeface="Cambria Math" panose="02040503050406030204" pitchFamily="18" charset="0"/>
                        <a:ea typeface="Times New Roman" panose="02020603050405020304" pitchFamily="18" charset="0"/>
                      </a:rPr>
                      <m:t>𝛪</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σε κάποιο σημείο Σ που απέχει απόσταση </a:t>
                </a:r>
                <a14:m>
                  <m:oMath xmlns:m="http://schemas.openxmlformats.org/officeDocument/2006/math">
                    <m:r>
                      <a:rPr lang="el-GR" sz="1800" i="1">
                        <a:effectLst/>
                        <a:latin typeface="Cambria Math" panose="02040503050406030204" pitchFamily="18" charset="0"/>
                        <a:ea typeface="Times New Roman" panose="02020603050405020304" pitchFamily="18" charset="0"/>
                      </a:rPr>
                      <m:t>𝑟</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el-GR" sz="1800" i="1">
                          <a:effectLst/>
                          <a:latin typeface="Cambria Math" panose="02040503050406030204" pitchFamily="18" charset="0"/>
                          <a:ea typeface="Times New Roman" panose="02020603050405020304" pitchFamily="18" charset="0"/>
                        </a:rPr>
                        <m:t>𝛥𝛣</m:t>
                      </m:r>
                      <m:r>
                        <a:rPr lang="el-GR" sz="1800" i="1">
                          <a:effectLst/>
                          <a:latin typeface="Cambria Math" panose="02040503050406030204" pitchFamily="18" charset="0"/>
                          <a:ea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rPr>
                          </m:ctrlPr>
                        </m:fPr>
                        <m:num>
                          <m:sSub>
                            <m:sSubPr>
                              <m:ctrlPr>
                                <a:rPr lang="en-GB" sz="1800" i="1">
                                  <a:effectLst/>
                                  <a:latin typeface="Cambria Math" panose="02040503050406030204" pitchFamily="18" charset="0"/>
                                  <a:ea typeface="Times New Roman" panose="02020603050405020304" pitchFamily="18" charset="0"/>
                                </a:rPr>
                              </m:ctrlPr>
                            </m:sSubPr>
                            <m:e>
                              <m:r>
                                <a:rPr lang="el-GR" sz="1800" i="1">
                                  <a:effectLst/>
                                  <a:latin typeface="Cambria Math" panose="02040503050406030204" pitchFamily="18" charset="0"/>
                                  <a:ea typeface="Times New Roman" panose="02020603050405020304" pitchFamily="18" charset="0"/>
                                </a:rPr>
                                <m:t>𝜇</m:t>
                              </m:r>
                            </m:e>
                            <m:sub>
                              <m:r>
                                <a:rPr lang="el-GR" sz="1800" i="1">
                                  <a:effectLst/>
                                  <a:latin typeface="Cambria Math" panose="02040503050406030204" pitchFamily="18" charset="0"/>
                                  <a:ea typeface="Times New Roman" panose="02020603050405020304" pitchFamily="18" charset="0"/>
                                </a:rPr>
                                <m:t>0</m:t>
                              </m:r>
                            </m:sub>
                          </m:sSub>
                        </m:num>
                        <m:den>
                          <m:r>
                            <a:rPr lang="el-GR" sz="1800" i="1">
                              <a:effectLst/>
                              <a:latin typeface="Cambria Math" panose="02040503050406030204" pitchFamily="18" charset="0"/>
                              <a:ea typeface="Times New Roman" panose="02020603050405020304" pitchFamily="18" charset="0"/>
                            </a:rPr>
                            <m:t>4</m:t>
                          </m:r>
                          <m:r>
                            <a:rPr lang="el-GR" sz="1800" i="1">
                              <a:effectLst/>
                              <a:latin typeface="Cambria Math" panose="02040503050406030204" pitchFamily="18" charset="0"/>
                              <a:ea typeface="Times New Roman" panose="02020603050405020304" pitchFamily="18" charset="0"/>
                            </a:rPr>
                            <m:t>𝜋</m:t>
                          </m:r>
                        </m:den>
                      </m:f>
                      <m:f>
                        <m:fPr>
                          <m:ctrlPr>
                            <a:rPr lang="en-GB" sz="1800" i="1">
                              <a:effectLst/>
                              <a:latin typeface="Cambria Math" panose="02040503050406030204" pitchFamily="18" charset="0"/>
                              <a:ea typeface="Times New Roman" panose="02020603050405020304" pitchFamily="18" charset="0"/>
                            </a:rPr>
                          </m:ctrlPr>
                        </m:fPr>
                        <m:num>
                          <m:r>
                            <a:rPr lang="el-GR" sz="1800" i="1">
                              <a:effectLst/>
                              <a:latin typeface="Cambria Math" panose="02040503050406030204" pitchFamily="18" charset="0"/>
                              <a:ea typeface="Times New Roman" panose="02020603050405020304" pitchFamily="18" charset="0"/>
                            </a:rPr>
                            <m:t>𝛪</m:t>
                          </m:r>
                          <m:r>
                            <a:rPr lang="el-GR" sz="1800" i="1">
                              <a:effectLst/>
                              <a:latin typeface="Cambria Math" panose="02040503050406030204" pitchFamily="18" charset="0"/>
                              <a:ea typeface="Times New Roman" panose="02020603050405020304" pitchFamily="18" charset="0"/>
                            </a:rPr>
                            <m:t>∙</m:t>
                          </m:r>
                          <m:r>
                            <a:rPr lang="el-GR" sz="1800" i="1">
                              <a:effectLst/>
                              <a:latin typeface="Cambria Math" panose="02040503050406030204" pitchFamily="18" charset="0"/>
                              <a:ea typeface="Times New Roman" panose="02020603050405020304" pitchFamily="18" charset="0"/>
                            </a:rPr>
                            <m:t>𝛥</m:t>
                          </m:r>
                          <m:r>
                            <a:rPr lang="en-US" sz="1800" i="1">
                              <a:effectLst/>
                              <a:latin typeface="Cambria Math" panose="02040503050406030204" pitchFamily="18" charset="0"/>
                              <a:ea typeface="Times New Roman" panose="02020603050405020304" pitchFamily="18" charset="0"/>
                            </a:rPr>
                            <m:t>𝑙</m:t>
                          </m:r>
                        </m:num>
                        <m:den>
                          <m:sSup>
                            <m:sSupPr>
                              <m:ctrlPr>
                                <a:rPr lang="en-GB" sz="1800" i="1">
                                  <a:effectLst/>
                                  <a:latin typeface="Cambria Math" panose="02040503050406030204" pitchFamily="18" charset="0"/>
                                  <a:ea typeface="Times New Roman" panose="02020603050405020304" pitchFamily="18" charset="0"/>
                                </a:rPr>
                              </m:ctrlPr>
                            </m:sSupPr>
                            <m:e>
                              <m:r>
                                <a:rPr lang="el-GR" sz="1800" i="1">
                                  <a:effectLst/>
                                  <a:latin typeface="Cambria Math" panose="02040503050406030204" pitchFamily="18" charset="0"/>
                                  <a:ea typeface="Times New Roman" panose="02020603050405020304" pitchFamily="18" charset="0"/>
                                </a:rPr>
                                <m:t>𝑟</m:t>
                              </m:r>
                            </m:e>
                            <m:sup>
                              <m:r>
                                <a:rPr lang="el-GR" sz="1800" i="1">
                                  <a:effectLst/>
                                  <a:latin typeface="Cambria Math" panose="02040503050406030204" pitchFamily="18" charset="0"/>
                                  <a:ea typeface="Times New Roman" panose="02020603050405020304" pitchFamily="18" charset="0"/>
                                </a:rPr>
                                <m:t>2</m:t>
                              </m:r>
                            </m:sup>
                          </m:sSup>
                        </m:den>
                      </m:f>
                      <m:r>
                        <a:rPr lang="el-GR" sz="1800" i="1">
                          <a:effectLst/>
                          <a:latin typeface="Cambria Math" panose="02040503050406030204" pitchFamily="18" charset="0"/>
                          <a:ea typeface="Times New Roman" panose="02020603050405020304" pitchFamily="18" charset="0"/>
                        </a:rPr>
                        <m:t>𝜂𝜇𝜃</m:t>
                      </m:r>
                    </m:oMath>
                  </m:oMathPara>
                </a14:m>
                <a:endParaRPr lang="en-GB" sz="1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Άρα το μέτρο </a:t>
                </a:r>
                <a14:m>
                  <m:oMath xmlns:m="http://schemas.openxmlformats.org/officeDocument/2006/math">
                    <m:r>
                      <a:rPr lang="el-GR" sz="1800" i="1">
                        <a:effectLst/>
                        <a:latin typeface="Cambria Math" panose="02040503050406030204" pitchFamily="18" charset="0"/>
                        <a:ea typeface="Times New Roman" panose="02020603050405020304" pitchFamily="18" charset="0"/>
                      </a:rPr>
                      <m:t>𝛥𝛣</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της έντασης του μαγνητικού πεδίου</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(α)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είναι διαφορετικό σε σημεία που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ισαπέχουν</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από το τμήμα </a:t>
                </a:r>
                <a14:m>
                  <m:oMath xmlns:m="http://schemas.openxmlformats.org/officeDocument/2006/math">
                    <m:r>
                      <m:rPr>
                        <m:sty m:val="p"/>
                      </m:rPr>
                      <a:rPr lang="el-GR" sz="1800">
                        <a:effectLst/>
                        <a:latin typeface="Cambria Math" panose="02040503050406030204" pitchFamily="18" charset="0"/>
                        <a:ea typeface="Times New Roman" panose="02020603050405020304" pitchFamily="18" charset="0"/>
                      </a:rPr>
                      <m:t>Δ</m:t>
                    </m:r>
                    <m:r>
                      <a:rPr lang="el-GR" sz="1800" i="1">
                        <a:effectLst/>
                        <a:latin typeface="Cambria Math" panose="02040503050406030204" pitchFamily="18" charset="0"/>
                        <a:ea typeface="Times New Roman" panose="02020603050405020304" pitchFamily="18" charset="0"/>
                      </a:rPr>
                      <m:t>𝑙</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(β)</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είναι ανάλογο της γωνίας που σχηματίζουν τ</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τμήμα μήκους </a:t>
                </a:r>
                <a14:m>
                  <m:oMath xmlns:m="http://schemas.openxmlformats.org/officeDocument/2006/math">
                    <m:r>
                      <m:rPr>
                        <m:sty m:val="p"/>
                      </m:rPr>
                      <a:rPr lang="el-GR" sz="1800">
                        <a:effectLst/>
                        <a:latin typeface="Cambria Math" panose="02040503050406030204" pitchFamily="18" charset="0"/>
                        <a:ea typeface="Times New Roman" panose="02020603050405020304" pitchFamily="18" charset="0"/>
                      </a:rPr>
                      <m:t>Δ</m:t>
                    </m:r>
                    <m:r>
                      <a:rPr lang="el-GR" sz="1800" i="1">
                        <a:effectLst/>
                        <a:latin typeface="Cambria Math" panose="02040503050406030204" pitchFamily="18" charset="0"/>
                        <a:ea typeface="Times New Roman" panose="02020603050405020304" pitchFamily="18" charset="0"/>
                      </a:rPr>
                      <m:t>𝑙</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η απόσταση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𝑟</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(γ)</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είναι αντιστρόφως ανάλογο της απόστασης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𝑟</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endParaRPr lang="en-GB" dirty="0"/>
              </a:p>
            </p:txBody>
          </p:sp>
        </mc:Choice>
        <mc:Fallback xmlns="">
          <p:sp>
            <p:nvSpPr>
              <p:cNvPr id="3" name="Θέση περιεχομένου 2">
                <a:extLst>
                  <a:ext uri="{FF2B5EF4-FFF2-40B4-BE49-F238E27FC236}">
                    <a16:creationId xmlns:a16="http://schemas.microsoft.com/office/drawing/2014/main" id="{D6D98325-4FD0-EAAB-9E82-C2E6474B2552}"/>
                  </a:ext>
                </a:extLst>
              </p:cNvPr>
              <p:cNvSpPr>
                <a:spLocks noGrp="1" noRot="1" noChangeAspect="1" noMove="1" noResize="1" noEditPoints="1" noAdjustHandles="1" noChangeArrowheads="1" noChangeShapeType="1" noTextEdit="1"/>
              </p:cNvSpPr>
              <p:nvPr>
                <p:ph idx="1"/>
              </p:nvPr>
            </p:nvSpPr>
            <p:spPr>
              <a:blipFill>
                <a:blip r:embed="rId2"/>
                <a:stretch>
                  <a:fillRect l="-522" r="-464"/>
                </a:stretch>
              </a:blipFill>
            </p:spPr>
            <p:txBody>
              <a:bodyPr/>
              <a:lstStyle/>
              <a:p>
                <a:r>
                  <a:rPr lang="en-GB">
                    <a:noFill/>
                  </a:rPr>
                  <a:t> </a:t>
                </a:r>
              </a:p>
            </p:txBody>
          </p:sp>
        </mc:Fallback>
      </mc:AlternateContent>
    </p:spTree>
    <p:extLst>
      <p:ext uri="{BB962C8B-B14F-4D97-AF65-F5344CB8AC3E}">
        <p14:creationId xmlns:p14="http://schemas.microsoft.com/office/powerpoint/2010/main" val="178228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409604-2790-48EB-4D96-A0AC36D514D2}"/>
                  </a:ext>
                </a:extLst>
              </p:cNvPr>
              <p:cNvSpPr txBox="1"/>
              <p:nvPr/>
            </p:nvSpPr>
            <p:spPr>
              <a:xfrm>
                <a:off x="1018903" y="1057187"/>
                <a:ext cx="10154194" cy="4491101"/>
              </a:xfrm>
              <a:prstGeom prst="rect">
                <a:avLst/>
              </a:prstGeom>
              <a:noFill/>
            </p:spPr>
            <p:txBody>
              <a:bodyPr wrap="square">
                <a:spAutoFit/>
              </a:bodyPr>
              <a:lstStyle/>
              <a:p>
                <a:pPr algn="just">
                  <a:lnSpc>
                    <a:spcPct val="150000"/>
                  </a:lnSpc>
                </a:pPr>
                <a:r>
                  <a:rPr lang="el-GR" dirty="0">
                    <a:effectLst/>
                    <a:latin typeface="Calibri" panose="020F0502020204030204" pitchFamily="34" charset="0"/>
                    <a:ea typeface="Times New Roman" panose="02020603050405020304" pitchFamily="18" charset="0"/>
                    <a:cs typeface="Times New Roman" panose="02020603050405020304" pitchFamily="18" charset="0"/>
                  </a:rPr>
                  <a:t>Κυκλικός αγωγός διαρρέεται από ρεύμα </a:t>
                </a:r>
                <a14:m>
                  <m:oMath xmlns:m="http://schemas.openxmlformats.org/officeDocument/2006/math">
                    <m:sSub>
                      <m:sSubPr>
                        <m:ctrlPr>
                          <a:rPr lang="en-GB" i="1">
                            <a:effectLst/>
                            <a:latin typeface="Cambria Math" panose="02040503050406030204" pitchFamily="18" charset="0"/>
                            <a:ea typeface="Times New Roman" panose="02020603050405020304" pitchFamily="18" charset="0"/>
                          </a:rPr>
                        </m:ctrlPr>
                      </m:sSubPr>
                      <m:e>
                        <m:r>
                          <m:rPr>
                            <m:sty m:val="p"/>
                          </m:rPr>
                          <a:rPr lang="el-GR">
                            <a:effectLst/>
                            <a:latin typeface="Cambria Math" panose="02040503050406030204" pitchFamily="18" charset="0"/>
                            <a:ea typeface="Times New Roman" panose="02020603050405020304" pitchFamily="18" charset="0"/>
                          </a:rPr>
                          <m:t>Ι</m:t>
                        </m:r>
                      </m:e>
                      <m:sub>
                        <m:r>
                          <a:rPr lang="el-GR">
                            <a:effectLst/>
                            <a:latin typeface="Cambria Math" panose="02040503050406030204" pitchFamily="18" charset="0"/>
                            <a:ea typeface="Times New Roman" panose="02020603050405020304" pitchFamily="18" charset="0"/>
                          </a:rPr>
                          <m:t>1</m:t>
                        </m:r>
                      </m:sub>
                    </m:sSub>
                    <m:r>
                      <a:rPr lang="el-GR" i="1">
                        <a:effectLst/>
                        <a:latin typeface="Cambria Math" panose="02040503050406030204" pitchFamily="18" charset="0"/>
                        <a:ea typeface="Times New Roman" panose="02020603050405020304" pitchFamily="18" charset="0"/>
                      </a:rPr>
                      <m:t>=</m:t>
                    </m:r>
                    <m:r>
                      <a:rPr lang="el-GR">
                        <a:effectLst/>
                        <a:latin typeface="Cambria Math" panose="02040503050406030204" pitchFamily="18" charset="0"/>
                        <a:ea typeface="Times New Roman" panose="02020603050405020304" pitchFamily="18" charset="0"/>
                      </a:rPr>
                      <m:t>0,1</m:t>
                    </m:r>
                    <m:r>
                      <m:rPr>
                        <m:sty m:val="p"/>
                      </m:rPr>
                      <a:rPr lang="el-GR">
                        <a:effectLst/>
                        <a:latin typeface="Cambria Math" panose="02040503050406030204" pitchFamily="18" charset="0"/>
                        <a:ea typeface="Times New Roman" panose="02020603050405020304" pitchFamily="18" charset="0"/>
                      </a:rPr>
                      <m:t>A</m:t>
                    </m:r>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και δημιουργεί μαγνητικό πεδίο έντασης </a:t>
                </a:r>
                <a14:m>
                  <m:oMath xmlns:m="http://schemas.openxmlformats.org/officeDocument/2006/math">
                    <m:sSub>
                      <m:sSubPr>
                        <m:ctrlPr>
                          <a:rPr lang="en-GB" i="1">
                            <a:effectLst/>
                            <a:latin typeface="Cambria Math" panose="02040503050406030204" pitchFamily="18" charset="0"/>
                            <a:ea typeface="Times New Roman" panose="02020603050405020304" pitchFamily="18" charset="0"/>
                          </a:rPr>
                        </m:ctrlPr>
                      </m:sSubPr>
                      <m:e>
                        <m:r>
                          <m:rPr>
                            <m:sty m:val="p"/>
                          </m:rPr>
                          <a:rPr lang="el-GR">
                            <a:effectLst/>
                            <a:latin typeface="Cambria Math" panose="02040503050406030204" pitchFamily="18" charset="0"/>
                            <a:ea typeface="Times New Roman" panose="02020603050405020304" pitchFamily="18" charset="0"/>
                          </a:rPr>
                          <m:t>Β</m:t>
                        </m:r>
                      </m:e>
                      <m:sub>
                        <m:r>
                          <a:rPr lang="el-GR">
                            <a:effectLst/>
                            <a:latin typeface="Cambria Math" panose="02040503050406030204" pitchFamily="18" charset="0"/>
                            <a:ea typeface="Times New Roman" panose="02020603050405020304" pitchFamily="18" charset="0"/>
                          </a:rPr>
                          <m:t>1</m:t>
                        </m:r>
                      </m:sub>
                    </m:sSub>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στο κέντρο του Κ. Θετικό φορτίο </a:t>
                </a:r>
                <a14:m>
                  <m:oMath xmlns:m="http://schemas.openxmlformats.org/officeDocument/2006/math">
                    <m:r>
                      <m:rPr>
                        <m:sty m:val="p"/>
                      </m:rPr>
                      <a:rPr lang="el-GR">
                        <a:effectLst/>
                        <a:latin typeface="Cambria Math" panose="02040503050406030204" pitchFamily="18" charset="0"/>
                        <a:ea typeface="Times New Roman" panose="02020603050405020304" pitchFamily="18" charset="0"/>
                      </a:rPr>
                      <m:t>q</m:t>
                    </m:r>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περιφέρεται γύρω από το ίδιο κέντρο Κ, στο ίδιο επίπεδο με τον κυκλικό αγωγό, σε κυκλική τροχιά διπλάσιας ακτίνας από εκείνη του κυκλικού αγωγού, με συχνότητα  50</a:t>
                </a:r>
                <a:r>
                  <a:rPr lang="en-US" dirty="0">
                    <a:effectLst/>
                    <a:latin typeface="Calibri" panose="020F0502020204030204" pitchFamily="34" charset="0"/>
                    <a:ea typeface="Times New Roman" panose="02020603050405020304" pitchFamily="18" charset="0"/>
                    <a:cs typeface="Times New Roman" panose="02020603050405020304" pitchFamily="18" charset="0"/>
                  </a:rPr>
                  <a:t>Hz</a:t>
                </a:r>
                <a:r>
                  <a:rPr lang="el-GR" dirty="0">
                    <a:effectLst/>
                    <a:latin typeface="Calibri" panose="020F0502020204030204" pitchFamily="34" charset="0"/>
                    <a:ea typeface="Times New Roman" panose="02020603050405020304" pitchFamily="18" charset="0"/>
                    <a:cs typeface="Times New Roman" panose="02020603050405020304" pitchFamily="18" charset="0"/>
                  </a:rPr>
                  <a:t>. Μετράμε την συνολική ένταση των μαγνητικών πεδίων στο Κ και την βρίσκουμε μηδενική. </a:t>
                </a:r>
                <a:endParaRPr lang="en-GB" dirty="0">
                  <a:effectLst/>
                  <a:latin typeface="Times New Roman" panose="02020603050405020304" pitchFamily="18" charset="0"/>
                  <a:ea typeface="Times New Roman" panose="02020603050405020304" pitchFamily="18" charset="0"/>
                </a:endParaRPr>
              </a:p>
              <a:p>
                <a:pPr algn="just">
                  <a:lnSpc>
                    <a:spcPct val="150000"/>
                  </a:lnSpc>
                </a:pPr>
                <a:r>
                  <a:rPr lang="el-GR" b="1" dirty="0">
                    <a:effectLst/>
                    <a:latin typeface="Calibri" panose="020F0502020204030204" pitchFamily="34" charset="0"/>
                    <a:ea typeface="Times New Roman" panose="02020603050405020304" pitchFamily="18" charset="0"/>
                    <a:cs typeface="Times New Roman" panose="02020603050405020304" pitchFamily="18" charset="0"/>
                  </a:rPr>
                  <a:t> (α) </a:t>
                </a:r>
                <a:r>
                  <a:rPr lang="el-GR" dirty="0">
                    <a:effectLst/>
                    <a:latin typeface="Calibri" panose="020F0502020204030204" pitchFamily="34" charset="0"/>
                    <a:ea typeface="Times New Roman" panose="02020603050405020304" pitchFamily="18" charset="0"/>
                    <a:cs typeface="Times New Roman" panose="02020603050405020304" pitchFamily="18" charset="0"/>
                  </a:rPr>
                  <a:t>Η φορά κίνησης του φορτίου είναι ίδια με την φορά κίνησης του ρεύματος </a:t>
                </a:r>
                <a14:m>
                  <m:oMath xmlns:m="http://schemas.openxmlformats.org/officeDocument/2006/math">
                    <m:sSub>
                      <m:sSubPr>
                        <m:ctrlPr>
                          <a:rPr lang="en-GB" i="1">
                            <a:effectLst/>
                            <a:latin typeface="Cambria Math" panose="02040503050406030204" pitchFamily="18" charset="0"/>
                            <a:ea typeface="Times New Roman" panose="02020603050405020304" pitchFamily="18" charset="0"/>
                          </a:rPr>
                        </m:ctrlPr>
                      </m:sSubPr>
                      <m:e>
                        <m:r>
                          <m:rPr>
                            <m:sty m:val="p"/>
                          </m:rPr>
                          <a:rPr lang="el-GR">
                            <a:effectLst/>
                            <a:latin typeface="Cambria Math" panose="02040503050406030204" pitchFamily="18" charset="0"/>
                            <a:ea typeface="Times New Roman" panose="02020603050405020304" pitchFamily="18" charset="0"/>
                          </a:rPr>
                          <m:t>Ι</m:t>
                        </m:r>
                      </m:e>
                      <m:sub>
                        <m:r>
                          <a:rPr lang="el-GR">
                            <a:effectLst/>
                            <a:latin typeface="Cambria Math" panose="02040503050406030204" pitchFamily="18" charset="0"/>
                            <a:ea typeface="Times New Roman" panose="02020603050405020304" pitchFamily="18" charset="0"/>
                          </a:rPr>
                          <m:t>1</m:t>
                        </m:r>
                      </m:sub>
                    </m:sSub>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και το φορτίο έχει τιμή </a:t>
                </a:r>
                <a14:m>
                  <m:oMath xmlns:m="http://schemas.openxmlformats.org/officeDocument/2006/math">
                    <m:r>
                      <m:rPr>
                        <m:sty m:val="p"/>
                      </m:rPr>
                      <a:rPr lang="el-GR">
                        <a:effectLst/>
                        <a:latin typeface="Cambria Math" panose="02040503050406030204" pitchFamily="18" charset="0"/>
                        <a:ea typeface="Times New Roman" panose="02020603050405020304" pitchFamily="18" charset="0"/>
                      </a:rPr>
                      <m:t>q</m:t>
                    </m:r>
                    <m:r>
                      <a:rPr lang="el-GR">
                        <a:effectLst/>
                        <a:latin typeface="Cambria Math" panose="02040503050406030204" pitchFamily="18" charset="0"/>
                        <a:ea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l-GR" i="1">
                            <a:effectLst/>
                            <a:latin typeface="Cambria Math" panose="02040503050406030204" pitchFamily="18" charset="0"/>
                            <a:ea typeface="Times New Roman" panose="02020603050405020304" pitchFamily="18" charset="0"/>
                          </a:rPr>
                          <m:t>4∙10</m:t>
                        </m:r>
                      </m:e>
                      <m:sup>
                        <m:r>
                          <a:rPr lang="el-GR" i="1">
                            <a:effectLst/>
                            <a:latin typeface="Cambria Math" panose="02040503050406030204" pitchFamily="18" charset="0"/>
                            <a:ea typeface="Times New Roman" panose="02020603050405020304" pitchFamily="18" charset="0"/>
                          </a:rPr>
                          <m:t>−3 </m:t>
                        </m:r>
                      </m:sup>
                    </m:sSup>
                    <m:r>
                      <a:rPr lang="en-US" i="1">
                        <a:effectLst/>
                        <a:latin typeface="Cambria Math" panose="02040503050406030204" pitchFamily="18" charset="0"/>
                        <a:ea typeface="Times New Roman" panose="02020603050405020304" pitchFamily="18" charset="0"/>
                      </a:rPr>
                      <m:t>𝐶</m:t>
                    </m:r>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effectLst/>
                  <a:latin typeface="Times New Roman" panose="02020603050405020304" pitchFamily="18" charset="0"/>
                  <a:ea typeface="Times New Roman" panose="02020603050405020304" pitchFamily="18" charset="0"/>
                </a:endParaRPr>
              </a:p>
              <a:p>
                <a:pPr algn="just">
                  <a:lnSpc>
                    <a:spcPct val="150000"/>
                  </a:lnSpc>
                </a:pPr>
                <a:r>
                  <a:rPr lang="el-GR" b="1" dirty="0">
                    <a:effectLst/>
                    <a:latin typeface="Calibri" panose="020F0502020204030204" pitchFamily="34" charset="0"/>
                    <a:ea typeface="Times New Roman" panose="02020603050405020304" pitchFamily="18" charset="0"/>
                    <a:cs typeface="Times New Roman" panose="02020603050405020304" pitchFamily="18" charset="0"/>
                  </a:rPr>
                  <a:t>(β) </a:t>
                </a:r>
                <a:r>
                  <a:rPr lang="el-GR" dirty="0">
                    <a:effectLst/>
                    <a:latin typeface="Calibri" panose="020F0502020204030204" pitchFamily="34" charset="0"/>
                    <a:ea typeface="Times New Roman" panose="02020603050405020304" pitchFamily="18" charset="0"/>
                    <a:cs typeface="Times New Roman" panose="02020603050405020304" pitchFamily="18" charset="0"/>
                  </a:rPr>
                  <a:t>Η φορά κίνησης του φορτίου είναι αντίθετη με την φορά κίνησης του ρεύματος </a:t>
                </a:r>
                <a14:m>
                  <m:oMath xmlns:m="http://schemas.openxmlformats.org/officeDocument/2006/math">
                    <m:sSub>
                      <m:sSubPr>
                        <m:ctrlPr>
                          <a:rPr lang="en-GB" i="1">
                            <a:effectLst/>
                            <a:latin typeface="Cambria Math" panose="02040503050406030204" pitchFamily="18" charset="0"/>
                            <a:ea typeface="Times New Roman" panose="02020603050405020304" pitchFamily="18" charset="0"/>
                          </a:rPr>
                        </m:ctrlPr>
                      </m:sSubPr>
                      <m:e>
                        <m:r>
                          <m:rPr>
                            <m:sty m:val="p"/>
                          </m:rPr>
                          <a:rPr lang="el-GR">
                            <a:effectLst/>
                            <a:latin typeface="Cambria Math" panose="02040503050406030204" pitchFamily="18" charset="0"/>
                            <a:ea typeface="Times New Roman" panose="02020603050405020304" pitchFamily="18" charset="0"/>
                          </a:rPr>
                          <m:t>Ι</m:t>
                        </m:r>
                      </m:e>
                      <m:sub>
                        <m:r>
                          <a:rPr lang="el-GR">
                            <a:effectLst/>
                            <a:latin typeface="Cambria Math" panose="02040503050406030204" pitchFamily="18" charset="0"/>
                            <a:ea typeface="Times New Roman" panose="02020603050405020304" pitchFamily="18" charset="0"/>
                          </a:rPr>
                          <m:t>1</m:t>
                        </m:r>
                      </m:sub>
                    </m:sSub>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και το φορτίο έχει τιμή </a:t>
                </a:r>
                <a14:m>
                  <m:oMath xmlns:m="http://schemas.openxmlformats.org/officeDocument/2006/math">
                    <m:r>
                      <m:rPr>
                        <m:sty m:val="p"/>
                      </m:rPr>
                      <a:rPr lang="el-GR">
                        <a:effectLst/>
                        <a:latin typeface="Cambria Math" panose="02040503050406030204" pitchFamily="18" charset="0"/>
                        <a:ea typeface="Times New Roman" panose="02020603050405020304" pitchFamily="18" charset="0"/>
                      </a:rPr>
                      <m:t>q</m:t>
                    </m:r>
                    <m:r>
                      <a:rPr lang="el-GR">
                        <a:effectLst/>
                        <a:latin typeface="Cambria Math" panose="02040503050406030204" pitchFamily="18" charset="0"/>
                        <a:ea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l-GR" i="1">
                            <a:effectLst/>
                            <a:latin typeface="Cambria Math" panose="02040503050406030204" pitchFamily="18" charset="0"/>
                            <a:ea typeface="Times New Roman" panose="02020603050405020304" pitchFamily="18" charset="0"/>
                          </a:rPr>
                          <m:t>2∙10</m:t>
                        </m:r>
                      </m:e>
                      <m:sup>
                        <m:r>
                          <a:rPr lang="el-GR" i="1">
                            <a:effectLst/>
                            <a:latin typeface="Cambria Math" panose="02040503050406030204" pitchFamily="18" charset="0"/>
                            <a:ea typeface="Times New Roman" panose="02020603050405020304" pitchFamily="18" charset="0"/>
                          </a:rPr>
                          <m:t>−3 </m:t>
                        </m:r>
                      </m:sup>
                    </m:sSup>
                    <m:r>
                      <a:rPr lang="en-US" i="1">
                        <a:effectLst/>
                        <a:latin typeface="Cambria Math" panose="02040503050406030204" pitchFamily="18" charset="0"/>
                        <a:ea typeface="Times New Roman" panose="02020603050405020304" pitchFamily="18" charset="0"/>
                      </a:rPr>
                      <m:t>𝐶</m:t>
                    </m:r>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effectLst/>
                  <a:latin typeface="Times New Roman" panose="02020603050405020304" pitchFamily="18" charset="0"/>
                  <a:ea typeface="Times New Roman" panose="02020603050405020304" pitchFamily="18" charset="0"/>
                </a:endParaRPr>
              </a:p>
              <a:p>
                <a:pPr algn="just">
                  <a:lnSpc>
                    <a:spcPct val="150000"/>
                  </a:lnSpc>
                </a:pPr>
                <a:r>
                  <a:rPr lang="el-GR" b="1" dirty="0">
                    <a:effectLst/>
                    <a:latin typeface="Calibri" panose="020F0502020204030204" pitchFamily="34" charset="0"/>
                    <a:ea typeface="Times New Roman" panose="02020603050405020304" pitchFamily="18" charset="0"/>
                    <a:cs typeface="Times New Roman" panose="02020603050405020304" pitchFamily="18" charset="0"/>
                  </a:rPr>
                  <a:t>(γ) </a:t>
                </a:r>
                <a:r>
                  <a:rPr lang="el-GR" dirty="0">
                    <a:effectLst/>
                    <a:latin typeface="Calibri" panose="020F0502020204030204" pitchFamily="34" charset="0"/>
                    <a:ea typeface="Times New Roman" panose="02020603050405020304" pitchFamily="18" charset="0"/>
                    <a:cs typeface="Times New Roman" panose="02020603050405020304" pitchFamily="18" charset="0"/>
                  </a:rPr>
                  <a:t>Η φορά κίνησης του φορτίου είναι αντίθετη με την φορά κίνησης του ρεύματος </a:t>
                </a:r>
                <a14:m>
                  <m:oMath xmlns:m="http://schemas.openxmlformats.org/officeDocument/2006/math">
                    <m:sSub>
                      <m:sSubPr>
                        <m:ctrlPr>
                          <a:rPr lang="en-GB" i="1">
                            <a:effectLst/>
                            <a:latin typeface="Cambria Math" panose="02040503050406030204" pitchFamily="18" charset="0"/>
                            <a:ea typeface="Times New Roman" panose="02020603050405020304" pitchFamily="18" charset="0"/>
                          </a:rPr>
                        </m:ctrlPr>
                      </m:sSubPr>
                      <m:e>
                        <m:r>
                          <m:rPr>
                            <m:sty m:val="p"/>
                          </m:rPr>
                          <a:rPr lang="el-GR">
                            <a:effectLst/>
                            <a:latin typeface="Cambria Math" panose="02040503050406030204" pitchFamily="18" charset="0"/>
                            <a:ea typeface="Times New Roman" panose="02020603050405020304" pitchFamily="18" charset="0"/>
                          </a:rPr>
                          <m:t>Ι</m:t>
                        </m:r>
                      </m:e>
                      <m:sub>
                        <m:r>
                          <a:rPr lang="el-GR">
                            <a:effectLst/>
                            <a:latin typeface="Cambria Math" panose="02040503050406030204" pitchFamily="18" charset="0"/>
                            <a:ea typeface="Times New Roman" panose="02020603050405020304" pitchFamily="18" charset="0"/>
                          </a:rPr>
                          <m:t>1</m:t>
                        </m:r>
                      </m:sub>
                    </m:sSub>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 και το φορτίο έχει τιμή </a:t>
                </a:r>
                <a14:m>
                  <m:oMath xmlns:m="http://schemas.openxmlformats.org/officeDocument/2006/math">
                    <m:r>
                      <m:rPr>
                        <m:sty m:val="p"/>
                      </m:rPr>
                      <a:rPr lang="el-GR">
                        <a:effectLst/>
                        <a:latin typeface="Cambria Math" panose="02040503050406030204" pitchFamily="18" charset="0"/>
                        <a:ea typeface="Times New Roman" panose="02020603050405020304" pitchFamily="18" charset="0"/>
                      </a:rPr>
                      <m:t>q</m:t>
                    </m:r>
                    <m:r>
                      <a:rPr lang="el-GR">
                        <a:effectLst/>
                        <a:latin typeface="Cambria Math" panose="02040503050406030204" pitchFamily="18" charset="0"/>
                        <a:ea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l-GR" i="1">
                            <a:effectLst/>
                            <a:latin typeface="Cambria Math" panose="02040503050406030204" pitchFamily="18" charset="0"/>
                            <a:ea typeface="Times New Roman" panose="02020603050405020304" pitchFamily="18" charset="0"/>
                          </a:rPr>
                          <m:t>4∙10</m:t>
                        </m:r>
                      </m:e>
                      <m:sup>
                        <m:r>
                          <a:rPr lang="el-GR" i="1">
                            <a:effectLst/>
                            <a:latin typeface="Cambria Math" panose="02040503050406030204" pitchFamily="18" charset="0"/>
                            <a:ea typeface="Times New Roman" panose="02020603050405020304" pitchFamily="18" charset="0"/>
                          </a:rPr>
                          <m:t>−3 </m:t>
                        </m:r>
                      </m:sup>
                    </m:sSup>
                    <m:r>
                      <a:rPr lang="en-US" i="1">
                        <a:effectLst/>
                        <a:latin typeface="Cambria Math" panose="02040503050406030204" pitchFamily="18" charset="0"/>
                        <a:ea typeface="Times New Roman" panose="02020603050405020304" pitchFamily="18" charset="0"/>
                      </a:rPr>
                      <m:t>𝐶</m:t>
                    </m:r>
                  </m:oMath>
                </a14:m>
                <a:r>
                  <a:rPr lang="el-GR"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effectLst/>
                  <a:latin typeface="Times New Roman" panose="02020603050405020304" pitchFamily="18" charset="0"/>
                  <a:ea typeface="Times New Roman" panose="02020603050405020304" pitchFamily="18" charset="0"/>
                </a:endParaRPr>
              </a:p>
              <a:p>
                <a:pPr algn="r">
                  <a:lnSpc>
                    <a:spcPct val="150000"/>
                  </a:lnSpc>
                </a:pPr>
                <a:endParaRPr lang="en-GB" sz="12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F409604-2790-48EB-4D96-A0AC36D514D2}"/>
                  </a:ext>
                </a:extLst>
              </p:cNvPr>
              <p:cNvSpPr txBox="1">
                <a:spLocks noRot="1" noChangeAspect="1" noMove="1" noResize="1" noEditPoints="1" noAdjustHandles="1" noChangeArrowheads="1" noChangeShapeType="1" noTextEdit="1"/>
              </p:cNvSpPr>
              <p:nvPr/>
            </p:nvSpPr>
            <p:spPr>
              <a:xfrm>
                <a:off x="1018903" y="1057187"/>
                <a:ext cx="10154194" cy="4491101"/>
              </a:xfrm>
              <a:prstGeom prst="rect">
                <a:avLst/>
              </a:prstGeom>
              <a:blipFill>
                <a:blip r:embed="rId2"/>
                <a:stretch>
                  <a:fillRect l="-480" r="-540"/>
                </a:stretch>
              </a:blipFill>
            </p:spPr>
            <p:txBody>
              <a:bodyPr/>
              <a:lstStyle/>
              <a:p>
                <a:r>
                  <a:rPr lang="en-GB">
                    <a:noFill/>
                  </a:rPr>
                  <a:t> </a:t>
                </a:r>
              </a:p>
            </p:txBody>
          </p:sp>
        </mc:Fallback>
      </mc:AlternateContent>
    </p:spTree>
    <p:extLst>
      <p:ext uri="{BB962C8B-B14F-4D97-AF65-F5344CB8AC3E}">
        <p14:creationId xmlns:p14="http://schemas.microsoft.com/office/powerpoint/2010/main" val="324576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C5D7F8-A773-69EC-8A88-2A90746FB744}"/>
                  </a:ext>
                </a:extLst>
              </p:cNvPr>
              <p:cNvSpPr txBox="1"/>
              <p:nvPr/>
            </p:nvSpPr>
            <p:spPr>
              <a:xfrm>
                <a:off x="898070" y="1377662"/>
                <a:ext cx="7556864" cy="3876254"/>
              </a:xfrm>
              <a:prstGeom prst="rect">
                <a:avLst/>
              </a:prstGeom>
              <a:noFill/>
            </p:spPr>
            <p:txBody>
              <a:bodyPr wrap="square" rtlCol="0">
                <a:spAutoFit/>
              </a:bodyPr>
              <a:lstStyle/>
              <a:p>
                <a:pPr algn="just">
                  <a:lnSpc>
                    <a:spcPct val="150000"/>
                  </a:lnSpc>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Το σύρμα Α΄ΑΓΓ΄ του σχήματος διαρρέεται από ρεύμα έντασης </a:t>
                </a:r>
                <a14:m>
                  <m:oMath xmlns:m="http://schemas.openxmlformats.org/officeDocument/2006/math">
                    <m:r>
                      <m:rPr>
                        <m:sty m:val="p"/>
                      </m:rPr>
                      <a:rPr lang="el-GR" sz="1800">
                        <a:effectLst/>
                        <a:latin typeface="Cambria Math" panose="02040503050406030204" pitchFamily="18" charset="0"/>
                        <a:ea typeface="Times New Roman" panose="02020603050405020304" pitchFamily="18" charset="0"/>
                      </a:rPr>
                      <m:t>Ι</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αποτελείται από δύο ευθύγραμμα τμήματα ΑΑ΄, ΓΓ΄ και ένα κυκλικό τόξο ΑΓ ακτίνας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rPr>
                      <m:t>R</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Το τόξο ΑΓ αντιστοιχεί σε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επίκεντρη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γωνία </a:t>
                </a:r>
                <a14:m>
                  <m:oMath xmlns:m="http://schemas.openxmlformats.org/officeDocument/2006/math">
                    <m:r>
                      <m:rPr>
                        <m:sty m:val="p"/>
                      </m:rPr>
                      <a:rPr lang="el-GR" sz="1800">
                        <a:effectLst/>
                        <a:latin typeface="Cambria Math" panose="02040503050406030204" pitchFamily="18" charset="0"/>
                        <a:ea typeface="Times New Roman" panose="02020603050405020304" pitchFamily="18" charset="0"/>
                      </a:rPr>
                      <m:t>θ</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ακτινίων, όπως φαίνεται στο παρακάτω σχήμα. Τα βέλη στο σύρμα δείχνουν την φορά του ρεύματος. Θεωρώντας ως δεδομένο την μαγνητική διαπερατότητα του κενού </a:t>
                </a:r>
                <a14:m>
                  <m:oMath xmlns:m="http://schemas.openxmlformats.org/officeDocument/2006/math">
                    <m:sSub>
                      <m:sSubPr>
                        <m:ctrlPr>
                          <a:rPr lang="en-GB" sz="1800" i="1">
                            <a:effectLst/>
                            <a:latin typeface="Cambria Math" panose="02040503050406030204" pitchFamily="18" charset="0"/>
                            <a:ea typeface="Times New Roman" panose="02020603050405020304" pitchFamily="18" charset="0"/>
                          </a:rPr>
                        </m:ctrlPr>
                      </m:sSubPr>
                      <m:e>
                        <m:r>
                          <m:rPr>
                            <m:sty m:val="p"/>
                          </m:rPr>
                          <a:rPr lang="el-GR" sz="1800">
                            <a:effectLst/>
                            <a:latin typeface="Cambria Math" panose="02040503050406030204" pitchFamily="18" charset="0"/>
                            <a:ea typeface="Times New Roman" panose="02020603050405020304" pitchFamily="18" charset="0"/>
                          </a:rPr>
                          <m:t>μ</m:t>
                        </m:r>
                      </m:e>
                      <m:sub>
                        <m:r>
                          <a:rPr lang="el-GR" sz="1800">
                            <a:effectLst/>
                            <a:latin typeface="Cambria Math" panose="02040503050406030204" pitchFamily="18" charset="0"/>
                            <a:ea typeface="Times New Roman" panose="02020603050405020304" pitchFamily="18" charset="0"/>
                          </a:rPr>
                          <m:t>0</m:t>
                        </m:r>
                      </m:sub>
                    </m:sSub>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το μαγνητικό πεδίο που δημιουργεί το σύρμα στο σημείο Ο έχει μέτρο</a:t>
                </a:r>
                <a:endParaRPr lang="en-GB" sz="1800" dirty="0">
                  <a:effectLst/>
                  <a:latin typeface="Times New Roman" panose="02020603050405020304" pitchFamily="18" charset="0"/>
                  <a:ea typeface="Times New Roman" panose="02020603050405020304" pitchFamily="18" charset="0"/>
                </a:endParaRPr>
              </a:p>
              <a:p>
                <a:pPr algn="ctr">
                  <a:lnSpc>
                    <a:spcPct val="150000"/>
                  </a:lnSpc>
                </a:pPr>
                <a:r>
                  <a:rPr lang="el-GR" sz="1800" b="1" dirty="0">
                    <a:effectLst/>
                    <a:latin typeface="Calibri" panose="020F0502020204030204" pitchFamily="34" charset="0"/>
                    <a:ea typeface="Microsoft YaHei" panose="020B0503020204020204" pitchFamily="34" charset="-122"/>
                    <a:cs typeface="Times New Roman" panose="02020603050405020304" pitchFamily="18" charset="0"/>
                  </a:rPr>
                  <a:t>(α)</a:t>
                </a:r>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Β</m:t>
                        </m:r>
                      </m:e>
                      <m:sub>
                        <m:r>
                          <m:rPr>
                            <m:sty m:val="p"/>
                          </m:rPr>
                          <a:rPr lang="el-GR" sz="1800">
                            <a:effectLst/>
                            <a:latin typeface="Cambria Math" panose="02040503050406030204" pitchFamily="18" charset="0"/>
                            <a:ea typeface="Microsoft YaHei" panose="020B0503020204020204" pitchFamily="34" charset="-122"/>
                          </a:rPr>
                          <m:t>O</m:t>
                        </m:r>
                      </m:sub>
                    </m:sSub>
                    <m:r>
                      <a:rPr lang="el-GR" sz="1800">
                        <a:effectLst/>
                        <a:latin typeface="Cambria Math" panose="02040503050406030204" pitchFamily="18" charset="0"/>
                        <a:ea typeface="Microsoft YaHei" panose="020B0503020204020204" pitchFamily="34" charset="-122"/>
                      </a:rPr>
                      <m:t>=</m:t>
                    </m:r>
                    <m:f>
                      <m:fPr>
                        <m:ctrlPr>
                          <a:rPr lang="en-GB" sz="1800" i="1">
                            <a:effectLst/>
                            <a:latin typeface="Cambria Math" panose="02040503050406030204" pitchFamily="18" charset="0"/>
                            <a:ea typeface="Microsoft YaHei" panose="020B0503020204020204" pitchFamily="34" charset="-122"/>
                          </a:rPr>
                        </m:ctrlPr>
                      </m:fPr>
                      <m:num>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μ</m:t>
                            </m:r>
                          </m:e>
                          <m:sub>
                            <m:r>
                              <a:rPr lang="el-GR" sz="1800">
                                <a:effectLst/>
                                <a:latin typeface="Cambria Math" panose="02040503050406030204" pitchFamily="18" charset="0"/>
                                <a:ea typeface="Microsoft YaHei" panose="020B0503020204020204" pitchFamily="34" charset="-122"/>
                              </a:rPr>
                              <m:t>0</m:t>
                            </m:r>
                          </m:sub>
                        </m:sSub>
                        <m:r>
                          <m:rPr>
                            <m:sty m:val="p"/>
                          </m:rPr>
                          <a:rPr lang="el-GR" sz="1800">
                            <a:effectLst/>
                            <a:latin typeface="Cambria Math" panose="02040503050406030204" pitchFamily="18" charset="0"/>
                            <a:ea typeface="Microsoft YaHei" panose="020B0503020204020204" pitchFamily="34" charset="-122"/>
                          </a:rPr>
                          <m:t>Ι</m:t>
                        </m:r>
                      </m:num>
                      <m:den>
                        <m:r>
                          <a:rPr lang="el-GR" sz="1800">
                            <a:effectLst/>
                            <a:latin typeface="Cambria Math" panose="02040503050406030204" pitchFamily="18" charset="0"/>
                            <a:ea typeface="Microsoft YaHei" panose="020B0503020204020204" pitchFamily="34" charset="-122"/>
                          </a:rPr>
                          <m:t>2</m:t>
                        </m:r>
                        <m:r>
                          <m:rPr>
                            <m:sty m:val="p"/>
                          </m:rPr>
                          <a:rPr lang="el-GR" sz="1800">
                            <a:effectLst/>
                            <a:latin typeface="Cambria Math" panose="02040503050406030204" pitchFamily="18" charset="0"/>
                            <a:ea typeface="Microsoft YaHei" panose="020B0503020204020204" pitchFamily="34" charset="-122"/>
                          </a:rPr>
                          <m:t>πR</m:t>
                        </m:r>
                      </m:den>
                    </m:f>
                    <m:r>
                      <m:rPr>
                        <m:sty m:val="p"/>
                      </m:rPr>
                      <a:rPr lang="el-GR" sz="1800">
                        <a:effectLst/>
                        <a:latin typeface="Cambria Math" panose="02040503050406030204" pitchFamily="18" charset="0"/>
                        <a:ea typeface="Microsoft YaHei" panose="020B0503020204020204" pitchFamily="34" charset="-122"/>
                      </a:rPr>
                      <m:t>θ</m:t>
                    </m:r>
                  </m:oMath>
                </a14:m>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r>
                  <a:rPr lang="el-GR" sz="1800" b="1" dirty="0">
                    <a:effectLst/>
                    <a:latin typeface="Calibri" panose="020F0502020204030204" pitchFamily="34" charset="0"/>
                    <a:ea typeface="Microsoft YaHei" panose="020B0503020204020204" pitchFamily="34" charset="-122"/>
                    <a:cs typeface="Times New Roman" panose="02020603050405020304" pitchFamily="18" charset="0"/>
                  </a:rPr>
                  <a:t>(β)</a:t>
                </a:r>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Β</m:t>
                        </m:r>
                      </m:e>
                      <m:sub>
                        <m:r>
                          <m:rPr>
                            <m:sty m:val="p"/>
                          </m:rPr>
                          <a:rPr lang="el-GR" sz="1800">
                            <a:effectLst/>
                            <a:latin typeface="Cambria Math" panose="02040503050406030204" pitchFamily="18" charset="0"/>
                            <a:ea typeface="Microsoft YaHei" panose="020B0503020204020204" pitchFamily="34" charset="-122"/>
                          </a:rPr>
                          <m:t>O</m:t>
                        </m:r>
                      </m:sub>
                    </m:sSub>
                    <m:r>
                      <a:rPr lang="el-GR" sz="1800">
                        <a:effectLst/>
                        <a:latin typeface="Cambria Math" panose="02040503050406030204" pitchFamily="18" charset="0"/>
                        <a:ea typeface="Microsoft YaHei" panose="020B0503020204020204" pitchFamily="34" charset="-122"/>
                      </a:rPr>
                      <m:t>=</m:t>
                    </m:r>
                    <m:f>
                      <m:fPr>
                        <m:ctrlPr>
                          <a:rPr lang="en-GB" sz="1800" i="1">
                            <a:effectLst/>
                            <a:latin typeface="Cambria Math" panose="02040503050406030204" pitchFamily="18" charset="0"/>
                            <a:ea typeface="Microsoft YaHei" panose="020B0503020204020204" pitchFamily="34" charset="-122"/>
                          </a:rPr>
                        </m:ctrlPr>
                      </m:fPr>
                      <m:num>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μ</m:t>
                            </m:r>
                          </m:e>
                          <m:sub>
                            <m:r>
                              <a:rPr lang="el-GR" sz="1800">
                                <a:effectLst/>
                                <a:latin typeface="Cambria Math" panose="02040503050406030204" pitchFamily="18" charset="0"/>
                                <a:ea typeface="Microsoft YaHei" panose="020B0503020204020204" pitchFamily="34" charset="-122"/>
                              </a:rPr>
                              <m:t>0</m:t>
                            </m:r>
                          </m:sub>
                        </m:sSub>
                        <m:r>
                          <m:rPr>
                            <m:sty m:val="p"/>
                          </m:rPr>
                          <a:rPr lang="el-GR" sz="1800">
                            <a:effectLst/>
                            <a:latin typeface="Cambria Math" panose="02040503050406030204" pitchFamily="18" charset="0"/>
                            <a:ea typeface="Microsoft YaHei" panose="020B0503020204020204" pitchFamily="34" charset="-122"/>
                          </a:rPr>
                          <m:t>Ι</m:t>
                        </m:r>
                      </m:num>
                      <m:den>
                        <m:r>
                          <a:rPr lang="el-GR" sz="1800">
                            <a:effectLst/>
                            <a:latin typeface="Cambria Math" panose="02040503050406030204" pitchFamily="18" charset="0"/>
                            <a:ea typeface="Microsoft YaHei" panose="020B0503020204020204" pitchFamily="34" charset="-122"/>
                          </a:rPr>
                          <m:t>4</m:t>
                        </m:r>
                        <m:r>
                          <m:rPr>
                            <m:sty m:val="p"/>
                          </m:rPr>
                          <a:rPr lang="el-GR" sz="1800">
                            <a:effectLst/>
                            <a:latin typeface="Cambria Math" panose="02040503050406030204" pitchFamily="18" charset="0"/>
                            <a:ea typeface="Microsoft YaHei" panose="020B0503020204020204" pitchFamily="34" charset="-122"/>
                          </a:rPr>
                          <m:t>πR</m:t>
                        </m:r>
                      </m:den>
                    </m:f>
                    <m:r>
                      <m:rPr>
                        <m:sty m:val="p"/>
                      </m:rPr>
                      <a:rPr lang="el-GR" sz="1800">
                        <a:effectLst/>
                        <a:latin typeface="Cambria Math" panose="02040503050406030204" pitchFamily="18" charset="0"/>
                        <a:ea typeface="Microsoft YaHei" panose="020B0503020204020204" pitchFamily="34" charset="-122"/>
                      </a:rPr>
                      <m:t>θ</m:t>
                    </m:r>
                  </m:oMath>
                </a14:m>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r>
                  <a:rPr lang="el-GR" sz="1800" b="1" dirty="0">
                    <a:effectLst/>
                    <a:latin typeface="Calibri" panose="020F0502020204030204" pitchFamily="34" charset="0"/>
                    <a:ea typeface="Microsoft YaHei" panose="020B0503020204020204" pitchFamily="34" charset="-122"/>
                    <a:cs typeface="Times New Roman" panose="02020603050405020304" pitchFamily="18" charset="0"/>
                  </a:rPr>
                  <a:t>(γ)</a:t>
                </a:r>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Β</m:t>
                        </m:r>
                      </m:e>
                      <m:sub>
                        <m:r>
                          <m:rPr>
                            <m:sty m:val="p"/>
                          </m:rPr>
                          <a:rPr lang="el-GR" sz="1800">
                            <a:effectLst/>
                            <a:latin typeface="Cambria Math" panose="02040503050406030204" pitchFamily="18" charset="0"/>
                            <a:ea typeface="Microsoft YaHei" panose="020B0503020204020204" pitchFamily="34" charset="-122"/>
                          </a:rPr>
                          <m:t>O</m:t>
                        </m:r>
                      </m:sub>
                    </m:sSub>
                    <m:r>
                      <a:rPr lang="el-GR" sz="1800">
                        <a:effectLst/>
                        <a:latin typeface="Cambria Math" panose="02040503050406030204" pitchFamily="18" charset="0"/>
                        <a:ea typeface="Microsoft YaHei" panose="020B0503020204020204" pitchFamily="34" charset="-122"/>
                      </a:rPr>
                      <m:t>=</m:t>
                    </m:r>
                    <m:f>
                      <m:fPr>
                        <m:ctrlPr>
                          <a:rPr lang="en-GB" sz="1800" i="1">
                            <a:effectLst/>
                            <a:latin typeface="Cambria Math" panose="02040503050406030204" pitchFamily="18" charset="0"/>
                            <a:ea typeface="Microsoft YaHei" panose="020B0503020204020204" pitchFamily="34" charset="-122"/>
                          </a:rPr>
                        </m:ctrlPr>
                      </m:fPr>
                      <m:num>
                        <m:sSub>
                          <m:sSubPr>
                            <m:ctrlPr>
                              <a:rPr lang="en-GB" sz="1800" i="1">
                                <a:effectLst/>
                                <a:latin typeface="Cambria Math" panose="02040503050406030204" pitchFamily="18" charset="0"/>
                                <a:ea typeface="Microsoft YaHei" panose="020B0503020204020204" pitchFamily="34" charset="-122"/>
                              </a:rPr>
                            </m:ctrlPr>
                          </m:sSubPr>
                          <m:e>
                            <m:r>
                              <m:rPr>
                                <m:sty m:val="p"/>
                              </m:rPr>
                              <a:rPr lang="el-GR" sz="1800">
                                <a:effectLst/>
                                <a:latin typeface="Cambria Math" panose="02040503050406030204" pitchFamily="18" charset="0"/>
                                <a:ea typeface="Microsoft YaHei" panose="020B0503020204020204" pitchFamily="34" charset="-122"/>
                              </a:rPr>
                              <m:t>μ</m:t>
                            </m:r>
                          </m:e>
                          <m:sub>
                            <m:r>
                              <a:rPr lang="el-GR" sz="1800">
                                <a:effectLst/>
                                <a:latin typeface="Cambria Math" panose="02040503050406030204" pitchFamily="18" charset="0"/>
                                <a:ea typeface="Microsoft YaHei" panose="020B0503020204020204" pitchFamily="34" charset="-122"/>
                              </a:rPr>
                              <m:t>0</m:t>
                            </m:r>
                          </m:sub>
                        </m:sSub>
                        <m:r>
                          <m:rPr>
                            <m:sty m:val="p"/>
                          </m:rPr>
                          <a:rPr lang="el-GR" sz="1800">
                            <a:effectLst/>
                            <a:latin typeface="Cambria Math" panose="02040503050406030204" pitchFamily="18" charset="0"/>
                            <a:ea typeface="Microsoft YaHei" panose="020B0503020204020204" pitchFamily="34" charset="-122"/>
                          </a:rPr>
                          <m:t>Ι</m:t>
                        </m:r>
                      </m:num>
                      <m:den>
                        <m:r>
                          <m:rPr>
                            <m:sty m:val="p"/>
                          </m:rPr>
                          <a:rPr lang="el-GR" sz="1800">
                            <a:effectLst/>
                            <a:latin typeface="Cambria Math" panose="02040503050406030204" pitchFamily="18" charset="0"/>
                            <a:ea typeface="Microsoft YaHei" panose="020B0503020204020204" pitchFamily="34" charset="-122"/>
                          </a:rPr>
                          <m:t>π</m:t>
                        </m:r>
                        <m:r>
                          <m:rPr>
                            <m:sty m:val="p"/>
                          </m:rPr>
                          <a:rPr lang="en-US" sz="1800">
                            <a:effectLst/>
                            <a:latin typeface="Cambria Math" panose="02040503050406030204" pitchFamily="18" charset="0"/>
                            <a:ea typeface="Microsoft YaHei" panose="020B0503020204020204" pitchFamily="34" charset="-122"/>
                          </a:rPr>
                          <m:t>R</m:t>
                        </m:r>
                      </m:den>
                    </m:f>
                    <m:r>
                      <m:rPr>
                        <m:sty m:val="p"/>
                      </m:rPr>
                      <a:rPr lang="el-GR" sz="1800">
                        <a:effectLst/>
                        <a:latin typeface="Cambria Math" panose="02040503050406030204" pitchFamily="18" charset="0"/>
                        <a:ea typeface="Microsoft YaHei" panose="020B0503020204020204" pitchFamily="34" charset="-122"/>
                      </a:rPr>
                      <m:t>θ</m:t>
                    </m:r>
                  </m:oMath>
                </a14:m>
                <a:r>
                  <a:rPr lang="el-GR" sz="1800" dirty="0">
                    <a:effectLst/>
                    <a:latin typeface="Calibri" panose="020F0502020204030204" pitchFamily="34" charset="0"/>
                    <a:ea typeface="Microsoft YaHei" panose="020B0503020204020204" pitchFamily="34" charset="-122"/>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mc:Choice>
        <mc:Fallback xmlns="">
          <p:sp>
            <p:nvSpPr>
              <p:cNvPr id="4" name="TextBox 3">
                <a:extLst>
                  <a:ext uri="{FF2B5EF4-FFF2-40B4-BE49-F238E27FC236}">
                    <a16:creationId xmlns:a16="http://schemas.microsoft.com/office/drawing/2014/main" id="{03C5D7F8-A773-69EC-8A88-2A90746FB744}"/>
                  </a:ext>
                </a:extLst>
              </p:cNvPr>
              <p:cNvSpPr txBox="1">
                <a:spLocks noRot="1" noChangeAspect="1" noMove="1" noResize="1" noEditPoints="1" noAdjustHandles="1" noChangeArrowheads="1" noChangeShapeType="1" noTextEdit="1"/>
              </p:cNvSpPr>
              <p:nvPr/>
            </p:nvSpPr>
            <p:spPr>
              <a:xfrm>
                <a:off x="898070" y="1377662"/>
                <a:ext cx="7556864" cy="3876254"/>
              </a:xfrm>
              <a:prstGeom prst="rect">
                <a:avLst/>
              </a:prstGeom>
              <a:blipFill>
                <a:blip r:embed="rId2"/>
                <a:stretch>
                  <a:fillRect l="-645" r="-726"/>
                </a:stretch>
              </a:blipFill>
            </p:spPr>
            <p:txBody>
              <a:bodyPr/>
              <a:lstStyle/>
              <a:p>
                <a:r>
                  <a:rPr lang="en-GB">
                    <a:noFill/>
                  </a:rPr>
                  <a:t> </a:t>
                </a:r>
              </a:p>
            </p:txBody>
          </p:sp>
        </mc:Fallback>
      </mc:AlternateContent>
      <p:pic>
        <p:nvPicPr>
          <p:cNvPr id="5" name="Εικόνα 4">
            <a:extLst>
              <a:ext uri="{FF2B5EF4-FFF2-40B4-BE49-F238E27FC236}">
                <a16:creationId xmlns:a16="http://schemas.microsoft.com/office/drawing/2014/main" id="{9C53F4D8-33C9-0380-320B-D279D68F5EEB}"/>
              </a:ext>
            </a:extLst>
          </p:cNvPr>
          <p:cNvPicPr>
            <a:picLocks noChangeAspect="1"/>
          </p:cNvPicPr>
          <p:nvPr/>
        </p:nvPicPr>
        <p:blipFill>
          <a:blip r:embed="rId3"/>
          <a:stretch>
            <a:fillRect/>
          </a:stretch>
        </p:blipFill>
        <p:spPr>
          <a:xfrm>
            <a:off x="8783138" y="1580333"/>
            <a:ext cx="2689860" cy="2739390"/>
          </a:xfrm>
          <a:prstGeom prst="rect">
            <a:avLst/>
          </a:prstGeom>
        </p:spPr>
      </p:pic>
    </p:spTree>
    <p:extLst>
      <p:ext uri="{BB962C8B-B14F-4D97-AF65-F5344CB8AC3E}">
        <p14:creationId xmlns:p14="http://schemas.microsoft.com/office/powerpoint/2010/main" val="343794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4F0EA9-BEC5-93C7-78CD-F089CFB21EB4}"/>
              </a:ext>
            </a:extLst>
          </p:cNvPr>
          <p:cNvSpPr>
            <a:spLocks noChangeArrowheads="1"/>
          </p:cNvSpPr>
          <p:nvPr/>
        </p:nvSpPr>
        <p:spPr bwMode="auto">
          <a:xfrm>
            <a:off x="1581705" y="921626"/>
            <a:ext cx="90285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Δύο ευθύγραμμοι αγωγοί (1) και (2) απείρου μήκους διαρρέονται από ομόρροπα ρεύματα έντασης  Ι1 και Ι2 όπως φαίνονται στο σχήμα, με λόγο Ι1</a:t>
            </a:r>
            <a:r>
              <a:rPr kumimoji="0" lang="en-US"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el-G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Ι2=</a:t>
            </a:r>
            <a:r>
              <a:rPr kumimoji="0" lang="el-GR" altLang="en-US" sz="14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1</a:t>
            </a:r>
            <a:r>
              <a:rPr kumimoji="0" lang="en-US" altLang="en-US" sz="14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el-GR" altLang="en-US" sz="14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3</a:t>
            </a:r>
            <a:r>
              <a:rPr kumimoji="0" lang="el-G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 Οι αγωγοί είναι κάθετοι σε οριζόντιο επίπεδο και διέρχονται από τα σημεία Α και Γ αντίστοιχα, τα οποία απέχουν απόσταση </a:t>
            </a:r>
            <a:r>
              <a:rPr kumimoji="0" lang="el-GR" altLang="en-US" sz="1400" b="0" i="0" u="none" strike="noStrike" cap="none" normalizeH="0" baseline="0" dirty="0">
                <a:ln>
                  <a:noFill/>
                </a:ln>
                <a:solidFill>
                  <a:schemeClr val="tx1"/>
                </a:solidFill>
                <a:effectLst/>
                <a:ea typeface="Microsoft YaHei" panose="020B0503020204020204" pitchFamily="34" charset="-122"/>
              </a:rPr>
              <a:t>d</a:t>
            </a:r>
            <a:r>
              <a:rPr kumimoji="0" lang="el-G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n-US" sz="1400" dirty="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Εικόνα 1">
            <a:extLst>
              <a:ext uri="{FF2B5EF4-FFF2-40B4-BE49-F238E27FC236}">
                <a16:creationId xmlns:a16="http://schemas.microsoft.com/office/drawing/2014/main" id="{2E1552E6-C425-A711-9DD5-53CDE1E8E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639" t="38014" r="47412" b="39639"/>
          <a:stretch>
            <a:fillRect/>
          </a:stretch>
        </p:blipFill>
        <p:spPr bwMode="auto">
          <a:xfrm>
            <a:off x="4424637" y="1741716"/>
            <a:ext cx="3342726" cy="26996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6644B12-E2CE-13EF-E04B-99492C6976BF}"/>
              </a:ext>
            </a:extLst>
          </p:cNvPr>
          <p:cNvSpPr>
            <a:spLocks noChangeArrowheads="1"/>
          </p:cNvSpPr>
          <p:nvPr/>
        </p:nvSpPr>
        <p:spPr bwMode="auto">
          <a:xfrm>
            <a:off x="1581705" y="4497521"/>
            <a:ext cx="90285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eaLnBrk="0" fontAlgn="base" hangingPunct="0">
              <a:spcBef>
                <a:spcPct val="0"/>
              </a:spcBef>
              <a:spcAft>
                <a:spcPct val="0"/>
              </a:spcAft>
              <a:tabLst>
                <a:tab pos="3781425" algn="l"/>
              </a:tabLst>
              <a:defRPr>
                <a:solidFill>
                  <a:schemeClr val="tx1"/>
                </a:solidFill>
                <a:latin typeface="Arial" panose="020B0604020202020204" pitchFamily="34" charset="0"/>
              </a:defRPr>
            </a:lvl2pPr>
            <a:lvl3pPr eaLnBrk="0" fontAlgn="base" hangingPunct="0">
              <a:spcBef>
                <a:spcPct val="0"/>
              </a:spcBef>
              <a:spcAft>
                <a:spcPct val="0"/>
              </a:spcAft>
              <a:tabLst>
                <a:tab pos="3781425" algn="l"/>
              </a:tabLst>
              <a:defRPr>
                <a:solidFill>
                  <a:schemeClr val="tx1"/>
                </a:solidFill>
                <a:latin typeface="Arial" panose="020B0604020202020204" pitchFamily="34" charset="0"/>
              </a:defRPr>
            </a:lvl3pPr>
            <a:lvl4pPr eaLnBrk="0" fontAlgn="base" hangingPunct="0">
              <a:spcBef>
                <a:spcPct val="0"/>
              </a:spcBef>
              <a:spcAft>
                <a:spcPct val="0"/>
              </a:spcAft>
              <a:tabLst>
                <a:tab pos="3781425" algn="l"/>
              </a:tabLst>
              <a:defRPr>
                <a:solidFill>
                  <a:schemeClr val="tx1"/>
                </a:solidFill>
                <a:latin typeface="Arial" panose="020B0604020202020204" pitchFamily="34" charset="0"/>
              </a:defRPr>
            </a:lvl4pPr>
            <a:lvl5pPr eaLnBrk="0" fontAlgn="base" hangingPunct="0">
              <a:spcBef>
                <a:spcPct val="0"/>
              </a:spcBef>
              <a:spcAft>
                <a:spcPct val="0"/>
              </a:spcAft>
              <a:tabLst>
                <a:tab pos="3781425" algn="l"/>
              </a:tabLst>
              <a:defRPr>
                <a:solidFill>
                  <a:schemeClr val="tx1"/>
                </a:solidFill>
                <a:latin typeface="Arial" panose="020B0604020202020204" pitchFamily="34" charset="0"/>
              </a:defRPr>
            </a:lvl5pPr>
            <a:lvl6pPr eaLnBrk="0" fontAlgn="base" hangingPunct="0">
              <a:spcBef>
                <a:spcPct val="0"/>
              </a:spcBef>
              <a:spcAft>
                <a:spcPct val="0"/>
              </a:spcAft>
              <a:tabLst>
                <a:tab pos="3781425" algn="l"/>
              </a:tabLst>
              <a:defRPr>
                <a:solidFill>
                  <a:schemeClr val="tx1"/>
                </a:solidFill>
                <a:latin typeface="Arial" panose="020B0604020202020204" pitchFamily="34" charset="0"/>
              </a:defRPr>
            </a:lvl6pPr>
            <a:lvl7pPr eaLnBrk="0" fontAlgn="base" hangingPunct="0">
              <a:spcBef>
                <a:spcPct val="0"/>
              </a:spcBef>
              <a:spcAft>
                <a:spcPct val="0"/>
              </a:spcAft>
              <a:tabLst>
                <a:tab pos="3781425" algn="l"/>
              </a:tabLst>
              <a:defRPr>
                <a:solidFill>
                  <a:schemeClr val="tx1"/>
                </a:solidFill>
                <a:latin typeface="Arial" panose="020B0604020202020204" pitchFamily="34" charset="0"/>
              </a:defRPr>
            </a:lvl7pPr>
            <a:lvl8pPr eaLnBrk="0" fontAlgn="base" hangingPunct="0">
              <a:spcBef>
                <a:spcPct val="0"/>
              </a:spcBef>
              <a:spcAft>
                <a:spcPct val="0"/>
              </a:spcAft>
              <a:tabLst>
                <a:tab pos="3781425" algn="l"/>
              </a:tabLst>
              <a:defRPr>
                <a:solidFill>
                  <a:schemeClr val="tx1"/>
                </a:solidFill>
                <a:latin typeface="Arial" panose="020B0604020202020204" pitchFamily="34" charset="0"/>
              </a:defRPr>
            </a:lvl8pPr>
            <a:lvl9pPr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Η ένταση του μαγνητικού πεδίου των δύο αγωγών σε ένα σημείο Κ του ευθύγραμμου τμήματος </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ΑΓ</a:t>
            </a: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είναι ίση με μηδέν. Τα μήκη </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AK</a:t>
            </a: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και ΓΚ αντίστοιχα είναι ίσα με:</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781425" algn="l"/>
              </a:tabLst>
            </a:pPr>
            <a:r>
              <a:rPr kumimoji="0" lang="el-GR" altLang="en-US" sz="1400" b="1"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(α) </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AK</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4    &amp;  </a:t>
            </a: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ΓΚ=</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3d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4</a:t>
            </a:r>
            <a:r>
              <a:rPr kumimoji="0" lang="el-GR" altLang="en-US" sz="1400" b="0" i="1" u="none" strike="noStrike" cap="none" normalizeH="0" baseline="0" dirty="0">
                <a:ln>
                  <a:noFill/>
                </a:ln>
                <a:solidFill>
                  <a:schemeClr val="tx1"/>
                </a:solidFill>
                <a:effectLst/>
                <a:latin typeface="+mn-lt"/>
                <a:ea typeface="Microsoft YaHei" panose="020B0503020204020204" pitchFamily="34" charset="-122"/>
              </a:rPr>
              <a:t> </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        </a:t>
            </a:r>
            <a:r>
              <a:rPr kumimoji="0" lang="el-GR" altLang="en-US" sz="1400" b="1"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(β)</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AK</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3    &amp;  </a:t>
            </a: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ΓΚ=</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2d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3</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        ,        </a:t>
            </a:r>
            <a:r>
              <a:rPr kumimoji="0" lang="el-GR" altLang="en-US" sz="1400" b="1"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(γ)</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AK</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=3d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4    &amp;  </a:t>
            </a:r>
            <a:r>
              <a:rPr kumimoji="0" lang="el-GR" altLang="en-US" sz="14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ΓΚ=</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d</a:t>
            </a:r>
            <a:r>
              <a:rPr kumimoji="0" lang="en-US" altLang="en-US" sz="1400" b="0" i="0" u="none" strike="noStrike" cap="none" normalizeH="0" baseline="0" dirty="0">
                <a:ln>
                  <a:noFill/>
                </a:ln>
                <a:solidFill>
                  <a:schemeClr val="tx1"/>
                </a:solidFill>
                <a:effectLst/>
                <a:latin typeface="+mn-lt"/>
                <a:ea typeface="Microsoft YaHei" panose="020B0503020204020204" pitchFamily="34" charset="-122"/>
              </a:rPr>
              <a:t>/</a:t>
            </a:r>
            <a:r>
              <a:rPr kumimoji="0" lang="el-GR" altLang="en-US" sz="1400" b="0" i="0" u="none" strike="noStrike" cap="none" normalizeH="0" baseline="0" dirty="0">
                <a:ln>
                  <a:noFill/>
                </a:ln>
                <a:solidFill>
                  <a:schemeClr val="tx1"/>
                </a:solidFill>
                <a:effectLst/>
                <a:latin typeface="+mn-lt"/>
                <a:ea typeface="Microsoft YaHei" panose="020B0503020204020204" pitchFamily="34" charset="-122"/>
              </a:rPr>
              <a:t>4</a:t>
            </a:r>
            <a:endParaRPr kumimoji="0" lang="en-GB"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7814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36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C69F54-6383-2AFF-F621-C69590664E50}"/>
              </a:ext>
            </a:extLst>
          </p:cNvPr>
          <p:cNvSpPr txBox="1"/>
          <p:nvPr/>
        </p:nvSpPr>
        <p:spPr>
          <a:xfrm>
            <a:off x="806386" y="1243003"/>
            <a:ext cx="6044580" cy="5509200"/>
          </a:xfrm>
          <a:prstGeom prst="rect">
            <a:avLst/>
          </a:prstGeom>
          <a:noFill/>
        </p:spPr>
        <p:txBody>
          <a:bodyPr wrap="square">
            <a:spAutoFit/>
          </a:bodyPr>
          <a:lstStyle/>
          <a:p>
            <a:pPr algn="just"/>
            <a:r>
              <a:rPr lang="el-GR" sz="2400" dirty="0"/>
              <a:t>Μέχρι το τέλος του 18ου αιώνα, οι επιστήμονες είχαν παρατηρήσει πολλά ηλεκτρικά και μαγνητικά φαινόμενα, αλλά πίστευαν ότι οφείλονται σε διακριτές δυνάμεις. </a:t>
            </a:r>
          </a:p>
          <a:p>
            <a:pPr algn="just"/>
            <a:endParaRPr lang="el-GR" sz="2400" dirty="0"/>
          </a:p>
          <a:p>
            <a:pPr algn="just"/>
            <a:r>
              <a:rPr lang="el-GR" sz="2400" b="0" i="0" dirty="0">
                <a:solidFill>
                  <a:srgbClr val="333333"/>
                </a:solidFill>
                <a:effectLst/>
              </a:rPr>
              <a:t>Η πρώτη απόδειξη της σχέσης που συνδέει τον ηλεκτρισμό με τον μαγνητισμό, πραγματοποιήθηκε σε ένα ένα από τα σπουδαιότερα πειράματα στην ιστορία της Φυσικής, στο πείραμα του Oersted, που συνέβη τυχαία </a:t>
            </a:r>
            <a:r>
              <a:rPr lang="el-GR" sz="2400" dirty="0">
                <a:solidFill>
                  <a:srgbClr val="333333"/>
                </a:solidFill>
              </a:rPr>
              <a:t>το 1820 , ενώ παρέδιδε μάθημα στους φοιτητές του.</a:t>
            </a:r>
          </a:p>
          <a:p>
            <a:pPr algn="just"/>
            <a:endParaRPr lang="en-US" sz="2400" dirty="0"/>
          </a:p>
          <a:p>
            <a:pPr algn="just"/>
            <a:endParaRPr lang="el-GR" sz="1600" dirty="0"/>
          </a:p>
        </p:txBody>
      </p:sp>
      <p:pic>
        <p:nvPicPr>
          <p:cNvPr id="2" name="Picture 1">
            <a:extLst>
              <a:ext uri="{FF2B5EF4-FFF2-40B4-BE49-F238E27FC236}">
                <a16:creationId xmlns:a16="http://schemas.microsoft.com/office/drawing/2014/main" id="{BAB52C57-C193-5634-3292-1CEA867DCDFE}"/>
              </a:ext>
            </a:extLst>
          </p:cNvPr>
          <p:cNvPicPr>
            <a:picLocks noChangeAspect="1"/>
          </p:cNvPicPr>
          <p:nvPr/>
        </p:nvPicPr>
        <p:blipFill>
          <a:blip r:embed="rId2"/>
          <a:stretch>
            <a:fillRect/>
          </a:stretch>
        </p:blipFill>
        <p:spPr>
          <a:xfrm>
            <a:off x="7469594" y="1243003"/>
            <a:ext cx="3516923" cy="5915643"/>
          </a:xfrm>
          <a:prstGeom prst="rect">
            <a:avLst/>
          </a:prstGeom>
        </p:spPr>
      </p:pic>
    </p:spTree>
    <p:extLst>
      <p:ext uri="{BB962C8B-B14F-4D97-AF65-F5344CB8AC3E}">
        <p14:creationId xmlns:p14="http://schemas.microsoft.com/office/powerpoint/2010/main" val="188005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DF0EE7-D989-04CC-BBCB-B4E9C977D18A}"/>
              </a:ext>
            </a:extLst>
          </p:cNvPr>
          <p:cNvSpPr>
            <a:spLocks noChangeArrowheads="1"/>
          </p:cNvSpPr>
          <p:nvPr/>
        </p:nvSpPr>
        <p:spPr bwMode="auto">
          <a:xfrm>
            <a:off x="1160734" y="772236"/>
            <a:ext cx="1025370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Πάνω σε οριζόντιο επίπεδο, βρίσκονται τέσσερεις πυξίδες, με τις μαγνητικές τους βελόνες προσανατολισμένες από το μαγνητικό πεδίο της Γης. Τα κέντρα των πυξίδων σχηματίζουν τετράγωνο. Ένας κατακόρυφος μεταλλικός αγωγός, τρυπάει το οριζόντιο επίπεδο, στο σημείο τομής των διαγωνίων του τετραγώνου.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Εικόνα 2">
            <a:extLst>
              <a:ext uri="{FF2B5EF4-FFF2-40B4-BE49-F238E27FC236}">
                <a16:creationId xmlns:a16="http://schemas.microsoft.com/office/drawing/2014/main" id="{92288080-74DC-D450-9666-633F90B15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630" y="1879585"/>
            <a:ext cx="3996736"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8F79531-4401-C553-F5F8-1F9E24843F50}"/>
              </a:ext>
            </a:extLst>
          </p:cNvPr>
          <p:cNvSpPr>
            <a:spLocks noChangeArrowheads="1"/>
          </p:cNvSpPr>
          <p:nvPr/>
        </p:nvSpPr>
        <p:spPr bwMode="auto">
          <a:xfrm>
            <a:off x="969144" y="4662881"/>
            <a:ext cx="102537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Τα άκρα του αγωγού συνδέονται με την ηλεκτρική πηγή που φαίνεται στο σχήμα, μέσω διακόπτη δ, που είναι αρχικά ανοικτός. Γνωρίζουμε πως, όταν κλείνουμε τον διακόπτη δ, οι μαγνητικές βελόνες των πυξίδων επηρεάζονται κυρίως από το μαγνητικό πεδίο του ρευματοφόρου αγωγού, που τέμνει το επίπεδο. Γνωρίζουμε επίσης ότι αυτό το μαγνητικό πεδίο είναι πολύ ισχυρότερο σε σύγκριση με το μαγνητικό πεδίο της Γης. Έτσι, περιμένουμε ότι, σε σχέση με την αρχική τους θέση, θα </a:t>
            </a:r>
            <a:r>
              <a:rPr kumimoji="0" lang="el-GR" altLang="en-US" sz="14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περιστραφούν</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γύρω από τον άξονά τους, οι μαγνητικές βελόνες, των πυξίδων:</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(α)</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 και (3).</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(β)</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 και (4).</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(γ)</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 (3) και (4).</a:t>
            </a:r>
            <a:endParaRPr kumimoji="0" lang="el-GR"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551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88D890-C17B-F397-9974-0D6C4A0E915D}"/>
              </a:ext>
            </a:extLst>
          </p:cNvPr>
          <p:cNvSpPr>
            <a:spLocks noChangeArrowheads="1"/>
          </p:cNvSpPr>
          <p:nvPr/>
        </p:nvSpPr>
        <p:spPr bwMode="auto">
          <a:xfrm>
            <a:off x="2647406" y="673821"/>
            <a:ext cx="68971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Ένας ευθύγραμμος ρευματοφόρος αγωγός μεγάλου μήκους τοποθετείται στο ίδιο κατακόρυφο επίπεδο με κυκλικό ρευματοφόρο αγωγό ακτίνας </a:t>
            </a:r>
            <a:r>
              <a:rPr kumimoji="0" lang="en-US"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R</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όπως φαίνεται στο παρακάτω σχήμα. Ο ευθύγραμμος αγωγός διαρρέεται από ρεύμα έντασης </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Ι</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με φορά προς τα δεξιά. Για να είναι το συνολικό μαγνητικό πεδίο στο κέντρο του κυκλικού αγωγού ίσο με μηδέν, θα πρέπει το ρεύμα που τον διαρρέει να έχει φορά</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Εικόνα 1">
            <a:extLst>
              <a:ext uri="{FF2B5EF4-FFF2-40B4-BE49-F238E27FC236}">
                <a16:creationId xmlns:a16="http://schemas.microsoft.com/office/drawing/2014/main" id="{482E182C-D9A4-EB2D-83DA-EDF5C8C4F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756" y="2120371"/>
            <a:ext cx="2114998"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CD4C3C4-937D-18F1-9A94-E0D881572EAF}"/>
              </a:ext>
            </a:extLst>
          </p:cNvPr>
          <p:cNvSpPr>
            <a:spLocks noChangeArrowheads="1"/>
          </p:cNvSpPr>
          <p:nvPr/>
        </p:nvSpPr>
        <p:spPr bwMode="auto">
          <a:xfrm>
            <a:off x="2647406" y="4365012"/>
            <a:ext cx="55810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δεξιόστροφη και μέτρο </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Ι1=2I</a:t>
            </a:r>
            <a:r>
              <a:rPr kumimoji="0" lang="en-US"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3π</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(β)</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αριστερόστροφη και μέτρο </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Ι1=Ι</a:t>
            </a:r>
            <a:r>
              <a:rPr kumimoji="0" lang="en-US"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2π</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(γ)  </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δεξιόστροφη και μέτρο </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Ι1=2Ι</a:t>
            </a:r>
            <a:r>
              <a:rPr kumimoji="0" lang="en-US"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a:t>
            </a:r>
            <a:r>
              <a:rPr kumimoji="0" lang="el-GR" altLang="en-US" sz="1400" b="0" i="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rPr>
              <a:t>π</a:t>
            </a:r>
            <a:r>
              <a:rPr kumimoji="0" lang="el-GR"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687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5C5F99-C1A4-22FC-8A61-5CDB524E0424}"/>
                  </a:ext>
                </a:extLst>
              </p:cNvPr>
              <p:cNvSpPr txBox="1"/>
              <p:nvPr/>
            </p:nvSpPr>
            <p:spPr>
              <a:xfrm>
                <a:off x="1625579" y="919781"/>
                <a:ext cx="6096000" cy="4744119"/>
              </a:xfrm>
              <a:prstGeom prst="rect">
                <a:avLst/>
              </a:prstGeom>
              <a:noFill/>
            </p:spPr>
            <p:txBody>
              <a:bodyPr wrap="square">
                <a:spAutoFit/>
              </a:bodyPr>
              <a:lstStyle/>
              <a:p>
                <a:pPr algn="just">
                  <a:lnSpc>
                    <a:spcPct val="150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Δύο παράλληλοι και ευθύγραμμοι αγωγοί  </a:t>
                </a:r>
                <a14:m>
                  <m:oMath xmlns:m="http://schemas.openxmlformats.org/officeDocument/2006/math">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και </a:t>
                </a:r>
                <a14:m>
                  <m:oMath xmlns:m="http://schemas.openxmlformats.org/officeDocument/2006/math">
                    <m:d>
                      <m:d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dPr>
                      <m:e>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e>
                    </m:d>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πολύ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μεγάλου μήκους διαρρέονται από ρεύματα εντάσεως </a:t>
                </a:r>
                <a:r>
                  <a:rPr lang="el-GR" sz="1800" dirty="0">
                    <a:effectLst/>
                    <a:latin typeface="Calibri" panose="020F0502020204030204" pitchFamily="34" charset="0"/>
                    <a:ea typeface="Yu Mincho" panose="020B0400000000000000" pitchFamily="18" charset="-128"/>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sub>
                    </m:sSub>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και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Yu Mincho" panose="020B0400000000000000" pitchFamily="18" charset="-128"/>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l-GR"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αντίστοιχα. Ένας ανεξάρτητος κυκλικός αγωγός </a:t>
                </a:r>
                <a14:m>
                  <m:oMath xmlns:m="http://schemas.openxmlformats.org/officeDocument/2006/math">
                    <m:d>
                      <m:d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dPr>
                      <m:e>
                        <m:r>
                          <a:rPr lang="el-GR" sz="1800" i="1">
                            <a:effectLst/>
                            <a:latin typeface="Cambria Math" panose="02040503050406030204" pitchFamily="18" charset="0"/>
                            <a:ea typeface="Yu Mincho" panose="020B0400000000000000" pitchFamily="18" charset="-128"/>
                            <a:cs typeface="Times New Roman" panose="02020603050405020304" pitchFamily="18" charset="0"/>
                          </a:rPr>
                          <m:t>3</m:t>
                        </m:r>
                      </m:e>
                    </m:d>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ακτίνας </a:t>
                </a:r>
                <a14:m>
                  <m:oMath xmlns:m="http://schemas.openxmlformats.org/officeDocument/2006/math">
                    <m:r>
                      <a:rPr lang="el-GR" sz="1800" i="1">
                        <a:effectLst/>
                        <a:latin typeface="Cambria Math" panose="02040503050406030204" pitchFamily="18" charset="0"/>
                        <a:ea typeface="Yu Mincho" panose="020B0400000000000000" pitchFamily="18" charset="-128"/>
                        <a:cs typeface="Times New Roman" panose="02020603050405020304" pitchFamily="18" charset="0"/>
                      </a:rPr>
                      <m:t>𝑅</m:t>
                    </m:r>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που βρίσκεται στο ίδιο κατακόρυφο επίπεδο διαρρέεται από ηλεκτρικό  ρεύμα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εντάσεως </a:t>
                </a:r>
                <a:r>
                  <a:rPr lang="el-GR" sz="1800" dirty="0">
                    <a:effectLst/>
                    <a:latin typeface="Calibri" panose="020F0502020204030204" pitchFamily="34" charset="0"/>
                    <a:ea typeface="Yu Mincho" panose="020B0400000000000000" pitchFamily="18" charset="-128"/>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και τοποθετείται εφαπτόμενος στους δύο αγωγούς όπως φαίνεται στο σχήμα. Ποιος πρέπει να είναι ο λόγος  </a:t>
                </a:r>
                <a14:m>
                  <m:oMath xmlns:m="http://schemas.openxmlformats.org/officeDocument/2006/math">
                    <m:f>
                      <m:f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fPr>
                      <m:num>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sub>
                        </m:sSub>
                      </m:num>
                      <m:den>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den>
                    </m:f>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των τιμών της έντασης των ηλεκτρικών ρευμάτων έτσι ώστε  η συνολική ένταση του μαγνητικού πεδίου στο κέντρο  </a:t>
                </a:r>
                <a14:m>
                  <m:oMath xmlns:m="http://schemas.openxmlformats.org/officeDocument/2006/math">
                    <m:r>
                      <a:rPr lang="el-GR" sz="1800" i="1">
                        <a:effectLst/>
                        <a:latin typeface="Cambria Math" panose="02040503050406030204" pitchFamily="18" charset="0"/>
                        <a:ea typeface="Yu Mincho" panose="020B0400000000000000" pitchFamily="18" charset="-128"/>
                        <a:cs typeface="Times New Roman" panose="02020603050405020304" pitchFamily="18" charset="0"/>
                      </a:rPr>
                      <m:t>𝛫</m:t>
                    </m:r>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του κυκλικού αγωγού να είναι μηδέν.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 </a:t>
                </a:r>
                <a14:m>
                  <m:oMath xmlns:m="http://schemas.openxmlformats.org/officeDocument/2006/math">
                    <m:f>
                      <m:f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fPr>
                      <m:num>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sub>
                        </m:sSub>
                      </m:num>
                      <m:den>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den>
                    </m:f>
                    <m:r>
                      <a:rPr lang="el-GR" sz="1800">
                        <a:effectLst/>
                        <a:latin typeface="Cambria Math" panose="02040503050406030204" pitchFamily="18" charset="0"/>
                        <a:ea typeface="Yu Mincho" panose="020B0400000000000000" pitchFamily="18" charset="-128"/>
                        <a:cs typeface="Times New Roman" panose="02020603050405020304" pitchFamily="18" charset="0"/>
                      </a:rPr>
                      <m:t>=1  </m:t>
                    </m:r>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    </a:t>
                </a:r>
                <a:r>
                  <a:rPr lang="el-GR" sz="1800" b="1" dirty="0">
                    <a:effectLst/>
                    <a:latin typeface="Calibri" panose="020F0502020204030204" pitchFamily="34" charset="0"/>
                    <a:ea typeface="Yu Mincho" panose="020B0400000000000000" pitchFamily="18" charset="-128"/>
                    <a:cs typeface="Times New Roman" panose="02020603050405020304" pitchFamily="18" charset="0"/>
                  </a:rPr>
                  <a:t>(β)</a:t>
                </a:r>
                <a:r>
                  <a:rPr lang="el-GR" sz="1800" dirty="0">
                    <a:effectLst/>
                    <a:latin typeface="Calibri" panose="020F0502020204030204" pitchFamily="34" charset="0"/>
                    <a:ea typeface="Yu Mincho" panose="020B0400000000000000" pitchFamily="18" charset="-128"/>
                    <a:cs typeface="Times New Roman" panose="02020603050405020304" pitchFamily="18" charset="0"/>
                  </a:rPr>
                  <a:t>     </a:t>
                </a:r>
                <a14:m>
                  <m:oMath xmlns:m="http://schemas.openxmlformats.org/officeDocument/2006/math">
                    <m:f>
                      <m:f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fPr>
                      <m:num>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sub>
                        </m:sSub>
                      </m:num>
                      <m:den>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den>
                    </m:f>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r>
                      <a:rPr lang="el-GR" sz="1800" i="1">
                        <a:effectLst/>
                        <a:latin typeface="Cambria Math" panose="02040503050406030204" pitchFamily="18" charset="0"/>
                        <a:ea typeface="Yu Mincho" panose="020B0400000000000000" pitchFamily="18" charset="-128"/>
                        <a:cs typeface="Times New Roman" panose="02020603050405020304" pitchFamily="18" charset="0"/>
                      </a:rPr>
                      <m:t>𝜋</m:t>
                    </m:r>
                  </m:oMath>
                </a14:m>
                <a:r>
                  <a:rPr lang="el-GR" sz="1800" dirty="0">
                    <a:effectLst/>
                    <a:latin typeface="Calibri" panose="020F0502020204030204" pitchFamily="34" charset="0"/>
                    <a:ea typeface="Yu Mincho" panose="020B0400000000000000" pitchFamily="18" charset="-128"/>
                    <a:cs typeface="Times New Roman" panose="02020603050405020304" pitchFamily="18" charset="0"/>
                  </a:rPr>
                  <a:t>   ,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(γ)   </a:t>
                </a:r>
                <a14:m>
                  <m:oMath xmlns:m="http://schemas.openxmlformats.org/officeDocument/2006/math">
                    <m:f>
                      <m:f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fPr>
                      <m:num>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1</m:t>
                            </m:r>
                          </m:sub>
                        </m:sSub>
                      </m:num>
                      <m:den>
                        <m:sSub>
                          <m:sSubPr>
                            <m:ctrlPr>
                              <a:rPr lang="en-GB" sz="1800" i="1">
                                <a:effectLst/>
                                <a:latin typeface="Cambria Math" panose="02040503050406030204" pitchFamily="18" charset="0"/>
                                <a:ea typeface="Yu Mincho" panose="020B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B0400000000000000" pitchFamily="18" charset="-128"/>
                                <a:cs typeface="Times New Roman" panose="02020603050405020304" pitchFamily="18" charset="0"/>
                              </a:rPr>
                              <m:t>𝐼</m:t>
                            </m:r>
                          </m:e>
                          <m:sub>
                            <m:r>
                              <a:rPr lang="el-GR" sz="1800" i="1">
                                <a:effectLst/>
                                <a:latin typeface="Cambria Math" panose="02040503050406030204" pitchFamily="18" charset="0"/>
                                <a:ea typeface="Yu Mincho" panose="020B0400000000000000" pitchFamily="18" charset="-128"/>
                                <a:cs typeface="Times New Roman" panose="02020603050405020304" pitchFamily="18" charset="0"/>
                              </a:rPr>
                              <m:t>2</m:t>
                            </m:r>
                          </m:sub>
                        </m:sSub>
                      </m:den>
                    </m:f>
                    <m:r>
                      <a:rPr lang="el-GR" sz="1800">
                        <a:effectLst/>
                        <a:latin typeface="Cambria Math" panose="02040503050406030204" pitchFamily="18" charset="0"/>
                        <a:ea typeface="Yu Mincho" panose="020B0400000000000000" pitchFamily="18" charset="-128"/>
                        <a:cs typeface="Times New Roman" panose="02020603050405020304" pitchFamily="18" charset="0"/>
                      </a:rPr>
                      <m:t>=2</m:t>
                    </m:r>
                    <m:r>
                      <a:rPr lang="el-GR" sz="1800" i="1">
                        <a:effectLst/>
                        <a:latin typeface="Cambria Math" panose="02040503050406030204" pitchFamily="18" charset="0"/>
                        <a:ea typeface="Yu Mincho" panose="020B0400000000000000" pitchFamily="18" charset="-128"/>
                        <a:cs typeface="Times New Roman" panose="02020603050405020304" pitchFamily="18" charset="0"/>
                      </a:rPr>
                      <m:t>−</m:t>
                    </m:r>
                    <m:r>
                      <m:rPr>
                        <m:sty m:val="p"/>
                      </m:rPr>
                      <a:rPr lang="el-GR" sz="1800">
                        <a:effectLst/>
                        <a:latin typeface="Cambria Math" panose="02040503050406030204" pitchFamily="18" charset="0"/>
                        <a:ea typeface="Yu Mincho" panose="020B0400000000000000" pitchFamily="18" charset="-128"/>
                        <a:cs typeface="Times New Roman" panose="02020603050405020304" pitchFamily="18" charset="0"/>
                      </a:rPr>
                      <m:t>π</m:t>
                    </m:r>
                    <m:r>
                      <a:rPr lang="el-GR" sz="1800">
                        <a:effectLst/>
                        <a:latin typeface="Cambria Math" panose="02040503050406030204" pitchFamily="18" charset="0"/>
                        <a:ea typeface="Yu Mincho" panose="020B0400000000000000" pitchFamily="18" charset="-128"/>
                        <a:cs typeface="Times New Roman" panose="02020603050405020304" pitchFamily="18" charset="0"/>
                      </a:rPr>
                      <m:t>  </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B5C5F99-C1A4-22FC-8A61-5CDB524E0424}"/>
                  </a:ext>
                </a:extLst>
              </p:cNvPr>
              <p:cNvSpPr txBox="1">
                <a:spLocks noRot="1" noChangeAspect="1" noMove="1" noResize="1" noEditPoints="1" noAdjustHandles="1" noChangeArrowheads="1" noChangeShapeType="1" noTextEdit="1"/>
              </p:cNvSpPr>
              <p:nvPr/>
            </p:nvSpPr>
            <p:spPr>
              <a:xfrm>
                <a:off x="1625579" y="919781"/>
                <a:ext cx="6096000" cy="4744119"/>
              </a:xfrm>
              <a:prstGeom prst="rect">
                <a:avLst/>
              </a:prstGeom>
              <a:blipFill>
                <a:blip r:embed="rId2"/>
                <a:stretch>
                  <a:fillRect l="-900" r="-800"/>
                </a:stretch>
              </a:blipFill>
            </p:spPr>
            <p:txBody>
              <a:bodyPr/>
              <a:lstStyle/>
              <a:p>
                <a:r>
                  <a:rPr lang="en-GB">
                    <a:noFill/>
                  </a:rPr>
                  <a:t> </a:t>
                </a:r>
              </a:p>
            </p:txBody>
          </p:sp>
        </mc:Fallback>
      </mc:AlternateContent>
      <p:pic>
        <p:nvPicPr>
          <p:cNvPr id="6" name="Εικόνα 5">
            <a:extLst>
              <a:ext uri="{FF2B5EF4-FFF2-40B4-BE49-F238E27FC236}">
                <a16:creationId xmlns:a16="http://schemas.microsoft.com/office/drawing/2014/main" id="{4F41860F-91A2-0DB7-0FF8-EBDC3DE8721F}"/>
              </a:ext>
            </a:extLst>
          </p:cNvPr>
          <p:cNvPicPr>
            <a:picLocks noChangeAspect="1"/>
          </p:cNvPicPr>
          <p:nvPr/>
        </p:nvPicPr>
        <p:blipFill rotWithShape="1">
          <a:blip r:embed="rId3">
            <a:extLst>
              <a:ext uri="{28A0092B-C50C-407E-A947-70E740481C1C}">
                <a14:useLocalDpi xmlns:a14="http://schemas.microsoft.com/office/drawing/2010/main" val="0"/>
              </a:ext>
            </a:extLst>
          </a:blip>
          <a:srcRect l="8180" t="3548" b="16882"/>
          <a:stretch/>
        </p:blipFill>
        <p:spPr bwMode="auto">
          <a:xfrm>
            <a:off x="7785462" y="841404"/>
            <a:ext cx="2780959" cy="45825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7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4C622-BACB-61CB-1E20-E9CF3DF925B7}"/>
              </a:ext>
            </a:extLst>
          </p:cNvPr>
          <p:cNvSpPr txBox="1"/>
          <p:nvPr/>
        </p:nvSpPr>
        <p:spPr>
          <a:xfrm>
            <a:off x="245660" y="5011341"/>
            <a:ext cx="5540992" cy="184665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l-GR" sz="3200" b="1" dirty="0">
                <a:ln/>
                <a:solidFill>
                  <a:srgbClr val="C00000"/>
                </a:solidFill>
              </a:rPr>
              <a:t>Σοφία Αραβανή, καθηγήτρια φυσικός στο </a:t>
            </a:r>
            <a:r>
              <a:rPr lang="el-GR" sz="3200" b="1">
                <a:ln/>
                <a:solidFill>
                  <a:srgbClr val="C00000"/>
                </a:solidFill>
              </a:rPr>
              <a:t>1ο Πειραματικό </a:t>
            </a:r>
            <a:r>
              <a:rPr lang="el-GR" sz="3200" b="1" dirty="0">
                <a:ln/>
                <a:solidFill>
                  <a:srgbClr val="C00000"/>
                </a:solidFill>
              </a:rPr>
              <a:t>Λύκειο αμαρουσίου</a:t>
            </a:r>
          </a:p>
          <a:p>
            <a:endParaRPr lang="en-GB" b="1" dirty="0">
              <a:ln/>
              <a:solidFill>
                <a:schemeClr val="accent4"/>
              </a:solidFill>
            </a:endParaRPr>
          </a:p>
        </p:txBody>
      </p:sp>
    </p:spTree>
    <p:extLst>
      <p:ext uri="{BB962C8B-B14F-4D97-AF65-F5344CB8AC3E}">
        <p14:creationId xmlns:p14="http://schemas.microsoft.com/office/powerpoint/2010/main" val="100088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3FBDCD-29ED-6B41-C59E-0BA322AA67C9}"/>
              </a:ext>
            </a:extLst>
          </p:cNvPr>
          <p:cNvSpPr txBox="1"/>
          <p:nvPr/>
        </p:nvSpPr>
        <p:spPr>
          <a:xfrm>
            <a:off x="1858825" y="172591"/>
            <a:ext cx="847435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l-GR" sz="4000" b="1" dirty="0">
                <a:ln/>
                <a:solidFill>
                  <a:srgbClr val="C00000"/>
                </a:solidFill>
              </a:rPr>
              <a:t>ΤΟ ΠΕΙΡΑΜΑ ΤΟΥ ΕΡΣΤΕΝΤ (</a:t>
            </a:r>
            <a:r>
              <a:rPr lang="en-GB" sz="3600" b="1" i="0" dirty="0">
                <a:solidFill>
                  <a:srgbClr val="C00000"/>
                </a:solidFill>
                <a:effectLst/>
                <a:latin typeface="Roboto" panose="02000000000000000000" pitchFamily="2" charset="0"/>
              </a:rPr>
              <a:t>OERSTED</a:t>
            </a:r>
            <a:r>
              <a:rPr lang="en-GB" sz="4000" b="1" i="0" dirty="0">
                <a:solidFill>
                  <a:srgbClr val="C00000"/>
                </a:solidFill>
                <a:effectLst/>
                <a:latin typeface="Roboto" panose="02000000000000000000" pitchFamily="2" charset="0"/>
              </a:rPr>
              <a:t>)</a:t>
            </a:r>
          </a:p>
          <a:p>
            <a:endParaRPr lang="en-GB" sz="4000" b="1" dirty="0">
              <a:ln/>
              <a:solidFill>
                <a:srgbClr val="C00000"/>
              </a:solidFill>
            </a:endParaRPr>
          </a:p>
        </p:txBody>
      </p:sp>
      <p:sp>
        <p:nvSpPr>
          <p:cNvPr id="4" name="TextBox 3">
            <a:extLst>
              <a:ext uri="{FF2B5EF4-FFF2-40B4-BE49-F238E27FC236}">
                <a16:creationId xmlns:a16="http://schemas.microsoft.com/office/drawing/2014/main" id="{3A0B771F-50EC-D7E9-F8F2-AE3E447A4F47}"/>
              </a:ext>
            </a:extLst>
          </p:cNvPr>
          <p:cNvSpPr txBox="1"/>
          <p:nvPr/>
        </p:nvSpPr>
        <p:spPr>
          <a:xfrm>
            <a:off x="6190503" y="1073175"/>
            <a:ext cx="5469681" cy="6863417"/>
          </a:xfrm>
          <a:prstGeom prst="rect">
            <a:avLst/>
          </a:prstGeom>
          <a:noFill/>
        </p:spPr>
        <p:txBody>
          <a:bodyPr wrap="square" rtlCol="0">
            <a:spAutoFit/>
          </a:bodyPr>
          <a:lstStyle/>
          <a:p>
            <a:r>
              <a:rPr lang="el-GR" sz="2000" dirty="0"/>
              <a:t>Κοντά σε έναν αγωγό, είχε ξεχάσει μία πυξίδα, η οποία μετακινήθηκε όταν ο αγωγός διαρρέονταν από ρεύμα.</a:t>
            </a:r>
          </a:p>
          <a:p>
            <a:endParaRPr lang="el-GR" sz="2000" dirty="0"/>
          </a:p>
          <a:p>
            <a:r>
              <a:rPr lang="el-GR" sz="2000" dirty="0"/>
              <a:t>Με το πειραμά του ο Oersted, απέδειξε ότι όταν ένας αγωγός διαρρέεται από ηλεκτρικό ρεύμα δημιουργεί στο χώρο γύρω του μαγνητικό πεδίο, το οποίο μπορεί να αλληλεπιδράσει με γειτονικά μαγνητικά πεδία και να ασκήσει δυνάμεις.</a:t>
            </a:r>
          </a:p>
          <a:p>
            <a:endParaRPr lang="el-GR" sz="2000" dirty="0"/>
          </a:p>
          <a:p>
            <a:r>
              <a:rPr lang="el-GR" sz="2000" dirty="0"/>
              <a:t> Έτσι η μαγνητική βελόνα, ως υπόθεμα στον μαγνητισμό, δέχεται δυνάμεις και στρέφεται μόνο όταν ο αγωγός διαρρέεται από ηλεκτρικό ρεύμα. Αν αλλάξουμε τη φορά του ηλεκτρικού ρεύματος η φορά του μαγνητικού πεδίου και της μαγνητικής δύναμης αντιστρέφονται, ενώ αν ελαττώσουμε την τιμή της έντασης του ηλεκτρικού ρεύματος, θα μειωθεί και η τιμή της μαγνητικής δύναμης</a:t>
            </a:r>
          </a:p>
          <a:p>
            <a:r>
              <a:rPr lang="el-GR" sz="2000" dirty="0"/>
              <a:t>  </a:t>
            </a:r>
          </a:p>
          <a:p>
            <a:br>
              <a:rPr lang="el-GR" sz="2000" dirty="0"/>
            </a:br>
            <a:endParaRPr lang="en-GB" sz="2000" dirty="0"/>
          </a:p>
          <a:p>
            <a:endParaRPr lang="en-GB" sz="2000" dirty="0"/>
          </a:p>
        </p:txBody>
      </p:sp>
      <p:pic>
        <p:nvPicPr>
          <p:cNvPr id="1026" name="Picture 2">
            <a:extLst>
              <a:ext uri="{FF2B5EF4-FFF2-40B4-BE49-F238E27FC236}">
                <a16:creationId xmlns:a16="http://schemas.microsoft.com/office/drawing/2014/main" id="{976F5310-2D1D-0571-6D17-2DB14BB1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24" y="1073175"/>
            <a:ext cx="5469681" cy="354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B191A-E930-15DD-76F2-A826749CC913}"/>
              </a:ext>
            </a:extLst>
          </p:cNvPr>
          <p:cNvSpPr>
            <a:spLocks noGrp="1"/>
          </p:cNvSpPr>
          <p:nvPr>
            <p:ph idx="1"/>
          </p:nvPr>
        </p:nvSpPr>
        <p:spPr>
          <a:xfrm>
            <a:off x="1260817" y="573601"/>
            <a:ext cx="9670366" cy="4351338"/>
          </a:xfrm>
        </p:spPr>
        <p:txBody>
          <a:bodyPr>
            <a:normAutofit/>
          </a:bodyPr>
          <a:lstStyle/>
          <a:p>
            <a:pPr marL="0" indent="0">
              <a:buNone/>
            </a:pPr>
            <a:endParaRPr lang="el-GR" dirty="0"/>
          </a:p>
          <a:p>
            <a:pPr marL="0" indent="0">
              <a:buNone/>
            </a:pPr>
            <a:r>
              <a:rPr lang="el-GR" sz="2800" dirty="0"/>
              <a:t>Από αυτή την παρατήρηση προέκυψε η σύνδεση του ηλεκτρικού ρεύματος με τον μαγνητισμό. Αυτή η ανακάλυψη επηρέασε καθοριστικά την εξέλιξη της φυσικής αλλά και της τεχνολογίας.</a:t>
            </a:r>
            <a:endParaRPr lang="el-GR" dirty="0"/>
          </a:p>
          <a:p>
            <a:endParaRPr lang="en-GB" dirty="0"/>
          </a:p>
        </p:txBody>
      </p:sp>
      <p:sp>
        <p:nvSpPr>
          <p:cNvPr id="5" name="TextBox 4">
            <a:extLst>
              <a:ext uri="{FF2B5EF4-FFF2-40B4-BE49-F238E27FC236}">
                <a16:creationId xmlns:a16="http://schemas.microsoft.com/office/drawing/2014/main" id="{369472CC-870C-5A24-A1A2-ED8159C16BE1}"/>
              </a:ext>
            </a:extLst>
          </p:cNvPr>
          <p:cNvSpPr txBox="1"/>
          <p:nvPr/>
        </p:nvSpPr>
        <p:spPr>
          <a:xfrm>
            <a:off x="3049172" y="3240817"/>
            <a:ext cx="6098344" cy="646331"/>
          </a:xfrm>
          <a:prstGeom prst="rect">
            <a:avLst/>
          </a:prstGeom>
          <a:noFill/>
        </p:spPr>
        <p:txBody>
          <a:bodyPr wrap="square">
            <a:spAutoFit/>
          </a:bodyPr>
          <a:lstStyle/>
          <a:p>
            <a:r>
              <a:rPr lang="en-GB" dirty="0">
                <a:hlinkClick r:id="rId2"/>
              </a:rPr>
              <a:t>https://www.youtube.com/watch?v=_nntO8wkbz4</a:t>
            </a:r>
            <a:endParaRPr lang="el-GR" dirty="0"/>
          </a:p>
          <a:p>
            <a:endParaRPr lang="en-GB" dirty="0"/>
          </a:p>
        </p:txBody>
      </p:sp>
      <p:sp>
        <p:nvSpPr>
          <p:cNvPr id="7" name="TextBox 6">
            <a:extLst>
              <a:ext uri="{FF2B5EF4-FFF2-40B4-BE49-F238E27FC236}">
                <a16:creationId xmlns:a16="http://schemas.microsoft.com/office/drawing/2014/main" id="{3A5818F1-5E24-AB3D-0DAE-D71A033C37AA}"/>
              </a:ext>
            </a:extLst>
          </p:cNvPr>
          <p:cNvSpPr txBox="1"/>
          <p:nvPr/>
        </p:nvSpPr>
        <p:spPr>
          <a:xfrm>
            <a:off x="3046828" y="3898212"/>
            <a:ext cx="6098344" cy="369332"/>
          </a:xfrm>
          <a:prstGeom prst="rect">
            <a:avLst/>
          </a:prstGeom>
          <a:noFill/>
        </p:spPr>
        <p:txBody>
          <a:bodyPr wrap="square">
            <a:spAutoFit/>
          </a:bodyPr>
          <a:lstStyle/>
          <a:p>
            <a:r>
              <a:rPr lang="en-GB" dirty="0">
                <a:hlinkClick r:id="rId3"/>
              </a:rPr>
              <a:t>https://www.youtube.com/watch?v=n7EWhEYOa0o</a:t>
            </a:r>
            <a:endParaRPr lang="en-GB" dirty="0"/>
          </a:p>
        </p:txBody>
      </p:sp>
      <p:sp>
        <p:nvSpPr>
          <p:cNvPr id="8" name="TextBox 7">
            <a:extLst>
              <a:ext uri="{FF2B5EF4-FFF2-40B4-BE49-F238E27FC236}">
                <a16:creationId xmlns:a16="http://schemas.microsoft.com/office/drawing/2014/main" id="{417294F6-FB37-214F-6D94-C9C7ED7E7E09}"/>
              </a:ext>
            </a:extLst>
          </p:cNvPr>
          <p:cNvSpPr txBox="1"/>
          <p:nvPr/>
        </p:nvSpPr>
        <p:spPr>
          <a:xfrm>
            <a:off x="3046828" y="4514973"/>
            <a:ext cx="2297374"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75519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D831-9DC5-4725-D69A-3A00579A6CB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dirty="0" err="1">
                <a:solidFill>
                  <a:srgbClr val="C00000"/>
                </a:solidFill>
                <a:effectLst/>
              </a:rPr>
              <a:t>Νόμος</a:t>
            </a:r>
            <a:r>
              <a:rPr lang="en-US" b="1" dirty="0">
                <a:solidFill>
                  <a:srgbClr val="C00000"/>
                </a:solidFill>
                <a:effectLst/>
              </a:rPr>
              <a:t> </a:t>
            </a:r>
            <a:r>
              <a:rPr lang="en-US" b="1" dirty="0" err="1">
                <a:solidFill>
                  <a:srgbClr val="C00000"/>
                </a:solidFill>
                <a:effectLst/>
              </a:rPr>
              <a:t>των</a:t>
            </a:r>
            <a:r>
              <a:rPr lang="en-US" b="1" dirty="0">
                <a:solidFill>
                  <a:srgbClr val="C00000"/>
                </a:solidFill>
                <a:effectLst/>
              </a:rPr>
              <a:t> </a:t>
            </a:r>
            <a:r>
              <a:rPr lang="en-US" b="1" dirty="0" err="1">
                <a:solidFill>
                  <a:srgbClr val="C00000"/>
                </a:solidFill>
                <a:effectLst/>
              </a:rPr>
              <a:t>Biot</a:t>
            </a:r>
            <a:r>
              <a:rPr lang="en-US" b="1" dirty="0">
                <a:solidFill>
                  <a:srgbClr val="C00000"/>
                </a:solidFill>
                <a:effectLst/>
              </a:rPr>
              <a:t> και Savart</a:t>
            </a:r>
            <a:endParaRPr lang="en-US" b="1" dirty="0">
              <a:solidFill>
                <a:srgbClr val="C00000"/>
              </a:solidFill>
            </a:endParaRPr>
          </a:p>
        </p:txBody>
      </p:sp>
      <p:pic>
        <p:nvPicPr>
          <p:cNvPr id="17" name="Picture 16">
            <a:extLst>
              <a:ext uri="{FF2B5EF4-FFF2-40B4-BE49-F238E27FC236}">
                <a16:creationId xmlns:a16="http://schemas.microsoft.com/office/drawing/2014/main" id="{0862812B-F770-A8CD-6BE2-4DB74AF6A0B1}"/>
              </a:ext>
            </a:extLst>
          </p:cNvPr>
          <p:cNvPicPr>
            <a:picLocks noChangeAspect="1"/>
          </p:cNvPicPr>
          <p:nvPr/>
        </p:nvPicPr>
        <p:blipFill rotWithShape="1">
          <a:blip r:embed="rId2"/>
          <a:srcRect r="-1" b="5659"/>
          <a:stretch/>
        </p:blipFill>
        <p:spPr>
          <a:xfrm>
            <a:off x="838200" y="2344212"/>
            <a:ext cx="6530223" cy="3832750"/>
          </a:xfrm>
          <a:prstGeom prst="rect">
            <a:avLst/>
          </a:prstGeom>
        </p:spPr>
      </p:pic>
      <p:sp>
        <p:nvSpPr>
          <p:cNvPr id="7" name="TextBox 6">
            <a:extLst>
              <a:ext uri="{FF2B5EF4-FFF2-40B4-BE49-F238E27FC236}">
                <a16:creationId xmlns:a16="http://schemas.microsoft.com/office/drawing/2014/main" id="{4CC231D2-5DD6-EBEF-9AEB-D3596ABA9894}"/>
              </a:ext>
            </a:extLst>
          </p:cNvPr>
          <p:cNvSpPr txBox="1"/>
          <p:nvPr/>
        </p:nvSpPr>
        <p:spPr>
          <a:xfrm>
            <a:off x="7546848" y="2516777"/>
            <a:ext cx="3803904" cy="36601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err="1"/>
              <a:t>Λίγο</a:t>
            </a:r>
            <a:r>
              <a:rPr lang="en-US" sz="2200" dirty="0"/>
              <a:t> </a:t>
            </a:r>
            <a:r>
              <a:rPr lang="en-US" sz="2200" dirty="0" err="1"/>
              <a:t>μετά</a:t>
            </a:r>
            <a:r>
              <a:rPr lang="en-US" sz="2200" dirty="0"/>
              <a:t> από </a:t>
            </a:r>
            <a:r>
              <a:rPr lang="en-US" sz="2200" dirty="0" err="1"/>
              <a:t>την</a:t>
            </a:r>
            <a:r>
              <a:rPr lang="en-US" sz="2200" dirty="0"/>
              <a:t> ανα</a:t>
            </a:r>
            <a:r>
              <a:rPr lang="en-US" sz="2200" dirty="0" err="1"/>
              <a:t>κάλυψη</a:t>
            </a:r>
            <a:r>
              <a:rPr lang="en-US" sz="2200" dirty="0"/>
              <a:t> </a:t>
            </a:r>
            <a:r>
              <a:rPr lang="en-US" sz="2200" dirty="0" err="1"/>
              <a:t>του</a:t>
            </a:r>
            <a:r>
              <a:rPr lang="en-US" sz="2200" dirty="0"/>
              <a:t> </a:t>
            </a:r>
            <a:r>
              <a:rPr lang="en-US" sz="2200" b="0" i="0" dirty="0">
                <a:effectLst/>
              </a:rPr>
              <a:t>Oersted, </a:t>
            </a:r>
            <a:r>
              <a:rPr lang="en-US" sz="2200" b="0" i="0" dirty="0" err="1">
                <a:effectLst/>
              </a:rPr>
              <a:t>ότι</a:t>
            </a:r>
            <a:r>
              <a:rPr lang="en-US" sz="2200" b="0" i="0" dirty="0">
                <a:effectLst/>
              </a:rPr>
              <a:t> </a:t>
            </a:r>
            <a:r>
              <a:rPr lang="en-US" sz="2200" b="0" i="0" dirty="0" err="1">
                <a:effectLst/>
              </a:rPr>
              <a:t>το</a:t>
            </a:r>
            <a:r>
              <a:rPr lang="en-US" sz="2200" b="0" i="0" dirty="0">
                <a:effectLst/>
              </a:rPr>
              <a:t> </a:t>
            </a:r>
            <a:r>
              <a:rPr lang="en-US" sz="2200" b="0" i="0" dirty="0" err="1">
                <a:effectLst/>
              </a:rPr>
              <a:t>ηλεκτρικό</a:t>
            </a:r>
            <a:r>
              <a:rPr lang="en-US" sz="2200" b="0" i="0" dirty="0">
                <a:effectLst/>
              </a:rPr>
              <a:t> </a:t>
            </a:r>
            <a:r>
              <a:rPr lang="en-US" sz="2200" b="0" i="0" dirty="0" err="1">
                <a:effectLst/>
              </a:rPr>
              <a:t>ρεύμ</a:t>
            </a:r>
            <a:r>
              <a:rPr lang="en-US" sz="2200" b="0" i="0" dirty="0">
                <a:effectLst/>
              </a:rPr>
              <a:t>α δημιουργεί μαγνητικό πεδίο, </a:t>
            </a:r>
          </a:p>
          <a:p>
            <a:pPr indent="-228600">
              <a:lnSpc>
                <a:spcPct val="90000"/>
              </a:lnSpc>
              <a:spcAft>
                <a:spcPts val="600"/>
              </a:spcAft>
              <a:buFont typeface="Arial" panose="020B0604020202020204" pitchFamily="34" charset="0"/>
              <a:buChar char="•"/>
            </a:pPr>
            <a:r>
              <a:rPr lang="en-US" sz="2200" dirty="0"/>
              <a:t> </a:t>
            </a:r>
            <a:r>
              <a:rPr lang="en-US" sz="2200" dirty="0" err="1"/>
              <a:t>οι</a:t>
            </a:r>
            <a:r>
              <a:rPr lang="en-US" sz="2200" dirty="0"/>
              <a:t> </a:t>
            </a:r>
            <a:r>
              <a:rPr lang="en-US" sz="2200" dirty="0" err="1">
                <a:effectLst/>
              </a:rPr>
              <a:t>Biot</a:t>
            </a:r>
            <a:r>
              <a:rPr lang="en-US" sz="2200" dirty="0">
                <a:effectLst/>
              </a:rPr>
              <a:t> και Savart</a:t>
            </a:r>
            <a:r>
              <a:rPr lang="en-US" sz="2200" dirty="0"/>
              <a:t> </a:t>
            </a:r>
            <a:r>
              <a:rPr lang="en-US" sz="2200" dirty="0" err="1">
                <a:effectLst/>
              </a:rPr>
              <a:t>μετά</a:t>
            </a:r>
            <a:r>
              <a:rPr lang="en-US" sz="2200" dirty="0">
                <a:effectLst/>
              </a:rPr>
              <a:t> από π</a:t>
            </a:r>
            <a:r>
              <a:rPr lang="en-US" sz="2200" dirty="0" err="1">
                <a:effectLst/>
              </a:rPr>
              <a:t>ειρ</a:t>
            </a:r>
            <a:r>
              <a:rPr lang="en-US" sz="2200" dirty="0">
                <a:effectLst/>
              </a:rPr>
              <a:t>αματικές μετρήσεις, κατέληξαν στο</a:t>
            </a:r>
            <a:r>
              <a:rPr lang="el-GR" sz="2200">
                <a:effectLst/>
              </a:rPr>
              <a:t>ν</a:t>
            </a:r>
            <a:r>
              <a:rPr lang="en-US" sz="2200">
                <a:effectLst/>
              </a:rPr>
              <a:t> </a:t>
            </a:r>
            <a:r>
              <a:rPr lang="en-US" sz="2200" dirty="0" err="1">
                <a:effectLst/>
              </a:rPr>
              <a:t>νόμο</a:t>
            </a:r>
            <a:r>
              <a:rPr lang="en-US" sz="2200" dirty="0">
                <a:effectLst/>
              </a:rPr>
              <a:t> π</a:t>
            </a:r>
            <a:r>
              <a:rPr lang="en-US" sz="2200" dirty="0" err="1">
                <a:effectLst/>
              </a:rPr>
              <a:t>ου</a:t>
            </a:r>
            <a:r>
              <a:rPr lang="en-US" sz="2200" dirty="0">
                <a:effectLst/>
              </a:rPr>
              <a:t> </a:t>
            </a:r>
            <a:r>
              <a:rPr lang="en-US" sz="2200" dirty="0" err="1">
                <a:effectLst/>
              </a:rPr>
              <a:t>δίνει</a:t>
            </a:r>
            <a:r>
              <a:rPr lang="en-US" sz="2200" dirty="0">
                <a:effectLst/>
              </a:rPr>
              <a:t> </a:t>
            </a:r>
            <a:r>
              <a:rPr lang="en-US" sz="2200" dirty="0" err="1">
                <a:effectLst/>
              </a:rPr>
              <a:t>την</a:t>
            </a:r>
            <a:r>
              <a:rPr lang="en-US" sz="2200" dirty="0">
                <a:effectLst/>
              </a:rPr>
              <a:t> </a:t>
            </a:r>
            <a:r>
              <a:rPr lang="en-US" sz="2200" dirty="0" err="1">
                <a:effectLst/>
              </a:rPr>
              <a:t>έντ</a:t>
            </a:r>
            <a:r>
              <a:rPr lang="en-US" sz="2200" dirty="0">
                <a:effectLst/>
              </a:rPr>
              <a:t>αση του μαγνητικού πεδίου, που δημιουργείται γύρω από έναν ρευματοφόρο αγωγό.</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331249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874228-4D53-D297-9C05-95ABE78996F4}"/>
                  </a:ext>
                </a:extLst>
              </p:cNvPr>
              <p:cNvSpPr>
                <a:spLocks noGrp="1"/>
              </p:cNvSpPr>
              <p:nvPr>
                <p:ph idx="1"/>
              </p:nvPr>
            </p:nvSpPr>
            <p:spPr>
              <a:xfrm>
                <a:off x="5584874" y="225084"/>
                <a:ext cx="4684541" cy="6344528"/>
              </a:xfrm>
            </p:spPr>
            <p:txBody>
              <a:bodyPr>
                <a:normAutofit fontScale="32500" lnSpcReduction="20000"/>
              </a:bodyPr>
              <a:lstStyle/>
              <a:p>
                <a:endParaRPr lang="el-GR" sz="5000" dirty="0">
                  <a:latin typeface="Segoe UI" panose="020B0502040204020203" pitchFamily="34" charset="0"/>
                </a:endParaRPr>
              </a:p>
              <a:p>
                <a:pPr>
                  <a:buFont typeface="Wingdings" panose="05000000000000000000" pitchFamily="2" charset="2"/>
                  <a:buChar char="Ø"/>
                </a:pPr>
                <a:r>
                  <a:rPr lang="el-GR" sz="6000" dirty="0"/>
                  <a:t>Αν ένας ρευματοφόρος αγωγός διαρρέεται από ρεύμα έντασης Ι, ένα πολύ  μικρό τμήμα του μήκους Δ</a:t>
                </a:r>
                <a:r>
                  <a:rPr lang="en-US" sz="6000" dirty="0"/>
                  <a:t>l, </a:t>
                </a:r>
                <a:r>
                  <a:rPr lang="el-GR" sz="6000" dirty="0"/>
                  <a:t>δημιουργεί σε ένα σημείο Α που απέχει απόσταση </a:t>
                </a:r>
                <a:r>
                  <a:rPr lang="en-US" sz="6000" dirty="0"/>
                  <a:t>r </a:t>
                </a:r>
                <a:r>
                  <a:rPr lang="el-GR" sz="6000" dirty="0"/>
                  <a:t>από το τμήμα Δ</a:t>
                </a:r>
                <a:r>
                  <a:rPr lang="en-US" sz="6000" dirty="0"/>
                  <a:t>l</a:t>
                </a:r>
                <a:r>
                  <a:rPr lang="el-GR" sz="6000" dirty="0"/>
                  <a:t> μαγνητικό πεδίο έντασης ΔΒ μέτρου</a:t>
                </a:r>
              </a:p>
              <a:p>
                <a:pPr marL="0" indent="0">
                  <a:buNone/>
                </a:pPr>
                <a:endParaRPr lang="el-GR" sz="4200" dirty="0">
                  <a:latin typeface="Segoe UI" panose="020B0502040204020203" pitchFamily="34" charset="0"/>
                </a:endParaRPr>
              </a:p>
              <a:p>
                <a:pPr>
                  <a:buFont typeface="Wingdings" panose="05000000000000000000" pitchFamily="2" charset="2"/>
                  <a:buChar char="Ø"/>
                </a:pPr>
                <a:r>
                  <a:rPr lang="el-GR" sz="4200" b="1" dirty="0">
                    <a:solidFill>
                      <a:srgbClr val="FF0000"/>
                    </a:solidFill>
                    <a:latin typeface="Segoe UI" panose="020B0502040204020203" pitchFamily="34" charset="0"/>
                  </a:rPr>
                  <a:t>               </a:t>
                </a:r>
                <a:r>
                  <a:rPr lang="el-GR" sz="6200" b="1" dirty="0">
                    <a:solidFill>
                      <a:srgbClr val="FF0000"/>
                    </a:solidFill>
                    <a:latin typeface="Segoe UI" panose="020B0502040204020203" pitchFamily="34" charset="0"/>
                  </a:rPr>
                  <a:t>ΔΒ= </a:t>
                </a:r>
                <a14:m>
                  <m:oMath xmlns:m="http://schemas.openxmlformats.org/officeDocument/2006/math">
                    <m:f>
                      <m:fPr>
                        <m:ctrlPr>
                          <a:rPr lang="el-GR" sz="6200" b="1" i="1" smtClean="0">
                            <a:solidFill>
                              <a:srgbClr val="FF0000"/>
                            </a:solidFill>
                            <a:latin typeface="Cambria Math" panose="02040503050406030204" pitchFamily="18" charset="0"/>
                          </a:rPr>
                        </m:ctrlPr>
                      </m:fPr>
                      <m:num>
                        <m:r>
                          <a:rPr lang="el-GR" sz="6200" b="1" i="1" smtClean="0">
                            <a:solidFill>
                              <a:srgbClr val="FF0000"/>
                            </a:solidFill>
                            <a:latin typeface="Cambria Math" panose="02040503050406030204" pitchFamily="18" charset="0"/>
                          </a:rPr>
                          <m:t>𝝁</m:t>
                        </m:r>
                        <m:r>
                          <a:rPr lang="el-GR" sz="6200" b="1" i="1" smtClean="0">
                            <a:solidFill>
                              <a:srgbClr val="FF0000"/>
                            </a:solidFill>
                            <a:latin typeface="Cambria Math" panose="02040503050406030204" pitchFamily="18" charset="0"/>
                          </a:rPr>
                          <m:t>𝟎</m:t>
                        </m:r>
                      </m:num>
                      <m:den>
                        <m:r>
                          <a:rPr lang="el-GR" sz="6200" b="1" i="1" smtClean="0">
                            <a:solidFill>
                              <a:srgbClr val="FF0000"/>
                            </a:solidFill>
                            <a:latin typeface="Cambria Math" panose="02040503050406030204" pitchFamily="18" charset="0"/>
                          </a:rPr>
                          <m:t>𝟒</m:t>
                        </m:r>
                        <m:r>
                          <a:rPr lang="el-GR" sz="6200" b="1" i="1" smtClean="0">
                            <a:solidFill>
                              <a:srgbClr val="FF0000"/>
                            </a:solidFill>
                            <a:latin typeface="Cambria Math" panose="02040503050406030204" pitchFamily="18" charset="0"/>
                          </a:rPr>
                          <m:t>𝝅</m:t>
                        </m:r>
                      </m:den>
                    </m:f>
                  </m:oMath>
                </a14:m>
                <a:r>
                  <a:rPr lang="el-GR" sz="6200" b="1" dirty="0">
                    <a:solidFill>
                      <a:srgbClr val="FF0000"/>
                    </a:solidFill>
                  </a:rPr>
                  <a:t> </a:t>
                </a:r>
                <a14:m>
                  <m:oMath xmlns:m="http://schemas.openxmlformats.org/officeDocument/2006/math">
                    <m:f>
                      <m:fPr>
                        <m:ctrlPr>
                          <a:rPr lang="el-GR" sz="6200" b="1" i="1" dirty="0" smtClean="0">
                            <a:solidFill>
                              <a:srgbClr val="FF0000"/>
                            </a:solidFill>
                            <a:latin typeface="Cambria Math" panose="02040503050406030204" pitchFamily="18" charset="0"/>
                          </a:rPr>
                        </m:ctrlPr>
                      </m:fPr>
                      <m:num>
                        <m:r>
                          <a:rPr lang="el-GR" sz="6200" b="1" i="0" dirty="0" smtClean="0">
                            <a:solidFill>
                              <a:srgbClr val="FF0000"/>
                            </a:solidFill>
                            <a:latin typeface="Cambria Math" panose="02040503050406030204" pitchFamily="18" charset="0"/>
                          </a:rPr>
                          <m:t>𝚰</m:t>
                        </m:r>
                        <m:r>
                          <m:rPr>
                            <m:nor/>
                          </m:rPr>
                          <a:rPr lang="el-GR" sz="6200" b="1" i="0" dirty="0" smtClean="0">
                            <a:solidFill>
                              <a:srgbClr val="FF0000"/>
                            </a:solidFill>
                            <a:latin typeface="Cambria Math" panose="02040503050406030204" pitchFamily="18" charset="0"/>
                          </a:rPr>
                          <m:t> </m:t>
                        </m:r>
                        <m:r>
                          <m:rPr>
                            <m:nor/>
                          </m:rPr>
                          <a:rPr lang="el-GR" sz="6200" b="1" dirty="0">
                            <a:solidFill>
                              <a:srgbClr val="FF0000"/>
                            </a:solidFill>
                            <a:latin typeface="Segoe UI" panose="020B0502040204020203" pitchFamily="34" charset="0"/>
                          </a:rPr>
                          <m:t>Δ</m:t>
                        </m:r>
                        <m:r>
                          <m:rPr>
                            <m:nor/>
                          </m:rPr>
                          <a:rPr lang="en-US" sz="6200" b="1" dirty="0">
                            <a:solidFill>
                              <a:srgbClr val="FF0000"/>
                            </a:solidFill>
                            <a:latin typeface="Segoe UI" panose="020B0502040204020203" pitchFamily="34" charset="0"/>
                          </a:rPr>
                          <m:t>l</m:t>
                        </m:r>
                      </m:num>
                      <m:den>
                        <m:r>
                          <m:rPr>
                            <m:nor/>
                          </m:rPr>
                          <a:rPr lang="en-US" sz="6200" b="1" dirty="0">
                            <a:solidFill>
                              <a:srgbClr val="FF0000"/>
                            </a:solidFill>
                            <a:latin typeface="Segoe UI" panose="020B0502040204020203" pitchFamily="34" charset="0"/>
                          </a:rPr>
                          <m:t>r</m:t>
                        </m:r>
                        <m:r>
                          <a:rPr lang="el-GR" sz="6200" b="1" i="1" dirty="0" smtClean="0">
                            <a:solidFill>
                              <a:srgbClr val="FF0000"/>
                            </a:solidFill>
                            <a:latin typeface="Cambria Math" panose="02040503050406030204" pitchFamily="18" charset="0"/>
                          </a:rPr>
                          <m:t>^</m:t>
                        </m:r>
                        <m:r>
                          <a:rPr lang="el-GR" sz="6200" b="1" i="1" dirty="0" smtClean="0">
                            <a:solidFill>
                              <a:srgbClr val="FF0000"/>
                            </a:solidFill>
                            <a:latin typeface="Cambria Math" panose="02040503050406030204" pitchFamily="18" charset="0"/>
                          </a:rPr>
                          <m:t>𝟐</m:t>
                        </m:r>
                      </m:den>
                    </m:f>
                  </m:oMath>
                </a14:m>
                <a:r>
                  <a:rPr lang="el-GR" sz="6200" b="1" dirty="0">
                    <a:solidFill>
                      <a:srgbClr val="FF0000"/>
                    </a:solidFill>
                  </a:rPr>
                  <a:t> ημθ</a:t>
                </a:r>
              </a:p>
              <a:p>
                <a:pPr marL="0" indent="0">
                  <a:buNone/>
                </a:pPr>
                <a:endParaRPr lang="el-GR" sz="4200" dirty="0"/>
              </a:p>
              <a:p>
                <a:pPr>
                  <a:buFont typeface="Wingdings" panose="05000000000000000000" pitchFamily="2" charset="2"/>
                  <a:buChar char="Ø"/>
                </a:pPr>
                <a:r>
                  <a:rPr lang="el-GR" sz="6000" dirty="0"/>
                  <a:t>Στη σχέση αυτή το θ είναι η γωνία που σχηματίζουν τα διανύσματα  </a:t>
                </a:r>
                <a:r>
                  <a:rPr lang="en-US" sz="6000" dirty="0"/>
                  <a:t>r </a:t>
                </a:r>
                <a:r>
                  <a:rPr lang="el-GR" sz="6000" dirty="0"/>
                  <a:t>και ΔΙ. Η σταθερά μ0 λέγεται μαγνητική διαπερατότητα του κενού:</a:t>
                </a:r>
                <a:r>
                  <a:rPr lang="en-US" sz="6000" dirty="0"/>
                  <a:t> </a:t>
                </a:r>
              </a:p>
              <a:p>
                <a:pPr marL="0" indent="0">
                  <a:buNone/>
                </a:pPr>
                <a:r>
                  <a:rPr lang="en-US" sz="6000" dirty="0"/>
                  <a:t>        </a:t>
                </a:r>
                <a:r>
                  <a:rPr lang="el-GR" sz="6000" dirty="0"/>
                  <a:t>μ0= 4π* 10^(-7) </a:t>
                </a:r>
                <a14:m>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𝑇</m:t>
                        </m:r>
                        <m:r>
                          <a:rPr lang="en-US" sz="6000" b="0" i="1" smtClean="0">
                            <a:latin typeface="Cambria Math" panose="02040503050406030204" pitchFamily="18" charset="0"/>
                          </a:rPr>
                          <m:t> </m:t>
                        </m:r>
                        <m:r>
                          <a:rPr lang="en-US" sz="6000" b="0" i="1" smtClean="0">
                            <a:latin typeface="Cambria Math" panose="02040503050406030204" pitchFamily="18" charset="0"/>
                          </a:rPr>
                          <m:t>𝑚</m:t>
                        </m:r>
                      </m:num>
                      <m:den>
                        <m:r>
                          <a:rPr lang="en-US" sz="6000" b="0" i="1" smtClean="0">
                            <a:latin typeface="Cambria Math" panose="02040503050406030204" pitchFamily="18" charset="0"/>
                          </a:rPr>
                          <m:t>𝐴</m:t>
                        </m:r>
                      </m:den>
                    </m:f>
                  </m:oMath>
                </a14:m>
                <a:endParaRPr lang="en-US" sz="6000" dirty="0"/>
              </a:p>
              <a:p>
                <a:pPr marL="0" indent="0">
                  <a:buNone/>
                </a:pPr>
                <a:r>
                  <a:rPr lang="en-US" sz="6000" dirty="0"/>
                  <a:t>          </a:t>
                </a:r>
              </a:p>
              <a:p>
                <a:pPr marL="0" indent="0">
                  <a:buNone/>
                </a:pPr>
                <a:r>
                  <a:rPr lang="en-US" sz="6000" dirty="0"/>
                  <a:t>	 </a:t>
                </a:r>
                <a14:m>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𝑇</m:t>
                        </m:r>
                        <m:r>
                          <a:rPr lang="en-US" sz="6000" b="0" i="1" smtClean="0">
                            <a:latin typeface="Cambria Math" panose="02040503050406030204" pitchFamily="18" charset="0"/>
                          </a:rPr>
                          <m:t> </m:t>
                        </m:r>
                        <m:r>
                          <a:rPr lang="en-US" sz="6000" b="0" i="1" smtClean="0">
                            <a:latin typeface="Cambria Math" panose="02040503050406030204" pitchFamily="18" charset="0"/>
                          </a:rPr>
                          <m:t>𝑚</m:t>
                        </m:r>
                      </m:num>
                      <m:den>
                        <m:r>
                          <a:rPr lang="en-US" sz="6000" b="0" i="1" smtClean="0">
                            <a:latin typeface="Cambria Math" panose="02040503050406030204" pitchFamily="18" charset="0"/>
                          </a:rPr>
                          <m:t>𝐴</m:t>
                        </m:r>
                      </m:den>
                    </m:f>
                  </m:oMath>
                </a14:m>
                <a:r>
                  <a:rPr lang="en-US" sz="6000" dirty="0"/>
                  <a:t>= </a:t>
                </a:r>
                <a14:m>
                  <m:oMath xmlns:m="http://schemas.openxmlformats.org/officeDocument/2006/math">
                    <m:f>
                      <m:fPr>
                        <m:ctrlPr>
                          <a:rPr lang="en-US" sz="6000" i="1">
                            <a:latin typeface="Cambria Math" panose="02040503050406030204" pitchFamily="18" charset="0"/>
                          </a:rPr>
                        </m:ctrlPr>
                      </m:fPr>
                      <m:num>
                        <m:r>
                          <a:rPr lang="en-US" sz="6000" b="0" i="1" smtClean="0">
                            <a:latin typeface="Cambria Math" panose="02040503050406030204" pitchFamily="18" charset="0"/>
                          </a:rPr>
                          <m:t>𝑁</m:t>
                        </m:r>
                      </m:num>
                      <m:den>
                        <m:r>
                          <a:rPr lang="en-US" sz="6000" i="1">
                            <a:latin typeface="Cambria Math" panose="02040503050406030204" pitchFamily="18" charset="0"/>
                          </a:rPr>
                          <m:t>𝐴</m:t>
                        </m:r>
                        <m:r>
                          <a:rPr lang="en-US" sz="6000" b="0" i="1" smtClean="0">
                            <a:latin typeface="Cambria Math" panose="02040503050406030204" pitchFamily="18" charset="0"/>
                          </a:rPr>
                          <m:t>^2</m:t>
                        </m:r>
                      </m:den>
                    </m:f>
                  </m:oMath>
                </a14:m>
                <a:r>
                  <a:rPr lang="en-US" sz="6000" dirty="0"/>
                  <a:t>= </a:t>
                </a:r>
                <a14:m>
                  <m:oMath xmlns:m="http://schemas.openxmlformats.org/officeDocument/2006/math">
                    <m:f>
                      <m:fPr>
                        <m:ctrlPr>
                          <a:rPr lang="en-US" sz="6000" i="1">
                            <a:latin typeface="Cambria Math" panose="02040503050406030204" pitchFamily="18" charset="0"/>
                          </a:rPr>
                        </m:ctrlPr>
                      </m:fPr>
                      <m:num>
                        <m:r>
                          <a:rPr lang="en-US" sz="6000" b="0" i="1" smtClean="0">
                            <a:latin typeface="Cambria Math" panose="02040503050406030204" pitchFamily="18" charset="0"/>
                          </a:rPr>
                          <m:t>𝑉</m:t>
                        </m:r>
                        <m:r>
                          <a:rPr lang="en-US" sz="6000" b="0" i="1" smtClean="0">
                            <a:latin typeface="Cambria Math" panose="02040503050406030204" pitchFamily="18" charset="0"/>
                          </a:rPr>
                          <m:t> </m:t>
                        </m:r>
                        <m:r>
                          <a:rPr lang="en-US" sz="6000" b="0" i="1" smtClean="0">
                            <a:latin typeface="Cambria Math" panose="02040503050406030204" pitchFamily="18" charset="0"/>
                          </a:rPr>
                          <m:t>𝑠</m:t>
                        </m:r>
                      </m:num>
                      <m:den>
                        <m:r>
                          <a:rPr lang="en-US" sz="6000" i="1">
                            <a:latin typeface="Cambria Math" panose="02040503050406030204" pitchFamily="18" charset="0"/>
                          </a:rPr>
                          <m:t>𝐴</m:t>
                        </m:r>
                        <m:r>
                          <a:rPr lang="en-US" sz="6000" b="0" i="1" smtClean="0">
                            <a:latin typeface="Cambria Math" panose="02040503050406030204" pitchFamily="18" charset="0"/>
                          </a:rPr>
                          <m:t>𝑚</m:t>
                        </m:r>
                      </m:den>
                    </m:f>
                  </m:oMath>
                </a14:m>
                <a:endParaRPr lang="en-US" sz="6000" dirty="0"/>
              </a:p>
              <a:p>
                <a:pPr marL="0" indent="0">
                  <a:buNone/>
                </a:pPr>
                <a:endParaRPr lang="en-US" sz="6000" dirty="0"/>
              </a:p>
              <a:p>
                <a:pPr>
                  <a:buFont typeface="Wingdings" panose="05000000000000000000" pitchFamily="2" charset="2"/>
                  <a:buChar char="Ø"/>
                </a:pPr>
                <a:r>
                  <a:rPr lang="el-GR" sz="6000" dirty="0"/>
                  <a:t>Το διάνυσμα ΔΒ είναι κάθετο στο επίπεδο που ορίζουν τα διανύσματα Δ</a:t>
                </a:r>
                <a:r>
                  <a:rPr lang="en-US" sz="6000" dirty="0"/>
                  <a:t>l</a:t>
                </a:r>
                <a:r>
                  <a:rPr lang="el-GR" sz="6000" dirty="0"/>
                  <a:t> και </a:t>
                </a:r>
                <a:r>
                  <a:rPr lang="en-US" sz="6000" dirty="0"/>
                  <a:t>r</a:t>
                </a:r>
                <a:r>
                  <a:rPr lang="el-GR" sz="6000" dirty="0"/>
                  <a:t> και η φορά του δίνεται από τον κανόνα του δεξιού χεριού. </a:t>
                </a:r>
                <a:endParaRPr lang="en-GB" sz="6000" dirty="0"/>
              </a:p>
              <a:p>
                <a:endParaRPr lang="el-GR" sz="6000" dirty="0"/>
              </a:p>
              <a:p>
                <a:endParaRPr lang="en-GB" dirty="0"/>
              </a:p>
            </p:txBody>
          </p:sp>
        </mc:Choice>
        <mc:Fallback xmlns="">
          <p:sp>
            <p:nvSpPr>
              <p:cNvPr id="3" name="Content Placeholder 2">
                <a:extLst>
                  <a:ext uri="{FF2B5EF4-FFF2-40B4-BE49-F238E27FC236}">
                    <a16:creationId xmlns:a16="http://schemas.microsoft.com/office/drawing/2014/main" id="{F6874228-4D53-D297-9C05-95ABE78996F4}"/>
                  </a:ext>
                </a:extLst>
              </p:cNvPr>
              <p:cNvSpPr>
                <a:spLocks noGrp="1" noRot="1" noChangeAspect="1" noMove="1" noResize="1" noEditPoints="1" noAdjustHandles="1" noChangeArrowheads="1" noChangeShapeType="1" noTextEdit="1"/>
              </p:cNvSpPr>
              <p:nvPr>
                <p:ph idx="1"/>
              </p:nvPr>
            </p:nvSpPr>
            <p:spPr>
              <a:xfrm>
                <a:off x="5584874" y="225084"/>
                <a:ext cx="4684541" cy="6344528"/>
              </a:xfrm>
              <a:blipFill>
                <a:blip r:embed="rId2"/>
                <a:stretch>
                  <a:fillRect l="-1170"/>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47B9F270-423E-F306-B6F5-57F412F034B3}"/>
              </a:ext>
            </a:extLst>
          </p:cNvPr>
          <p:cNvPicPr>
            <a:picLocks noChangeAspect="1"/>
          </p:cNvPicPr>
          <p:nvPr/>
        </p:nvPicPr>
        <p:blipFill>
          <a:blip r:embed="rId3"/>
          <a:stretch>
            <a:fillRect/>
          </a:stretch>
        </p:blipFill>
        <p:spPr>
          <a:xfrm>
            <a:off x="866336" y="1381528"/>
            <a:ext cx="4094196" cy="4698942"/>
          </a:xfrm>
          <a:prstGeom prst="rect">
            <a:avLst/>
          </a:prstGeom>
        </p:spPr>
      </p:pic>
      <p:cxnSp>
        <p:nvCxnSpPr>
          <p:cNvPr id="8" name="Straight Arrow Connector 7">
            <a:extLst>
              <a:ext uri="{FF2B5EF4-FFF2-40B4-BE49-F238E27FC236}">
                <a16:creationId xmlns:a16="http://schemas.microsoft.com/office/drawing/2014/main" id="{18B7B0DF-CEC5-E6A5-312B-C12CE4AFED72}"/>
              </a:ext>
            </a:extLst>
          </p:cNvPr>
          <p:cNvCxnSpPr/>
          <p:nvPr/>
        </p:nvCxnSpPr>
        <p:spPr>
          <a:xfrm>
            <a:off x="8939284" y="3098042"/>
            <a:ext cx="1228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0DE671C-2FBD-2F5E-D194-32FE0CDD7A0F}"/>
              </a:ext>
            </a:extLst>
          </p:cNvPr>
          <p:cNvCxnSpPr/>
          <p:nvPr/>
        </p:nvCxnSpPr>
        <p:spPr>
          <a:xfrm>
            <a:off x="9512490" y="3084394"/>
            <a:ext cx="1637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C0712AF-D00F-0B52-96D2-1D7A73AA1687}"/>
              </a:ext>
            </a:extLst>
          </p:cNvPr>
          <p:cNvCxnSpPr/>
          <p:nvPr/>
        </p:nvCxnSpPr>
        <p:spPr>
          <a:xfrm>
            <a:off x="6255613" y="5948083"/>
            <a:ext cx="1364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13">
            <a:extLst>
              <a:ext uri="{FF2B5EF4-FFF2-40B4-BE49-F238E27FC236}">
                <a16:creationId xmlns:a16="http://schemas.microsoft.com/office/drawing/2014/main" id="{CE39FE43-D002-4EB7-8882-5354F3028AA4}"/>
              </a:ext>
            </a:extLst>
          </p:cNvPr>
          <p:cNvCxnSpPr>
            <a:cxnSpLocks/>
          </p:cNvCxnSpPr>
          <p:nvPr/>
        </p:nvCxnSpPr>
        <p:spPr>
          <a:xfrm>
            <a:off x="9772058" y="5695535"/>
            <a:ext cx="182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233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9355-5E99-9B5A-F189-75CD7AF614A9}"/>
              </a:ext>
            </a:extLst>
          </p:cNvPr>
          <p:cNvSpPr>
            <a:spLocks noGrp="1"/>
          </p:cNvSpPr>
          <p:nvPr>
            <p:ph type="title"/>
          </p:nvPr>
        </p:nvSpPr>
        <p:spPr>
          <a:xfrm>
            <a:off x="1035732" y="230266"/>
            <a:ext cx="10120532" cy="1325563"/>
          </a:xfrm>
        </p:spPr>
        <p:txBody>
          <a:bodyPr/>
          <a:lstStyle/>
          <a:p>
            <a:r>
              <a:rPr lang="el-GR" b="1" dirty="0">
                <a:solidFill>
                  <a:srgbClr val="C00000"/>
                </a:solidFill>
              </a:rPr>
              <a:t>Παρατηρήσεις στον νόμο των </a:t>
            </a:r>
            <a:r>
              <a:rPr lang="en-US" b="1" dirty="0" err="1">
                <a:solidFill>
                  <a:srgbClr val="C00000"/>
                </a:solidFill>
              </a:rPr>
              <a:t>Biot</a:t>
            </a:r>
            <a:r>
              <a:rPr lang="en-US" b="1" dirty="0">
                <a:solidFill>
                  <a:srgbClr val="C00000"/>
                </a:solidFill>
              </a:rPr>
              <a:t> </a:t>
            </a:r>
            <a:r>
              <a:rPr lang="el-GR" b="1" dirty="0">
                <a:solidFill>
                  <a:srgbClr val="C00000"/>
                </a:solidFill>
              </a:rPr>
              <a:t>και </a:t>
            </a:r>
            <a:r>
              <a:rPr lang="en-US" b="1" dirty="0">
                <a:solidFill>
                  <a:srgbClr val="C00000"/>
                </a:solidFill>
              </a:rPr>
              <a:t>Savart</a:t>
            </a:r>
            <a:endParaRPr lang="en-GB" b="1" dirty="0">
              <a:solidFill>
                <a:srgbClr val="C00000"/>
              </a:solidFill>
            </a:endParaRPr>
          </a:p>
        </p:txBody>
      </p:sp>
      <p:sp>
        <p:nvSpPr>
          <p:cNvPr id="6" name="TextBox 5">
            <a:extLst>
              <a:ext uri="{FF2B5EF4-FFF2-40B4-BE49-F238E27FC236}">
                <a16:creationId xmlns:a16="http://schemas.microsoft.com/office/drawing/2014/main" id="{3DDF1AD1-F4A0-CBF5-AEB0-F217B9604A6A}"/>
              </a:ext>
            </a:extLst>
          </p:cNvPr>
          <p:cNvSpPr txBox="1"/>
          <p:nvPr/>
        </p:nvSpPr>
        <p:spPr>
          <a:xfrm>
            <a:off x="2016369" y="1337070"/>
            <a:ext cx="8159261" cy="3693319"/>
          </a:xfrm>
          <a:prstGeom prst="rect">
            <a:avLst/>
          </a:prstGeom>
          <a:noFill/>
        </p:spPr>
        <p:txBody>
          <a:bodyPr wrap="square" rtlCol="0">
            <a:spAutoFit/>
          </a:bodyPr>
          <a:lstStyle/>
          <a:p>
            <a:pPr marL="285750" indent="-285750">
              <a:buFont typeface="Wingdings" panose="05000000000000000000" pitchFamily="2" charset="2"/>
              <a:buChar char="Ø"/>
            </a:pPr>
            <a:r>
              <a:rPr lang="el-GR" dirty="0"/>
              <a:t>Τα ΔΙ, </a:t>
            </a:r>
            <a:r>
              <a:rPr lang="en-US" dirty="0"/>
              <a:t>r </a:t>
            </a:r>
            <a:r>
              <a:rPr lang="el-GR" dirty="0"/>
              <a:t>και ΔΒ είναι διανυσματικά μεγέθη, άρα έχουν μέτρο, διεύθυνση και φορά.</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Τα διάνυσμα</a:t>
            </a:r>
            <a:r>
              <a:rPr lang="en-US" dirty="0"/>
              <a:t> </a:t>
            </a:r>
            <a:r>
              <a:rPr lang="el-GR" dirty="0"/>
              <a:t>ΔΙ έχει τη φορά της έντασης Ι</a:t>
            </a:r>
          </a:p>
          <a:p>
            <a:endParaRPr lang="el-GR" dirty="0"/>
          </a:p>
          <a:p>
            <a:pPr marL="285750" indent="-285750">
              <a:buFont typeface="Wingdings" panose="05000000000000000000" pitchFamily="2" charset="2"/>
              <a:buChar char="Ø"/>
            </a:pPr>
            <a:r>
              <a:rPr lang="el-GR" dirty="0"/>
              <a:t>Το διάνυσμα ΔΒ είναι κάθετο στο επίπεδο που ορίζεται από τα ΔΙ και </a:t>
            </a:r>
            <a:r>
              <a:rPr lang="en-US" dirty="0"/>
              <a:t>r</a:t>
            </a:r>
            <a:r>
              <a:rPr lang="el-GR" dirty="0"/>
              <a:t>, επομένως είναι κάθετο και στα δύο αυτά διανύσματα.</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Η φορά του ΔΒ δίνεται από τον κανόνα του δεξιού χεριού σε στυλ ωτοστοπ. Δίχνιυμε με τον αντίχειρα τη φορά του ρεύματος, με τα υπόλοιπα δάκτυλα να βρίσκοναι από τη μεριά που είναι το σημείο Α. Τότε αν στρείψουμε αυτά τα δάκτυλα, δείχνουν τη φορά του ΔΒ.</a:t>
            </a:r>
          </a:p>
          <a:p>
            <a:r>
              <a:rPr lang="el-GR" dirty="0"/>
              <a:t>      </a:t>
            </a:r>
          </a:p>
          <a:p>
            <a:pPr marL="285750" indent="-285750">
              <a:buFont typeface="Wingdings" panose="05000000000000000000" pitchFamily="2" charset="2"/>
              <a:buChar char="Ø"/>
            </a:pPr>
            <a:endParaRPr lang="en-GB" dirty="0"/>
          </a:p>
        </p:txBody>
      </p:sp>
      <p:pic>
        <p:nvPicPr>
          <p:cNvPr id="10" name="Picture 9">
            <a:extLst>
              <a:ext uri="{FF2B5EF4-FFF2-40B4-BE49-F238E27FC236}">
                <a16:creationId xmlns:a16="http://schemas.microsoft.com/office/drawing/2014/main" id="{88E8B155-71A7-84E2-A619-96CFC5F9ABD0}"/>
              </a:ext>
            </a:extLst>
          </p:cNvPr>
          <p:cNvPicPr>
            <a:picLocks noChangeAspect="1"/>
          </p:cNvPicPr>
          <p:nvPr/>
        </p:nvPicPr>
        <p:blipFill>
          <a:blip r:embed="rId2"/>
          <a:stretch>
            <a:fillRect/>
          </a:stretch>
        </p:blipFill>
        <p:spPr>
          <a:xfrm>
            <a:off x="2800076" y="4704266"/>
            <a:ext cx="6591845" cy="1923468"/>
          </a:xfrm>
          <a:prstGeom prst="rect">
            <a:avLst/>
          </a:prstGeom>
        </p:spPr>
      </p:pic>
    </p:spTree>
    <p:extLst>
      <p:ext uri="{BB962C8B-B14F-4D97-AF65-F5344CB8AC3E}">
        <p14:creationId xmlns:p14="http://schemas.microsoft.com/office/powerpoint/2010/main" val="285781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4E9A60-BA38-35E6-4061-BCA12196B075}"/>
              </a:ext>
            </a:extLst>
          </p:cNvPr>
          <p:cNvSpPr txBox="1"/>
          <p:nvPr/>
        </p:nvSpPr>
        <p:spPr>
          <a:xfrm>
            <a:off x="887708" y="715329"/>
            <a:ext cx="8015287" cy="2308324"/>
          </a:xfrm>
          <a:prstGeom prst="rect">
            <a:avLst/>
          </a:prstGeom>
          <a:noFill/>
        </p:spPr>
        <p:txBody>
          <a:bodyPr wrap="square" rtlCol="0">
            <a:spAutoFit/>
          </a:bodyPr>
          <a:lstStyle/>
          <a:p>
            <a:pPr marL="285750" indent="-285750">
              <a:buFont typeface="Wingdings" panose="05000000000000000000" pitchFamily="2" charset="2"/>
              <a:buChar char="Ø"/>
            </a:pPr>
            <a:r>
              <a:rPr lang="el-GR" dirty="0"/>
              <a:t>Ο νόμος των</a:t>
            </a:r>
            <a:r>
              <a:rPr lang="en-US" dirty="0"/>
              <a:t> </a:t>
            </a:r>
            <a:r>
              <a:rPr lang="en-US" dirty="0" err="1"/>
              <a:t>Biot</a:t>
            </a:r>
            <a:r>
              <a:rPr lang="en-US" dirty="0"/>
              <a:t> </a:t>
            </a:r>
            <a:r>
              <a:rPr lang="el-GR" dirty="0"/>
              <a:t>και </a:t>
            </a:r>
            <a:r>
              <a:rPr lang="en-US" dirty="0"/>
              <a:t>Savart</a:t>
            </a:r>
            <a:r>
              <a:rPr lang="el-GR" dirty="0"/>
              <a:t> μας δίνεινει το μέτρο της έντασης ΔΒ ενός στοιχειώδους τμήματος του αγωγού. </a:t>
            </a:r>
          </a:p>
          <a:p>
            <a:pPr marL="285750" indent="-285750">
              <a:buFont typeface="Wingdings" panose="05000000000000000000" pitchFamily="2" charset="2"/>
              <a:buChar char="Ø"/>
            </a:pPr>
            <a:r>
              <a:rPr lang="el-GR" dirty="0"/>
              <a:t>Για να βρούμε την ¨ενταση Β του μαγνητικού πεδίου που δημιουργεί ο αγωγός, πρέπει να τον χωρίσουμε σε ένα αρκετά μεγάλο αριθμό στοιχειωδών τμημάτων ΔΙ. Να υπολογίσουμε με τον νόμο των</a:t>
            </a:r>
            <a:r>
              <a:rPr lang="en-US" dirty="0"/>
              <a:t> </a:t>
            </a:r>
            <a:r>
              <a:rPr lang="en-US" dirty="0" err="1"/>
              <a:t>Biot</a:t>
            </a:r>
            <a:r>
              <a:rPr lang="en-US" dirty="0"/>
              <a:t> </a:t>
            </a:r>
            <a:r>
              <a:rPr lang="el-GR" dirty="0"/>
              <a:t>και </a:t>
            </a:r>
            <a:r>
              <a:rPr lang="en-US" dirty="0"/>
              <a:t>Savart</a:t>
            </a:r>
            <a:r>
              <a:rPr lang="el-GR" dirty="0"/>
              <a:t>  την ένταση ΔΒ κάθε στοιχειώδους τμήματος και στη σνέχεια να προσθέσουμε διανυσματικά όλα τα στοιχειώδη ΔΒ. Αυτό όμως απαιτεί γνώση ολοκληρωμάτων.</a:t>
            </a:r>
          </a:p>
          <a:p>
            <a:r>
              <a:rPr lang="el-GR" dirty="0"/>
              <a:t>                                              Β= ΔΒ1+ΔΒ2+ΔΒ3+ΔΒ4+.........</a:t>
            </a:r>
            <a:endParaRPr lang="en-GB" dirty="0"/>
          </a:p>
        </p:txBody>
      </p:sp>
      <p:cxnSp>
        <p:nvCxnSpPr>
          <p:cNvPr id="8" name="Straight Arrow Connector 7">
            <a:extLst>
              <a:ext uri="{FF2B5EF4-FFF2-40B4-BE49-F238E27FC236}">
                <a16:creationId xmlns:a16="http://schemas.microsoft.com/office/drawing/2014/main" id="{8595F4D5-56F2-A809-D8A0-5B66143E9FE7}"/>
              </a:ext>
            </a:extLst>
          </p:cNvPr>
          <p:cNvCxnSpPr>
            <a:cxnSpLocks/>
          </p:cNvCxnSpPr>
          <p:nvPr/>
        </p:nvCxnSpPr>
        <p:spPr>
          <a:xfrm>
            <a:off x="3393354" y="2743616"/>
            <a:ext cx="1228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0457A3BF-631A-0696-97EC-EE31E0DB5F9A}"/>
              </a:ext>
            </a:extLst>
          </p:cNvPr>
          <p:cNvPicPr>
            <a:picLocks noChangeAspect="1"/>
          </p:cNvPicPr>
          <p:nvPr/>
        </p:nvPicPr>
        <p:blipFill>
          <a:blip r:embed="rId2"/>
          <a:stretch>
            <a:fillRect/>
          </a:stretch>
        </p:blipFill>
        <p:spPr>
          <a:xfrm>
            <a:off x="3736178" y="2661313"/>
            <a:ext cx="207282" cy="164606"/>
          </a:xfrm>
          <a:prstGeom prst="rect">
            <a:avLst/>
          </a:prstGeom>
        </p:spPr>
      </p:pic>
      <p:cxnSp>
        <p:nvCxnSpPr>
          <p:cNvPr id="10" name="Straight Arrow Connector 9">
            <a:extLst>
              <a:ext uri="{FF2B5EF4-FFF2-40B4-BE49-F238E27FC236}">
                <a16:creationId xmlns:a16="http://schemas.microsoft.com/office/drawing/2014/main" id="{B9E2E26D-7DD6-9BAD-D54E-0D6817DCE196}"/>
              </a:ext>
            </a:extLst>
          </p:cNvPr>
          <p:cNvCxnSpPr>
            <a:cxnSpLocks/>
          </p:cNvCxnSpPr>
          <p:nvPr/>
        </p:nvCxnSpPr>
        <p:spPr>
          <a:xfrm>
            <a:off x="4203250" y="2743616"/>
            <a:ext cx="1637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9B08D71-29C1-CF09-6C7C-E240C747B352}"/>
              </a:ext>
            </a:extLst>
          </p:cNvPr>
          <p:cNvCxnSpPr>
            <a:cxnSpLocks/>
          </p:cNvCxnSpPr>
          <p:nvPr/>
        </p:nvCxnSpPr>
        <p:spPr>
          <a:xfrm>
            <a:off x="4763069" y="2743616"/>
            <a:ext cx="132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643BAB4-C082-ED12-7D38-49661F037008}"/>
              </a:ext>
            </a:extLst>
          </p:cNvPr>
          <p:cNvCxnSpPr>
            <a:cxnSpLocks/>
          </p:cNvCxnSpPr>
          <p:nvPr/>
        </p:nvCxnSpPr>
        <p:spPr>
          <a:xfrm>
            <a:off x="5145206" y="2740106"/>
            <a:ext cx="17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DF283DA3-9663-8B9F-A1F6-9581A4DD3C82}"/>
              </a:ext>
            </a:extLst>
          </p:cNvPr>
          <p:cNvPicPr>
            <a:picLocks noChangeAspect="1"/>
          </p:cNvPicPr>
          <p:nvPr/>
        </p:nvPicPr>
        <p:blipFill>
          <a:blip r:embed="rId3"/>
          <a:stretch>
            <a:fillRect/>
          </a:stretch>
        </p:blipFill>
        <p:spPr>
          <a:xfrm>
            <a:off x="2995684" y="3258474"/>
            <a:ext cx="4653886" cy="3257720"/>
          </a:xfrm>
          <a:prstGeom prst="rect">
            <a:avLst/>
          </a:prstGeom>
        </p:spPr>
      </p:pic>
    </p:spTree>
    <p:extLst>
      <p:ext uri="{BB962C8B-B14F-4D97-AF65-F5344CB8AC3E}">
        <p14:creationId xmlns:p14="http://schemas.microsoft.com/office/powerpoint/2010/main" val="335846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490C20-2A46-BCA5-BFBD-12A88F51DF0C}"/>
              </a:ext>
            </a:extLst>
          </p:cNvPr>
          <p:cNvSpPr txBox="1"/>
          <p:nvPr/>
        </p:nvSpPr>
        <p:spPr>
          <a:xfrm>
            <a:off x="1843300" y="1011586"/>
            <a:ext cx="8781908" cy="1384995"/>
          </a:xfrm>
          <a:prstGeom prst="rect">
            <a:avLst/>
          </a:prstGeom>
          <a:noFill/>
        </p:spPr>
        <p:txBody>
          <a:bodyPr wrap="square" rtlCol="0">
            <a:spAutoFit/>
          </a:bodyPr>
          <a:lstStyle/>
          <a:p>
            <a:pPr marL="285750" indent="-285750">
              <a:buFont typeface="Wingdings" panose="05000000000000000000" pitchFamily="2" charset="2"/>
              <a:buChar char="Ø"/>
            </a:pPr>
            <a:r>
              <a:rPr lang="el-GR" sz="2800" dirty="0"/>
              <a:t>Ο νόμος των </a:t>
            </a:r>
            <a:r>
              <a:rPr lang="en-US" sz="2800" dirty="0" err="1"/>
              <a:t>Biot</a:t>
            </a:r>
            <a:r>
              <a:rPr lang="en-US" sz="2800" dirty="0"/>
              <a:t> </a:t>
            </a:r>
            <a:r>
              <a:rPr lang="el-GR" sz="2800" dirty="0"/>
              <a:t>και </a:t>
            </a:r>
            <a:r>
              <a:rPr lang="en-US" sz="2800" dirty="0"/>
              <a:t>Savart</a:t>
            </a:r>
            <a:r>
              <a:rPr lang="el-GR" sz="2800" dirty="0"/>
              <a:t>  είναι για τον μαγνητισμό ό,τι είναι για τον ηλεκτρισμό ο νόμος του </a:t>
            </a:r>
            <a:r>
              <a:rPr lang="en-US" sz="2800" dirty="0"/>
              <a:t>Coulomb </a:t>
            </a:r>
            <a:r>
              <a:rPr lang="el-GR" sz="2800" dirty="0"/>
              <a:t>και είναι ανάλογος με αυτόν </a:t>
            </a:r>
            <a:endParaRPr lang="en-GB" sz="28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7C0F54-C3D0-3E7B-4EEE-3A337CAF1BB9}"/>
                  </a:ext>
                </a:extLst>
              </p:cNvPr>
              <p:cNvSpPr txBox="1"/>
              <p:nvPr/>
            </p:nvSpPr>
            <p:spPr>
              <a:xfrm>
                <a:off x="1894908" y="2859876"/>
                <a:ext cx="4543425" cy="1787862"/>
              </a:xfrm>
              <a:prstGeom prst="rect">
                <a:avLst/>
              </a:prstGeom>
              <a:noFill/>
            </p:spPr>
            <p:txBody>
              <a:bodyPr wrap="square" rtlCol="0">
                <a:spAutoFit/>
              </a:bodyPr>
              <a:lstStyle/>
              <a:p>
                <a:pPr marL="457200" indent="-457200">
                  <a:buFont typeface="Wingdings" panose="05000000000000000000" pitchFamily="2" charset="2"/>
                  <a:buChar char="Ø"/>
                </a:pPr>
                <a:r>
                  <a:rPr lang="el-GR" sz="3200" dirty="0">
                    <a:solidFill>
                      <a:srgbClr val="C00000"/>
                    </a:solidFill>
                  </a:rPr>
                  <a:t>Νόμος </a:t>
                </a:r>
                <a:r>
                  <a:rPr lang="en-US" sz="3200" dirty="0" err="1">
                    <a:solidFill>
                      <a:srgbClr val="C00000"/>
                    </a:solidFill>
                  </a:rPr>
                  <a:t>Biot</a:t>
                </a:r>
                <a:r>
                  <a:rPr lang="el-GR" sz="3200" dirty="0">
                    <a:solidFill>
                      <a:srgbClr val="C00000"/>
                    </a:solidFill>
                  </a:rPr>
                  <a:t>-</a:t>
                </a:r>
                <a:r>
                  <a:rPr lang="en-US" sz="3200" dirty="0">
                    <a:solidFill>
                      <a:srgbClr val="C00000"/>
                    </a:solidFill>
                  </a:rPr>
                  <a:t>Savart</a:t>
                </a:r>
                <a:endParaRPr lang="el-GR" sz="3200" dirty="0">
                  <a:solidFill>
                    <a:srgbClr val="C00000"/>
                  </a:solidFill>
                </a:endParaRPr>
              </a:p>
              <a:p>
                <a:endParaRPr lang="el-GR" sz="3200" dirty="0">
                  <a:solidFill>
                    <a:srgbClr val="C00000"/>
                  </a:solidFill>
                </a:endParaRPr>
              </a:p>
              <a:p>
                <a:r>
                  <a:rPr lang="el-GR" sz="3200" dirty="0">
                    <a:solidFill>
                      <a:srgbClr val="C00000"/>
                    </a:solidFill>
                  </a:rPr>
                  <a:t>       ΔΒ=</a:t>
                </a:r>
                <a14:m>
                  <m:oMath xmlns:m="http://schemas.openxmlformats.org/officeDocument/2006/math">
                    <m:f>
                      <m:fPr>
                        <m:ctrlPr>
                          <a:rPr lang="en-GB" sz="3200" i="1" smtClean="0">
                            <a:solidFill>
                              <a:srgbClr val="C00000"/>
                            </a:solidFill>
                            <a:latin typeface="Cambria Math" panose="02040503050406030204" pitchFamily="18" charset="0"/>
                          </a:rPr>
                        </m:ctrlPr>
                      </m:fPr>
                      <m:num>
                        <m:r>
                          <a:rPr lang="el-GR" sz="3200" b="0" i="1" smtClean="0">
                            <a:solidFill>
                              <a:srgbClr val="C00000"/>
                            </a:solidFill>
                            <a:latin typeface="Cambria Math" panose="02040503050406030204" pitchFamily="18" charset="0"/>
                          </a:rPr>
                          <m:t>𝜇</m:t>
                        </m:r>
                        <m:r>
                          <a:rPr lang="el-GR" sz="3200" b="0" i="1" smtClean="0">
                            <a:solidFill>
                              <a:srgbClr val="C00000"/>
                            </a:solidFill>
                            <a:latin typeface="Cambria Math" panose="02040503050406030204" pitchFamily="18" charset="0"/>
                          </a:rPr>
                          <m:t>0</m:t>
                        </m:r>
                      </m:num>
                      <m:den>
                        <m:r>
                          <a:rPr lang="el-GR" sz="3200" b="0" i="1" smtClean="0">
                            <a:solidFill>
                              <a:srgbClr val="C00000"/>
                            </a:solidFill>
                            <a:latin typeface="Cambria Math" panose="02040503050406030204" pitchFamily="18" charset="0"/>
                          </a:rPr>
                          <m:t>4</m:t>
                        </m:r>
                        <m:r>
                          <a:rPr lang="el-GR" sz="3200" b="0" i="1" smtClean="0">
                            <a:solidFill>
                              <a:srgbClr val="C00000"/>
                            </a:solidFill>
                            <a:latin typeface="Cambria Math" panose="02040503050406030204" pitchFamily="18" charset="0"/>
                          </a:rPr>
                          <m:t>𝜋</m:t>
                        </m:r>
                      </m:den>
                    </m:f>
                  </m:oMath>
                </a14:m>
                <a:r>
                  <a:rPr lang="el-GR" sz="3200" dirty="0">
                    <a:solidFill>
                      <a:srgbClr val="C00000"/>
                    </a:solidFill>
                  </a:rPr>
                  <a:t>*</a:t>
                </a:r>
                <a14:m>
                  <m:oMath xmlns:m="http://schemas.openxmlformats.org/officeDocument/2006/math">
                    <m:f>
                      <m:fPr>
                        <m:ctrlPr>
                          <a:rPr lang="el-GR" sz="3200" i="1" dirty="0" smtClean="0">
                            <a:solidFill>
                              <a:srgbClr val="C00000"/>
                            </a:solidFill>
                            <a:latin typeface="Cambria Math" panose="02040503050406030204" pitchFamily="18" charset="0"/>
                          </a:rPr>
                        </m:ctrlPr>
                      </m:fPr>
                      <m:num>
                        <m:r>
                          <m:rPr>
                            <m:sty m:val="p"/>
                          </m:rPr>
                          <a:rPr lang="el-GR" sz="3200" b="0" i="0" dirty="0" smtClean="0">
                            <a:solidFill>
                              <a:srgbClr val="C00000"/>
                            </a:solidFill>
                            <a:latin typeface="Cambria Math" panose="02040503050406030204" pitchFamily="18" charset="0"/>
                          </a:rPr>
                          <m:t>Ι</m:t>
                        </m:r>
                        <m:r>
                          <a:rPr lang="el-GR" sz="3200" b="0" i="0" dirty="0" smtClean="0">
                            <a:solidFill>
                              <a:srgbClr val="C00000"/>
                            </a:solidFill>
                            <a:latin typeface="Cambria Math" panose="02040503050406030204" pitchFamily="18" charset="0"/>
                          </a:rPr>
                          <m:t>∗</m:t>
                        </m:r>
                        <m:r>
                          <m:rPr>
                            <m:sty m:val="p"/>
                          </m:rPr>
                          <a:rPr lang="el-GR" sz="3200" b="0" i="0" dirty="0" smtClean="0">
                            <a:solidFill>
                              <a:srgbClr val="C00000"/>
                            </a:solidFill>
                            <a:latin typeface="Cambria Math" panose="02040503050406030204" pitchFamily="18" charset="0"/>
                          </a:rPr>
                          <m:t>ΔΙ</m:t>
                        </m:r>
                      </m:num>
                      <m:den>
                        <m:r>
                          <a:rPr lang="en-US" sz="3200" b="0" i="1" dirty="0" smtClean="0">
                            <a:solidFill>
                              <a:srgbClr val="C00000"/>
                            </a:solidFill>
                            <a:latin typeface="Cambria Math" panose="02040503050406030204" pitchFamily="18" charset="0"/>
                          </a:rPr>
                          <m:t>𝑟</m:t>
                        </m:r>
                        <m:r>
                          <a:rPr lang="el-GR" sz="3200" b="0" i="1" dirty="0" smtClean="0">
                            <a:solidFill>
                              <a:srgbClr val="C00000"/>
                            </a:solidFill>
                            <a:latin typeface="Cambria Math" panose="02040503050406030204" pitchFamily="18" charset="0"/>
                          </a:rPr>
                          <m:t>^2</m:t>
                        </m:r>
                      </m:den>
                    </m:f>
                  </m:oMath>
                </a14:m>
                <a:r>
                  <a:rPr lang="en-GB" sz="3200" dirty="0">
                    <a:solidFill>
                      <a:srgbClr val="C00000"/>
                    </a:solidFill>
                  </a:rPr>
                  <a:t> *</a:t>
                </a:r>
                <a:r>
                  <a:rPr lang="el-GR" sz="3200" dirty="0">
                    <a:solidFill>
                      <a:srgbClr val="C00000"/>
                    </a:solidFill>
                  </a:rPr>
                  <a:t>ημθ</a:t>
                </a:r>
                <a:endParaRPr lang="en-GB" sz="3200" dirty="0"/>
              </a:p>
            </p:txBody>
          </p:sp>
        </mc:Choice>
        <mc:Fallback xmlns="">
          <p:sp>
            <p:nvSpPr>
              <p:cNvPr id="10" name="TextBox 9">
                <a:extLst>
                  <a:ext uri="{FF2B5EF4-FFF2-40B4-BE49-F238E27FC236}">
                    <a16:creationId xmlns:a16="http://schemas.microsoft.com/office/drawing/2014/main" id="{427C0F54-C3D0-3E7B-4EEE-3A337CAF1BB9}"/>
                  </a:ext>
                </a:extLst>
              </p:cNvPr>
              <p:cNvSpPr txBox="1">
                <a:spLocks noRot="1" noChangeAspect="1" noMove="1" noResize="1" noEditPoints="1" noAdjustHandles="1" noChangeArrowheads="1" noChangeShapeType="1" noTextEdit="1"/>
              </p:cNvSpPr>
              <p:nvPr/>
            </p:nvSpPr>
            <p:spPr>
              <a:xfrm>
                <a:off x="1894908" y="2859876"/>
                <a:ext cx="4543425" cy="1787862"/>
              </a:xfrm>
              <a:prstGeom prst="rect">
                <a:avLst/>
              </a:prstGeom>
              <a:blipFill>
                <a:blip r:embed="rId2"/>
                <a:stretch>
                  <a:fillRect l="-3087" t="-4437" b="-51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7AB3AFC-C741-4CAD-FABD-ADA945CFFA12}"/>
                  </a:ext>
                </a:extLst>
              </p:cNvPr>
              <p:cNvSpPr txBox="1"/>
              <p:nvPr/>
            </p:nvSpPr>
            <p:spPr>
              <a:xfrm>
                <a:off x="6438333" y="2827767"/>
                <a:ext cx="3200107" cy="1775679"/>
              </a:xfrm>
              <a:prstGeom prst="rect">
                <a:avLst/>
              </a:prstGeom>
              <a:noFill/>
            </p:spPr>
            <p:txBody>
              <a:bodyPr wrap="none" rtlCol="0">
                <a:spAutoFit/>
              </a:bodyPr>
              <a:lstStyle/>
              <a:p>
                <a:pPr marL="285750" indent="-285750">
                  <a:buFont typeface="Wingdings" panose="05000000000000000000" pitchFamily="2" charset="2"/>
                  <a:buChar char="Ø"/>
                </a:pPr>
                <a:r>
                  <a:rPr lang="el-GR" sz="3200" dirty="0">
                    <a:solidFill>
                      <a:srgbClr val="C00000"/>
                    </a:solidFill>
                  </a:rPr>
                  <a:t>Νόμος</a:t>
                </a:r>
                <a:r>
                  <a:rPr lang="en-US" sz="3200" dirty="0">
                    <a:solidFill>
                      <a:srgbClr val="C00000"/>
                    </a:solidFill>
                  </a:rPr>
                  <a:t> </a:t>
                </a:r>
                <a:r>
                  <a:rPr lang="en-US" sz="3200" dirty="0" err="1">
                    <a:solidFill>
                      <a:srgbClr val="C00000"/>
                    </a:solidFill>
                  </a:rPr>
                  <a:t>Coulomp</a:t>
                </a:r>
                <a:endParaRPr lang="en-US" sz="3200" dirty="0">
                  <a:solidFill>
                    <a:srgbClr val="C00000"/>
                  </a:solidFill>
                </a:endParaRPr>
              </a:p>
              <a:p>
                <a:endParaRPr lang="en-US" sz="3200" dirty="0">
                  <a:solidFill>
                    <a:srgbClr val="C00000"/>
                  </a:solidFill>
                </a:endParaRPr>
              </a:p>
              <a:p>
                <a:r>
                  <a:rPr lang="el-GR" sz="3200" dirty="0">
                    <a:solidFill>
                      <a:srgbClr val="C00000"/>
                    </a:solidFill>
                  </a:rPr>
                  <a:t>    Δ</a:t>
                </a:r>
                <a:r>
                  <a:rPr lang="en-US" sz="3200" dirty="0">
                    <a:solidFill>
                      <a:srgbClr val="C00000"/>
                    </a:solidFill>
                  </a:rPr>
                  <a:t>E=</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1</m:t>
                        </m:r>
                      </m:num>
                      <m:den>
                        <m:r>
                          <a:rPr lang="en-US" sz="3200" b="0" i="1" smtClean="0">
                            <a:solidFill>
                              <a:srgbClr val="C00000"/>
                            </a:solidFill>
                            <a:latin typeface="Cambria Math" panose="02040503050406030204" pitchFamily="18" charset="0"/>
                          </a:rPr>
                          <m:t>4</m:t>
                        </m:r>
                        <m:r>
                          <a:rPr lang="el-GR" sz="3200" b="0" i="1" smtClean="0">
                            <a:solidFill>
                              <a:srgbClr val="C00000"/>
                            </a:solidFill>
                            <a:latin typeface="Cambria Math" panose="02040503050406030204" pitchFamily="18" charset="0"/>
                          </a:rPr>
                          <m:t>𝜋𝜀</m:t>
                        </m:r>
                        <m:r>
                          <a:rPr lang="en-US" sz="3200" b="0" i="1" smtClean="0">
                            <a:solidFill>
                              <a:srgbClr val="C00000"/>
                            </a:solidFill>
                            <a:latin typeface="Cambria Math" panose="02040503050406030204" pitchFamily="18" charset="0"/>
                          </a:rPr>
                          <m:t>0</m:t>
                        </m:r>
                      </m:den>
                    </m:f>
                  </m:oMath>
                </a14:m>
                <a:r>
                  <a:rPr lang="el-GR" sz="3200" dirty="0">
                    <a:solidFill>
                      <a:srgbClr val="C00000"/>
                    </a:solidFill>
                  </a:rPr>
                  <a:t>* </a:t>
                </a:r>
                <a:endParaRPr lang="en-GB" sz="3200" dirty="0"/>
              </a:p>
            </p:txBody>
          </p:sp>
        </mc:Choice>
        <mc:Fallback xmlns="">
          <p:sp>
            <p:nvSpPr>
              <p:cNvPr id="15" name="TextBox 14">
                <a:extLst>
                  <a:ext uri="{FF2B5EF4-FFF2-40B4-BE49-F238E27FC236}">
                    <a16:creationId xmlns:a16="http://schemas.microsoft.com/office/drawing/2014/main" id="{F7AB3AFC-C741-4CAD-FABD-ADA945CFFA12}"/>
                  </a:ext>
                </a:extLst>
              </p:cNvPr>
              <p:cNvSpPr txBox="1">
                <a:spLocks noRot="1" noChangeAspect="1" noMove="1" noResize="1" noEditPoints="1" noAdjustHandles="1" noChangeArrowheads="1" noChangeShapeType="1" noTextEdit="1"/>
              </p:cNvSpPr>
              <p:nvPr/>
            </p:nvSpPr>
            <p:spPr>
              <a:xfrm>
                <a:off x="6438333" y="2827767"/>
                <a:ext cx="3200107" cy="1775679"/>
              </a:xfrm>
              <a:prstGeom prst="rect">
                <a:avLst/>
              </a:prstGeom>
              <a:blipFill>
                <a:blip r:embed="rId3"/>
                <a:stretch>
                  <a:fillRect l="-4190" t="-4467" r="-4000" b="-48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6211F3D-08FA-F521-90B1-6E432B23009F}"/>
                  </a:ext>
                </a:extLst>
              </p:cNvPr>
              <p:cNvSpPr txBox="1"/>
              <p:nvPr/>
            </p:nvSpPr>
            <p:spPr>
              <a:xfrm>
                <a:off x="8389321" y="3753807"/>
                <a:ext cx="1021946"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C00000"/>
                              </a:solidFill>
                              <a:latin typeface="Cambria Math" panose="02040503050406030204" pitchFamily="18" charset="0"/>
                            </a:rPr>
                          </m:ctrlPr>
                        </m:fPr>
                        <m:num>
                          <m:r>
                            <m:rPr>
                              <m:sty m:val="p"/>
                            </m:rPr>
                            <a:rPr lang="en-US" sz="2800" b="0" i="0" smtClean="0">
                              <a:solidFill>
                                <a:srgbClr val="C00000"/>
                              </a:solidFill>
                              <a:latin typeface="Cambria Math" panose="02040503050406030204" pitchFamily="18" charset="0"/>
                            </a:rPr>
                            <m:t>q</m:t>
                          </m:r>
                          <m:r>
                            <a:rPr lang="en-US" sz="2800" b="0" i="0" smtClean="0">
                              <a:solidFill>
                                <a:srgbClr val="C00000"/>
                              </a:solidFill>
                              <a:latin typeface="Cambria Math" panose="02040503050406030204" pitchFamily="18" charset="0"/>
                            </a:rPr>
                            <m:t>∗</m:t>
                          </m:r>
                          <m:r>
                            <m:rPr>
                              <m:sty m:val="p"/>
                            </m:rPr>
                            <a:rPr lang="el-GR" sz="2800" b="0" i="0" smtClean="0">
                              <a:solidFill>
                                <a:srgbClr val="C00000"/>
                              </a:solidFill>
                              <a:latin typeface="Cambria Math" panose="02040503050406030204" pitchFamily="18" charset="0"/>
                            </a:rPr>
                            <m:t>Δ</m:t>
                          </m:r>
                          <m:r>
                            <m:rPr>
                              <m:sty m:val="p"/>
                            </m:rPr>
                            <a:rPr lang="en-US" sz="2800" b="0" i="0" smtClean="0">
                              <a:solidFill>
                                <a:srgbClr val="C00000"/>
                              </a:solidFill>
                              <a:latin typeface="Cambria Math" panose="02040503050406030204" pitchFamily="18" charset="0"/>
                            </a:rPr>
                            <m:t>q</m:t>
                          </m:r>
                        </m:num>
                        <m:den>
                          <m:r>
                            <a:rPr lang="en-US" sz="2800" b="0" i="1" smtClean="0">
                              <a:solidFill>
                                <a:srgbClr val="C00000"/>
                              </a:solidFill>
                              <a:latin typeface="Cambria Math" panose="02040503050406030204" pitchFamily="18" charset="0"/>
                            </a:rPr>
                            <m:t>𝑟</m:t>
                          </m:r>
                          <m:r>
                            <a:rPr lang="en-US" sz="2800" b="0" i="1" smtClean="0">
                              <a:solidFill>
                                <a:srgbClr val="C00000"/>
                              </a:solidFill>
                              <a:latin typeface="Cambria Math" panose="02040503050406030204" pitchFamily="18" charset="0"/>
                            </a:rPr>
                            <m:t>^2</m:t>
                          </m:r>
                        </m:den>
                      </m:f>
                    </m:oMath>
                  </m:oMathPara>
                </a14:m>
                <a:endParaRPr lang="en-GB" sz="2800" dirty="0"/>
              </a:p>
            </p:txBody>
          </p:sp>
        </mc:Choice>
        <mc:Fallback xmlns="">
          <p:sp>
            <p:nvSpPr>
              <p:cNvPr id="16" name="TextBox 15">
                <a:extLst>
                  <a:ext uri="{FF2B5EF4-FFF2-40B4-BE49-F238E27FC236}">
                    <a16:creationId xmlns:a16="http://schemas.microsoft.com/office/drawing/2014/main" id="{D6211F3D-08FA-F521-90B1-6E432B23009F}"/>
                  </a:ext>
                </a:extLst>
              </p:cNvPr>
              <p:cNvSpPr txBox="1">
                <a:spLocks noRot="1" noChangeAspect="1" noMove="1" noResize="1" noEditPoints="1" noAdjustHandles="1" noChangeArrowheads="1" noChangeShapeType="1" noTextEdit="1"/>
              </p:cNvSpPr>
              <p:nvPr/>
            </p:nvSpPr>
            <p:spPr>
              <a:xfrm>
                <a:off x="8389321" y="3753807"/>
                <a:ext cx="1021946" cy="80663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2362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1631</Words>
  <Application>Microsoft Office PowerPoint</Application>
  <PresentationFormat>Ευρεία οθόνη</PresentationFormat>
  <Paragraphs>102</Paragraphs>
  <Slides>23</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23</vt:i4>
      </vt:variant>
    </vt:vector>
  </HeadingPairs>
  <TitlesOfParts>
    <vt:vector size="33" baseType="lpstr">
      <vt:lpstr>Microsoft YaHei</vt:lpstr>
      <vt:lpstr>Arial</vt:lpstr>
      <vt:lpstr>Calibri</vt:lpstr>
      <vt:lpstr>Calibri Light</vt:lpstr>
      <vt:lpstr>Cambria Math</vt:lpstr>
      <vt:lpstr>Roboto</vt:lpstr>
      <vt:lpstr>Segoe UI</vt:lpstr>
      <vt:lpstr>Times New Roman</vt:lpstr>
      <vt:lpstr>Wingdings</vt:lpstr>
      <vt:lpstr>Office Theme</vt:lpstr>
      <vt:lpstr>ΤΟ ΠΕΙΡΑΜΑ ΤΟΥ ΕΡΣΤΕΝΤ (OERSTED)  ΝΟΜΟΣ ΤΩΝ BIOT ΚΑΙ SAVART</vt:lpstr>
      <vt:lpstr>Παρουσίαση του PowerPoint</vt:lpstr>
      <vt:lpstr>Παρουσίαση του PowerPoint</vt:lpstr>
      <vt:lpstr>Παρουσίαση του PowerPoint</vt:lpstr>
      <vt:lpstr>Νόμος των Biot και Savart</vt:lpstr>
      <vt:lpstr>Παρουσίαση του PowerPoint</vt:lpstr>
      <vt:lpstr>Παρατηρήσεις στον νόμο των Biot και Savart</vt:lpstr>
      <vt:lpstr>Παρουσίαση του PowerPoint</vt:lpstr>
      <vt:lpstr>Παρουσίαση του PowerPoint</vt:lpstr>
      <vt:lpstr>Εφαρμογή</vt:lpstr>
      <vt:lpstr>Παρουσίαση του PowerPoint</vt:lpstr>
      <vt:lpstr>Παρουσίαση του PowerPoint</vt:lpstr>
      <vt:lpstr>Παρουσίαση του PowerPoint</vt:lpstr>
      <vt:lpstr>Παρουσίαση του PowerPoint</vt:lpstr>
      <vt:lpstr>ΠΗΓΕΣ:</vt:lpstr>
      <vt:lpstr>ΕΦΑΡΜΟΓΕΣ (Β ΘΕΜΑ ΤΡΑΠΕΖΑ ΘΕΜΑΤΩΝ)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Aravani</dc:creator>
  <cp:lastModifiedBy>Sofia Aravani</cp:lastModifiedBy>
  <cp:revision>86</cp:revision>
  <dcterms:created xsi:type="dcterms:W3CDTF">2022-09-10T06:20:43Z</dcterms:created>
  <dcterms:modified xsi:type="dcterms:W3CDTF">2025-11-05T18:25:25Z</dcterms:modified>
</cp:coreProperties>
</file>