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6858000" cy="9144000"/>
  <p:embeddedFontLst>
    <p:embeddedFont>
      <p:font typeface="Amatic SC" charset="-79"/>
      <p:regular r:id="rId26"/>
      <p:bold r:id="rId27"/>
    </p:embeddedFont>
    <p:embeddedFont>
      <p:font typeface="Source Code Pro" charset="0"/>
      <p:regular r:id="rId28"/>
      <p:bold r:id="rId29"/>
      <p:italic r:id="rId30"/>
      <p:boldItalic r:id="rId31"/>
    </p:embeddedFont>
    <p:embeddedFont>
      <p:font typeface="Playfair Display" charset="0"/>
      <p:regular r:id="rId32"/>
      <p:bold r:id="rId33"/>
      <p:italic r:id="rId34"/>
      <p:boldItalic r:id="rId35"/>
    </p:embeddedFont>
    <p:embeddedFont>
      <p:font typeface="Lato" charset="0"/>
      <p:regular r:id="rId36"/>
      <p:bold r:id="rId37"/>
      <p:italic r:id="rId38"/>
      <p:boldItalic r:id="rId39"/>
    </p:embeddedFont>
    <p:embeddedFont>
      <p:font typeface="Lato Light" charset="0"/>
      <p:regular r:id="rId40"/>
      <p:bold r:id="rId41"/>
      <p:italic r:id="rId42"/>
      <p:boldItalic r:id="rId43"/>
    </p:embeddedFont>
    <p:embeddedFont>
      <p:font typeface="Pacifico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6f558ff3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6f558ff3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6f558ff3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6f558ff3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6f558ff3e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6f558ff3e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6f558ff3e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6f558ff3e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6f558ff3e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86f558ff3e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6f558ff3e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6f558ff3e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6f558ff3e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6f558ff3e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6f558ff3e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6f558ff3e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6f558ff3e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6f558ff3e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6f558ff3e_1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6f558ff3e_1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6f558ff3e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6f558ff3e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f5a554db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6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104;p26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9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31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0" name="Google Shape;140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5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" name="Google Shape;189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96" name="Google Shape;19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14:prism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-me.edu.gr/groups/english-3rdgrade-1oStylidas/wa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 txBox="1">
            <a:spLocks noGrp="1"/>
          </p:cNvSpPr>
          <p:nvPr>
            <p:ph type="ctrTitle"/>
          </p:nvPr>
        </p:nvSpPr>
        <p:spPr>
          <a:xfrm>
            <a:off x="311700" y="166250"/>
            <a:ext cx="85206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UNIT 4 </a:t>
            </a:r>
            <a:r>
              <a:rPr lang="en"/>
              <a:t>   </a:t>
            </a:r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Amatic SC"/>
                <a:ea typeface="Amatic SC"/>
                <a:cs typeface="Amatic SC"/>
                <a:sym typeface="Amatic SC"/>
              </a:rPr>
              <a:t>The weasel and the mole </a:t>
            </a:r>
            <a:endParaRPr sz="4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8"/>
          <p:cNvSpPr txBox="1"/>
          <p:nvPr/>
        </p:nvSpPr>
        <p:spPr>
          <a:xfrm rot="-253930">
            <a:off x="2686587" y="1553560"/>
            <a:ext cx="3771101" cy="2016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 sz="48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74659">
            <a:off x="1781450" y="1345337"/>
            <a:ext cx="5423650" cy="30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9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9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9"/>
          <p:cNvSpPr txBox="1"/>
          <p:nvPr/>
        </p:nvSpPr>
        <p:spPr>
          <a:xfrm rot="240484">
            <a:off x="2686660" y="1876245"/>
            <a:ext cx="3771173" cy="139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Bicicleta</a:t>
            </a:r>
            <a:endParaRPr sz="4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59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19" name="Google Shape;31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5962">
            <a:off x="2427725" y="1095113"/>
            <a:ext cx="4793828" cy="29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9777">
            <a:off x="3129704" y="593439"/>
            <a:ext cx="2750816" cy="381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10457">
            <a:off x="2454625" y="1091675"/>
            <a:ext cx="4421848" cy="33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1175">
            <a:off x="2233650" y="813350"/>
            <a:ext cx="4880475" cy="40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50" y="1140250"/>
            <a:ext cx="8911274" cy="37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3"/>
          <p:cNvSpPr txBox="1"/>
          <p:nvPr/>
        </p:nvSpPr>
        <p:spPr>
          <a:xfrm>
            <a:off x="198300" y="198300"/>
            <a:ext cx="8725500" cy="94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What’s the right kind of food?  Choose </a:t>
            </a:r>
            <a:r>
              <a:rPr lang="en" sz="2500" b="1" i="1" u="sng"/>
              <a:t>a</a:t>
            </a:r>
            <a:r>
              <a:rPr lang="en" sz="2500" b="1"/>
              <a:t> or </a:t>
            </a:r>
            <a:r>
              <a:rPr lang="en" sz="2500" b="1" i="1" u="sng"/>
              <a:t>b</a:t>
            </a:r>
            <a:r>
              <a:rPr lang="en" sz="2500" b="1"/>
              <a:t>?</a:t>
            </a:r>
            <a:endParaRPr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i="1">
                <a:latin typeface="Pacifico"/>
                <a:ea typeface="Pacifico"/>
                <a:cs typeface="Pacifico"/>
                <a:sym typeface="Pacifico"/>
              </a:rPr>
              <a:t>Eating right ...</a:t>
            </a:r>
            <a:endParaRPr sz="61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4" name="Google Shape;354;p64"/>
          <p:cNvSpPr txBox="1"/>
          <p:nvPr/>
        </p:nvSpPr>
        <p:spPr>
          <a:xfrm>
            <a:off x="5031950" y="3024350"/>
            <a:ext cx="41121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>
                <a:latin typeface="Pacifico"/>
                <a:ea typeface="Pacifico"/>
                <a:cs typeface="Pacifico"/>
                <a:sym typeface="Pacifico"/>
              </a:rPr>
              <a:t> happy!! </a:t>
            </a:r>
            <a:endParaRPr sz="6000" i="1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55" name="Google Shape;35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6938" y="3941425"/>
            <a:ext cx="1347950" cy="10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4"/>
          <p:cNvSpPr txBox="1"/>
          <p:nvPr/>
        </p:nvSpPr>
        <p:spPr>
          <a:xfrm>
            <a:off x="86750" y="3024125"/>
            <a:ext cx="52425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i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...can make you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00" y="892525"/>
            <a:ext cx="8882800" cy="42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5"/>
          <p:cNvSpPr txBox="1"/>
          <p:nvPr/>
        </p:nvSpPr>
        <p:spPr>
          <a:xfrm>
            <a:off x="115100" y="123925"/>
            <a:ext cx="8882700" cy="545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Look and say (</a:t>
            </a:r>
            <a:r>
              <a:rPr lang="en" sz="1900" b="1" i="1"/>
              <a:t>run, eat, drink, read, sleep</a:t>
            </a:r>
            <a:r>
              <a:rPr lang="en" sz="1900" b="1"/>
              <a:t>)</a:t>
            </a:r>
            <a:endParaRPr sz="1900" b="1"/>
          </a:p>
        </p:txBody>
      </p:sp>
      <p:sp>
        <p:nvSpPr>
          <p:cNvPr id="363" name="Google Shape;363;p65"/>
          <p:cNvSpPr txBox="1"/>
          <p:nvPr/>
        </p:nvSpPr>
        <p:spPr>
          <a:xfrm>
            <a:off x="115175" y="607250"/>
            <a:ext cx="8882700" cy="545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2800" cy="4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" y="0"/>
            <a:ext cx="3532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7"/>
          <p:cNvSpPr/>
          <p:nvPr/>
        </p:nvSpPr>
        <p:spPr>
          <a:xfrm>
            <a:off x="5464063" y="3575563"/>
            <a:ext cx="3532277" cy="67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Monday</a:t>
            </a:r>
          </a:p>
        </p:txBody>
      </p:sp>
      <p:sp>
        <p:nvSpPr>
          <p:cNvPr id="375" name="Google Shape;375;p67"/>
          <p:cNvSpPr/>
          <p:nvPr/>
        </p:nvSpPr>
        <p:spPr>
          <a:xfrm>
            <a:off x="3661125" y="1285750"/>
            <a:ext cx="2630400" cy="854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Tuesday</a:t>
            </a:r>
          </a:p>
        </p:txBody>
      </p:sp>
      <p:sp>
        <p:nvSpPr>
          <p:cNvPr id="376" name="Google Shape;376;p67"/>
          <p:cNvSpPr/>
          <p:nvPr/>
        </p:nvSpPr>
        <p:spPr>
          <a:xfrm>
            <a:off x="5513700" y="731600"/>
            <a:ext cx="3532269" cy="677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Arial"/>
              </a:rPr>
              <a:t>Wednesday</a:t>
            </a:r>
          </a:p>
        </p:txBody>
      </p:sp>
      <p:sp>
        <p:nvSpPr>
          <p:cNvPr id="377" name="Google Shape;377;p67"/>
          <p:cNvSpPr/>
          <p:nvPr/>
        </p:nvSpPr>
        <p:spPr>
          <a:xfrm>
            <a:off x="3772650" y="2652950"/>
            <a:ext cx="3713301" cy="854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Arial"/>
              </a:rPr>
              <a:t>Thursday</a:t>
            </a:r>
          </a:p>
        </p:txBody>
      </p:sp>
      <p:sp>
        <p:nvSpPr>
          <p:cNvPr id="378" name="Google Shape;378;p67"/>
          <p:cNvSpPr/>
          <p:nvPr/>
        </p:nvSpPr>
        <p:spPr>
          <a:xfrm>
            <a:off x="6390975" y="1913575"/>
            <a:ext cx="2709948" cy="7393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</a:rPr>
              <a:t>Friday</a:t>
            </a:r>
          </a:p>
        </p:txBody>
      </p:sp>
      <p:sp>
        <p:nvSpPr>
          <p:cNvPr id="379" name="Google Shape;379;p67"/>
          <p:cNvSpPr/>
          <p:nvPr/>
        </p:nvSpPr>
        <p:spPr>
          <a:xfrm>
            <a:off x="3772650" y="4321375"/>
            <a:ext cx="4008047" cy="739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F6000"/>
                </a:solidFill>
                <a:latin typeface="Arial"/>
              </a:rPr>
              <a:t>Saturday</a:t>
            </a:r>
          </a:p>
        </p:txBody>
      </p:sp>
      <p:sp>
        <p:nvSpPr>
          <p:cNvPr id="380" name="Google Shape;380;p67"/>
          <p:cNvSpPr/>
          <p:nvPr/>
        </p:nvSpPr>
        <p:spPr>
          <a:xfrm>
            <a:off x="3799900" y="99825"/>
            <a:ext cx="2352848" cy="570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"/>
              </a:rPr>
              <a:t>Sunday</a:t>
            </a:r>
          </a:p>
        </p:txBody>
      </p:sp>
      <p:pic>
        <p:nvPicPr>
          <p:cNvPr id="381" name="Google Shape;38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837" y="731600"/>
            <a:ext cx="354601" cy="2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25" y="787274"/>
            <a:ext cx="173501" cy="1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9500" y="704125"/>
            <a:ext cx="289874" cy="3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525" y="2107299"/>
            <a:ext cx="173499" cy="2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8825" y="2107300"/>
            <a:ext cx="234625" cy="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5538" y="2107287"/>
            <a:ext cx="173500" cy="26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975" y="3507500"/>
            <a:ext cx="354600" cy="2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>
            <a:spLocks noGrp="1"/>
          </p:cNvSpPr>
          <p:nvPr>
            <p:ph type="title" idx="4294967295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3 </a:t>
            </a:r>
            <a:r>
              <a:rPr lang="en" i="1">
                <a:solidFill>
                  <a:srgbClr val="434343"/>
                </a:solidFill>
              </a:rPr>
              <a:t>new</a:t>
            </a:r>
            <a:r>
              <a:rPr lang="en">
                <a:solidFill>
                  <a:srgbClr val="434343"/>
                </a:solidFill>
              </a:rPr>
              <a:t> things I learned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214" name="Google Shape;214;p50"/>
          <p:cNvGrpSpPr/>
          <p:nvPr/>
        </p:nvGrpSpPr>
        <p:grpSpPr>
          <a:xfrm>
            <a:off x="431825" y="1342525"/>
            <a:ext cx="2683300" cy="3302700"/>
            <a:chOff x="431825" y="1342525"/>
            <a:chExt cx="2683300" cy="3302700"/>
          </a:xfrm>
        </p:grpSpPr>
        <p:sp>
          <p:nvSpPr>
            <p:cNvPr id="215" name="Google Shape;215;p50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0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50"/>
          <p:cNvSpPr txBox="1">
            <a:spLocks noGrp="1"/>
          </p:cNvSpPr>
          <p:nvPr>
            <p:ph type="body" idx="4294967295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34343"/>
                </a:solidFill>
              </a:rPr>
              <a:t>1</a:t>
            </a:r>
            <a:endParaRPr sz="3000" b="1">
              <a:solidFill>
                <a:srgbClr val="434343"/>
              </a:solidFill>
            </a:endParaRPr>
          </a:p>
        </p:txBody>
      </p:sp>
      <p:cxnSp>
        <p:nvCxnSpPr>
          <p:cNvPr id="218" name="Google Shape;218;p50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50"/>
          <p:cNvSpPr txBox="1">
            <a:spLocks noGrp="1"/>
          </p:cNvSpPr>
          <p:nvPr>
            <p:ph type="body" idx="4294967295"/>
          </p:nvPr>
        </p:nvSpPr>
        <p:spPr>
          <a:xfrm>
            <a:off x="933875" y="13377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434343"/>
                </a:solidFill>
              </a:rPr>
              <a:t>Food</a:t>
            </a:r>
            <a:endParaRPr sz="2200" b="1">
              <a:solidFill>
                <a:srgbClr val="434343"/>
              </a:solidFill>
            </a:endParaRPr>
          </a:p>
        </p:txBody>
      </p:sp>
      <p:sp>
        <p:nvSpPr>
          <p:cNvPr id="220" name="Google Shape;220;p50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Healthy food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Vegetables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Fruit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Junk food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221" name="Google Shape;221;p50"/>
          <p:cNvGrpSpPr/>
          <p:nvPr/>
        </p:nvGrpSpPr>
        <p:grpSpPr>
          <a:xfrm>
            <a:off x="3221800" y="1342525"/>
            <a:ext cx="2673004" cy="3302700"/>
            <a:chOff x="3221800" y="1342525"/>
            <a:chExt cx="2673004" cy="3302700"/>
          </a:xfrm>
        </p:grpSpPr>
        <p:sp>
          <p:nvSpPr>
            <p:cNvPr id="222" name="Google Shape;222;p50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0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50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34343"/>
                </a:solidFill>
              </a:rPr>
              <a:t>2</a:t>
            </a:r>
            <a:endParaRPr sz="3000" b="1">
              <a:solidFill>
                <a:srgbClr val="434343"/>
              </a:solidFill>
            </a:endParaRPr>
          </a:p>
        </p:txBody>
      </p:sp>
      <p:cxnSp>
        <p:nvCxnSpPr>
          <p:cNvPr id="225" name="Google Shape;225;p50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p50"/>
          <p:cNvSpPr txBox="1">
            <a:spLocks noGrp="1"/>
          </p:cNvSpPr>
          <p:nvPr>
            <p:ph type="body" idx="4294967295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434343"/>
                </a:solidFill>
              </a:rPr>
              <a:t>Present Continuous</a:t>
            </a:r>
            <a:endParaRPr sz="2200" b="1">
              <a:solidFill>
                <a:srgbClr val="434343"/>
              </a:solidFill>
            </a:endParaRPr>
          </a:p>
        </p:txBody>
      </p:sp>
      <p:sp>
        <p:nvSpPr>
          <p:cNvPr id="227" name="Google Shape;227;p50"/>
          <p:cNvSpPr txBox="1">
            <a:spLocks noGrp="1"/>
          </p:cNvSpPr>
          <p:nvPr>
            <p:ph type="body" idx="4294967295"/>
          </p:nvPr>
        </p:nvSpPr>
        <p:spPr>
          <a:xfrm>
            <a:off x="3294700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b="1">
                <a:solidFill>
                  <a:srgbClr val="000000"/>
                </a:solidFill>
              </a:rPr>
              <a:t>I am reading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228" name="Google Shape;228;p50"/>
          <p:cNvGrpSpPr/>
          <p:nvPr/>
        </p:nvGrpSpPr>
        <p:grpSpPr>
          <a:xfrm>
            <a:off x="6007125" y="1342525"/>
            <a:ext cx="2673000" cy="3302700"/>
            <a:chOff x="6007125" y="1342525"/>
            <a:chExt cx="2673000" cy="3302700"/>
          </a:xfrm>
        </p:grpSpPr>
        <p:sp>
          <p:nvSpPr>
            <p:cNvPr id="229" name="Google Shape;229;p50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0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50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34343"/>
                </a:solidFill>
              </a:rPr>
              <a:t>3</a:t>
            </a:r>
            <a:endParaRPr sz="3000" b="1">
              <a:solidFill>
                <a:srgbClr val="434343"/>
              </a:solidFill>
            </a:endParaRPr>
          </a:p>
        </p:txBody>
      </p:sp>
      <p:cxnSp>
        <p:nvCxnSpPr>
          <p:cNvPr id="232" name="Google Shape;232;p50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50"/>
          <p:cNvSpPr txBox="1">
            <a:spLocks noGrp="1"/>
          </p:cNvSpPr>
          <p:nvPr>
            <p:ph type="body" idx="4294967295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434343"/>
                </a:solidFill>
              </a:rPr>
              <a:t>The days of the week</a:t>
            </a:r>
            <a:endParaRPr sz="2200" b="1">
              <a:solidFill>
                <a:srgbClr val="434343"/>
              </a:solidFill>
            </a:endParaRPr>
          </a:p>
        </p:txBody>
      </p:sp>
      <p:sp>
        <p:nvSpPr>
          <p:cNvPr id="234" name="Google Shape;234;p50"/>
          <p:cNvSpPr txBox="1">
            <a:spLocks noGrp="1"/>
          </p:cNvSpPr>
          <p:nvPr>
            <p:ph type="body" idx="4294967295"/>
          </p:nvPr>
        </p:nvSpPr>
        <p:spPr>
          <a:xfrm>
            <a:off x="607767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pic>
        <p:nvPicPr>
          <p:cNvPr id="235" name="Google Shape;2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626" y="2364125"/>
            <a:ext cx="2243900" cy="22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8837" y="2783450"/>
            <a:ext cx="2075213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3" name="Google Shape;393;p68"/>
          <p:cNvSpPr/>
          <p:nvPr/>
        </p:nvSpPr>
        <p:spPr>
          <a:xfrm>
            <a:off x="689725" y="1962325"/>
            <a:ext cx="7764544" cy="995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40FFD6"/>
                    </a:gs>
                    <a:gs pos="100000">
                      <a:srgbClr val="07B690"/>
                    </a:gs>
                  </a:gsLst>
                  <a:lin ang="5400012" scaled="0"/>
                </a:gradFill>
                <a:latin typeface="Arial"/>
              </a:rPr>
              <a:t>Thank you!!!</a:t>
            </a:r>
          </a:p>
        </p:txBody>
      </p:sp>
      <p:pic>
        <p:nvPicPr>
          <p:cNvPr id="394" name="Google Shape;394;p6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1975" y="0"/>
            <a:ext cx="3111500" cy="17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00" y="3253400"/>
            <a:ext cx="8416900" cy="17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1"/>
          <p:cNvSpPr/>
          <p:nvPr/>
        </p:nvSpPr>
        <p:spPr>
          <a:xfrm>
            <a:off x="0" y="-7395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9623">
            <a:off x="1714500" y="666750"/>
            <a:ext cx="5715000" cy="38100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2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52"/>
          <p:cNvPicPr preferRelativeResize="0"/>
          <p:nvPr/>
        </p:nvPicPr>
        <p:blipFill rotWithShape="1">
          <a:blip r:embed="rId4">
            <a:alphaModFix/>
          </a:blip>
          <a:srcRect t="3479" b="3479"/>
          <a:stretch/>
        </p:blipFill>
        <p:spPr>
          <a:xfrm rot="-239461">
            <a:off x="3382113" y="765805"/>
            <a:ext cx="2359362" cy="3292884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Google Shape;253;p52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???????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1312">
            <a:off x="2459720" y="587882"/>
            <a:ext cx="4013060" cy="414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4918">
            <a:off x="2815951" y="611925"/>
            <a:ext cx="3536853" cy="4187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5923">
            <a:off x="2451877" y="607150"/>
            <a:ext cx="3881868" cy="425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57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295" name="Google Shape;295;p57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6" name="Google Shape;296;p57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97" name="Google Shape;297;p5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3278">
            <a:off x="2575273" y="974187"/>
            <a:ext cx="3993603" cy="3348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PresentationFormat>Προβολή στην οθόνη (16:9)</PresentationFormat>
  <Paragraphs>32</Paragraphs>
  <Slides>20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31" baseType="lpstr">
      <vt:lpstr>Arial</vt:lpstr>
      <vt:lpstr>Amatic SC</vt:lpstr>
      <vt:lpstr>Source Code Pro</vt:lpstr>
      <vt:lpstr>Playfair Display</vt:lpstr>
      <vt:lpstr>Lato</vt:lpstr>
      <vt:lpstr>Lato Light</vt:lpstr>
      <vt:lpstr>Pacifico</vt:lpstr>
      <vt:lpstr>Simple Light</vt:lpstr>
      <vt:lpstr>Beach Day</vt:lpstr>
      <vt:lpstr>Blue &amp; Gold</vt:lpstr>
      <vt:lpstr>Beach Day</vt:lpstr>
      <vt:lpstr>UNIT 4    </vt:lpstr>
      <vt:lpstr>3 new things I learned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</dc:title>
  <dc:creator>UserT</dc:creator>
  <cp:lastModifiedBy>UserT</cp:lastModifiedBy>
  <cp:revision>1</cp:revision>
  <dcterms:modified xsi:type="dcterms:W3CDTF">2024-11-16T17:27:28Z</dcterms:modified>
</cp:coreProperties>
</file>