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06" d="100"/>
          <a:sy n="106" d="100"/>
        </p:scale>
        <p:origin x="6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E8D674-5FC2-447E-8C53-6CEA6ABA1852}" type="datetimeFigureOut">
              <a:rPr lang="el-GR" smtClean="0"/>
              <a:t>17/11/2025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A6E972-00A1-4C5E-8AB1-3A572A26386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77046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08C49-35FA-45BA-9C3E-9C97193F1948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862891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08C49-35FA-45BA-9C3E-9C97193F1948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929944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08C49-35FA-45BA-9C3E-9C97193F1948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070790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08C49-35FA-45BA-9C3E-9C97193F1948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787607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08C49-35FA-45BA-9C3E-9C97193F1948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538489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08C49-35FA-45BA-9C3E-9C97193F1948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5596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72AD8-9EDB-4811-ACAA-78CBF4FA9038}" type="datetimeFigureOut">
              <a:rPr lang="el-GR" smtClean="0"/>
              <a:t>17/11/2025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BA969-ED07-4947-A98F-6FD2EDC3959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24395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72AD8-9EDB-4811-ACAA-78CBF4FA9038}" type="datetimeFigureOut">
              <a:rPr lang="el-GR" smtClean="0"/>
              <a:t>17/11/2025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BA969-ED07-4947-A98F-6FD2EDC3959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81967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72AD8-9EDB-4811-ACAA-78CBF4FA9038}" type="datetimeFigureOut">
              <a:rPr lang="el-GR" smtClean="0"/>
              <a:t>17/11/2025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BA969-ED07-4947-A98F-6FD2EDC3959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85434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72AD8-9EDB-4811-ACAA-78CBF4FA9038}" type="datetimeFigureOut">
              <a:rPr lang="el-GR" smtClean="0"/>
              <a:t>17/11/2025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BA969-ED07-4947-A98F-6FD2EDC3959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61526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72AD8-9EDB-4811-ACAA-78CBF4FA9038}" type="datetimeFigureOut">
              <a:rPr lang="el-GR" smtClean="0"/>
              <a:t>17/11/2025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BA969-ED07-4947-A98F-6FD2EDC3959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02720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72AD8-9EDB-4811-ACAA-78CBF4FA9038}" type="datetimeFigureOut">
              <a:rPr lang="el-GR" smtClean="0"/>
              <a:t>17/11/2025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BA969-ED07-4947-A98F-6FD2EDC3959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61961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72AD8-9EDB-4811-ACAA-78CBF4FA9038}" type="datetimeFigureOut">
              <a:rPr lang="el-GR" smtClean="0"/>
              <a:t>17/11/2025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BA969-ED07-4947-A98F-6FD2EDC3959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24399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72AD8-9EDB-4811-ACAA-78CBF4FA9038}" type="datetimeFigureOut">
              <a:rPr lang="el-GR" smtClean="0"/>
              <a:t>17/11/2025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BA969-ED07-4947-A98F-6FD2EDC3959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1045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72AD8-9EDB-4811-ACAA-78CBF4FA9038}" type="datetimeFigureOut">
              <a:rPr lang="el-GR" smtClean="0"/>
              <a:t>17/11/2025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BA969-ED07-4947-A98F-6FD2EDC3959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27122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72AD8-9EDB-4811-ACAA-78CBF4FA9038}" type="datetimeFigureOut">
              <a:rPr lang="el-GR" smtClean="0"/>
              <a:t>17/11/2025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BA969-ED07-4947-A98F-6FD2EDC3959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69546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72AD8-9EDB-4811-ACAA-78CBF4FA9038}" type="datetimeFigureOut">
              <a:rPr lang="el-GR" smtClean="0"/>
              <a:t>17/11/2025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BA969-ED07-4947-A98F-6FD2EDC3959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19474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72AD8-9EDB-4811-ACAA-78CBF4FA9038}" type="datetimeFigureOut">
              <a:rPr lang="el-GR" smtClean="0"/>
              <a:t>17/11/2025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BA969-ED07-4947-A98F-6FD2EDC3959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64483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emf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1.pn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Εικόνα 6" descr="Εικόνα που περιέχει κείμενο, γραμματοσειρά, στιγμιότυπο οθόνης, γραφικά&#10;&#10;Περιγραφή που δημιουργήθηκε αυτόματα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2109457" cy="5522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</p:pic>
      <p:pic>
        <p:nvPicPr>
          <p:cNvPr id="1026" name="Εικόνα 7" descr="Εικόνα που περιέχει κείμενο, γραμματοσειρά, γραφικά, γραφιστική&#10;&#10;Περιγραφή που δημιουργήθηκε αυτόματα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6616" y="0"/>
            <a:ext cx="1883121" cy="5341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</p:pic>
      <p:pic>
        <p:nvPicPr>
          <p:cNvPr id="1025" name="Εικόνα 8" descr="Εικόνα που περιέχει γραμματοσειρά, γραφικά, κείμενο, γραφιστική&#10;&#10;Περιγραφή που δημιουργήθηκε αυτόματα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0181" y="18642"/>
            <a:ext cx="2403835" cy="50933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4010684" y="63374"/>
            <a:ext cx="56674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latin typeface="Arial Narrow" panose="020B0606020202030204" pitchFamily="34" charset="0"/>
              </a:rPr>
              <a:t> ΕΠΑΛ       ΜΗΧΑΝΕΣ ΕΣΩΤΕΡΙΚΗΣ ΚΑΥΣΗΣ ΙΙ        </a:t>
            </a:r>
            <a:r>
              <a:rPr lang="el-GR" b="1" dirty="0" smtClean="0">
                <a:latin typeface="Arial Narrow" panose="020B0606020202030204" pitchFamily="34" charset="0"/>
              </a:rPr>
              <a:t>18/11/2025</a:t>
            </a:r>
            <a:endParaRPr lang="el-GR" b="1" dirty="0">
              <a:latin typeface="Arial Narrow" panose="020B0606020202030204" pitchFamily="34" charset="0"/>
            </a:endParaRPr>
          </a:p>
        </p:txBody>
      </p:sp>
      <p:cxnSp>
        <p:nvCxnSpPr>
          <p:cNvPr id="14" name="Ευθεία γραμμή σύνδεσης 13"/>
          <p:cNvCxnSpPr/>
          <p:nvPr/>
        </p:nvCxnSpPr>
        <p:spPr>
          <a:xfrm>
            <a:off x="0" y="561315"/>
            <a:ext cx="12192000" cy="0"/>
          </a:xfrm>
          <a:prstGeom prst="line">
            <a:avLst/>
          </a:prstGeom>
          <a:ln w="381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Θέση υποσέλιδου 14"/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6237838" cy="365125"/>
          </a:xfrm>
        </p:spPr>
        <p:txBody>
          <a:bodyPr/>
          <a:lstStyle/>
          <a:p>
            <a:r>
              <a:rPr lang="el-GR" b="1" i="1" dirty="0" smtClean="0"/>
              <a:t>ΚΟΥΤΛΑΣ ΚΩΝΣΤΑΝΤΙΝΟΣ: Η παρουσίαση βασίζεται στο βιβλίο Μηχανές Εσωτερικής Καύσης Ι</a:t>
            </a:r>
            <a:endParaRPr lang="el-GR" b="1" i="1" dirty="0"/>
          </a:p>
        </p:txBody>
      </p:sp>
      <p:sp>
        <p:nvSpPr>
          <p:cNvPr id="16" name="Θέση αριθμού διαφάνειας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0C7C3-E4DE-4FF8-BE2C-863DFCFE1F16}" type="slidenum">
              <a:rPr lang="el-GR" smtClean="0"/>
              <a:t>1</a:t>
            </a:fld>
            <a:endParaRPr lang="el-GR"/>
          </a:p>
        </p:txBody>
      </p:sp>
      <p:sp>
        <p:nvSpPr>
          <p:cNvPr id="2" name="Ορθογώνιο 1"/>
          <p:cNvSpPr/>
          <p:nvPr/>
        </p:nvSpPr>
        <p:spPr>
          <a:xfrm>
            <a:off x="2107949" y="1295143"/>
            <a:ext cx="7976102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l-GR" sz="1000" dirty="0" smtClean="0"/>
              <a:t>Ενότητα 4.6.σελ.118.  </a:t>
            </a:r>
            <a:r>
              <a:rPr lang="el-GR" sz="2400" b="1" dirty="0" smtClean="0"/>
              <a:t>Κυλινδρισμός </a:t>
            </a:r>
            <a:r>
              <a:rPr lang="el-GR" sz="2400" b="1" dirty="0"/>
              <a:t>- σχέση συμπίεσης </a:t>
            </a:r>
            <a:r>
              <a:rPr lang="el-GR" sz="2400" b="1" dirty="0" smtClean="0"/>
              <a:t>- πίεση </a:t>
            </a:r>
            <a:r>
              <a:rPr lang="el-GR" sz="2400" b="1" dirty="0"/>
              <a:t>συμπίεσης</a:t>
            </a:r>
          </a:p>
        </p:txBody>
      </p:sp>
      <p:sp>
        <p:nvSpPr>
          <p:cNvPr id="3" name="Ορθογώνιο 2"/>
          <p:cNvSpPr/>
          <p:nvPr/>
        </p:nvSpPr>
        <p:spPr>
          <a:xfrm>
            <a:off x="971738" y="2946053"/>
            <a:ext cx="10248523" cy="2970044"/>
          </a:xfrm>
          <a:prstGeom prst="rect">
            <a:avLst/>
          </a:prstGeom>
          <a:noFill/>
          <a:ln w="12700">
            <a:noFill/>
          </a:ln>
          <a:effectLst>
            <a:glow rad="127000">
              <a:schemeClr val="accent1"/>
            </a:glow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l-GR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Κυλινδρισμός</a:t>
            </a:r>
            <a:r>
              <a:rPr lang="el-GR" sz="1400" dirty="0" smtClean="0"/>
              <a:t> </a:t>
            </a:r>
            <a:r>
              <a:rPr lang="el-GR" sz="1400" dirty="0"/>
              <a:t>ονομάζεται ο </a:t>
            </a:r>
            <a:r>
              <a:rPr lang="el-GR" sz="1400" b="1" dirty="0"/>
              <a:t>όγκος</a:t>
            </a:r>
            <a:r>
              <a:rPr lang="el-GR" sz="1400" dirty="0"/>
              <a:t> που διαγράφεται κατά τη </a:t>
            </a:r>
            <a:r>
              <a:rPr lang="el-GR" sz="1400" b="1" dirty="0"/>
              <a:t>διαδρομή</a:t>
            </a:r>
            <a:r>
              <a:rPr lang="el-GR" sz="1400" dirty="0"/>
              <a:t> του </a:t>
            </a:r>
            <a:r>
              <a:rPr lang="el-GR" sz="1400" b="1" dirty="0" smtClean="0"/>
              <a:t>εμβόλου</a:t>
            </a:r>
            <a:r>
              <a:rPr lang="el-GR" sz="1400" dirty="0" smtClean="0"/>
              <a:t> μέσα </a:t>
            </a:r>
            <a:r>
              <a:rPr lang="el-GR" sz="1400" dirty="0"/>
              <a:t>στον κύλινδρο από το </a:t>
            </a:r>
            <a:r>
              <a:rPr lang="el-GR" sz="1400" b="1" dirty="0"/>
              <a:t>Κ.Ν.Σ. μέχρι το Α.Ν.Σ</a:t>
            </a:r>
            <a:r>
              <a:rPr lang="el-GR" sz="1400" dirty="0" smtClean="0"/>
              <a:t>. </a:t>
            </a:r>
          </a:p>
          <a:p>
            <a:pPr marL="285750" indent="-285750"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l-GR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</a:t>
            </a:r>
            <a:r>
              <a:rPr lang="el-GR" sz="1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υλινδρισμός</a:t>
            </a:r>
            <a:r>
              <a:rPr lang="el-GR" sz="1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sz="1400" dirty="0" smtClean="0"/>
              <a:t>ενός </a:t>
            </a:r>
            <a:r>
              <a:rPr lang="el-GR" sz="1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κινητήρα</a:t>
            </a:r>
            <a:r>
              <a:rPr lang="el-GR" sz="1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sz="1400" dirty="0"/>
              <a:t>είναι το </a:t>
            </a:r>
            <a:r>
              <a:rPr lang="el-GR" sz="1400" b="1" dirty="0"/>
              <a:t>άθροισμα</a:t>
            </a:r>
            <a:r>
              <a:rPr lang="el-GR" sz="1400" dirty="0"/>
              <a:t> των </a:t>
            </a:r>
            <a:r>
              <a:rPr lang="el-GR" sz="1400" b="1" dirty="0"/>
              <a:t>κυλινδρισμών</a:t>
            </a:r>
            <a:r>
              <a:rPr lang="el-GR" sz="1400" dirty="0"/>
              <a:t> των </a:t>
            </a:r>
            <a:r>
              <a:rPr lang="el-GR" sz="1400" b="1" dirty="0"/>
              <a:t>κυλίνδρων</a:t>
            </a:r>
            <a:r>
              <a:rPr lang="el-GR" sz="1400" dirty="0"/>
              <a:t> του.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l-GR" sz="1400" dirty="0"/>
              <a:t>Τα βασικά στοιχεία για τον </a:t>
            </a:r>
            <a:r>
              <a:rPr lang="el-GR" sz="1400" b="1" dirty="0"/>
              <a:t>υπολογισμό</a:t>
            </a:r>
            <a:r>
              <a:rPr lang="el-GR" sz="1400" dirty="0"/>
              <a:t> του </a:t>
            </a:r>
            <a:r>
              <a:rPr lang="el-GR" sz="1400" b="1" dirty="0"/>
              <a:t>κυλινδρισμού</a:t>
            </a:r>
            <a:r>
              <a:rPr lang="el-GR" sz="1400" dirty="0"/>
              <a:t> είναι η εσωτερική </a:t>
            </a:r>
            <a:r>
              <a:rPr lang="el-GR" sz="1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διάμετρος</a:t>
            </a:r>
            <a:r>
              <a:rPr lang="el-GR" sz="14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sz="1400" dirty="0"/>
              <a:t>του </a:t>
            </a:r>
            <a:r>
              <a:rPr lang="el-GR" sz="14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κυλίνδρου</a:t>
            </a:r>
            <a:r>
              <a:rPr lang="el-GR" sz="14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sz="1400" dirty="0"/>
              <a:t>και το μήκος της </a:t>
            </a:r>
            <a:r>
              <a:rPr lang="el-GR" sz="14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διαδρομής</a:t>
            </a:r>
            <a:r>
              <a:rPr lang="el-GR" sz="14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sz="1400" dirty="0"/>
              <a:t>του </a:t>
            </a:r>
            <a:r>
              <a:rPr lang="el-GR" sz="14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εμβόλου</a:t>
            </a:r>
            <a:r>
              <a:rPr lang="el-GR" sz="1400" dirty="0"/>
              <a:t>, η διαδρομή, δηλαδή, </a:t>
            </a:r>
            <a:r>
              <a:rPr lang="el-GR" sz="1400" dirty="0" smtClean="0"/>
              <a:t>του εμβόλου </a:t>
            </a:r>
            <a:r>
              <a:rPr lang="el-GR" sz="1400" dirty="0"/>
              <a:t>από το Κ.Ν.Σ. μέχρι το Α.Ν.Σ. </a:t>
            </a:r>
            <a:endParaRPr lang="el-GR" sz="1400" dirty="0" smtClean="0"/>
          </a:p>
          <a:p>
            <a:pPr marL="285750" indent="-285750" algn="just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el-GR" sz="1400" dirty="0" smtClean="0"/>
              <a:t>Τα </a:t>
            </a:r>
            <a:r>
              <a:rPr lang="el-GR" sz="1400" dirty="0"/>
              <a:t>στοιχεία αυτά επιτρέπουν τον </a:t>
            </a:r>
            <a:r>
              <a:rPr lang="el-GR" sz="1400" b="1" dirty="0"/>
              <a:t>ακριβή</a:t>
            </a:r>
            <a:r>
              <a:rPr lang="el-GR" sz="1400" dirty="0"/>
              <a:t> </a:t>
            </a:r>
            <a:r>
              <a:rPr lang="el-GR" sz="1400" b="1" dirty="0" smtClean="0"/>
              <a:t>υπολογισμό</a:t>
            </a:r>
            <a:r>
              <a:rPr lang="el-GR" sz="1400" dirty="0" smtClean="0"/>
              <a:t> </a:t>
            </a:r>
            <a:r>
              <a:rPr lang="el-GR" sz="1400" dirty="0"/>
              <a:t>του </a:t>
            </a:r>
            <a:r>
              <a:rPr lang="el-GR" sz="1400" b="1" dirty="0"/>
              <a:t>κυλινδρισμού</a:t>
            </a:r>
            <a:r>
              <a:rPr lang="el-GR" sz="1400" dirty="0"/>
              <a:t> ως του </a:t>
            </a:r>
            <a:r>
              <a:rPr lang="el-GR" sz="1400" b="1" dirty="0"/>
              <a:t>όγκου</a:t>
            </a:r>
            <a:r>
              <a:rPr lang="el-GR" sz="1400" dirty="0"/>
              <a:t> ενός </a:t>
            </a:r>
            <a:r>
              <a:rPr lang="el-GR" sz="1400" b="1" dirty="0"/>
              <a:t>κυλίνδρου</a:t>
            </a:r>
            <a:r>
              <a:rPr lang="el-GR" sz="1400" dirty="0"/>
              <a:t>, ο οποίος έχει βάση με διάμετρο </a:t>
            </a:r>
            <a:r>
              <a:rPr lang="el-GR" sz="1400" dirty="0" smtClean="0"/>
              <a:t>ίση με </a:t>
            </a:r>
            <a:r>
              <a:rPr lang="el-GR" sz="1400" dirty="0"/>
              <a:t>την </a:t>
            </a:r>
            <a:r>
              <a:rPr lang="el-GR" sz="1400" b="1" dirty="0"/>
              <a:t>εσωτερική</a:t>
            </a:r>
            <a:r>
              <a:rPr lang="el-GR" sz="1400" dirty="0"/>
              <a:t> </a:t>
            </a:r>
            <a:r>
              <a:rPr lang="el-GR" sz="1400" b="1" dirty="0"/>
              <a:t>διάμετρο</a:t>
            </a:r>
            <a:r>
              <a:rPr lang="el-GR" sz="1400" dirty="0"/>
              <a:t> και </a:t>
            </a:r>
            <a:r>
              <a:rPr lang="el-GR" sz="1400" b="1" dirty="0"/>
              <a:t>ύψος</a:t>
            </a:r>
            <a:r>
              <a:rPr lang="el-GR" sz="1400" dirty="0"/>
              <a:t> ίσο με </a:t>
            </a:r>
            <a:r>
              <a:rPr lang="el-GR" sz="1400" b="1" dirty="0"/>
              <a:t>τη</a:t>
            </a:r>
            <a:r>
              <a:rPr lang="el-GR" sz="1400" dirty="0"/>
              <a:t> </a:t>
            </a:r>
            <a:r>
              <a:rPr lang="el-GR" sz="1400" b="1" dirty="0"/>
              <a:t>διαδρομή</a:t>
            </a:r>
            <a:r>
              <a:rPr lang="el-GR" sz="1400" dirty="0"/>
              <a:t> του </a:t>
            </a:r>
            <a:r>
              <a:rPr lang="el-GR" sz="1400" b="1" dirty="0"/>
              <a:t>εμβόλου</a:t>
            </a:r>
            <a:r>
              <a:rPr lang="el-GR" sz="1400" dirty="0" smtClean="0"/>
              <a:t>.</a:t>
            </a:r>
          </a:p>
          <a:p>
            <a:pPr marL="285750" indent="-285750" algn="just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el-GR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Κυλινδρισμός </a:t>
            </a:r>
            <a:r>
              <a:rPr lang="el-GR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Κυβισμός κινητήρα</a:t>
            </a:r>
            <a:endParaRPr lang="el-GR" sz="1400" dirty="0"/>
          </a:p>
        </p:txBody>
      </p:sp>
      <p:sp>
        <p:nvSpPr>
          <p:cNvPr id="10" name="Επεξήγηση με στρογγυλεμένο παραλληλόγραμμο 9"/>
          <p:cNvSpPr/>
          <p:nvPr/>
        </p:nvSpPr>
        <p:spPr>
          <a:xfrm>
            <a:off x="3650810" y="2118511"/>
            <a:ext cx="4890380" cy="470781"/>
          </a:xfrm>
          <a:prstGeom prst="wedgeRoundRectCallou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b="1" i="1" dirty="0">
                <a:solidFill>
                  <a:srgbClr val="002060"/>
                </a:solidFill>
              </a:rPr>
              <a:t>Πώς ορίζεται ο κυλινδρισμός ενός κινητήρα;</a:t>
            </a:r>
            <a:endParaRPr lang="el-GR" sz="2000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6175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Εικόνα 6" descr="Εικόνα που περιέχει κείμενο, γραμματοσειρά, στιγμιότυπο οθόνης, γραφικά&#10;&#10;Περιγραφή που δημιουργήθηκε αυτόματα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2109457" cy="5522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</p:pic>
      <p:pic>
        <p:nvPicPr>
          <p:cNvPr id="1026" name="Εικόνα 7" descr="Εικόνα που περιέχει κείμενο, γραμματοσειρά, γραφικά, γραφιστική&#10;&#10;Περιγραφή που δημιουργήθηκε αυτόματα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6616" y="0"/>
            <a:ext cx="1883121" cy="5341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</p:pic>
      <p:pic>
        <p:nvPicPr>
          <p:cNvPr id="1025" name="Εικόνα 8" descr="Εικόνα που περιέχει γραμματοσειρά, γραφικά, κείμενο, γραφιστική&#10;&#10;Περιγραφή που δημιουργήθηκε αυτόματα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0181" y="18642"/>
            <a:ext cx="2403835" cy="50933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4010684" y="63374"/>
            <a:ext cx="56674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latin typeface="Arial Narrow" panose="020B0606020202030204" pitchFamily="34" charset="0"/>
              </a:rPr>
              <a:t> ΕΠΑΛ       ΜΗΧΑΝΕΣ ΕΣΩΤΕΡΙΚΗΣ ΚΑΥΣΗΣ ΙΙ        11/11/2025</a:t>
            </a:r>
            <a:endParaRPr lang="el-GR" b="1" dirty="0">
              <a:latin typeface="Arial Narrow" panose="020B0606020202030204" pitchFamily="34" charset="0"/>
            </a:endParaRPr>
          </a:p>
        </p:txBody>
      </p:sp>
      <p:cxnSp>
        <p:nvCxnSpPr>
          <p:cNvPr id="14" name="Ευθεία γραμμή σύνδεσης 13"/>
          <p:cNvCxnSpPr/>
          <p:nvPr/>
        </p:nvCxnSpPr>
        <p:spPr>
          <a:xfrm>
            <a:off x="0" y="561315"/>
            <a:ext cx="12192000" cy="0"/>
          </a:xfrm>
          <a:prstGeom prst="line">
            <a:avLst/>
          </a:prstGeom>
          <a:ln w="381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Θέση υποσέλιδου 14"/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6237838" cy="365125"/>
          </a:xfrm>
        </p:spPr>
        <p:txBody>
          <a:bodyPr/>
          <a:lstStyle/>
          <a:p>
            <a:r>
              <a:rPr lang="el-GR" b="1" i="1" dirty="0" smtClean="0"/>
              <a:t>ΚΟΥΤΛΑΣ ΚΩΝΣΤΑΝΤΙΝΟΣ: Η παρουσίαση βασίζεται στο βιβλίο Μηχανές Εσωτερικής Καύσης Ι</a:t>
            </a:r>
            <a:endParaRPr lang="el-GR" b="1" i="1" dirty="0"/>
          </a:p>
        </p:txBody>
      </p:sp>
      <p:sp>
        <p:nvSpPr>
          <p:cNvPr id="16" name="Θέση αριθμού διαφάνειας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0C7C3-E4DE-4FF8-BE2C-863DFCFE1F16}" type="slidenum">
              <a:rPr lang="el-GR" smtClean="0"/>
              <a:t>2</a:t>
            </a:fld>
            <a:endParaRPr lang="el-GR"/>
          </a:p>
        </p:txBody>
      </p:sp>
      <p:pic>
        <p:nvPicPr>
          <p:cNvPr id="2" name="Εικόνα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27960" y="2009869"/>
            <a:ext cx="4695789" cy="4065006"/>
          </a:xfrm>
          <a:prstGeom prst="rect">
            <a:avLst/>
          </a:prstGeom>
          <a:ln w="19050">
            <a:solidFill>
              <a:schemeClr val="accent1"/>
            </a:solidFill>
          </a:ln>
        </p:spPr>
      </p:pic>
      <p:sp>
        <p:nvSpPr>
          <p:cNvPr id="5" name="Ορθογώνιο 4"/>
          <p:cNvSpPr/>
          <p:nvPr/>
        </p:nvSpPr>
        <p:spPr>
          <a:xfrm>
            <a:off x="1065291" y="4193211"/>
            <a:ext cx="5100120" cy="18928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l-GR" sz="1400" b="1" dirty="0"/>
              <a:t>όπου:</a:t>
            </a:r>
            <a:endParaRPr lang="en-US" sz="1400" b="1" dirty="0" smtClean="0"/>
          </a:p>
          <a:p>
            <a:pPr algn="just">
              <a:lnSpc>
                <a:spcPct val="150000"/>
              </a:lnSpc>
            </a:pPr>
            <a:r>
              <a:rPr lang="el-GR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</a:t>
            </a:r>
            <a:r>
              <a:rPr lang="en-US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</a:t>
            </a:r>
            <a:r>
              <a:rPr lang="el-GR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ο όγκος του κυλίνδρου</a:t>
            </a:r>
          </a:p>
          <a:p>
            <a:pPr algn="just">
              <a:lnSpc>
                <a:spcPct val="150000"/>
              </a:lnSpc>
            </a:pPr>
            <a:r>
              <a:rPr lang="en-US" sz="16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 </a:t>
            </a:r>
            <a:r>
              <a:rPr lang="el-GR" sz="16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</a:t>
            </a:r>
            <a:r>
              <a:rPr lang="el-GR" sz="1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η εσωτερική διάμετρος του κυλίνδρου</a:t>
            </a:r>
          </a:p>
          <a:p>
            <a:pPr algn="just">
              <a:lnSpc>
                <a:spcPct val="150000"/>
              </a:lnSpc>
            </a:pPr>
            <a:r>
              <a:rPr lang="en-US" sz="16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ℓ </a:t>
            </a:r>
            <a:r>
              <a:rPr lang="el-GR" sz="16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</a:t>
            </a:r>
            <a:r>
              <a:rPr lang="el-GR" sz="1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η διαδρομή του εμβόλου από </a:t>
            </a:r>
            <a:r>
              <a:rPr lang="el-GR" sz="16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το</a:t>
            </a:r>
            <a:r>
              <a:rPr lang="en-US" sz="16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sz="16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Κ.Ν.Σ</a:t>
            </a:r>
            <a:r>
              <a:rPr lang="el-GR" sz="1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μέχρι το Α.Ν.Σ.</a:t>
            </a:r>
          </a:p>
          <a:p>
            <a:pPr algn="just">
              <a:lnSpc>
                <a:spcPct val="150000"/>
              </a:lnSpc>
            </a:pPr>
            <a:r>
              <a:rPr lang="el-GR" sz="1600" b="1" dirty="0" smtClean="0"/>
              <a:t>π</a:t>
            </a:r>
            <a:r>
              <a:rPr lang="en-US" sz="1600" b="1" dirty="0" smtClean="0"/>
              <a:t> </a:t>
            </a:r>
            <a:r>
              <a:rPr lang="el-GR" sz="1600" b="1" dirty="0" smtClean="0"/>
              <a:t>= </a:t>
            </a:r>
            <a:r>
              <a:rPr lang="el-GR" sz="1600" b="1" dirty="0"/>
              <a:t>3,14</a:t>
            </a:r>
            <a:endParaRPr lang="el-GR" sz="1600" b="1" dirty="0"/>
          </a:p>
        </p:txBody>
      </p:sp>
      <p:sp>
        <p:nvSpPr>
          <p:cNvPr id="7" name="Ορθογώνιο 6"/>
          <p:cNvSpPr/>
          <p:nvPr/>
        </p:nvSpPr>
        <p:spPr>
          <a:xfrm>
            <a:off x="1077438" y="2004009"/>
            <a:ext cx="1130438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l-GR" sz="20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V</a:t>
            </a:r>
            <a:r>
              <a:rPr lang="en-US" sz="20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l-GR" sz="20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US" sz="20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l-GR" sz="20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E</a:t>
            </a:r>
            <a:r>
              <a:rPr lang="en-US" sz="20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* </a:t>
            </a:r>
            <a:r>
              <a:rPr lang="en-US" sz="20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ℓ</a:t>
            </a:r>
            <a:endParaRPr lang="el-GR" sz="20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Ορθογώνιο 7"/>
              <p:cNvSpPr/>
              <p:nvPr/>
            </p:nvSpPr>
            <p:spPr>
              <a:xfrm>
                <a:off x="2923629" y="2490200"/>
                <a:ext cx="1471300" cy="715773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 w="19050">
                <a:solidFill>
                  <a:schemeClr val="tx1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000" b="1" i="0">
                          <a:latin typeface="Cambria Math" panose="02040503050406030204" pitchFamily="18" charset="0"/>
                        </a:rPr>
                        <m:t>𝐄</m:t>
                      </m:r>
                      <m:r>
                        <a:rPr lang="en-US" sz="2000" b="1" i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000" b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0">
                              <a:latin typeface="Cambria Math" panose="02040503050406030204" pitchFamily="18" charset="0"/>
                            </a:rPr>
                            <m:t>𝛑</m:t>
                          </m:r>
                          <m:r>
                            <a:rPr lang="el-GR" sz="2000" b="1" i="0">
                              <a:latin typeface="Cambria Math" panose="02040503050406030204" pitchFamily="18" charset="0"/>
                            </a:rPr>
                            <m:t>∗</m:t>
                          </m:r>
                          <m:sSup>
                            <m:sSupPr>
                              <m:ctrlPr>
                                <a:rPr lang="en-US" sz="2000" b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0">
                                  <a:latin typeface="Cambria Math" panose="02040503050406030204" pitchFamily="18" charset="0"/>
                                </a:rPr>
                                <m:t>𝐝</m:t>
                              </m:r>
                            </m:e>
                            <m:sup>
                              <m:r>
                                <a:rPr lang="el-GR" sz="2000" b="1" i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l-GR" sz="2000" b="1" i="0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el-GR" sz="2000" b="1" dirty="0"/>
              </a:p>
            </p:txBody>
          </p:sp>
        </mc:Choice>
        <mc:Fallback>
          <p:sp>
            <p:nvSpPr>
              <p:cNvPr id="8" name="Ορθογώνιο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3629" y="2490200"/>
                <a:ext cx="1471300" cy="715773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  <a:ln w="1905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Ορθογώνιο 8"/>
          <p:cNvSpPr/>
          <p:nvPr/>
        </p:nvSpPr>
        <p:spPr>
          <a:xfrm>
            <a:off x="2004138" y="2746395"/>
            <a:ext cx="89297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200" b="1" dirty="0"/>
              <a:t>και επειδή</a:t>
            </a:r>
            <a:endParaRPr lang="el-GR" sz="1200" b="1" dirty="0"/>
          </a:p>
        </p:txBody>
      </p:sp>
      <p:sp>
        <p:nvSpPr>
          <p:cNvPr id="10" name="Ορθογώνιο 9"/>
          <p:cNvSpPr/>
          <p:nvPr/>
        </p:nvSpPr>
        <p:spPr>
          <a:xfrm>
            <a:off x="3577264" y="3610388"/>
            <a:ext cx="94109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400" b="1" dirty="0"/>
              <a:t>θα </a:t>
            </a:r>
            <a:r>
              <a:rPr lang="el-GR" sz="1200" b="1" dirty="0"/>
              <a:t>έχουμε</a:t>
            </a:r>
            <a:r>
              <a:rPr lang="el-GR" sz="1400" b="1" dirty="0"/>
              <a:t>:</a:t>
            </a:r>
            <a:endParaRPr lang="el-GR" sz="14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Ορθογώνιο 16"/>
              <p:cNvSpPr/>
              <p:nvPr/>
            </p:nvSpPr>
            <p:spPr>
              <a:xfrm>
                <a:off x="4506754" y="3465513"/>
                <a:ext cx="1661673" cy="581506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19050">
                <a:solidFill>
                  <a:schemeClr val="tx1"/>
                </a:solidFill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b="1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V </a:t>
                </a:r>
                <a14:m>
                  <m:oMath xmlns:m="http://schemas.openxmlformats.org/officeDocument/2006/math">
                    <m:r>
                      <a:rPr lang="en-US" sz="2000" b="1" i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0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f>
                      <m:fPr>
                        <m:ctrlPr>
                          <a:rPr lang="en-US" sz="2000" b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 sz="2000" b="1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𝛑</m:t>
                        </m:r>
                        <m:r>
                          <a:rPr lang="el-GR" sz="2000" b="1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  <m:sSup>
                          <m:sSupPr>
                            <m:ctrlPr>
                              <a:rPr lang="en-US" sz="2000" b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1" i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𝐝</m:t>
                            </m:r>
                          </m:e>
                          <m:sup>
                            <m:r>
                              <a:rPr lang="el-GR" sz="2000" b="1" i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l-GR" sz="2000" b="1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en-US" sz="20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)∗</m:t>
                    </m:r>
                    <m:r>
                      <m:rPr>
                        <m:nor/>
                      </m:rPr>
                      <a:rPr lang="en-US" sz="2000" b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ℓ</m:t>
                    </m:r>
                  </m:oMath>
                </a14:m>
                <a:endParaRPr lang="el-GR" sz="2000" b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17" name="Ορθογώνιο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6754" y="3465513"/>
                <a:ext cx="1661673" cy="581506"/>
              </a:xfrm>
              <a:prstGeom prst="rect">
                <a:avLst/>
              </a:prstGeom>
              <a:blipFill rotWithShape="0">
                <a:blip r:embed="rId8"/>
                <a:stretch>
                  <a:fillRect l="-2899" b="-3030"/>
                </a:stretch>
              </a:blipFill>
              <a:ln w="1905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Επεξήγηση με στρογγυλεμένο παραλληλόγραμμο 11"/>
          <p:cNvSpPr/>
          <p:nvPr/>
        </p:nvSpPr>
        <p:spPr>
          <a:xfrm>
            <a:off x="1782023" y="1113577"/>
            <a:ext cx="8627953" cy="543208"/>
          </a:xfrm>
          <a:prstGeom prst="wedgeRoundRectCallou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400" b="1" dirty="0">
                <a:solidFill>
                  <a:schemeClr val="tx1"/>
                </a:solidFill>
              </a:rPr>
              <a:t>Πως υπολογίζουμε τον κυλινδρισμό ενός εμβολοφόρου κινητήρα;</a:t>
            </a:r>
            <a:endParaRPr lang="el-GR" sz="2400" b="1" dirty="0">
              <a:solidFill>
                <a:schemeClr val="tx1"/>
              </a:solidFill>
            </a:endParaRPr>
          </a:p>
        </p:txBody>
      </p:sp>
      <p:sp>
        <p:nvSpPr>
          <p:cNvPr id="18" name="Ορθογώνιο 17"/>
          <p:cNvSpPr/>
          <p:nvPr/>
        </p:nvSpPr>
        <p:spPr>
          <a:xfrm>
            <a:off x="10188026" y="2230346"/>
            <a:ext cx="308098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7030A0"/>
                </a:solidFill>
              </a:rPr>
              <a:t>d</a:t>
            </a:r>
            <a:endParaRPr lang="el-GR" dirty="0"/>
          </a:p>
        </p:txBody>
      </p:sp>
      <p:sp>
        <p:nvSpPr>
          <p:cNvPr id="19" name="Ορθογώνιο 18"/>
          <p:cNvSpPr/>
          <p:nvPr/>
        </p:nvSpPr>
        <p:spPr>
          <a:xfrm>
            <a:off x="10197882" y="3096181"/>
            <a:ext cx="306494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ℓ</a:t>
            </a:r>
            <a:endParaRPr lang="el-GR" dirty="0"/>
          </a:p>
        </p:txBody>
      </p:sp>
      <p:sp>
        <p:nvSpPr>
          <p:cNvPr id="23" name="Ορθογώνιο 22"/>
          <p:cNvSpPr/>
          <p:nvPr/>
        </p:nvSpPr>
        <p:spPr>
          <a:xfrm>
            <a:off x="9073744" y="2895496"/>
            <a:ext cx="306494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ℓ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9644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Εικόνα 6" descr="Εικόνα που περιέχει κείμενο, γραμματοσειρά, στιγμιότυπο οθόνης, γραφικά&#10;&#10;Περιγραφή που δημιουργήθηκε αυτόματα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2109457" cy="5522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</p:pic>
      <p:pic>
        <p:nvPicPr>
          <p:cNvPr id="1026" name="Εικόνα 7" descr="Εικόνα που περιέχει κείμενο, γραμματοσειρά, γραφικά, γραφιστική&#10;&#10;Περιγραφή που δημιουργήθηκε αυτόματα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6616" y="0"/>
            <a:ext cx="1883121" cy="5341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</p:pic>
      <p:pic>
        <p:nvPicPr>
          <p:cNvPr id="1025" name="Εικόνα 8" descr="Εικόνα που περιέχει γραμματοσειρά, γραφικά, κείμενο, γραφιστική&#10;&#10;Περιγραφή που δημιουργήθηκε αυτόματα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0181" y="18642"/>
            <a:ext cx="2403835" cy="50933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4010684" y="63374"/>
            <a:ext cx="56674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latin typeface="Arial Narrow" panose="020B0606020202030204" pitchFamily="34" charset="0"/>
              </a:rPr>
              <a:t> ΕΠΑΛ       ΜΗΧΑΝΕΣ ΕΣΩΤΕΡΙΚΗΣ ΚΑΥΣΗΣ ΙΙ        11/11/2025</a:t>
            </a:r>
            <a:endParaRPr lang="el-GR" b="1" dirty="0">
              <a:latin typeface="Arial Narrow" panose="020B0606020202030204" pitchFamily="34" charset="0"/>
            </a:endParaRPr>
          </a:p>
        </p:txBody>
      </p:sp>
      <p:cxnSp>
        <p:nvCxnSpPr>
          <p:cNvPr id="14" name="Ευθεία γραμμή σύνδεσης 13"/>
          <p:cNvCxnSpPr/>
          <p:nvPr/>
        </p:nvCxnSpPr>
        <p:spPr>
          <a:xfrm>
            <a:off x="0" y="561315"/>
            <a:ext cx="12192000" cy="0"/>
          </a:xfrm>
          <a:prstGeom prst="line">
            <a:avLst/>
          </a:prstGeom>
          <a:ln w="381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Θέση υποσέλιδου 14"/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6237838" cy="365125"/>
          </a:xfrm>
        </p:spPr>
        <p:txBody>
          <a:bodyPr/>
          <a:lstStyle/>
          <a:p>
            <a:r>
              <a:rPr lang="el-GR" b="1" i="1" dirty="0" smtClean="0"/>
              <a:t>ΚΟΥΤΛΑΣ ΚΩΝΣΤΑΝΤΙΝΟΣ: Η παρουσίαση βασίζεται στο βιβλίο Μηχανές Εσωτερικής Καύσης Ι</a:t>
            </a:r>
            <a:endParaRPr lang="el-GR" b="1" i="1" dirty="0"/>
          </a:p>
        </p:txBody>
      </p:sp>
      <p:sp>
        <p:nvSpPr>
          <p:cNvPr id="16" name="Θέση αριθμού διαφάνειας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0C7C3-E4DE-4FF8-BE2C-863DFCFE1F16}" type="slidenum">
              <a:rPr lang="el-GR" smtClean="0"/>
              <a:t>3</a:t>
            </a:fld>
            <a:endParaRPr lang="el-G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Ορθογώνιο 1"/>
              <p:cNvSpPr/>
              <p:nvPr/>
            </p:nvSpPr>
            <p:spPr>
              <a:xfrm>
                <a:off x="3352801" y="5448221"/>
                <a:ext cx="5486399" cy="416011"/>
              </a:xfrm>
              <a:prstGeom prst="rect">
                <a:avLst/>
              </a:prstGeom>
              <a:solidFill>
                <a:srgbClr val="FFFF00">
                  <a:alpha val="10196"/>
                </a:srgbClr>
              </a:solidFill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l-GR" sz="1600" b="1" dirty="0" smtClean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Vολ. = 4 </a:t>
                </a:r>
                <a14:m>
                  <m:oMath xmlns:m="http://schemas.openxmlformats.org/officeDocument/2006/math">
                    <m:r>
                      <a:rPr lang="en-US" sz="1600" b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∗</m:t>
                    </m:r>
                    <m:r>
                      <a:rPr lang="en-US" sz="16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l-GR" sz="1600" b="1" dirty="0" smtClean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502,24 cm</a:t>
                </a:r>
                <a:r>
                  <a:rPr lang="el-GR" sz="1600" b="1" baseline="30000" dirty="0" smtClean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3</a:t>
                </a:r>
                <a:r>
                  <a:rPr lang="el-GR" sz="1600" b="1" dirty="0" smtClean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l-GR" sz="1600" b="1" dirty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r>
                  <a:rPr lang="el-GR" sz="1600" b="1" dirty="0" smtClean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2.008,96 cm</a:t>
                </a:r>
                <a:r>
                  <a:rPr lang="el-GR" sz="1600" b="1" baseline="30000" dirty="0" smtClean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3 </a:t>
                </a:r>
                <a:r>
                  <a:rPr lang="el-GR" sz="1600" b="1" dirty="0" smtClean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≈ 2.000 cm</a:t>
                </a:r>
                <a:r>
                  <a:rPr lang="el-GR" sz="1600" b="1" baseline="30000" dirty="0" smtClean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3</a:t>
                </a:r>
                <a:r>
                  <a:rPr lang="el-GR" sz="1600" b="1" dirty="0" smtClean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ή </a:t>
                </a:r>
                <a:r>
                  <a:rPr lang="el-GR" sz="1600" b="1" dirty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2 </a:t>
                </a:r>
                <a:r>
                  <a:rPr lang="el-GR" sz="1600" b="1" dirty="0" smtClean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λίτρα</a:t>
                </a:r>
                <a:endParaRPr lang="el-GR" sz="16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2" name="Ορθογώνιο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2801" y="5448221"/>
                <a:ext cx="5486399" cy="416011"/>
              </a:xfrm>
              <a:prstGeom prst="rect">
                <a:avLst/>
              </a:prstGeom>
              <a:blipFill rotWithShape="0">
                <a:blip r:embed="rId6"/>
                <a:stretch>
                  <a:fillRect b="-14085"/>
                </a:stretch>
              </a:blipFill>
              <a:ln w="1905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Ορθογώνιο 9"/>
          <p:cNvSpPr/>
          <p:nvPr/>
        </p:nvSpPr>
        <p:spPr>
          <a:xfrm>
            <a:off x="1053219" y="1277035"/>
            <a:ext cx="10085561" cy="415498"/>
          </a:xfrm>
          <a:prstGeom prst="rect">
            <a:avLst/>
          </a:prstGeom>
          <a:solidFill>
            <a:srgbClr val="C00000"/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l-GR" sz="2100" b="1" dirty="0">
                <a:solidFill>
                  <a:schemeClr val="bg1"/>
                </a:solidFill>
              </a:rPr>
              <a:t>Υπολογισμός </a:t>
            </a:r>
            <a:r>
              <a:rPr lang="el-GR" sz="2100" b="1" dirty="0" smtClean="0">
                <a:solidFill>
                  <a:schemeClr val="bg1"/>
                </a:solidFill>
              </a:rPr>
              <a:t>κυλινδρισμού εμβολοφόρου κινητήρα</a:t>
            </a:r>
            <a:r>
              <a:rPr lang="en-US" sz="2100" b="1" dirty="0" smtClean="0">
                <a:solidFill>
                  <a:schemeClr val="bg1"/>
                </a:solidFill>
              </a:rPr>
              <a:t> </a:t>
            </a:r>
            <a:r>
              <a:rPr lang="el-GR" sz="2100" b="1" dirty="0" smtClean="0">
                <a:solidFill>
                  <a:schemeClr val="bg1"/>
                </a:solidFill>
              </a:rPr>
              <a:t>σε κινητήρα με </a:t>
            </a:r>
            <a:r>
              <a:rPr lang="el-GR" sz="2100" b="1" dirty="0">
                <a:solidFill>
                  <a:schemeClr val="bg1"/>
                </a:solidFill>
              </a:rPr>
              <a:t>πολλούς κυλίνδρους</a:t>
            </a:r>
          </a:p>
        </p:txBody>
      </p:sp>
      <p:sp>
        <p:nvSpPr>
          <p:cNvPr id="3" name="Ορθογώνιο 2"/>
          <p:cNvSpPr/>
          <p:nvPr/>
        </p:nvSpPr>
        <p:spPr>
          <a:xfrm>
            <a:off x="1198075" y="1810414"/>
            <a:ext cx="9795849" cy="354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l-GR" sz="1300" b="1" dirty="0" smtClean="0">
                <a:latin typeface="Arial Narrow" panose="020B0606020202030204" pitchFamily="34" charset="0"/>
              </a:rPr>
              <a:t>«Όταν ο </a:t>
            </a:r>
            <a:r>
              <a:rPr lang="el-GR" sz="1300" b="1" dirty="0">
                <a:latin typeface="Arial Narrow" panose="020B0606020202030204" pitchFamily="34" charset="0"/>
              </a:rPr>
              <a:t>κινητήρας έχει πολλούς κυλίνδρους,</a:t>
            </a:r>
            <a:r>
              <a:rPr lang="en-US" sz="1300" b="1" dirty="0">
                <a:latin typeface="Arial Narrow" panose="020B0606020202030204" pitchFamily="34" charset="0"/>
              </a:rPr>
              <a:t> </a:t>
            </a:r>
            <a:r>
              <a:rPr lang="el-GR" sz="1300" b="1" dirty="0">
                <a:latin typeface="Arial Narrow" panose="020B0606020202030204" pitchFamily="34" charset="0"/>
              </a:rPr>
              <a:t>αθροίζονται οι επιμέρους κυλινδρισμοί, και το άθροισμά τους αποτελεί τον κυλινδρισμό του </a:t>
            </a:r>
            <a:r>
              <a:rPr lang="el-GR" sz="1300" b="1" dirty="0" smtClean="0">
                <a:latin typeface="Arial Narrow" panose="020B0606020202030204" pitchFamily="34" charset="0"/>
              </a:rPr>
              <a:t>κινητήρα». </a:t>
            </a:r>
            <a:endParaRPr lang="el-GR" sz="1300" b="1" dirty="0">
              <a:latin typeface="Arial Narrow" panose="020B0606020202030204" pitchFamily="34" charset="0"/>
            </a:endParaRPr>
          </a:p>
        </p:txBody>
      </p:sp>
      <p:sp>
        <p:nvSpPr>
          <p:cNvPr id="4" name="Ορθογώνιο 3"/>
          <p:cNvSpPr/>
          <p:nvPr/>
        </p:nvSpPr>
        <p:spPr>
          <a:xfrm>
            <a:off x="1057747" y="3340726"/>
            <a:ext cx="10076507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l-GR" sz="1600" b="1" dirty="0">
                <a:latin typeface="Arial Narrow" panose="020B0606020202030204" pitchFamily="34" charset="0"/>
              </a:rPr>
              <a:t>Κ</a:t>
            </a:r>
            <a:r>
              <a:rPr lang="el-GR" sz="1600" b="1" dirty="0" smtClean="0">
                <a:latin typeface="Arial Narrow" panose="020B0606020202030204" pitchFamily="34" charset="0"/>
              </a:rPr>
              <a:t>ινητήρας </a:t>
            </a:r>
            <a:r>
              <a:rPr lang="el-GR" sz="1600" b="1" dirty="0">
                <a:latin typeface="Arial Narrow" panose="020B0606020202030204" pitchFamily="34" charset="0"/>
              </a:rPr>
              <a:t>αυτοκινήτου έχει 4 κυλίνδρους που ο καθένας τους έχει εσωτερική διάμετρο 8cm και διαδρομή εμβόλου</a:t>
            </a:r>
            <a:r>
              <a:rPr lang="en-US" sz="1600" b="1" dirty="0">
                <a:latin typeface="Arial Narrow" panose="020B0606020202030204" pitchFamily="34" charset="0"/>
              </a:rPr>
              <a:t> </a:t>
            </a:r>
            <a:r>
              <a:rPr lang="el-GR" sz="1600" b="1" dirty="0">
                <a:latin typeface="Arial Narrow" panose="020B0606020202030204" pitchFamily="34" charset="0"/>
              </a:rPr>
              <a:t>10cm, τότε ο κυλινδρισμός κάθε κυλίνδρου</a:t>
            </a:r>
            <a:r>
              <a:rPr lang="en-US" sz="1600" b="1" dirty="0">
                <a:latin typeface="Arial Narrow" panose="020B0606020202030204" pitchFamily="34" charset="0"/>
              </a:rPr>
              <a:t> </a:t>
            </a:r>
            <a:r>
              <a:rPr lang="el-GR" sz="1600" b="1" dirty="0">
                <a:latin typeface="Arial Narrow" panose="020B0606020202030204" pitchFamily="34" charset="0"/>
              </a:rPr>
              <a:t>είναι:</a:t>
            </a:r>
            <a:endParaRPr lang="el-GR" sz="1600" b="1" dirty="0">
              <a:latin typeface="Arial Narrow" panose="020B0606020202030204" pitchFamily="34" charset="0"/>
            </a:endParaRPr>
          </a:p>
        </p:txBody>
      </p:sp>
      <p:sp>
        <p:nvSpPr>
          <p:cNvPr id="8" name="Ορθογώνιο 7"/>
          <p:cNvSpPr/>
          <p:nvPr/>
        </p:nvSpPr>
        <p:spPr>
          <a:xfrm>
            <a:off x="3867339" y="4950045"/>
            <a:ext cx="4457323" cy="415498"/>
          </a:xfrm>
          <a:prstGeom prst="rect">
            <a:avLst/>
          </a:prstGeom>
          <a:solidFill>
            <a:schemeClr val="bg2">
              <a:alpha val="14902"/>
            </a:schemeClr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l-GR" sz="1400" b="1" dirty="0" smtClean="0">
                <a:latin typeface="Arial Narrow" panose="020B0606020202030204" pitchFamily="34" charset="0"/>
              </a:rPr>
              <a:t>Άρα ο </a:t>
            </a:r>
            <a:r>
              <a:rPr lang="el-GR" sz="1400" b="1" dirty="0">
                <a:latin typeface="Arial Narrow" panose="020B0606020202030204" pitchFamily="34" charset="0"/>
              </a:rPr>
              <a:t>ολικός κυλινδρισμός του</a:t>
            </a:r>
            <a:r>
              <a:rPr lang="en-US" sz="1400" b="1" dirty="0">
                <a:latin typeface="Arial Narrow" panose="020B0606020202030204" pitchFamily="34" charset="0"/>
              </a:rPr>
              <a:t> </a:t>
            </a:r>
            <a:r>
              <a:rPr lang="el-GR" sz="1400" b="1" dirty="0">
                <a:latin typeface="Arial Narrow" panose="020B0606020202030204" pitchFamily="34" charset="0"/>
              </a:rPr>
              <a:t>4κύλινδρου κινητήρα θα </a:t>
            </a:r>
            <a:r>
              <a:rPr lang="el-GR" sz="1400" b="1" dirty="0" smtClean="0">
                <a:latin typeface="Arial Narrow" panose="020B0606020202030204" pitchFamily="34" charset="0"/>
              </a:rPr>
              <a:t>είναι</a:t>
            </a:r>
            <a:endParaRPr lang="el-GR" sz="1400" b="1" dirty="0">
              <a:latin typeface="Arial Narrow" panose="020B060602020203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Ορθογώνιο 16"/>
              <p:cNvSpPr/>
              <p:nvPr/>
            </p:nvSpPr>
            <p:spPr>
              <a:xfrm>
                <a:off x="3347299" y="4288336"/>
                <a:ext cx="5497402" cy="581506"/>
              </a:xfrm>
              <a:prstGeom prst="rect">
                <a:avLst/>
              </a:prstGeom>
              <a:solidFill>
                <a:srgbClr val="FFFF00">
                  <a:alpha val="20000"/>
                </a:srgbClr>
              </a:solidFill>
              <a:ln w="19050">
                <a:solidFill>
                  <a:schemeClr val="tx1"/>
                </a:solidFill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b="1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V </a:t>
                </a:r>
                <a14:m>
                  <m:oMath xmlns:m="http://schemas.openxmlformats.org/officeDocument/2006/math">
                    <m:r>
                      <a:rPr lang="en-US" sz="2000" b="1" i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0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f>
                      <m:fPr>
                        <m:ctrlPr>
                          <a:rPr lang="en-US" sz="2000" b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 sz="2000" b="1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𝛑</m:t>
                        </m:r>
                        <m:r>
                          <a:rPr lang="el-GR" sz="2000" b="1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  <m:sSup>
                          <m:sSupPr>
                            <m:ctrlPr>
                              <a:rPr lang="en-US" sz="2000" b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1" i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𝐝</m:t>
                            </m:r>
                          </m:e>
                          <m:sup>
                            <m:r>
                              <a:rPr lang="el-GR" sz="2000" b="1" i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l-GR" sz="2000" b="1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en-US" sz="20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)∗</m:t>
                    </m:r>
                    <m:r>
                      <m:rPr>
                        <m:nor/>
                      </m:rPr>
                      <a:rPr lang="en-US" sz="2000" b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ℓ</m:t>
                    </m:r>
                    <m:r>
                      <a:rPr lang="en-US" sz="2000" b="1" i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=(</m:t>
                    </m:r>
                    <m:f>
                      <m:fPr>
                        <m:ctrlPr>
                          <a:rPr lang="en-US" sz="2000" b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 sz="2000" b="1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  <m:r>
                          <a:rPr lang="el-GR" sz="2000" b="1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l-GR" sz="2000" b="1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𝟏𝟒</m:t>
                        </m:r>
                        <m:r>
                          <a:rPr lang="el-GR" sz="2000" b="1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  <m:sSup>
                          <m:sSupPr>
                            <m:ctrlPr>
                              <a:rPr lang="en-US" sz="2000" b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sz="2000" b="1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𝟖</m:t>
                            </m:r>
                            <m:r>
                              <a:rPr lang="en-US" sz="2000" b="1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𝐜𝐦</m:t>
                            </m:r>
                          </m:e>
                          <m:sup>
                            <m:r>
                              <a:rPr lang="el-GR" sz="2000" b="1" i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l-GR" sz="2000" b="1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en-US" sz="2000" b="1" i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)∗</m:t>
                    </m:r>
                    <m:r>
                      <m:rPr>
                        <m:nor/>
                      </m:rPr>
                      <a:rPr lang="el-GR" sz="2000" b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10</m:t>
                    </m:r>
                    <m:r>
                      <m:rPr>
                        <m:nor/>
                      </m:rPr>
                      <a:rPr lang="en-US" sz="2000" b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cm</m:t>
                    </m:r>
                    <m:r>
                      <m:rPr>
                        <m:nor/>
                      </m:rPr>
                      <a:rPr lang="en-US" sz="2000" b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= </m:t>
                    </m:r>
                    <m:r>
                      <m:rPr>
                        <m:nor/>
                      </m:rPr>
                      <a:rPr lang="el-GR" sz="2000" b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502,24</m:t>
                    </m:r>
                    <m:r>
                      <m:rPr>
                        <m:nor/>
                      </m:rPr>
                      <a:rPr lang="en-US" sz="2000" b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cm</m:t>
                    </m:r>
                    <m:r>
                      <m:rPr>
                        <m:nor/>
                      </m:rPr>
                      <a:rPr lang="en-US" sz="2000" b="1" baseline="300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</m:oMath>
                </a14:m>
                <a:endParaRPr lang="el-GR" sz="2000" b="1" baseline="30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17" name="Ορθογώνιο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7299" y="4288336"/>
                <a:ext cx="5497402" cy="581506"/>
              </a:xfrm>
              <a:prstGeom prst="rect">
                <a:avLst/>
              </a:prstGeom>
              <a:blipFill rotWithShape="0">
                <a:blip r:embed="rId7"/>
                <a:stretch>
                  <a:fillRect b="-3030"/>
                </a:stretch>
              </a:blipFill>
              <a:ln w="1905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Ελλειψοειδής επεξήγηση 8"/>
          <p:cNvSpPr/>
          <p:nvPr/>
        </p:nvSpPr>
        <p:spPr>
          <a:xfrm>
            <a:off x="4747034" y="2544024"/>
            <a:ext cx="2697932" cy="633742"/>
          </a:xfrm>
          <a:prstGeom prst="wedgeEllipseCallout">
            <a:avLst/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dirty="0">
                <a:solidFill>
                  <a:schemeClr val="tx1"/>
                </a:solidFill>
              </a:rPr>
              <a:t>Παράδειγμα</a:t>
            </a:r>
            <a:endParaRPr lang="el-GR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268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Εικόνα 6" descr="Εικόνα που περιέχει κείμενο, γραμματοσειρά, στιγμιότυπο οθόνης, γραφικά&#10;&#10;Περιγραφή που δημιουργήθηκε αυτόματα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2109457" cy="5522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</p:pic>
      <p:pic>
        <p:nvPicPr>
          <p:cNvPr id="1026" name="Εικόνα 7" descr="Εικόνα που περιέχει κείμενο, γραμματοσειρά, γραφικά, γραφιστική&#10;&#10;Περιγραφή που δημιουργήθηκε αυτόματα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6616" y="0"/>
            <a:ext cx="1883121" cy="5341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</p:pic>
      <p:pic>
        <p:nvPicPr>
          <p:cNvPr id="1025" name="Εικόνα 8" descr="Εικόνα που περιέχει γραμματοσειρά, γραφικά, κείμενο, γραφιστική&#10;&#10;Περιγραφή που δημιουργήθηκε αυτόματα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0181" y="18642"/>
            <a:ext cx="2403835" cy="50933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4010684" y="63374"/>
            <a:ext cx="56674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latin typeface="Arial Narrow" panose="020B0606020202030204" pitchFamily="34" charset="0"/>
              </a:rPr>
              <a:t> ΕΠΑΛ       ΜΗΧΑΝΕΣ ΕΣΩΤΕΡΙΚΗΣ ΚΑΥΣΗΣ ΙΙ        </a:t>
            </a:r>
            <a:r>
              <a:rPr lang="el-GR" b="1" dirty="0" smtClean="0">
                <a:latin typeface="Arial Narrow" panose="020B0606020202030204" pitchFamily="34" charset="0"/>
              </a:rPr>
              <a:t>18/11/2025</a:t>
            </a:r>
            <a:endParaRPr lang="el-GR" b="1" dirty="0">
              <a:latin typeface="Arial Narrow" panose="020B0606020202030204" pitchFamily="34" charset="0"/>
            </a:endParaRPr>
          </a:p>
        </p:txBody>
      </p:sp>
      <p:cxnSp>
        <p:nvCxnSpPr>
          <p:cNvPr id="14" name="Ευθεία γραμμή σύνδεσης 13"/>
          <p:cNvCxnSpPr/>
          <p:nvPr/>
        </p:nvCxnSpPr>
        <p:spPr>
          <a:xfrm>
            <a:off x="0" y="561315"/>
            <a:ext cx="12192000" cy="0"/>
          </a:xfrm>
          <a:prstGeom prst="line">
            <a:avLst/>
          </a:prstGeom>
          <a:ln w="381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Θέση υποσέλιδου 14"/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6237838" cy="365125"/>
          </a:xfrm>
        </p:spPr>
        <p:txBody>
          <a:bodyPr/>
          <a:lstStyle/>
          <a:p>
            <a:r>
              <a:rPr lang="el-GR" b="1" i="1" dirty="0" smtClean="0"/>
              <a:t>ΚΟΥΤΛΑΣ ΚΩΝΣΤΑΝΤΙΝΟΣ: Η παρουσίαση βασίζεται στο βιβλίο Μηχανές Εσωτερικής Καύσης Ι</a:t>
            </a:r>
            <a:endParaRPr lang="el-GR" b="1" i="1" dirty="0"/>
          </a:p>
        </p:txBody>
      </p:sp>
      <p:sp>
        <p:nvSpPr>
          <p:cNvPr id="16" name="Θέση αριθμού διαφάνειας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0C7C3-E4DE-4FF8-BE2C-863DFCFE1F16}" type="slidenum">
              <a:rPr lang="el-GR" smtClean="0"/>
              <a:t>4</a:t>
            </a:fld>
            <a:endParaRPr lang="el-GR"/>
          </a:p>
        </p:txBody>
      </p:sp>
      <p:sp>
        <p:nvSpPr>
          <p:cNvPr id="2" name="Ορθογώνιο 1"/>
          <p:cNvSpPr/>
          <p:nvPr/>
        </p:nvSpPr>
        <p:spPr>
          <a:xfrm>
            <a:off x="1238816" y="1625022"/>
            <a:ext cx="9714368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l-GR" b="1" dirty="0" smtClean="0">
                <a:latin typeface="Arial Narrow" panose="020B0606020202030204" pitchFamily="34" charset="0"/>
              </a:rPr>
              <a:t>Το </a:t>
            </a:r>
            <a:r>
              <a:rPr lang="el-GR" b="1" dirty="0">
                <a:latin typeface="Arial Narrow" panose="020B0606020202030204" pitchFamily="34" charset="0"/>
              </a:rPr>
              <a:t>εμβαδό ενός κυκλικού δίσκου είναι ίσο με το γινόμενο του αριθμού </a:t>
            </a:r>
            <a:r>
              <a:rPr lang="el-GR" b="1" i="1" dirty="0">
                <a:latin typeface="Arial Narrow" panose="020B0606020202030204" pitchFamily="34" charset="0"/>
              </a:rPr>
              <a:t>π</a:t>
            </a:r>
            <a:r>
              <a:rPr lang="el-GR" b="1" dirty="0">
                <a:latin typeface="Arial Narrow" panose="020B0606020202030204" pitchFamily="34" charset="0"/>
              </a:rPr>
              <a:t> επί το τετράγωνο της ακτίνας του</a:t>
            </a:r>
            <a:r>
              <a:rPr lang="el-GR" b="1" dirty="0" smtClean="0">
                <a:latin typeface="Arial Narrow" panose="020B0606020202030204" pitchFamily="34" charset="0"/>
              </a:rPr>
              <a:t>.</a:t>
            </a:r>
          </a:p>
        </p:txBody>
      </p:sp>
      <p:sp>
        <p:nvSpPr>
          <p:cNvPr id="4" name="Ορθογώνιο 3"/>
          <p:cNvSpPr/>
          <p:nvPr/>
        </p:nvSpPr>
        <p:spPr>
          <a:xfrm>
            <a:off x="4405184" y="1035288"/>
            <a:ext cx="3381631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rgbClr val="7030A0"/>
            </a:solidFill>
          </a:ln>
        </p:spPr>
        <p:txBody>
          <a:bodyPr wrap="none">
            <a:spAutoFit/>
          </a:bodyPr>
          <a:lstStyle/>
          <a:p>
            <a:r>
              <a:rPr lang="el-GR" sz="2400" b="1" dirty="0"/>
              <a:t>Εμβαδό κυκλικού δίσκου</a:t>
            </a:r>
            <a:endParaRPr lang="el-GR" sz="2400" dirty="0"/>
          </a:p>
        </p:txBody>
      </p:sp>
      <p:sp>
        <p:nvSpPr>
          <p:cNvPr id="7" name="Έλλειψη 6"/>
          <p:cNvSpPr/>
          <p:nvPr/>
        </p:nvSpPr>
        <p:spPr>
          <a:xfrm>
            <a:off x="4662535" y="2716041"/>
            <a:ext cx="2879002" cy="2888054"/>
          </a:xfrm>
          <a:prstGeom prst="ellipse">
            <a:avLst/>
          </a:prstGeom>
          <a:solidFill>
            <a:schemeClr val="bg2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9" name="Ευθύγραμμο βέλος σύνδεσης 8"/>
          <p:cNvCxnSpPr>
            <a:endCxn id="7" idx="2"/>
          </p:cNvCxnSpPr>
          <p:nvPr/>
        </p:nvCxnSpPr>
        <p:spPr>
          <a:xfrm flipH="1">
            <a:off x="4662535" y="4146487"/>
            <a:ext cx="1433466" cy="1358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843604" y="3730028"/>
            <a:ext cx="10773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 smtClean="0">
                <a:solidFill>
                  <a:srgbClr val="FF0000"/>
                </a:solidFill>
              </a:rPr>
              <a:t>ακτίνα</a:t>
            </a:r>
            <a:endParaRPr lang="el-GR" sz="2400" b="1" dirty="0">
              <a:solidFill>
                <a:srgbClr val="FF0000"/>
              </a:solidFill>
            </a:endParaRPr>
          </a:p>
        </p:txBody>
      </p:sp>
      <p:cxnSp>
        <p:nvCxnSpPr>
          <p:cNvPr id="20" name="Ευθύγραμμο βέλος σύνδεσης 19"/>
          <p:cNvCxnSpPr/>
          <p:nvPr/>
        </p:nvCxnSpPr>
        <p:spPr>
          <a:xfrm flipH="1" flipV="1">
            <a:off x="6654297" y="4409038"/>
            <a:ext cx="1421394" cy="543208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Ορθογώνιο 21"/>
          <p:cNvSpPr/>
          <p:nvPr/>
        </p:nvSpPr>
        <p:spPr>
          <a:xfrm>
            <a:off x="7656214" y="4868562"/>
            <a:ext cx="11890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2400"/>
              </a:spcAft>
            </a:pPr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</a:rPr>
              <a:t>εμβαδό</a:t>
            </a:r>
            <a:endParaRPr lang="el-GR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3" name="Ορθογώνιο 22"/>
          <p:cNvSpPr/>
          <p:nvPr/>
        </p:nvSpPr>
        <p:spPr>
          <a:xfrm>
            <a:off x="3704159" y="2230345"/>
            <a:ext cx="4783682" cy="369332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l-GR" b="1" dirty="0">
                <a:latin typeface="Arial Narrow" panose="020B0606020202030204" pitchFamily="34" charset="0"/>
              </a:rPr>
              <a:t>Αυτό εκφράζεται </a:t>
            </a:r>
            <a:r>
              <a:rPr lang="el-GR" b="1" dirty="0" smtClean="0">
                <a:latin typeface="Arial Narrow" panose="020B0606020202030204" pitchFamily="34" charset="0"/>
              </a:rPr>
              <a:t>με </a:t>
            </a:r>
            <a:r>
              <a:rPr lang="el-GR" b="1" dirty="0">
                <a:latin typeface="Arial Narrow" panose="020B0606020202030204" pitchFamily="34" charset="0"/>
              </a:rPr>
              <a:t>τον τύπο Ε</a:t>
            </a:r>
            <a:r>
              <a:rPr lang="el-GR" b="1" baseline="-25000" dirty="0">
                <a:latin typeface="Arial Narrow" panose="020B0606020202030204" pitchFamily="34" charset="0"/>
              </a:rPr>
              <a:t>(κυκλικού δίσκου)</a:t>
            </a:r>
            <a:r>
              <a:rPr lang="el-GR" b="1" dirty="0">
                <a:latin typeface="Arial Narrow" panose="020B0606020202030204" pitchFamily="34" charset="0"/>
              </a:rPr>
              <a:t> = π · α</a:t>
            </a:r>
            <a:r>
              <a:rPr lang="el-GR" b="1" baseline="30000" dirty="0">
                <a:latin typeface="Arial Narrow" panose="020B0606020202030204" pitchFamily="34" charset="0"/>
              </a:rPr>
              <a:t>2</a:t>
            </a:r>
            <a:endParaRPr lang="el-GR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999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Εικόνα 6" descr="Εικόνα που περιέχει κείμενο, γραμματοσειρά, στιγμιότυπο οθόνης, γραφικά&#10;&#10;Περιγραφή που δημιουργήθηκε αυτόματα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2109457" cy="5522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</p:pic>
      <p:pic>
        <p:nvPicPr>
          <p:cNvPr id="1026" name="Εικόνα 7" descr="Εικόνα που περιέχει κείμενο, γραμματοσειρά, γραφικά, γραφιστική&#10;&#10;Περιγραφή που δημιουργήθηκε αυτόματα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6616" y="0"/>
            <a:ext cx="1883121" cy="5341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</p:pic>
      <p:pic>
        <p:nvPicPr>
          <p:cNvPr id="1025" name="Εικόνα 8" descr="Εικόνα που περιέχει γραμματοσειρά, γραφικά, κείμενο, γραφιστική&#10;&#10;Περιγραφή που δημιουργήθηκε αυτόματα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0181" y="18642"/>
            <a:ext cx="2403835" cy="50933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4010684" y="63374"/>
            <a:ext cx="56674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latin typeface="Arial Narrow" panose="020B0606020202030204" pitchFamily="34" charset="0"/>
              </a:rPr>
              <a:t> ΕΠΑΛ       ΜΗΧΑΝΕΣ ΕΣΩΤΕΡΙΚΗΣ ΚΑΥΣΗΣ ΙΙ        </a:t>
            </a:r>
            <a:r>
              <a:rPr lang="el-GR" b="1" dirty="0" smtClean="0">
                <a:latin typeface="Arial Narrow" panose="020B0606020202030204" pitchFamily="34" charset="0"/>
              </a:rPr>
              <a:t>18/11/2025</a:t>
            </a:r>
            <a:endParaRPr lang="el-GR" b="1" dirty="0">
              <a:latin typeface="Arial Narrow" panose="020B0606020202030204" pitchFamily="34" charset="0"/>
            </a:endParaRPr>
          </a:p>
        </p:txBody>
      </p:sp>
      <p:cxnSp>
        <p:nvCxnSpPr>
          <p:cNvPr id="14" name="Ευθεία γραμμή σύνδεσης 13"/>
          <p:cNvCxnSpPr/>
          <p:nvPr/>
        </p:nvCxnSpPr>
        <p:spPr>
          <a:xfrm>
            <a:off x="0" y="561315"/>
            <a:ext cx="12192000" cy="0"/>
          </a:xfrm>
          <a:prstGeom prst="line">
            <a:avLst/>
          </a:prstGeom>
          <a:ln w="381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Θέση υποσέλιδου 14"/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6237838" cy="365125"/>
          </a:xfrm>
        </p:spPr>
        <p:txBody>
          <a:bodyPr/>
          <a:lstStyle/>
          <a:p>
            <a:r>
              <a:rPr lang="el-GR" b="1" i="1" dirty="0" smtClean="0"/>
              <a:t>ΚΟΥΤΛΑΣ ΚΩΝΣΤΑΝΤΙΝΟΣ: Η παρουσίαση βασίζεται στο βιβλίο Μηχανές Εσωτερικής Καύσης Ι</a:t>
            </a:r>
            <a:endParaRPr lang="el-GR" b="1" i="1" dirty="0"/>
          </a:p>
        </p:txBody>
      </p:sp>
      <p:sp>
        <p:nvSpPr>
          <p:cNvPr id="16" name="Θέση αριθμού διαφάνειας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0C7C3-E4DE-4FF8-BE2C-863DFCFE1F16}" type="slidenum">
              <a:rPr lang="el-GR" smtClean="0"/>
              <a:t>5</a:t>
            </a:fld>
            <a:endParaRPr lang="el-GR"/>
          </a:p>
        </p:txBody>
      </p:sp>
      <p:sp>
        <p:nvSpPr>
          <p:cNvPr id="3" name="Ορθογώνιο 2"/>
          <p:cNvSpPr/>
          <p:nvPr/>
        </p:nvSpPr>
        <p:spPr>
          <a:xfrm>
            <a:off x="4690294" y="1261624"/>
            <a:ext cx="2811411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2400" b="1" dirty="0">
                <a:latin typeface="Arial" panose="020B0604020202020204" pitchFamily="34" charset="0"/>
              </a:rPr>
              <a:t>Όγκος </a:t>
            </a:r>
            <a:r>
              <a:rPr lang="el-GR" altLang="el-GR" sz="2400" b="1" dirty="0" smtClean="0">
                <a:latin typeface="Arial" panose="020B0604020202020204" pitchFamily="34" charset="0"/>
              </a:rPr>
              <a:t>κυλίνδρου </a:t>
            </a:r>
            <a:endParaRPr lang="el-GR" altLang="el-GR" sz="2400" b="1" dirty="0">
              <a:latin typeface="Arial" panose="020B0604020202020204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068308" y="1826185"/>
            <a:ext cx="7795034" cy="2400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just" defTabSz="914400" rtl="0" eaLnBrk="0" fontAlgn="base" latinLnBrk="0" hangingPunct="0">
              <a:lnSpc>
                <a:spcPct val="2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l-GR" altLang="el-GR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Ας θεωρήσουμε μια σύριγγα γεμάτη χρωματισμένο νερό. 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2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l-GR" altLang="el-GR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Ασκώντας πίεση, το έμβολο διαγράφει το μήκος της σύριγγας έως ότου αδειάσει όλο το νερό. 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2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l-GR" altLang="el-GR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Είναι φανερό ότι το νερό έχει όγκο ίσο με τον όγκο της κυλινδρικής σύριγγας. 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2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l-GR" altLang="el-GR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Ο όγκος της σύριγγας διαγράφεται από την κίνηση του εμβαδού του εμβόλου σε όλο το μήκος της.</a:t>
            </a:r>
          </a:p>
        </p:txBody>
      </p:sp>
      <p:pic>
        <p:nvPicPr>
          <p:cNvPr id="8" name="Εικόνα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71984" y="1272844"/>
            <a:ext cx="2167130" cy="287067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9" name="Ορθογώνιο 8"/>
          <p:cNvSpPr/>
          <p:nvPr/>
        </p:nvSpPr>
        <p:spPr>
          <a:xfrm>
            <a:off x="1564740" y="4352515"/>
            <a:ext cx="8935770" cy="907941"/>
          </a:xfrm>
          <a:prstGeom prst="rect">
            <a:avLst/>
          </a:prstGeom>
          <a:solidFill>
            <a:srgbClr val="FFFF00">
              <a:alpha val="40000"/>
            </a:srgb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l-GR" b="1" dirty="0">
                <a:latin typeface="Arial Narrow" panose="020B0606020202030204" pitchFamily="34" charset="0"/>
              </a:rPr>
              <a:t>Ο </a:t>
            </a:r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όγκος</a:t>
            </a:r>
            <a:r>
              <a:rPr lang="el-GR" b="1" dirty="0">
                <a:latin typeface="Arial Narrow" panose="020B0606020202030204" pitchFamily="34" charset="0"/>
              </a:rPr>
              <a:t> ενός κυλίνδρου ισούται με το </a:t>
            </a:r>
            <a:r>
              <a:rPr lang="el-GR" b="1" dirty="0">
                <a:solidFill>
                  <a:srgbClr val="FF0000"/>
                </a:solidFill>
                <a:latin typeface="Arial Narrow" panose="020B0606020202030204" pitchFamily="34" charset="0"/>
              </a:rPr>
              <a:t>γινόμενο</a:t>
            </a:r>
            <a:r>
              <a:rPr lang="el-GR" b="1" dirty="0">
                <a:latin typeface="Arial Narrow" panose="020B0606020202030204" pitchFamily="34" charset="0"/>
              </a:rPr>
              <a:t> του </a:t>
            </a:r>
            <a:r>
              <a:rPr lang="el-G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εμβαδού</a:t>
            </a:r>
            <a:r>
              <a:rPr lang="el-GR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el-GR" b="1" dirty="0">
                <a:latin typeface="Arial Narrow" panose="020B0606020202030204" pitchFamily="34" charset="0"/>
              </a:rPr>
              <a:t>της </a:t>
            </a:r>
            <a:r>
              <a:rPr lang="el-G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βάσης</a:t>
            </a:r>
            <a:r>
              <a:rPr lang="el-GR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el-GR" b="1" dirty="0">
                <a:latin typeface="Arial Narrow" panose="020B0606020202030204" pitchFamily="34" charset="0"/>
              </a:rPr>
              <a:t>του επί το </a:t>
            </a:r>
            <a:r>
              <a:rPr lang="el-G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ύψος</a:t>
            </a:r>
            <a:r>
              <a:rPr lang="el-GR" b="1" dirty="0">
                <a:latin typeface="Arial Narrow" panose="020B0606020202030204" pitchFamily="34" charset="0"/>
              </a:rPr>
              <a:t>, δηλαδή: </a:t>
            </a:r>
            <a:endParaRPr lang="el-GR" b="1" dirty="0" smtClean="0">
              <a:latin typeface="Arial Narrow" panose="020B0606020202030204" pitchFamily="34" charset="0"/>
            </a:endParaRPr>
          </a:p>
          <a:p>
            <a:pPr algn="ctr"/>
            <a:r>
              <a:rPr lang="el-GR" sz="2000" b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Όγκος </a:t>
            </a:r>
            <a:r>
              <a:rPr lang="el-GR" sz="2000" b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= (Εμβαδόν βάσης) • (ύψος)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43746" y="5604095"/>
            <a:ext cx="3582155" cy="369332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 Narrow" panose="020B0606020202030204" pitchFamily="34" charset="0"/>
              </a:rPr>
              <a:t>Άρα ο</a:t>
            </a:r>
            <a:r>
              <a:rPr lang="el-GR" dirty="0">
                <a:latin typeface="Arial Narrow" panose="020B0606020202030204" pitchFamily="34" charset="0"/>
              </a:rPr>
              <a:t> όγκος ενός κυλίνδρου ισούται </a:t>
            </a:r>
            <a:r>
              <a:rPr lang="el-GR" dirty="0" smtClean="0">
                <a:latin typeface="Arial Narrow" panose="020B0606020202030204" pitchFamily="34" charset="0"/>
              </a:rPr>
              <a:t>με:</a:t>
            </a:r>
            <a:endParaRPr lang="el-GR" dirty="0">
              <a:latin typeface="Arial Narrow" panose="020B0606020202030204" pitchFamily="34" charset="0"/>
            </a:endParaRPr>
          </a:p>
        </p:txBody>
      </p:sp>
      <p:sp>
        <p:nvSpPr>
          <p:cNvPr id="11" name="Ορθογώνιο 10"/>
          <p:cNvSpPr/>
          <p:nvPr/>
        </p:nvSpPr>
        <p:spPr>
          <a:xfrm>
            <a:off x="6854433" y="5580127"/>
            <a:ext cx="2690160" cy="461665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l-GR" sz="24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Ο</a:t>
            </a:r>
            <a:r>
              <a:rPr lang="el-GR" sz="2400" b="1" baseline="-20000" dirty="0">
                <a:latin typeface="Cambria Math" panose="02040503050406030204" pitchFamily="18" charset="0"/>
                <a:ea typeface="Cambria Math" panose="02040503050406030204" pitchFamily="18" charset="0"/>
              </a:rPr>
              <a:t>κυλίνδρου</a:t>
            </a:r>
            <a:r>
              <a:rPr lang="el-GR" sz="24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l-GR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l-GR" sz="24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π · α</a:t>
            </a:r>
            <a:r>
              <a:rPr lang="el-GR" sz="2400" b="1" baseline="30000" dirty="0">
                <a:latin typeface="Cambria Math" panose="02040503050406030204" pitchFamily="18" charset="0"/>
                <a:ea typeface="Cambria Math" panose="02040503050406030204" pitchFamily="18" charset="0"/>
              </a:rPr>
              <a:t>2 </a:t>
            </a:r>
            <a:r>
              <a:rPr lang="el-GR" sz="24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· υ</a:t>
            </a:r>
            <a:endParaRPr lang="el-GR" sz="2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6162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Εικόνα 6" descr="Εικόνα που περιέχει κείμενο, γραμματοσειρά, στιγμιότυπο οθόνης, γραφικά&#10;&#10;Περιγραφή που δημιουργήθηκε αυτόματα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2109457" cy="5522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</p:pic>
      <p:pic>
        <p:nvPicPr>
          <p:cNvPr id="1026" name="Εικόνα 7" descr="Εικόνα που περιέχει κείμενο, γραμματοσειρά, γραφικά, γραφιστική&#10;&#10;Περιγραφή που δημιουργήθηκε αυτόματα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6616" y="0"/>
            <a:ext cx="1883121" cy="5341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</p:pic>
      <p:pic>
        <p:nvPicPr>
          <p:cNvPr id="1025" name="Εικόνα 8" descr="Εικόνα που περιέχει γραμματοσειρά, γραφικά, κείμενο, γραφιστική&#10;&#10;Περιγραφή που δημιουργήθηκε αυτόματα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0181" y="18642"/>
            <a:ext cx="2403835" cy="50933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4010684" y="63374"/>
            <a:ext cx="56674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latin typeface="Arial Narrow" panose="020B0606020202030204" pitchFamily="34" charset="0"/>
              </a:rPr>
              <a:t> ΕΠΑΛ       ΜΗΧΑΝΕΣ ΕΣΩΤΕΡΙΚΗΣ ΚΑΥΣΗΣ ΙΙ        </a:t>
            </a:r>
            <a:r>
              <a:rPr lang="el-GR" b="1" dirty="0" smtClean="0">
                <a:latin typeface="Arial Narrow" panose="020B0606020202030204" pitchFamily="34" charset="0"/>
              </a:rPr>
              <a:t>18/11/2025</a:t>
            </a:r>
            <a:endParaRPr lang="el-GR" b="1" dirty="0">
              <a:latin typeface="Arial Narrow" panose="020B0606020202030204" pitchFamily="34" charset="0"/>
            </a:endParaRPr>
          </a:p>
        </p:txBody>
      </p:sp>
      <p:cxnSp>
        <p:nvCxnSpPr>
          <p:cNvPr id="14" name="Ευθεία γραμμή σύνδεσης 13"/>
          <p:cNvCxnSpPr/>
          <p:nvPr/>
        </p:nvCxnSpPr>
        <p:spPr>
          <a:xfrm>
            <a:off x="0" y="561315"/>
            <a:ext cx="12192000" cy="0"/>
          </a:xfrm>
          <a:prstGeom prst="line">
            <a:avLst/>
          </a:prstGeom>
          <a:ln w="381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Θέση υποσέλιδου 14"/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6237838" cy="365125"/>
          </a:xfrm>
        </p:spPr>
        <p:txBody>
          <a:bodyPr/>
          <a:lstStyle/>
          <a:p>
            <a:r>
              <a:rPr lang="el-GR" b="1" i="1" dirty="0" smtClean="0"/>
              <a:t>ΚΟΥΤΛΑΣ ΚΩΝΣΤΑΝΤΙΝΟΣ: Η παρουσίαση βασίζεται στο βιβλίο Μηχανές Εσωτερικής Καύσης Ι</a:t>
            </a:r>
            <a:endParaRPr lang="el-GR" b="1" i="1" dirty="0"/>
          </a:p>
        </p:txBody>
      </p:sp>
      <p:sp>
        <p:nvSpPr>
          <p:cNvPr id="16" name="Θέση αριθμού διαφάνειας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0C7C3-E4DE-4FF8-BE2C-863DFCFE1F16}" type="slidenum">
              <a:rPr lang="el-GR" smtClean="0"/>
              <a:t>6</a:t>
            </a:fld>
            <a:endParaRPr lang="el-GR"/>
          </a:p>
        </p:txBody>
      </p:sp>
      <p:sp>
        <p:nvSpPr>
          <p:cNvPr id="8" name="Ορθογώνιο 7"/>
          <p:cNvSpPr/>
          <p:nvPr/>
        </p:nvSpPr>
        <p:spPr>
          <a:xfrm>
            <a:off x="2909179" y="1413798"/>
            <a:ext cx="6373641" cy="106182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1400" b="1" dirty="0" smtClean="0"/>
              <a:t>Ως </a:t>
            </a:r>
            <a:r>
              <a:rPr lang="el-GR" sz="1400" b="1" dirty="0"/>
              <a:t>μονάδα μέτρησης όγκου θεωρούμε έναν κύβο με ακμή μήκους 1 μέτρο (m). 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1400" b="1" dirty="0"/>
              <a:t>Ο όγκος του ισούται με 1 κυβικό μέτρο (m</a:t>
            </a:r>
            <a:r>
              <a:rPr lang="el-GR" sz="1400" b="1" baseline="30000" dirty="0"/>
              <a:t>3</a:t>
            </a:r>
            <a:r>
              <a:rPr lang="el-GR" sz="1400" b="1" dirty="0"/>
              <a:t>). 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1400" b="1" dirty="0"/>
              <a:t>Οι κυριότερες υποδιαιρέσεις του κυβικού μέτρου είναι: </a:t>
            </a:r>
          </a:p>
        </p:txBody>
      </p:sp>
      <p:sp>
        <p:nvSpPr>
          <p:cNvPr id="9" name="Ορθογώνιο 8"/>
          <p:cNvSpPr/>
          <p:nvPr/>
        </p:nvSpPr>
        <p:spPr>
          <a:xfrm>
            <a:off x="4304676" y="736524"/>
            <a:ext cx="3582647" cy="461665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just"/>
            <a:r>
              <a:rPr lang="el-GR" sz="2400" b="1" dirty="0"/>
              <a:t>Moνάδες μέτρησης όγκου </a:t>
            </a:r>
            <a:endParaRPr lang="el-GR" sz="2400" b="1" dirty="0"/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1041149" y="2773015"/>
            <a:ext cx="5054851" cy="138499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 Narrow" panose="020B0606020202030204" pitchFamily="34" charset="0"/>
              </a:rPr>
              <a:t>α) </a:t>
            </a:r>
            <a:r>
              <a:rPr kumimoji="0" lang="el-GR" altLang="el-G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Το κυβικό δεκατόμετρο (dm</a:t>
            </a:r>
            <a:r>
              <a:rPr kumimoji="0" lang="el-GR" altLang="el-GR" sz="14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3</a:t>
            </a:r>
            <a:r>
              <a:rPr kumimoji="0" lang="el-GR" altLang="el-G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) που είναι όγκος κύβου με ακμή 1 dm.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Αφού 1m =10 dm, θα ισχύει ότι: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1 m</a:t>
            </a:r>
            <a:r>
              <a:rPr kumimoji="0" lang="el-GR" altLang="el-GR" sz="14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3</a:t>
            </a:r>
            <a:r>
              <a:rPr kumimoji="0" lang="el-GR" altLang="el-G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 = 10</a:t>
            </a:r>
            <a:r>
              <a:rPr kumimoji="0" lang="el-GR" altLang="el-GR" sz="14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3</a:t>
            </a:r>
            <a:r>
              <a:rPr kumimoji="0" lang="el-GR" altLang="el-G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 dm</a:t>
            </a:r>
            <a:r>
              <a:rPr kumimoji="0" lang="el-GR" altLang="el-GR" sz="14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3</a:t>
            </a:r>
            <a:r>
              <a:rPr kumimoji="0" lang="el-GR" altLang="el-G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 = 1000 dm</a:t>
            </a:r>
            <a:r>
              <a:rPr kumimoji="0" lang="el-GR" altLang="el-GR" sz="14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3</a:t>
            </a:r>
            <a:r>
              <a:rPr kumimoji="0" lang="el-GR" altLang="el-G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Αντίστροφα ισχύει ότι:</a:t>
            </a:r>
          </a:p>
        </p:txBody>
      </p:sp>
      <p:pic>
        <p:nvPicPr>
          <p:cNvPr id="2054" name="Picture 6" descr="https://ebooks.edu.gr/ebooks/v/html/8547/2196/Mathimatika_B-Gymnasiou_html-empl/images/picb432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5461" y="3711920"/>
            <a:ext cx="2737164" cy="379353"/>
          </a:xfrm>
          <a:prstGeom prst="rect">
            <a:avLst/>
          </a:prstGeom>
          <a:noFill/>
          <a:ln w="28575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Rectangle 1"/>
          <p:cNvSpPr>
            <a:spLocks noChangeArrowheads="1"/>
          </p:cNvSpPr>
          <p:nvPr/>
        </p:nvSpPr>
        <p:spPr bwMode="auto">
          <a:xfrm>
            <a:off x="1050202" y="4520336"/>
            <a:ext cx="5045798" cy="138499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l-GR" altLang="el-GR" sz="14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β)</a:t>
            </a:r>
            <a:r>
              <a:rPr lang="el-GR" altLang="el-GR" sz="1400" b="1" dirty="0" smtClean="0">
                <a:latin typeface="Arial Narrow" panose="020B0606020202030204" pitchFamily="34" charset="0"/>
              </a:rPr>
              <a:t>Τ</a:t>
            </a:r>
            <a:r>
              <a:rPr kumimoji="0" lang="el-GR" altLang="el-G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ο κυβικό εκατοστόμετρο(cm</a:t>
            </a:r>
            <a:r>
              <a:rPr kumimoji="0" lang="el-GR" altLang="el-GR" sz="14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3</a:t>
            </a:r>
            <a:r>
              <a:rPr kumimoji="0" lang="el-GR" altLang="el-G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) που είναι όγκος κύβου με ακμή 1cm. 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Ισχύει ότι 1 m = 10 dm = 100 cm, οπότε 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1 m</a:t>
            </a:r>
            <a:r>
              <a:rPr kumimoji="0" lang="el-GR" altLang="el-GR" sz="14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3</a:t>
            </a:r>
            <a:r>
              <a:rPr kumimoji="0" lang="el-GR" altLang="el-G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 = 10</a:t>
            </a:r>
            <a:r>
              <a:rPr kumimoji="0" lang="el-GR" altLang="el-GR" sz="14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3</a:t>
            </a:r>
            <a:r>
              <a:rPr kumimoji="0" lang="el-GR" altLang="el-G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 dm</a:t>
            </a:r>
            <a:r>
              <a:rPr kumimoji="0" lang="el-GR" altLang="el-GR" sz="14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3</a:t>
            </a:r>
            <a:r>
              <a:rPr kumimoji="0" lang="el-GR" altLang="el-G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 = 100</a:t>
            </a:r>
            <a:r>
              <a:rPr kumimoji="0" lang="el-GR" altLang="el-GR" sz="14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3</a:t>
            </a:r>
            <a:r>
              <a:rPr kumimoji="0" lang="el-GR" altLang="el-G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 cm</a:t>
            </a:r>
            <a:r>
              <a:rPr kumimoji="0" lang="el-GR" altLang="el-GR" sz="14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3</a:t>
            </a:r>
            <a:r>
              <a:rPr kumimoji="0" lang="el-GR" altLang="el-G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Αντίστροφα ισχύει ότι:</a:t>
            </a:r>
          </a:p>
        </p:txBody>
      </p:sp>
      <p:pic>
        <p:nvPicPr>
          <p:cNvPr id="25" name="Picture 2" descr="https://ebooks.edu.gr/ebooks/v/html/8547/2196/Mathimatika_B-Gymnasiou_html-empl/images/picb433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5462" y="5378459"/>
            <a:ext cx="2729368" cy="421811"/>
          </a:xfrm>
          <a:prstGeom prst="rect">
            <a:avLst/>
          </a:prstGeom>
          <a:noFill/>
          <a:ln w="28575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6159374" y="3465513"/>
            <a:ext cx="5075976" cy="13849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γ)Το κυβικό χιλιοστόμετρο(mm</a:t>
            </a:r>
            <a:r>
              <a:rPr kumimoji="0" lang="el-GR" altLang="el-GR" sz="14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3</a:t>
            </a:r>
            <a:r>
              <a:rPr kumimoji="0" lang="el-GR" altLang="el-G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) που είναι όγκος κύβου με ακμή 1mm. 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Ισχύει ότι 1 m = 10 dm = 100 cm= 1000 mm, 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οπότε 1 m</a:t>
            </a:r>
            <a:r>
              <a:rPr kumimoji="0" lang="el-GR" altLang="el-GR" sz="14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3</a:t>
            </a:r>
            <a:r>
              <a:rPr kumimoji="0" lang="el-GR" altLang="el-G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 = 10</a:t>
            </a:r>
            <a:r>
              <a:rPr kumimoji="0" lang="el-GR" altLang="el-GR" sz="14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3</a:t>
            </a:r>
            <a:r>
              <a:rPr kumimoji="0" lang="el-GR" altLang="el-G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 dm</a:t>
            </a:r>
            <a:r>
              <a:rPr kumimoji="0" lang="el-GR" altLang="el-GR" sz="14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3</a:t>
            </a:r>
            <a:r>
              <a:rPr kumimoji="0" lang="el-GR" altLang="el-G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 = 100</a:t>
            </a:r>
            <a:r>
              <a:rPr kumimoji="0" lang="el-GR" altLang="el-GR" sz="14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3</a:t>
            </a:r>
            <a:r>
              <a:rPr kumimoji="0" lang="el-GR" altLang="el-G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 cm</a:t>
            </a:r>
            <a:r>
              <a:rPr kumimoji="0" lang="el-GR" altLang="el-GR" sz="14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3</a:t>
            </a:r>
            <a:r>
              <a:rPr kumimoji="0" lang="el-GR" altLang="el-G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= 1000</a:t>
            </a:r>
            <a:r>
              <a:rPr kumimoji="0" lang="el-GR" altLang="el-GR" sz="14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3</a:t>
            </a:r>
            <a:r>
              <a:rPr kumimoji="0" lang="el-GR" altLang="el-G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 mm</a:t>
            </a:r>
            <a:r>
              <a:rPr kumimoji="0" lang="el-GR" altLang="el-GR" sz="14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3</a:t>
            </a:r>
            <a:r>
              <a:rPr kumimoji="0" lang="el-GR" altLang="el-G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Αντίστροφα ισχύει ότι:</a:t>
            </a:r>
            <a:endParaRPr lang="el-GR" altLang="el-GR" sz="1400" b="1" dirty="0">
              <a:latin typeface="Arial Narrow" panose="020B0606020202030204" pitchFamily="34" charset="0"/>
            </a:endParaRPr>
          </a:p>
        </p:txBody>
      </p:sp>
      <p:pic>
        <p:nvPicPr>
          <p:cNvPr id="17" name="Εικόνα 1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858408" y="4432290"/>
            <a:ext cx="3363234" cy="411314"/>
          </a:xfrm>
          <a:prstGeom prst="rect">
            <a:avLst/>
          </a:prstGeom>
          <a:ln w="28575">
            <a:solidFill>
              <a:srgbClr val="FF0000"/>
            </a:solidFill>
          </a:ln>
        </p:spPr>
      </p:pic>
      <p:sp>
        <p:nvSpPr>
          <p:cNvPr id="18" name="Ορθογώνιο 17"/>
          <p:cNvSpPr/>
          <p:nvPr/>
        </p:nvSpPr>
        <p:spPr>
          <a:xfrm>
            <a:off x="1560214" y="6066317"/>
            <a:ext cx="9071572" cy="338554"/>
          </a:xfrm>
          <a:prstGeom prst="rect">
            <a:avLst/>
          </a:prstGeom>
          <a:solidFill>
            <a:srgbClr val="FFFF00">
              <a:alpha val="45098"/>
            </a:srgbClr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l-GR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Στον όγκο των υγρών συνηθίζουμε να ονομάζουμε το dm</a:t>
            </a:r>
            <a:r>
              <a:rPr lang="el-GR" sz="1600" b="1" i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3</a:t>
            </a:r>
            <a:r>
              <a:rPr lang="el-GR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ως λίτρο (ℓ ). Τότε, το cm</a:t>
            </a:r>
            <a:r>
              <a:rPr lang="el-GR" sz="1600" b="1" i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3</a:t>
            </a:r>
            <a:r>
              <a:rPr lang="el-GR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λέγεται χιλιοστόλιτρο (mℓ).</a:t>
            </a:r>
          </a:p>
        </p:txBody>
      </p:sp>
    </p:spTree>
    <p:extLst>
      <p:ext uri="{BB962C8B-B14F-4D97-AF65-F5344CB8AC3E}">
        <p14:creationId xmlns:p14="http://schemas.microsoft.com/office/powerpoint/2010/main" val="1657666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722</Words>
  <Application>Microsoft Office PowerPoint</Application>
  <PresentationFormat>Ευρεία οθόνη</PresentationFormat>
  <Paragraphs>83</Paragraphs>
  <Slides>6</Slides>
  <Notes>6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3" baseType="lpstr">
      <vt:lpstr>Arial</vt:lpstr>
      <vt:lpstr>Arial Narrow</vt:lpstr>
      <vt:lpstr>Calibri</vt:lpstr>
      <vt:lpstr>Calibri Light</vt:lpstr>
      <vt:lpstr>Cambria Math</vt:lpstr>
      <vt:lpstr>Wingdings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ΚΩΝΣΤΑΝΤΙΝΟΣ ΚΟΥΤΛΑΣ</dc:creator>
  <cp:lastModifiedBy>ΚΩΝΣΤΑΝΤΙΝΟΣ ΚΟΥΤΛΑΣ</cp:lastModifiedBy>
  <cp:revision>1</cp:revision>
  <dcterms:created xsi:type="dcterms:W3CDTF">2025-11-17T01:34:42Z</dcterms:created>
  <dcterms:modified xsi:type="dcterms:W3CDTF">2025-11-17T01:37:23Z</dcterms:modified>
</cp:coreProperties>
</file>