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3" r:id="rId9"/>
    <p:sldId id="264" r:id="rId10"/>
    <p:sldId id="265" r:id="rId11"/>
    <p:sldId id="266" r:id="rId12"/>
    <p:sldId id="269" r:id="rId13"/>
    <p:sldId id="267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5" autoAdjust="0"/>
  </p:normalViewPr>
  <p:slideViewPr>
    <p:cSldViewPr snapToGrid="0">
      <p:cViewPr varScale="1">
        <p:scale>
          <a:sx n="87" d="100"/>
          <a:sy n="87" d="100"/>
        </p:scale>
        <p:origin x="8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4B2387F-BE7A-05B2-5798-313C3DC8E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A5CA852-358A-E91F-1D04-73C93FB2C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E3DDD18-E777-E21F-1B73-5A501B508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C6F73-5058-4AF2-80DA-B342A341CF72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313D3A7-5953-A0B9-1FD3-D18B17E4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F236464-8482-DAD5-6567-5142EC6EB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035C3-4A08-4DD2-8A22-F0206082C10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39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2D389B6-D0D3-15CD-4F39-18DE78603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6C0AEA6-D6AB-FE50-46BF-C0F4DBF4A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2BAB56F-795A-E9FF-8422-9CED039F8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C6F73-5058-4AF2-80DA-B342A341CF72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633F4C2-5422-1E19-7BF6-6A731B5A6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0DCC122-1C03-7D1A-58EE-EF3FBC669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035C3-4A08-4DD2-8A22-F0206082C10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8559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F75C9B4E-2459-EABC-C910-91BF1C7EF2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6E6F4F6-D984-7325-6B4B-30BD20EF6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CF7471D-5E29-F605-690E-31F19266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C6F73-5058-4AF2-80DA-B342A341CF72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87769AF-E74D-62C3-A85B-04443B82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9144E31-BD04-581F-12BB-99FFE5BE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035C3-4A08-4DD2-8A22-F0206082C10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7473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7784A4-DDA1-1E8C-F552-78A906AC6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ED3508A-BBBE-75CC-26DC-43D48AD7C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6FE4489-66B4-428B-09D4-C506517E9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C6F73-5058-4AF2-80DA-B342A341CF72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DE47F7F-AA29-7ECD-A9D0-574282C4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9BFF6DE-627A-572C-B836-58CFB7309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035C3-4A08-4DD2-8A22-F0206082C10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646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24127B-6D66-AF7C-CECF-DAE77068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25DD9CE-E83B-49CC-384A-6C612DAD1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C20BEF5-79B0-12D8-49BD-D128CF1A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C6F73-5058-4AF2-80DA-B342A341CF72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D0142D2-783A-E760-0044-14D0245E1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9509302-281D-704F-D51D-CC4EF013D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035C3-4A08-4DD2-8A22-F0206082C10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446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6F9A95-80AB-2352-C154-6F6DB82A3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676DE82-7F8F-5633-57E1-F50430954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ABBD042-06BF-CC94-460E-2B3AABDFE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3FA0713-E406-C73D-B5A3-D71D9874B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C6F73-5058-4AF2-80DA-B342A341CF72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C266CF7-36F3-6F49-3DCB-D60A080A3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F21849B-8A6B-FD30-22E3-8B0CD841D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035C3-4A08-4DD2-8A22-F0206082C10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692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77A121-A958-A229-F70A-04F9893F2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A294B57-69CB-6612-978A-9D37D0790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EA48B046-9EB9-1219-1FAE-920D4744C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2BE8604-78DB-67B4-B40D-B371CA00C3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5A790860-4465-B0B1-CA46-6A66BE282F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C7EC58C-A363-080D-C7F2-FECA7F46E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C6F73-5058-4AF2-80DA-B342A341CF72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44179EBA-2271-C12C-CF82-993E79BC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7DB257B-32B9-454F-30C2-437FF85C1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035C3-4A08-4DD2-8A22-F0206082C10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0247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D88FC4-49BE-8331-AFBF-BC5F85CCD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0D616F1-4A20-A136-5AB6-4E6A80026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C6F73-5058-4AF2-80DA-B342A341CF72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81BBAB8-8694-1524-6F04-B2E78C77C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DC38246-1F23-86B7-B170-DA6542A1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035C3-4A08-4DD2-8A22-F0206082C10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809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FBABEC3A-17FC-C37F-F55F-8426FC696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C6F73-5058-4AF2-80DA-B342A341CF72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5F857BFC-480B-657B-81A3-1C732481C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A0B1B08-452A-E967-7729-1695DB45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035C3-4A08-4DD2-8A22-F0206082C10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701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BE4F1D-6AAC-5F80-3D67-0EDAD7117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DCAAFA7-30A9-F980-5CA0-1598946BA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B2D1073-AA16-250A-0FB3-5852C06B1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441ACC0-F981-B6E5-074A-A333374C3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C6F73-5058-4AF2-80DA-B342A341CF72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DCCB020-DC05-A1B3-49A7-5284BD12E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4481559-4D75-F58F-7D5A-DAEB2822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035C3-4A08-4DD2-8A22-F0206082C10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168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163E7B-BAD9-68DC-D09A-BD576CC85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7CB2798-1937-F909-AE85-08ADB8F08D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432A359-5F30-CD82-5F03-4CD0C6087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F55F334-8DBD-B605-D26F-AAB42F80E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C6F73-5058-4AF2-80DA-B342A341CF72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99C5C79-0A30-9952-7FCD-818E0096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42C497B-BB47-576F-93F5-6918799B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035C3-4A08-4DD2-8A22-F0206082C10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67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69AFA72E-5430-F835-7CFB-909810D87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B1BF19C-085A-1D49-79F6-B85400E14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E03135A-5E6B-B786-DCE0-EBF0428DA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C6F73-5058-4AF2-80DA-B342A341CF72}" type="datetimeFigureOut">
              <a:rPr lang="el-GR" smtClean="0"/>
              <a:pPr/>
              <a:t>20/5/2022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3F0C2CE-8FC7-2DA2-BB24-A67F3B9F8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3F20766-58BF-B0A7-8606-7D53B65E4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035C3-4A08-4DD2-8A22-F0206082C10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94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33612FE3-067D-0029-8A88-2056982B7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248" y="36512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400" u="sng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Περιβαλλοντική «ενσυναίσθηση»</a:t>
            </a:r>
            <a:b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Σχολείο, ιστορίες, μαθητές, φρούτα ,διδάγματα, βότανα ,αισθήσεις, λαχανικά, εποχές…</a:t>
            </a:r>
            <a:b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D3839D41-2144-8800-29F9-2C5C4BEFB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117" y="1690688"/>
            <a:ext cx="7635766" cy="4802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C4E2DA-485D-7812-C992-033566217BEC}"/>
              </a:ext>
            </a:extLst>
          </p:cNvPr>
          <p:cNvSpPr txBox="1"/>
          <p:nvPr/>
        </p:nvSpPr>
        <p:spPr>
          <a:xfrm>
            <a:off x="2771774" y="4525332"/>
            <a:ext cx="66484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3ο Γυμνάσιο Ιλίου, Σχολικό έτος 2021-2022</a:t>
            </a:r>
            <a:endParaRPr lang="el-GR" sz="2800" dirty="0">
              <a:solidFill>
                <a:schemeClr val="accent2"/>
              </a:solidFill>
            </a:endParaRPr>
          </a:p>
        </p:txBody>
      </p:sp>
      <p:pic>
        <p:nvPicPr>
          <p:cNvPr id="10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1A58089A-0A20-E6F6-D510-7E7E1248D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6521" y="5149084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84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48"/>
    </mc:Choice>
    <mc:Fallback>
      <p:transition spd="slow" advTm="34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C7FFB4-F7E3-AE88-4D6C-E8A475ECF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546" y="964208"/>
            <a:ext cx="10515600" cy="1325563"/>
          </a:xfrm>
        </p:spPr>
        <p:txBody>
          <a:bodyPr/>
          <a:lstStyle/>
          <a:p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Φιλοξενεί μαθητές, καθηγητές, πουλιά ,έντομα, ζουζούνια και μπάλες του ποδοσφαίρου, που σκαλώνουν επάνω της.</a:t>
            </a:r>
            <a:b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l-GR" b="1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81862B2D-1C08-F39B-4E65-C3E7523F14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108796"/>
            <a:ext cx="4261944" cy="3784996"/>
          </a:xfrm>
          <a:ln w="28575">
            <a:solidFill>
              <a:schemeClr val="accent6"/>
            </a:solidFill>
          </a:ln>
        </p:spPr>
      </p:pic>
      <p:pic>
        <p:nvPicPr>
          <p:cNvPr id="12" name="Θέση περιεχομένου 11">
            <a:extLst>
              <a:ext uri="{FF2B5EF4-FFF2-40B4-BE49-F238E27FC236}">
                <a16:creationId xmlns:a16="http://schemas.microsoft.com/office/drawing/2014/main" id="{EDF167B0-BC67-5478-587D-0C16F4A63F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08796"/>
            <a:ext cx="5181600" cy="3784996"/>
          </a:xfrm>
          <a:ln w="28575">
            <a:solidFill>
              <a:schemeClr val="accent6"/>
            </a:solidFill>
          </a:ln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5D8BAB34-A163-6E1F-5966-F1A3FE040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4718" y="6055601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66"/>
    </mc:Choice>
    <mc:Fallback xmlns="">
      <p:transition spd="slow" advTm="19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02A54F-4567-5FF3-B414-34697D91A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737" y="940566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Μας κερνάει τα ζουμερά της μούρα  και μας θυμίζει ευχάριστα πως η σχολική χρονιά τελειώνει και έρχονται οι διακοπές.</a:t>
            </a:r>
            <a:b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l-GR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20BF85D6-E2B1-DF69-5B4D-30C6BBA120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93" y="1825625"/>
            <a:ext cx="3263503" cy="4351338"/>
          </a:xfrm>
          <a:ln w="28575">
            <a:solidFill>
              <a:srgbClr val="7030A0"/>
            </a:solidFill>
          </a:ln>
        </p:spPr>
      </p:pic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36C24169-15CC-82B0-2918-48D1C3FA9C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ln w="28575">
            <a:solidFill>
              <a:srgbClr val="7030A0"/>
            </a:solidFill>
          </a:ln>
        </p:spPr>
      </p:pic>
      <p:pic>
        <p:nvPicPr>
          <p:cNvPr id="10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6AC2CC20-419B-4F3B-F953-A9E35716A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8762" y="5401332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1"/>
    </mc:Choice>
    <mc:Fallback xmlns="">
      <p:transition spd="slow" advTm="2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885A8D-46C1-FA21-A233-6C35E95DA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892" y="438603"/>
            <a:ext cx="10515600" cy="1325563"/>
          </a:xfrm>
        </p:spPr>
        <p:txBody>
          <a:bodyPr/>
          <a:lstStyle/>
          <a:p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«Αμυγδαλάκι τσάκισα και μέσα σε ζωγράφισα» ( παραδοσιακό τραγούδι).</a:t>
            </a:r>
            <a:endParaRPr lang="el-GR" b="1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54256033-5253-C0B3-1C4E-06368514BC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ln w="28575">
            <a:solidFill>
              <a:schemeClr val="accent5"/>
            </a:solidFill>
          </a:ln>
        </p:spPr>
      </p:pic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C76927C-BAA6-F4AE-B184-BDA3CA103F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ln w="28575">
            <a:solidFill>
              <a:schemeClr val="accent4">
                <a:lumMod val="50000"/>
              </a:schemeClr>
            </a:solidFill>
          </a:ln>
        </p:spPr>
      </p:pic>
      <p:pic>
        <p:nvPicPr>
          <p:cNvPr id="7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C138F437-7782-D367-5781-5435DD10B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6925" y="3209925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18"/>
    </mc:Choice>
    <mc:Fallback xmlns="">
      <p:transition spd="slow" advTm="35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361EAA-714B-0606-89DB-8EBA83063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21" y="60949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Είπε στη μυγδαλιά ο Καζαντζάκης: «Αδελφή, μίλησέ μου για τον Θεό κι η μυγδαλιά άνθησε» .</a:t>
            </a:r>
            <a:b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51951E7-4F4B-BE5A-3E2D-FF3A8D1FD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31" y="1388225"/>
            <a:ext cx="7890641" cy="510465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7D29B9E6-5467-7E01-56A0-D5D12C72D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5620" y="5054491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2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84"/>
    </mc:Choice>
    <mc:Fallback xmlns="">
      <p:transition spd="slow" advTm="21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3E13D0-36EE-05A6-836C-A6FF238A8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448" y="379866"/>
            <a:ext cx="10515600" cy="1690688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br>
              <a:rPr lang="el-GR" sz="18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l-GR" sz="18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Μπρόκολο και Μπαχ (τίτλος ταινίας).</a:t>
            </a:r>
            <a:b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Μπρόκολο και σαρδέλες (φαγητό).</a:t>
            </a:r>
            <a:b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Με όλα πάει, δοκιμάστε το!</a:t>
            </a:r>
            <a:b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l-GR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C700232C-2197-34D8-56CC-E5963034DF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ln w="19050">
            <a:solidFill>
              <a:srgbClr val="0070C0"/>
            </a:solidFill>
          </a:ln>
        </p:spPr>
      </p:pic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25CCB239-D897-23BD-14E9-40B00B7E15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ln w="19050">
            <a:solidFill>
              <a:srgbClr val="0070C0"/>
            </a:solidFill>
          </a:ln>
        </p:spPr>
      </p:pic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40C1BE47-A518-05C3-1BF5-F4C9B4A68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2869" y="5853888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0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7"/>
    </mc:Choice>
    <mc:Fallback xmlns="">
      <p:transition spd="slow" advTm="4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A54BEF-BF73-C92B-AB66-280A21F81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669" y="500062"/>
            <a:ext cx="10515600" cy="1325563"/>
          </a:xfrm>
        </p:spPr>
        <p:txBody>
          <a:bodyPr>
            <a:normAutofit/>
          </a:bodyPr>
          <a:lstStyle/>
          <a:p>
            <a:r>
              <a:rPr lang="el-GR" sz="18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α κρεμμύδια που φυτέψαμε!  0 στόχος ήταν να κερδίσουμε τον παράδεισο!</a:t>
            </a:r>
            <a:endParaRPr lang="el-GR" b="1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183DBCE6-B46B-19E6-5AAC-BBE686BFBE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65" y="2018831"/>
            <a:ext cx="5181600" cy="3887220"/>
          </a:xfrm>
          <a:ln w="28575">
            <a:solidFill>
              <a:schemeClr val="accent2"/>
            </a:solidFill>
          </a:ln>
        </p:spPr>
      </p:pic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D10C7251-8FCA-94D4-C664-C76CFCDD03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96" y="1825625"/>
            <a:ext cx="3263503" cy="4351338"/>
          </a:xfr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54EEDA79-AA4F-A4A0-07C2-DFD6ACA7C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5795" y="5740400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5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2"/>
    </mc:Choice>
    <mc:Fallback xmlns="">
      <p:transition spd="slow" advTm="17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7D8315-7FE8-8314-9D55-170B95C70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Κ</a:t>
            </a:r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αλλιεργήσαμε περισσότερα για σιγουριά (και σκόρδα και καρότα και παντζάρια και μαρούλια…)</a:t>
            </a:r>
            <a:endParaRPr lang="el-GR" b="1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9F7695E7-421F-C9C2-FD19-5032EA58CF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ln w="28575">
            <a:solidFill>
              <a:srgbClr val="C00000"/>
            </a:solidFill>
          </a:ln>
        </p:spPr>
      </p:pic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BE1B32D7-4B09-706E-C4D2-4DE4F50599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51" y="1825625"/>
            <a:ext cx="3263503" cy="4351338"/>
          </a:xfrm>
          <a:ln w="28575">
            <a:solidFill>
              <a:srgbClr val="C00000"/>
            </a:solidFill>
          </a:ln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E0910C04-7889-C58B-DA5A-F66CB0511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8692" y="5464027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1"/>
    </mc:Choice>
    <mc:Fallback xmlns="">
      <p:transition spd="slow" advTm="16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7F99C7-D065-0D7C-40A3-C5706E8CD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34" y="500062"/>
            <a:ext cx="10515600" cy="1325563"/>
          </a:xfrm>
        </p:spPr>
        <p:txBody>
          <a:bodyPr/>
          <a:lstStyle/>
          <a:p>
            <a:r>
              <a:rPr lang="el-GR" sz="18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Π</a:t>
            </a:r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αράγουμε και βότανα, για να μοσχοβολάνε τα σπίτια μας και να αρταίνουμε τα φαγητά μας. </a:t>
            </a:r>
            <a:endParaRPr lang="el-GR" b="1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ABD18D3F-3354-2D86-C8A7-F4DA4F61ED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50" y="1825625"/>
            <a:ext cx="3263503" cy="4351338"/>
          </a:xfrm>
          <a:ln w="19050">
            <a:solidFill>
              <a:srgbClr val="FF0000"/>
            </a:solidFill>
          </a:ln>
        </p:spPr>
      </p:pic>
      <p:pic>
        <p:nvPicPr>
          <p:cNvPr id="12" name="Θέση περιεχομένου 11">
            <a:extLst>
              <a:ext uri="{FF2B5EF4-FFF2-40B4-BE49-F238E27FC236}">
                <a16:creationId xmlns:a16="http://schemas.microsoft.com/office/drawing/2014/main" id="{633B1027-C127-557C-BFD8-44323EE2F3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ln w="19050">
            <a:solidFill>
              <a:srgbClr val="FF0000"/>
            </a:solidFill>
          </a:ln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A64C61CA-50FD-8455-375D-53438B325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8834" y="5966564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7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1"/>
    </mc:Choice>
    <mc:Fallback xmlns="">
      <p:transition spd="slow" advTm="8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E12A29-E233-CE98-6127-D55797B2B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Όλα αυτά τα μικρά και ταπεινά φυτά φέρουν μια ολόκληρη παράδοση και ιστορία του τόπου μας.</a:t>
            </a:r>
            <a:endParaRPr lang="el-GR" b="1" dirty="0"/>
          </a:p>
        </p:txBody>
      </p:sp>
      <p:pic>
        <p:nvPicPr>
          <p:cNvPr id="12" name="Θέση περιεχομένου 11">
            <a:extLst>
              <a:ext uri="{FF2B5EF4-FFF2-40B4-BE49-F238E27FC236}">
                <a16:creationId xmlns:a16="http://schemas.microsoft.com/office/drawing/2014/main" id="{40D950D1-D46E-47C8-00C1-CF50A86CEA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ln w="28575">
            <a:solidFill>
              <a:srgbClr val="00B050"/>
            </a:solidFill>
          </a:ln>
        </p:spPr>
      </p:pic>
      <p:pic>
        <p:nvPicPr>
          <p:cNvPr id="16" name="Θέση περιεχομένου 15">
            <a:extLst>
              <a:ext uri="{FF2B5EF4-FFF2-40B4-BE49-F238E27FC236}">
                <a16:creationId xmlns:a16="http://schemas.microsoft.com/office/drawing/2014/main" id="{040D1C75-2583-7683-6BD1-A58AE46717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50" y="1786211"/>
            <a:ext cx="3263503" cy="4351338"/>
          </a:xfrm>
          <a:ln w="28575">
            <a:solidFill>
              <a:srgbClr val="00B050"/>
            </a:solidFill>
          </a:ln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05590D76-9FC5-D726-DC41-964806CFA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5883" y="6274593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8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2"/>
    </mc:Choice>
    <mc:Fallback xmlns="">
      <p:transition spd="slow" advTm="2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3C8325-3C48-44EF-A856-12ED6E7BA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793" y="681037"/>
            <a:ext cx="10515600" cy="1325563"/>
          </a:xfrm>
        </p:spPr>
        <p:txBody>
          <a:bodyPr/>
          <a:lstStyle/>
          <a:p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Είμαστε τυχεροί που έχουμε στο σχολείο μας λεβάντα, δενδρολίβανο, φασκόμηλο, ρίγανη, μέντα,  δυόσμο και μυρίζουμε Ελλάδα!</a:t>
            </a:r>
            <a:b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l-GR" b="1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F598F319-3610-4A95-AE40-8B7400385F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ln w="28575">
            <a:solidFill>
              <a:srgbClr val="7030A0"/>
            </a:solidFill>
          </a:ln>
        </p:spPr>
      </p:pic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219F07D8-9D00-B950-97DE-FB7430B3AF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ln w="28575">
            <a:solidFill>
              <a:srgbClr val="7030A0"/>
            </a:solidFill>
          </a:ln>
        </p:spPr>
      </p:pic>
      <p:pic>
        <p:nvPicPr>
          <p:cNvPr id="7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74F494D8-BDCC-8919-8DD5-4FDAB8892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2725" y="6176963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9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9"/>
    </mc:Choice>
    <mc:Fallback xmlns="">
      <p:transition spd="slow" advTm="12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852F4D38-AA9D-FC98-3DBD-2CDAD0034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169"/>
            <a:ext cx="10515600" cy="1325563"/>
          </a:xfrm>
        </p:spPr>
        <p:txBody>
          <a:bodyPr/>
          <a:lstStyle/>
          <a:p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Μια φορά και ένα καιρό όλοι μαζί ονειρευτήκαμε ένα κήπο και σήμερα βρίσκουμε απάγκιο  μέσα σε αυτόν. </a:t>
            </a:r>
            <a:b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el-GR" sz="18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Το πριν                                                 Το μετά</a:t>
            </a:r>
            <a:endParaRPr lang="el-GR" b="1" dirty="0"/>
          </a:p>
        </p:txBody>
      </p:sp>
      <p:pic>
        <p:nvPicPr>
          <p:cNvPr id="11" name="Θέση περιεχομένου 10">
            <a:extLst>
              <a:ext uri="{FF2B5EF4-FFF2-40B4-BE49-F238E27FC236}">
                <a16:creationId xmlns:a16="http://schemas.microsoft.com/office/drawing/2014/main" id="{B1DA71C8-F40A-307E-EEC1-FF739FB17A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02" y="2057684"/>
            <a:ext cx="4918841" cy="3887220"/>
          </a:xfrm>
          <a:ln w="19050">
            <a:solidFill>
              <a:schemeClr val="accent1"/>
            </a:solidFill>
          </a:ln>
        </p:spPr>
      </p:pic>
      <p:pic>
        <p:nvPicPr>
          <p:cNvPr id="13" name="Θέση περιεχομένου 12">
            <a:extLst>
              <a:ext uri="{FF2B5EF4-FFF2-40B4-BE49-F238E27FC236}">
                <a16:creationId xmlns:a16="http://schemas.microsoft.com/office/drawing/2014/main" id="{B1C9493D-96A4-A2B1-17F8-0F252DE445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57" y="2057684"/>
            <a:ext cx="5016064" cy="3887220"/>
          </a:xfrm>
          <a:ln w="19050">
            <a:solidFill>
              <a:schemeClr val="accent1"/>
            </a:solidFill>
          </a:ln>
        </p:spPr>
      </p:pic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51F8A38D-D525-1C26-0B45-88B4CB12A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4098" y="4810125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5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60"/>
    </mc:Choice>
    <mc:Fallback xmlns="">
      <p:transition spd="slow" advTm="2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115CEE-2372-CF18-D9A3-D6A0452C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00062"/>
            <a:ext cx="10515600" cy="1325563"/>
          </a:xfrm>
        </p:spPr>
        <p:txBody>
          <a:bodyPr/>
          <a:lstStyle/>
          <a:p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Ένα σποράκι από ρόιδο βρήκε χώμα στη ρίζα μιας νεραντζιάς και αγαπήθηκαν… </a:t>
            </a:r>
            <a:endParaRPr lang="el-GR" b="1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80CF3B8F-FA1B-A436-0103-E4D0E789B3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ln w="19050">
            <a:solidFill>
              <a:srgbClr val="C00000"/>
            </a:solidFill>
          </a:ln>
        </p:spPr>
      </p:pic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ADE2DC5B-D7C1-B47B-8D85-F6F008A7AD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ln w="19050">
            <a:solidFill>
              <a:srgbClr val="C00000"/>
            </a:solidFill>
          </a:ln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6E0A8FE2-7F12-5279-5CB2-3F935FF6C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6925" y="3209925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1"/>
    </mc:Choice>
    <mc:Fallback xmlns="">
      <p:transition spd="slow" advTm="6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60B280-B923-0F03-9540-C21494610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1319"/>
            <a:ext cx="10515600" cy="1325563"/>
          </a:xfrm>
        </p:spPr>
        <p:txBody>
          <a:bodyPr/>
          <a:lstStyle/>
          <a:p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</a:t>
            </a:r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Πορτοκαλί και κόκκινο, γευτήκαμε  Φθινόπωρο.</a:t>
            </a:r>
            <a:b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l-GR" b="1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D6E7F0F7-3D04-0332-F1F6-0F9F35ABE4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ln w="19050">
            <a:solidFill>
              <a:srgbClr val="C00000"/>
            </a:solidFill>
          </a:ln>
        </p:spPr>
      </p:pic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75685557-A8CD-DF65-6161-0539D78FAE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ln w="19050">
            <a:solidFill>
              <a:srgbClr val="C00000"/>
            </a:solidFill>
          </a:ln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6B1719BB-B9D2-27FB-8581-056B152E8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6925" y="3209925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8"/>
    </mc:Choice>
    <mc:Fallback xmlns="">
      <p:transition spd="slow" advTm="8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C2BA290-9A46-C787-C274-345947845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2" y="381454"/>
            <a:ext cx="10515600" cy="1325563"/>
          </a:xfrm>
        </p:spPr>
        <p:txBody>
          <a:bodyPr/>
          <a:lstStyle/>
          <a:p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Ρόδια και νεράντζια μάς κερνάνε γλυκό του κουταλιού και δροσερούς σπόρους. </a:t>
            </a:r>
            <a:endParaRPr lang="el-GR" b="1" dirty="0"/>
          </a:p>
        </p:txBody>
      </p:sp>
      <p:pic>
        <p:nvPicPr>
          <p:cNvPr id="12" name="Θέση περιεχομένου 11">
            <a:extLst>
              <a:ext uri="{FF2B5EF4-FFF2-40B4-BE49-F238E27FC236}">
                <a16:creationId xmlns:a16="http://schemas.microsoft.com/office/drawing/2014/main" id="{246C3324-E42C-E715-23C7-26B56C6B00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92" y="1939160"/>
            <a:ext cx="2783271" cy="4359164"/>
          </a:xfr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Θέση περιεχομένου 9">
            <a:extLst>
              <a:ext uri="{FF2B5EF4-FFF2-40B4-BE49-F238E27FC236}">
                <a16:creationId xmlns:a16="http://schemas.microsoft.com/office/drawing/2014/main" id="{5C3826CB-8830-0386-B4C7-47E626F509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59" y="1825625"/>
            <a:ext cx="2861441" cy="4583058"/>
          </a:xfrm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BB14B6C5-F7FB-85B9-B0F5-288FC4390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6925" y="3209925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9"/>
    </mc:Choice>
    <mc:Fallback xmlns="">
      <p:transition spd="slow" advTm="11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E68925-4361-6AAA-9E5A-46B8E88E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618" y="805997"/>
            <a:ext cx="10515600" cy="1325563"/>
          </a:xfrm>
        </p:spPr>
        <p:txBody>
          <a:bodyPr/>
          <a:lstStyle/>
          <a:p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Ανθίζει και μοσχοβολάει τον Χειμώνα μας , κερνάει απλόχερα ζουμερά και κεχριμπαρένια φρούτα την Άνοιξη.</a:t>
            </a:r>
            <a:b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l-GR" b="1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B5AEE427-ED15-0363-96AF-F165311ECA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18" y="1825624"/>
            <a:ext cx="5181600" cy="4351337"/>
          </a:xfr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3FC3A893-44BC-E8B8-DF08-7A46269870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163" y="1825623"/>
            <a:ext cx="3321290" cy="4351338"/>
          </a:xfr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DD2750B3-9DB8-2741-D5DB-7C653902F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5332" y="6160401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7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22"/>
    </mc:Choice>
    <mc:Fallback xmlns="">
      <p:transition spd="slow" advTm="30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7BEBFD-A791-9D0A-346B-8BFC43153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972" y="783841"/>
            <a:ext cx="10515600" cy="1325563"/>
          </a:xfrm>
        </p:spPr>
        <p:txBody>
          <a:bodyPr/>
          <a:lstStyle/>
          <a:p>
            <a:r>
              <a:rPr lang="el-G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Όλα τη φροντίδα και την αγάπη μας χρειάζονται και το καλό κάποτε γυρίζει πάλι πίσω σε μας.</a:t>
            </a:r>
            <a:b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l-GR" b="1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463C8580-3B89-DC5A-F8B3-969999F65C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ln w="28575">
            <a:solidFill>
              <a:srgbClr val="FFC000"/>
            </a:solidFill>
          </a:ln>
        </p:spPr>
      </p:pic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B815FBE3-BFFC-6204-6494-32C53441E7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ln w="28575">
            <a:solidFill>
              <a:srgbClr val="FFC000"/>
            </a:solidFill>
          </a:ln>
        </p:spPr>
      </p:pic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634603A-10D3-EA10-4B62-9CCDCBD11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20770793">
            <a:off x="6625787" y="6421437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6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1"/>
    </mc:Choice>
    <mc:Fallback xmlns="">
      <p:transition spd="slow" advTm="15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9">
            <a:extLst>
              <a:ext uri="{FF2B5EF4-FFF2-40B4-BE49-F238E27FC236}">
                <a16:creationId xmlns:a16="http://schemas.microsoft.com/office/drawing/2014/main" id="{5396A882-6EA3-38B8-BB76-A91A91174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20" y="112877"/>
            <a:ext cx="10515600" cy="1325563"/>
          </a:xfrm>
        </p:spPr>
        <p:txBody>
          <a:bodyPr/>
          <a:lstStyle/>
          <a:p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Η πληγωμένη μπανανιά, όμως, είναι πεισματάρα και έχει θέληση για ζωή. </a:t>
            </a:r>
            <a:endParaRPr lang="el-GR" b="1" dirty="0"/>
          </a:p>
        </p:txBody>
      </p:sp>
      <p:pic>
        <p:nvPicPr>
          <p:cNvPr id="14" name="Θέση περιεχομένου 13">
            <a:extLst>
              <a:ext uri="{FF2B5EF4-FFF2-40B4-BE49-F238E27FC236}">
                <a16:creationId xmlns:a16="http://schemas.microsoft.com/office/drawing/2014/main" id="{79F5DB00-E8BA-DD18-23B8-05ADE2692E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14" y="1438440"/>
            <a:ext cx="3497337" cy="4804705"/>
          </a:xfr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Θέση περιεχομένου 11">
            <a:extLst>
              <a:ext uri="{FF2B5EF4-FFF2-40B4-BE49-F238E27FC236}">
                <a16:creationId xmlns:a16="http://schemas.microsoft.com/office/drawing/2014/main" id="{B3EB175D-88AF-E7B4-E085-C8F64DA26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39378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l-GR" b="0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Κι όλα είναι ίδια αν δεν τα αγαπάς</a:t>
            </a:r>
            <a:br>
              <a:rPr lang="el-GR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el-GR" b="0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Κι όλα μένουν ίδια άμα δεν τα πας.</a:t>
            </a:r>
            <a:br>
              <a:rPr lang="el-GR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el-GR" b="0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Κι όλα αυτά που είναι γίνονται ξανά</a:t>
            </a:r>
            <a:br>
              <a:rPr lang="el-GR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el-GR" b="0" i="0" dirty="0">
                <a:solidFill>
                  <a:srgbClr val="7030A0"/>
                </a:solidFill>
                <a:effectLst/>
                <a:latin typeface="Comic Sans MS" panose="030F0702030302020204" pitchFamily="66" charset="0"/>
              </a:rPr>
              <a:t>Μέσα από τη δική σου τη ματιά.</a:t>
            </a:r>
          </a:p>
          <a:p>
            <a:pPr marL="0" indent="0">
              <a:buNone/>
            </a:pPr>
            <a:r>
              <a:rPr lang="el-GR" sz="1200" dirty="0">
                <a:solidFill>
                  <a:srgbClr val="7030A0"/>
                </a:solidFill>
                <a:latin typeface="Comic Sans MS" panose="030F0702030302020204" pitchFamily="66" charset="0"/>
              </a:rPr>
              <a:t>   Τραγούδι «η φωτοβολίδα» του Ορφέα Περίδη</a:t>
            </a:r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43E56D36-2095-49CC-5C44-5D8D493B9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0056" y="5845202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9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68"/>
    </mc:Choice>
    <mc:Fallback xmlns="">
      <p:transition spd="slow" advTm="48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4003188-DF11-5DA4-E567-293BFF651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911" y="830208"/>
            <a:ext cx="10515600" cy="1325563"/>
          </a:xfrm>
        </p:spPr>
        <p:txBody>
          <a:bodyPr/>
          <a:lstStyle/>
          <a:p>
            <a:r>
              <a:rPr lang="el-GR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Η μουριά μας είναι η ομπρέλα μας. Τώρα και μάθημα κάνουμε από κάτω, όποτε έχουμε διάθεση!</a:t>
            </a:r>
            <a:b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l-GR" b="1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C17EB0EF-5237-DF52-AE69-F91ABF25D1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  <a:ln w="19050">
            <a:solidFill>
              <a:schemeClr val="accent1"/>
            </a:solidFill>
          </a:ln>
        </p:spPr>
      </p:pic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8CB7CC48-BCE1-7329-6483-18BD20A7ED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186" y="1825625"/>
            <a:ext cx="2447627" cy="4351338"/>
          </a:xfrm>
          <a:ln w="28575">
            <a:solidFill>
              <a:schemeClr val="accent5"/>
            </a:solidFill>
          </a:ln>
        </p:spPr>
      </p:pic>
      <p:pic>
        <p:nvPicPr>
          <p:cNvPr id="7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953DE03-B9EB-6154-23B5-017660226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6925" y="3209925"/>
            <a:ext cx="436563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0"/>
    </mc:Choice>
    <mc:Fallback xmlns="">
      <p:transition spd="slow" advTm="8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397</Words>
  <Application>Microsoft Office PowerPoint</Application>
  <PresentationFormat>Ευρεία οθόνη</PresentationFormat>
  <Paragraphs>22</Paragraphs>
  <Slides>19</Slides>
  <Notes>0</Notes>
  <HiddenSlides>0</HiddenSlides>
  <MMClips>19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Θέμα του Office</vt:lpstr>
      <vt:lpstr>Περιβαλλοντική «ενσυναίσθηση» Σχολείο, ιστορίες, μαθητές, φρούτα ,διδάγματα, βότανα ,αισθήσεις, λαχανικά, εποχές… </vt:lpstr>
      <vt:lpstr>Μια φορά και ένα καιρό όλοι μαζί ονειρευτήκαμε ένα κήπο και σήμερα βρίσκουμε απάγκιο  μέσα σε αυτόν.                     Το πριν                                                 Το μετά</vt:lpstr>
      <vt:lpstr>Ένα σποράκι από ρόιδο βρήκε χώμα στη ρίζα μιας νεραντζιάς και αγαπήθηκαν… </vt:lpstr>
      <vt:lpstr>                                       Πορτοκαλί και κόκκινο, γευτήκαμε  Φθινόπωρο. </vt:lpstr>
      <vt:lpstr>Ρόδια και νεράντζια μάς κερνάνε γλυκό του κουταλιού και δροσερούς σπόρους. </vt:lpstr>
      <vt:lpstr>Ανθίζει και μοσχοβολάει τον Χειμώνα μας , κερνάει απλόχερα ζουμερά και κεχριμπαρένια φρούτα την Άνοιξη. </vt:lpstr>
      <vt:lpstr> Όλα τη φροντίδα και την αγάπη μας χρειάζονται και το καλό κάποτε γυρίζει πάλι πίσω σε μας. </vt:lpstr>
      <vt:lpstr>Η πληγωμένη μπανανιά, όμως, είναι πεισματάρα και έχει θέληση για ζωή. </vt:lpstr>
      <vt:lpstr>Η μουριά μας είναι η ομπρέλα μας. Τώρα και μάθημα κάνουμε από κάτω, όποτε έχουμε διάθεση! </vt:lpstr>
      <vt:lpstr>Φιλοξενεί μαθητές, καθηγητές, πουλιά ,έντομα, ζουζούνια και μπάλες του ποδοσφαίρου, που σκαλώνουν επάνω της. </vt:lpstr>
      <vt:lpstr>Μας κερνάει τα ζουμερά της μούρα  και μας θυμίζει ευχάριστα πως η σχολική χρονιά τελειώνει και έρχονται οι διακοπές.   </vt:lpstr>
      <vt:lpstr>«Αμυγδαλάκι τσάκισα και μέσα σε ζωγράφισα» ( παραδοσιακό τραγούδι).</vt:lpstr>
      <vt:lpstr>         Είπε στη μυγδαλιά ο Καζαντζάκης: «Αδελφή, μίλησέ μου για τον Θεό κι η μυγδαλιά άνθησε» .    </vt:lpstr>
      <vt:lpstr>  Μπρόκολο και Μπαχ (τίτλος ταινίας). Μπρόκολο και σαρδέλες (φαγητό). Με όλα πάει, δοκιμάστε το!  </vt:lpstr>
      <vt:lpstr>Τα κρεμμύδια που φυτέψαμε!  0 στόχος ήταν να κερδίσουμε τον παράδεισο!</vt:lpstr>
      <vt:lpstr> Καλλιεργήσαμε περισσότερα για σιγουριά (και σκόρδα και καρότα και παντζάρια και μαρούλια…)</vt:lpstr>
      <vt:lpstr>Παράγουμε και βότανα, για να μοσχοβολάνε τα σπίτια μας και να αρταίνουμε τα φαγητά μας. </vt:lpstr>
      <vt:lpstr> Όλα αυτά τα μικρά και ταπεινά φυτά φέρουν μια ολόκληρη παράδοση και ιστορία του τόπου μας.</vt:lpstr>
      <vt:lpstr>Είμαστε τυχεροί που έχουμε στο σχολείο μας λεβάντα, δενδρολίβανο, φασκόμηλο, ρίγανη, μέντα,  δυόσμο και μυρίζουμε Ελλάδα!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Σοφία</dc:creator>
  <cp:lastModifiedBy>Σοφία</cp:lastModifiedBy>
  <cp:revision>15</cp:revision>
  <dcterms:created xsi:type="dcterms:W3CDTF">2022-05-17T16:24:18Z</dcterms:created>
  <dcterms:modified xsi:type="dcterms:W3CDTF">2022-05-20T06:30:44Z</dcterms:modified>
</cp:coreProperties>
</file>