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D72676-AC2A-463E-84C0-57A568922226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11674CF-FC64-4333-A287-785BE92D7C0D}">
      <dgm:prSet phldrT="[Κείμενο]" custT="1"/>
      <dgm:spPr>
        <a:solidFill>
          <a:schemeClr val="accent3"/>
        </a:solidFill>
        <a:ln>
          <a:solidFill>
            <a:srgbClr val="00B050"/>
          </a:solidFill>
        </a:ln>
      </dgm:spPr>
      <dgm:t>
        <a:bodyPr/>
        <a:lstStyle/>
        <a:p>
          <a:r>
            <a:rPr lang="el-GR" sz="4000" dirty="0" smtClean="0"/>
            <a:t>         Πρωτογενής    τομέας</a:t>
          </a:r>
          <a:endParaRPr lang="el-GR" sz="4000" dirty="0"/>
        </a:p>
      </dgm:t>
    </dgm:pt>
    <dgm:pt modelId="{375888AF-952C-40D9-804C-0D3193266EA5}" type="parTrans" cxnId="{1B3EE89A-61C8-4CCC-909E-D6716295CADE}">
      <dgm:prSet/>
      <dgm:spPr/>
      <dgm:t>
        <a:bodyPr/>
        <a:lstStyle/>
        <a:p>
          <a:endParaRPr lang="el-GR"/>
        </a:p>
      </dgm:t>
    </dgm:pt>
    <dgm:pt modelId="{5E14CA47-BF24-482B-B8FA-D6C9806917D2}" type="sibTrans" cxnId="{1B3EE89A-61C8-4CCC-909E-D6716295CADE}">
      <dgm:prSet/>
      <dgm:spPr/>
      <dgm:t>
        <a:bodyPr/>
        <a:lstStyle/>
        <a:p>
          <a:endParaRPr lang="el-GR"/>
        </a:p>
      </dgm:t>
    </dgm:pt>
    <dgm:pt modelId="{2E019433-9366-44EB-861A-067A00C01E1E}">
      <dgm:prSet phldrT="[Κείμενο]" custT="1"/>
      <dgm:spPr>
        <a:solidFill>
          <a:schemeClr val="accent4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l-GR" sz="4000" dirty="0" smtClean="0"/>
            <a:t>         Δευτερογενής τομέας</a:t>
          </a:r>
          <a:endParaRPr lang="el-GR" sz="4000" dirty="0"/>
        </a:p>
      </dgm:t>
    </dgm:pt>
    <dgm:pt modelId="{CB19E822-F05F-4BFD-93E0-3245885F4075}" type="parTrans" cxnId="{0A476B5E-5B85-4E36-8F0A-EC25A4CEA5C8}">
      <dgm:prSet/>
      <dgm:spPr/>
      <dgm:t>
        <a:bodyPr/>
        <a:lstStyle/>
        <a:p>
          <a:endParaRPr lang="el-GR"/>
        </a:p>
      </dgm:t>
    </dgm:pt>
    <dgm:pt modelId="{58B5CE6A-96FA-4302-9542-702CF2F979FC}" type="sibTrans" cxnId="{0A476B5E-5B85-4E36-8F0A-EC25A4CEA5C8}">
      <dgm:prSet/>
      <dgm:spPr/>
      <dgm:t>
        <a:bodyPr/>
        <a:lstStyle/>
        <a:p>
          <a:endParaRPr lang="el-GR"/>
        </a:p>
      </dgm:t>
    </dgm:pt>
    <dgm:pt modelId="{C447DBEB-0AFF-4BDA-A2B5-7FD6FB6B736E}">
      <dgm:prSet phldrT="[Κείμενο]" custT="1"/>
      <dgm:spPr>
        <a:solidFill>
          <a:schemeClr val="tx1">
            <a:lumMod val="65000"/>
            <a:lumOff val="35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l-GR" sz="4000" dirty="0" smtClean="0"/>
            <a:t>         Τριτογενής       τομέας</a:t>
          </a:r>
          <a:endParaRPr lang="el-GR" sz="4000" dirty="0"/>
        </a:p>
      </dgm:t>
    </dgm:pt>
    <dgm:pt modelId="{CBE5E2E7-25D7-45E8-9417-ED927AA6F726}" type="parTrans" cxnId="{1C29BDCC-81C2-435C-9DB9-B978A99EE92D}">
      <dgm:prSet/>
      <dgm:spPr/>
      <dgm:t>
        <a:bodyPr/>
        <a:lstStyle/>
        <a:p>
          <a:endParaRPr lang="el-GR"/>
        </a:p>
      </dgm:t>
    </dgm:pt>
    <dgm:pt modelId="{421E70F2-D0CB-46BC-A70C-3057DF840298}" type="sibTrans" cxnId="{1C29BDCC-81C2-435C-9DB9-B978A99EE92D}">
      <dgm:prSet/>
      <dgm:spPr/>
      <dgm:t>
        <a:bodyPr/>
        <a:lstStyle/>
        <a:p>
          <a:endParaRPr lang="el-GR"/>
        </a:p>
      </dgm:t>
    </dgm:pt>
    <dgm:pt modelId="{72881AE4-5638-4C1B-8960-F19589E93048}" type="pres">
      <dgm:prSet presAssocID="{15D72676-AC2A-463E-84C0-57A56892222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2B12BFF-0CF7-49A9-81D8-70574B414860}" type="pres">
      <dgm:prSet presAssocID="{A11674CF-FC64-4333-A287-785BE92D7C0D}" presName="comp" presStyleCnt="0"/>
      <dgm:spPr/>
    </dgm:pt>
    <dgm:pt modelId="{DF7B8F62-CDCD-4FD2-92F5-433858B1812A}" type="pres">
      <dgm:prSet presAssocID="{A11674CF-FC64-4333-A287-785BE92D7C0D}" presName="box" presStyleLbl="node1" presStyleIdx="0" presStyleCnt="3"/>
      <dgm:spPr/>
      <dgm:t>
        <a:bodyPr/>
        <a:lstStyle/>
        <a:p>
          <a:endParaRPr lang="el-GR"/>
        </a:p>
      </dgm:t>
    </dgm:pt>
    <dgm:pt modelId="{DD821652-F0F5-4F55-BA0B-927D1987DF08}" type="pres">
      <dgm:prSet presAssocID="{A11674CF-FC64-4333-A287-785BE92D7C0D}" presName="img" presStyleLbl="fgImgPlace1" presStyleIdx="0" presStyleCnt="3" custScaleX="128991" custScaleY="117856" custLinFactNeighborX="13852" custLinFactNeighborY="-3572"/>
      <dgm:spPr>
        <a:prstGeom prst="flowChartAlternateProces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4207838-F5CD-4D62-9ABB-470EF2D1F7DE}" type="pres">
      <dgm:prSet presAssocID="{A11674CF-FC64-4333-A287-785BE92D7C0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17D81CA-FA99-4142-BF9F-E4C68D2A24F5}" type="pres">
      <dgm:prSet presAssocID="{5E14CA47-BF24-482B-B8FA-D6C9806917D2}" presName="spacer" presStyleCnt="0"/>
      <dgm:spPr/>
    </dgm:pt>
    <dgm:pt modelId="{3E09D189-6D6A-4CA7-AEF4-363AA0FF5EBF}" type="pres">
      <dgm:prSet presAssocID="{2E019433-9366-44EB-861A-067A00C01E1E}" presName="comp" presStyleCnt="0"/>
      <dgm:spPr/>
    </dgm:pt>
    <dgm:pt modelId="{82B35933-F727-470D-8DE5-F78715F57EE7}" type="pres">
      <dgm:prSet presAssocID="{2E019433-9366-44EB-861A-067A00C01E1E}" presName="box" presStyleLbl="node1" presStyleIdx="1" presStyleCnt="3"/>
      <dgm:spPr/>
      <dgm:t>
        <a:bodyPr/>
        <a:lstStyle/>
        <a:p>
          <a:endParaRPr lang="el-GR"/>
        </a:p>
      </dgm:t>
    </dgm:pt>
    <dgm:pt modelId="{AE790109-C6EE-4280-80AB-275C7FB48F55}" type="pres">
      <dgm:prSet presAssocID="{2E019433-9366-44EB-861A-067A00C01E1E}" presName="img" presStyleLbl="fgImgPlace1" presStyleIdx="1" presStyleCnt="3" custScaleX="129548" custScaleY="114286" custLinFactNeighborX="12486"/>
      <dgm:spPr>
        <a:prstGeom prst="flowChartAlternateProcess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ACBCB02-467F-408B-B8EA-FBD985450BF6}" type="pres">
      <dgm:prSet presAssocID="{2E019433-9366-44EB-861A-067A00C01E1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9C53E4-F40E-42B2-B176-56F7F4EAC35C}" type="pres">
      <dgm:prSet presAssocID="{58B5CE6A-96FA-4302-9542-702CF2F979FC}" presName="spacer" presStyleCnt="0"/>
      <dgm:spPr/>
    </dgm:pt>
    <dgm:pt modelId="{970B4303-0132-4F6E-80FD-6FA21B754B37}" type="pres">
      <dgm:prSet presAssocID="{C447DBEB-0AFF-4BDA-A2B5-7FD6FB6B736E}" presName="comp" presStyleCnt="0"/>
      <dgm:spPr/>
    </dgm:pt>
    <dgm:pt modelId="{D306859E-97BE-420B-A06C-F477EA7A3A80}" type="pres">
      <dgm:prSet presAssocID="{C447DBEB-0AFF-4BDA-A2B5-7FD6FB6B736E}" presName="box" presStyleLbl="node1" presStyleIdx="2" presStyleCnt="3"/>
      <dgm:spPr/>
      <dgm:t>
        <a:bodyPr/>
        <a:lstStyle/>
        <a:p>
          <a:endParaRPr lang="el-GR"/>
        </a:p>
      </dgm:t>
    </dgm:pt>
    <dgm:pt modelId="{AD59E432-92E7-4087-AE77-A29BC1ECC586}" type="pres">
      <dgm:prSet presAssocID="{C447DBEB-0AFF-4BDA-A2B5-7FD6FB6B736E}" presName="img" presStyleLbl="fgImgPlace1" presStyleIdx="2" presStyleCnt="3" custScaleX="130372" custScaleY="110714" custLinFactNeighborX="12280"/>
      <dgm:spPr>
        <a:prstGeom prst="flowChartAlternateProcess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4B39D86-6A9E-48C4-B26D-A2240786C5BD}" type="pres">
      <dgm:prSet presAssocID="{C447DBEB-0AFF-4BDA-A2B5-7FD6FB6B736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E9DE465-6CAF-4895-9DB6-BC73C60B75AC}" type="presOf" srcId="{2E019433-9366-44EB-861A-067A00C01E1E}" destId="{82B35933-F727-470D-8DE5-F78715F57EE7}" srcOrd="0" destOrd="0" presId="urn:microsoft.com/office/officeart/2005/8/layout/vList4#1"/>
    <dgm:cxn modelId="{4EC18DE9-4640-4C48-AFF3-8999070E70C9}" type="presOf" srcId="{2E019433-9366-44EB-861A-067A00C01E1E}" destId="{1ACBCB02-467F-408B-B8EA-FBD985450BF6}" srcOrd="1" destOrd="0" presId="urn:microsoft.com/office/officeart/2005/8/layout/vList4#1"/>
    <dgm:cxn modelId="{E37A980D-8B9D-4F6A-92C3-11CA1FBB981A}" type="presOf" srcId="{C447DBEB-0AFF-4BDA-A2B5-7FD6FB6B736E}" destId="{84B39D86-6A9E-48C4-B26D-A2240786C5BD}" srcOrd="1" destOrd="0" presId="urn:microsoft.com/office/officeart/2005/8/layout/vList4#1"/>
    <dgm:cxn modelId="{6F5E40B9-DF8A-4A0E-A948-3A76FA4D0C49}" type="presOf" srcId="{A11674CF-FC64-4333-A287-785BE92D7C0D}" destId="{DF7B8F62-CDCD-4FD2-92F5-433858B1812A}" srcOrd="0" destOrd="0" presId="urn:microsoft.com/office/officeart/2005/8/layout/vList4#1"/>
    <dgm:cxn modelId="{1BA8EC79-16DD-459B-A695-1B918AF12C6F}" type="presOf" srcId="{C447DBEB-0AFF-4BDA-A2B5-7FD6FB6B736E}" destId="{D306859E-97BE-420B-A06C-F477EA7A3A80}" srcOrd="0" destOrd="0" presId="urn:microsoft.com/office/officeart/2005/8/layout/vList4#1"/>
    <dgm:cxn modelId="{03C5997B-8CE3-4ECD-B0D0-E4C72AC726A3}" type="presOf" srcId="{A11674CF-FC64-4333-A287-785BE92D7C0D}" destId="{64207838-F5CD-4D62-9ABB-470EF2D1F7DE}" srcOrd="1" destOrd="0" presId="urn:microsoft.com/office/officeart/2005/8/layout/vList4#1"/>
    <dgm:cxn modelId="{1B3EE89A-61C8-4CCC-909E-D6716295CADE}" srcId="{15D72676-AC2A-463E-84C0-57A568922226}" destId="{A11674CF-FC64-4333-A287-785BE92D7C0D}" srcOrd="0" destOrd="0" parTransId="{375888AF-952C-40D9-804C-0D3193266EA5}" sibTransId="{5E14CA47-BF24-482B-B8FA-D6C9806917D2}"/>
    <dgm:cxn modelId="{1C29BDCC-81C2-435C-9DB9-B978A99EE92D}" srcId="{15D72676-AC2A-463E-84C0-57A568922226}" destId="{C447DBEB-0AFF-4BDA-A2B5-7FD6FB6B736E}" srcOrd="2" destOrd="0" parTransId="{CBE5E2E7-25D7-45E8-9417-ED927AA6F726}" sibTransId="{421E70F2-D0CB-46BC-A70C-3057DF840298}"/>
    <dgm:cxn modelId="{6F5EFD97-19CD-494B-AB50-35E560CD0700}" type="presOf" srcId="{15D72676-AC2A-463E-84C0-57A568922226}" destId="{72881AE4-5638-4C1B-8960-F19589E93048}" srcOrd="0" destOrd="0" presId="urn:microsoft.com/office/officeart/2005/8/layout/vList4#1"/>
    <dgm:cxn modelId="{0A476B5E-5B85-4E36-8F0A-EC25A4CEA5C8}" srcId="{15D72676-AC2A-463E-84C0-57A568922226}" destId="{2E019433-9366-44EB-861A-067A00C01E1E}" srcOrd="1" destOrd="0" parTransId="{CB19E822-F05F-4BFD-93E0-3245885F4075}" sibTransId="{58B5CE6A-96FA-4302-9542-702CF2F979FC}"/>
    <dgm:cxn modelId="{917C4893-EC9A-4227-A21D-950A2615FA3F}" type="presParOf" srcId="{72881AE4-5638-4C1B-8960-F19589E93048}" destId="{02B12BFF-0CF7-49A9-81D8-70574B414860}" srcOrd="0" destOrd="0" presId="urn:microsoft.com/office/officeart/2005/8/layout/vList4#1"/>
    <dgm:cxn modelId="{E9B77D56-3527-4DEC-91D7-6D30BF133E7A}" type="presParOf" srcId="{02B12BFF-0CF7-49A9-81D8-70574B414860}" destId="{DF7B8F62-CDCD-4FD2-92F5-433858B1812A}" srcOrd="0" destOrd="0" presId="urn:microsoft.com/office/officeart/2005/8/layout/vList4#1"/>
    <dgm:cxn modelId="{32593714-78F0-4B88-9282-C0367CD3E83F}" type="presParOf" srcId="{02B12BFF-0CF7-49A9-81D8-70574B414860}" destId="{DD821652-F0F5-4F55-BA0B-927D1987DF08}" srcOrd="1" destOrd="0" presId="urn:microsoft.com/office/officeart/2005/8/layout/vList4#1"/>
    <dgm:cxn modelId="{31F98DC6-C003-439E-AF0C-CF652CDFE170}" type="presParOf" srcId="{02B12BFF-0CF7-49A9-81D8-70574B414860}" destId="{64207838-F5CD-4D62-9ABB-470EF2D1F7DE}" srcOrd="2" destOrd="0" presId="urn:microsoft.com/office/officeart/2005/8/layout/vList4#1"/>
    <dgm:cxn modelId="{7B0F94BC-577E-40F1-B7ED-6673363E77EC}" type="presParOf" srcId="{72881AE4-5638-4C1B-8960-F19589E93048}" destId="{D17D81CA-FA99-4142-BF9F-E4C68D2A24F5}" srcOrd="1" destOrd="0" presId="urn:microsoft.com/office/officeart/2005/8/layout/vList4#1"/>
    <dgm:cxn modelId="{F0EA8556-7AA1-4C9F-A5D2-C197105DD38B}" type="presParOf" srcId="{72881AE4-5638-4C1B-8960-F19589E93048}" destId="{3E09D189-6D6A-4CA7-AEF4-363AA0FF5EBF}" srcOrd="2" destOrd="0" presId="urn:microsoft.com/office/officeart/2005/8/layout/vList4#1"/>
    <dgm:cxn modelId="{844D36EF-A69B-4650-AC42-AD4384BF1D06}" type="presParOf" srcId="{3E09D189-6D6A-4CA7-AEF4-363AA0FF5EBF}" destId="{82B35933-F727-470D-8DE5-F78715F57EE7}" srcOrd="0" destOrd="0" presId="urn:microsoft.com/office/officeart/2005/8/layout/vList4#1"/>
    <dgm:cxn modelId="{3FF3668F-A23D-4B18-858F-0BEFF7786686}" type="presParOf" srcId="{3E09D189-6D6A-4CA7-AEF4-363AA0FF5EBF}" destId="{AE790109-C6EE-4280-80AB-275C7FB48F55}" srcOrd="1" destOrd="0" presId="urn:microsoft.com/office/officeart/2005/8/layout/vList4#1"/>
    <dgm:cxn modelId="{1A741A46-0D98-42D8-AF1F-2550A193622C}" type="presParOf" srcId="{3E09D189-6D6A-4CA7-AEF4-363AA0FF5EBF}" destId="{1ACBCB02-467F-408B-B8EA-FBD985450BF6}" srcOrd="2" destOrd="0" presId="urn:microsoft.com/office/officeart/2005/8/layout/vList4#1"/>
    <dgm:cxn modelId="{9049E142-C8B7-4BF7-BD3C-4A33DD88ECAD}" type="presParOf" srcId="{72881AE4-5638-4C1B-8960-F19589E93048}" destId="{219C53E4-F40E-42B2-B176-56F7F4EAC35C}" srcOrd="3" destOrd="0" presId="urn:microsoft.com/office/officeart/2005/8/layout/vList4#1"/>
    <dgm:cxn modelId="{AE695AB5-6E26-413B-9561-A7D7D178452C}" type="presParOf" srcId="{72881AE4-5638-4C1B-8960-F19589E93048}" destId="{970B4303-0132-4F6E-80FD-6FA21B754B37}" srcOrd="4" destOrd="0" presId="urn:microsoft.com/office/officeart/2005/8/layout/vList4#1"/>
    <dgm:cxn modelId="{360D84E7-35F0-4744-ACF9-A3A20212F264}" type="presParOf" srcId="{970B4303-0132-4F6E-80FD-6FA21B754B37}" destId="{D306859E-97BE-420B-A06C-F477EA7A3A80}" srcOrd="0" destOrd="0" presId="urn:microsoft.com/office/officeart/2005/8/layout/vList4#1"/>
    <dgm:cxn modelId="{8762FF1B-03E9-4BD8-B5B6-73791C496B8A}" type="presParOf" srcId="{970B4303-0132-4F6E-80FD-6FA21B754B37}" destId="{AD59E432-92E7-4087-AE77-A29BC1ECC586}" srcOrd="1" destOrd="0" presId="urn:microsoft.com/office/officeart/2005/8/layout/vList4#1"/>
    <dgm:cxn modelId="{AE47517D-9B70-466D-9399-2409DBB3025D}" type="presParOf" srcId="{970B4303-0132-4F6E-80FD-6FA21B754B37}" destId="{84B39D86-6A9E-48C4-B26D-A2240786C5B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43CD49-7741-4E2D-952C-74D588CF4E94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E6DEDC7F-1CFC-48A3-8D96-26155EE17738}">
      <dgm:prSet phldrT="[Κείμενο]" custT="1"/>
      <dgm:spPr/>
      <dgm:t>
        <a:bodyPr/>
        <a:lstStyle/>
        <a:p>
          <a:r>
            <a:rPr lang="el-GR" sz="3200" b="1" u="sng" dirty="0" smtClean="0"/>
            <a:t>Οικοτεχνία:</a:t>
          </a:r>
          <a:r>
            <a:rPr lang="el-GR" sz="2400" b="1" u="sng" dirty="0" smtClean="0"/>
            <a:t> </a:t>
          </a:r>
          <a:r>
            <a:rPr lang="el-GR" sz="2400" b="0" u="none" dirty="0" smtClean="0"/>
            <a:t>   </a:t>
          </a:r>
          <a:r>
            <a:rPr lang="el-GR" sz="2400" dirty="0" smtClean="0"/>
            <a:t>Παραγωγή αγαθών στο σπίτι –          </a:t>
          </a:r>
        </a:p>
        <a:p>
          <a:r>
            <a:rPr lang="el-GR" sz="2400" dirty="0" smtClean="0"/>
            <a:t>             απασχολούνται τα μέλη της οικογένειας –</a:t>
          </a:r>
        </a:p>
        <a:p>
          <a:r>
            <a:rPr lang="el-GR" sz="2400" dirty="0" smtClean="0"/>
            <a:t>    χρησιμοποιούνται απλά εργαλεία και μηχανές.</a:t>
          </a:r>
          <a:endParaRPr lang="el-GR" sz="2400" dirty="0"/>
        </a:p>
      </dgm:t>
    </dgm:pt>
    <dgm:pt modelId="{8D6E83A4-F5D4-43D5-A054-0DC4D2EAAE37}" type="parTrans" cxnId="{67458435-55A3-4123-BAA9-D1CE244A5273}">
      <dgm:prSet/>
      <dgm:spPr/>
      <dgm:t>
        <a:bodyPr/>
        <a:lstStyle/>
        <a:p>
          <a:endParaRPr lang="el-GR"/>
        </a:p>
      </dgm:t>
    </dgm:pt>
    <dgm:pt modelId="{6DD9A783-6376-4642-A602-3471B172E8A1}" type="sibTrans" cxnId="{67458435-55A3-4123-BAA9-D1CE244A5273}">
      <dgm:prSet/>
      <dgm:spPr/>
      <dgm:t>
        <a:bodyPr/>
        <a:lstStyle/>
        <a:p>
          <a:endParaRPr lang="el-GR"/>
        </a:p>
      </dgm:t>
    </dgm:pt>
    <dgm:pt modelId="{91EBC998-4060-4807-8568-5874FBE346B7}">
      <dgm:prSet phldrT="[Κείμενο]" custT="1"/>
      <dgm:spPr/>
      <dgm:t>
        <a:bodyPr/>
        <a:lstStyle/>
        <a:p>
          <a:r>
            <a:rPr lang="el-GR" sz="3200" b="1" u="sng" dirty="0" smtClean="0"/>
            <a:t>Βιοτεχνία :</a:t>
          </a:r>
          <a:r>
            <a:rPr lang="el-GR" sz="2400" b="0" u="none" dirty="0" smtClean="0"/>
            <a:t> Παραγωγή αγαθών σε μικρή ποσότητα-με σχετικά μικρό αριθμό εργαζομένων-</a:t>
          </a:r>
        </a:p>
        <a:p>
          <a:r>
            <a:rPr lang="el-GR" sz="2400" b="0" u="none" dirty="0" smtClean="0"/>
            <a:t>σε μικρό χώρο και με χρήση απλών μηχανών.  </a:t>
          </a:r>
          <a:endParaRPr lang="el-GR" sz="3200" b="1" u="sng" dirty="0"/>
        </a:p>
      </dgm:t>
    </dgm:pt>
    <dgm:pt modelId="{60F15015-E24F-4B45-ABC2-AF4CC4C04DCD}" type="parTrans" cxnId="{03AB7FC6-616D-4A85-BFD6-3DD3823C678D}">
      <dgm:prSet/>
      <dgm:spPr/>
      <dgm:t>
        <a:bodyPr/>
        <a:lstStyle/>
        <a:p>
          <a:endParaRPr lang="el-GR"/>
        </a:p>
      </dgm:t>
    </dgm:pt>
    <dgm:pt modelId="{52069B45-DDD4-47B0-9A1D-9ADE66C6D8D1}" type="sibTrans" cxnId="{03AB7FC6-616D-4A85-BFD6-3DD3823C678D}">
      <dgm:prSet/>
      <dgm:spPr/>
      <dgm:t>
        <a:bodyPr/>
        <a:lstStyle/>
        <a:p>
          <a:endParaRPr lang="el-GR"/>
        </a:p>
      </dgm:t>
    </dgm:pt>
    <dgm:pt modelId="{7ADDFE3D-F21B-4349-85A4-AC9E837B5DD6}">
      <dgm:prSet phldrT="[Κείμενο]" custT="1"/>
      <dgm:spPr/>
      <dgm:t>
        <a:bodyPr/>
        <a:lstStyle/>
        <a:p>
          <a:r>
            <a:rPr lang="el-GR" sz="2400" dirty="0" smtClean="0"/>
            <a:t> </a:t>
          </a:r>
        </a:p>
        <a:p>
          <a:r>
            <a:rPr lang="el-GR" sz="3200" b="1" u="sng" dirty="0" smtClean="0"/>
            <a:t>Βιομηχανία :</a:t>
          </a:r>
          <a:r>
            <a:rPr lang="el-GR" sz="2800" b="0" u="none" dirty="0" smtClean="0"/>
            <a:t> Παραγωγή αγαθών σε μεγάλες ποσότητες-μεγάλος αριθμός εργαζομένων-σε μεγάλο χώρο- με πολύπλοκα και υψηλής τεχνολογίας μηχανήματα και ρομποτικά συστήματα.</a:t>
          </a:r>
        </a:p>
        <a:p>
          <a:r>
            <a:rPr lang="el-GR" sz="2400" b="0" u="none" dirty="0" smtClean="0"/>
            <a:t> </a:t>
          </a:r>
        </a:p>
      </dgm:t>
    </dgm:pt>
    <dgm:pt modelId="{0B2BC179-DBB8-4390-B233-B657524CEFE6}" type="parTrans" cxnId="{02D7E1EB-11C2-48A9-A379-33C2B5C337ED}">
      <dgm:prSet/>
      <dgm:spPr/>
      <dgm:t>
        <a:bodyPr/>
        <a:lstStyle/>
        <a:p>
          <a:endParaRPr lang="el-GR"/>
        </a:p>
      </dgm:t>
    </dgm:pt>
    <dgm:pt modelId="{08C3D058-AE72-446E-800D-06F7334CC85C}" type="sibTrans" cxnId="{02D7E1EB-11C2-48A9-A379-33C2B5C337ED}">
      <dgm:prSet/>
      <dgm:spPr/>
      <dgm:t>
        <a:bodyPr/>
        <a:lstStyle/>
        <a:p>
          <a:endParaRPr lang="el-GR"/>
        </a:p>
      </dgm:t>
    </dgm:pt>
    <dgm:pt modelId="{B95B82CE-1DD3-4278-8A5F-3CCE29201F07}" type="pres">
      <dgm:prSet presAssocID="{CD43CD49-7741-4E2D-952C-74D588CF4E9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D962E77-4875-44A0-B0A6-3D8CE774358C}" type="pres">
      <dgm:prSet presAssocID="{E6DEDC7F-1CFC-48A3-8D96-26155EE17738}" presName="comp" presStyleCnt="0"/>
      <dgm:spPr/>
    </dgm:pt>
    <dgm:pt modelId="{6455482F-E9CF-42FC-8A06-C96CD085D7D3}" type="pres">
      <dgm:prSet presAssocID="{E6DEDC7F-1CFC-48A3-8D96-26155EE17738}" presName="box" presStyleLbl="node1" presStyleIdx="0" presStyleCnt="3" custScaleY="87741"/>
      <dgm:spPr/>
      <dgm:t>
        <a:bodyPr/>
        <a:lstStyle/>
        <a:p>
          <a:endParaRPr lang="el-GR"/>
        </a:p>
      </dgm:t>
    </dgm:pt>
    <dgm:pt modelId="{0D1D7A12-64F1-4E31-A956-4DD671E6CD07}" type="pres">
      <dgm:prSet presAssocID="{E6DEDC7F-1CFC-48A3-8D96-26155EE17738}" presName="img" presStyleLbl="fgImgPlace1" presStyleIdx="0" presStyleCnt="3"/>
      <dgm:spPr>
        <a:blipFill rotWithShape="0">
          <a:blip xmlns:r="http://schemas.openxmlformats.org/officeDocument/2006/relationships" r:embed="rId1">
            <a:lum bright="30000"/>
          </a:blip>
          <a:stretch>
            <a:fillRect/>
          </a:stretch>
        </a:blipFill>
      </dgm:spPr>
    </dgm:pt>
    <dgm:pt modelId="{95EEB0A4-2AE4-41AC-85EA-26221FA7BDA5}" type="pres">
      <dgm:prSet presAssocID="{E6DEDC7F-1CFC-48A3-8D96-26155EE1773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5E62610-8587-4DE4-9D9B-A87780826F75}" type="pres">
      <dgm:prSet presAssocID="{6DD9A783-6376-4642-A602-3471B172E8A1}" presName="spacer" presStyleCnt="0"/>
      <dgm:spPr/>
    </dgm:pt>
    <dgm:pt modelId="{6C6842C1-D5A2-40DB-96A6-DC74DA17C723}" type="pres">
      <dgm:prSet presAssocID="{91EBC998-4060-4807-8568-5874FBE346B7}" presName="comp" presStyleCnt="0"/>
      <dgm:spPr/>
    </dgm:pt>
    <dgm:pt modelId="{35844E1C-7E2E-456C-B4B2-EEECCCA38EA1}" type="pres">
      <dgm:prSet presAssocID="{91EBC998-4060-4807-8568-5874FBE346B7}" presName="box" presStyleLbl="node1" presStyleIdx="1" presStyleCnt="3" custScaleY="75274"/>
      <dgm:spPr/>
      <dgm:t>
        <a:bodyPr/>
        <a:lstStyle/>
        <a:p>
          <a:endParaRPr lang="el-GR"/>
        </a:p>
      </dgm:t>
    </dgm:pt>
    <dgm:pt modelId="{C05A2622-F84E-417B-A347-05B1D364B71E}" type="pres">
      <dgm:prSet presAssocID="{91EBC998-4060-4807-8568-5874FBE346B7}" presName="img" presStyleLbl="fgImgPlace1" presStyleIdx="1" presStyleCnt="3" custScaleY="74849" custLinFactNeighborX="-1693" custLinFactNeighborY="649"/>
      <dgm:spPr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</dgm:spPr>
    </dgm:pt>
    <dgm:pt modelId="{DCD67351-09FC-4D97-A16D-B8A34AFE089D}" type="pres">
      <dgm:prSet presAssocID="{91EBC998-4060-4807-8568-5874FBE346B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D68658-A286-4979-8D32-F119754FA7E3}" type="pres">
      <dgm:prSet presAssocID="{52069B45-DDD4-47B0-9A1D-9ADE66C6D8D1}" presName="spacer" presStyleCnt="0"/>
      <dgm:spPr/>
    </dgm:pt>
    <dgm:pt modelId="{C20745E6-6145-44A3-8127-FDB71D0CAA69}" type="pres">
      <dgm:prSet presAssocID="{7ADDFE3D-F21B-4349-85A4-AC9E837B5DD6}" presName="comp" presStyleCnt="0"/>
      <dgm:spPr/>
    </dgm:pt>
    <dgm:pt modelId="{AA141535-6BC6-47E1-B717-34C80A19BACC}" type="pres">
      <dgm:prSet presAssocID="{7ADDFE3D-F21B-4349-85A4-AC9E837B5DD6}" presName="box" presStyleLbl="node1" presStyleIdx="2" presStyleCnt="3" custScaleY="114179"/>
      <dgm:spPr/>
      <dgm:t>
        <a:bodyPr/>
        <a:lstStyle/>
        <a:p>
          <a:endParaRPr lang="el-GR"/>
        </a:p>
      </dgm:t>
    </dgm:pt>
    <dgm:pt modelId="{05BA00F0-0C1F-442E-86AB-A0D905A0F762}" type="pres">
      <dgm:prSet presAssocID="{7ADDFE3D-F21B-4349-85A4-AC9E837B5DD6}" presName="img" presStyleLbl="fgImgPlace1" presStyleIdx="2" presStyleCnt="3" custScaleX="95424" custScaleY="121867" custLinFactNeighborX="-4748" custLinFactNeighborY="-27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0D02BD6-3A90-4AC9-B650-D77F24D84C31}" type="pres">
      <dgm:prSet presAssocID="{7ADDFE3D-F21B-4349-85A4-AC9E837B5DD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3AB7FC6-616D-4A85-BFD6-3DD3823C678D}" srcId="{CD43CD49-7741-4E2D-952C-74D588CF4E94}" destId="{91EBC998-4060-4807-8568-5874FBE346B7}" srcOrd="1" destOrd="0" parTransId="{60F15015-E24F-4B45-ABC2-AF4CC4C04DCD}" sibTransId="{52069B45-DDD4-47B0-9A1D-9ADE66C6D8D1}"/>
    <dgm:cxn modelId="{C1056AC0-214D-40E9-9069-5C7C4C3C3ADB}" type="presOf" srcId="{7ADDFE3D-F21B-4349-85A4-AC9E837B5DD6}" destId="{AA141535-6BC6-47E1-B717-34C80A19BACC}" srcOrd="0" destOrd="0" presId="urn:microsoft.com/office/officeart/2005/8/layout/vList4#2"/>
    <dgm:cxn modelId="{67458435-55A3-4123-BAA9-D1CE244A5273}" srcId="{CD43CD49-7741-4E2D-952C-74D588CF4E94}" destId="{E6DEDC7F-1CFC-48A3-8D96-26155EE17738}" srcOrd="0" destOrd="0" parTransId="{8D6E83A4-F5D4-43D5-A054-0DC4D2EAAE37}" sibTransId="{6DD9A783-6376-4642-A602-3471B172E8A1}"/>
    <dgm:cxn modelId="{724893CB-A09D-4664-9360-096A92FA90DB}" type="presOf" srcId="{91EBC998-4060-4807-8568-5874FBE346B7}" destId="{35844E1C-7E2E-456C-B4B2-EEECCCA38EA1}" srcOrd="0" destOrd="0" presId="urn:microsoft.com/office/officeart/2005/8/layout/vList4#2"/>
    <dgm:cxn modelId="{296E43D7-CB10-42BE-B3ED-E03242A62EF9}" type="presOf" srcId="{CD43CD49-7741-4E2D-952C-74D588CF4E94}" destId="{B95B82CE-1DD3-4278-8A5F-3CCE29201F07}" srcOrd="0" destOrd="0" presId="urn:microsoft.com/office/officeart/2005/8/layout/vList4#2"/>
    <dgm:cxn modelId="{A82BD87D-9131-4E5B-BCCE-E6172666D1BF}" type="presOf" srcId="{7ADDFE3D-F21B-4349-85A4-AC9E837B5DD6}" destId="{A0D02BD6-3A90-4AC9-B650-D77F24D84C31}" srcOrd="1" destOrd="0" presId="urn:microsoft.com/office/officeart/2005/8/layout/vList4#2"/>
    <dgm:cxn modelId="{02D7E1EB-11C2-48A9-A379-33C2B5C337ED}" srcId="{CD43CD49-7741-4E2D-952C-74D588CF4E94}" destId="{7ADDFE3D-F21B-4349-85A4-AC9E837B5DD6}" srcOrd="2" destOrd="0" parTransId="{0B2BC179-DBB8-4390-B233-B657524CEFE6}" sibTransId="{08C3D058-AE72-446E-800D-06F7334CC85C}"/>
    <dgm:cxn modelId="{3BF65242-D34E-47A2-89F3-054C8FE81DC4}" type="presOf" srcId="{E6DEDC7F-1CFC-48A3-8D96-26155EE17738}" destId="{95EEB0A4-2AE4-41AC-85EA-26221FA7BDA5}" srcOrd="1" destOrd="0" presId="urn:microsoft.com/office/officeart/2005/8/layout/vList4#2"/>
    <dgm:cxn modelId="{A0015B79-2D73-46D1-B10E-AF0CE86DDC3A}" type="presOf" srcId="{91EBC998-4060-4807-8568-5874FBE346B7}" destId="{DCD67351-09FC-4D97-A16D-B8A34AFE089D}" srcOrd="1" destOrd="0" presId="urn:microsoft.com/office/officeart/2005/8/layout/vList4#2"/>
    <dgm:cxn modelId="{3063628A-8F62-4184-8783-2A7E0A64C517}" type="presOf" srcId="{E6DEDC7F-1CFC-48A3-8D96-26155EE17738}" destId="{6455482F-E9CF-42FC-8A06-C96CD085D7D3}" srcOrd="0" destOrd="0" presId="urn:microsoft.com/office/officeart/2005/8/layout/vList4#2"/>
    <dgm:cxn modelId="{DF5A1FAF-39DF-4124-BAAE-B08048B7947D}" type="presParOf" srcId="{B95B82CE-1DD3-4278-8A5F-3CCE29201F07}" destId="{BD962E77-4875-44A0-B0A6-3D8CE774358C}" srcOrd="0" destOrd="0" presId="urn:microsoft.com/office/officeart/2005/8/layout/vList4#2"/>
    <dgm:cxn modelId="{827775F6-4C5B-4FFF-A7F5-D8578DD441E0}" type="presParOf" srcId="{BD962E77-4875-44A0-B0A6-3D8CE774358C}" destId="{6455482F-E9CF-42FC-8A06-C96CD085D7D3}" srcOrd="0" destOrd="0" presId="urn:microsoft.com/office/officeart/2005/8/layout/vList4#2"/>
    <dgm:cxn modelId="{A6A96838-950E-407B-9706-9376ED5826D0}" type="presParOf" srcId="{BD962E77-4875-44A0-B0A6-3D8CE774358C}" destId="{0D1D7A12-64F1-4E31-A956-4DD671E6CD07}" srcOrd="1" destOrd="0" presId="urn:microsoft.com/office/officeart/2005/8/layout/vList4#2"/>
    <dgm:cxn modelId="{B131A7C5-39FF-4A31-B10C-F881063E59A2}" type="presParOf" srcId="{BD962E77-4875-44A0-B0A6-3D8CE774358C}" destId="{95EEB0A4-2AE4-41AC-85EA-26221FA7BDA5}" srcOrd="2" destOrd="0" presId="urn:microsoft.com/office/officeart/2005/8/layout/vList4#2"/>
    <dgm:cxn modelId="{B84BF3DC-D5DF-414C-8C60-E7686B7605BA}" type="presParOf" srcId="{B95B82CE-1DD3-4278-8A5F-3CCE29201F07}" destId="{45E62610-8587-4DE4-9D9B-A87780826F75}" srcOrd="1" destOrd="0" presId="urn:microsoft.com/office/officeart/2005/8/layout/vList4#2"/>
    <dgm:cxn modelId="{27C1484B-C25C-4893-92DD-C34A110DCF6D}" type="presParOf" srcId="{B95B82CE-1DD3-4278-8A5F-3CCE29201F07}" destId="{6C6842C1-D5A2-40DB-96A6-DC74DA17C723}" srcOrd="2" destOrd="0" presId="urn:microsoft.com/office/officeart/2005/8/layout/vList4#2"/>
    <dgm:cxn modelId="{7DCCBA79-5B78-4C59-B862-E9B18F17D997}" type="presParOf" srcId="{6C6842C1-D5A2-40DB-96A6-DC74DA17C723}" destId="{35844E1C-7E2E-456C-B4B2-EEECCCA38EA1}" srcOrd="0" destOrd="0" presId="urn:microsoft.com/office/officeart/2005/8/layout/vList4#2"/>
    <dgm:cxn modelId="{E7D35304-C177-45F8-A7E9-CF6ED137B091}" type="presParOf" srcId="{6C6842C1-D5A2-40DB-96A6-DC74DA17C723}" destId="{C05A2622-F84E-417B-A347-05B1D364B71E}" srcOrd="1" destOrd="0" presId="urn:microsoft.com/office/officeart/2005/8/layout/vList4#2"/>
    <dgm:cxn modelId="{D214DA00-DFA5-43F4-BAB5-BB14569B8AB3}" type="presParOf" srcId="{6C6842C1-D5A2-40DB-96A6-DC74DA17C723}" destId="{DCD67351-09FC-4D97-A16D-B8A34AFE089D}" srcOrd="2" destOrd="0" presId="urn:microsoft.com/office/officeart/2005/8/layout/vList4#2"/>
    <dgm:cxn modelId="{AD32F1B1-C840-4CC0-9510-6F4BC3EC491A}" type="presParOf" srcId="{B95B82CE-1DD3-4278-8A5F-3CCE29201F07}" destId="{1DD68658-A286-4979-8D32-F119754FA7E3}" srcOrd="3" destOrd="0" presId="urn:microsoft.com/office/officeart/2005/8/layout/vList4#2"/>
    <dgm:cxn modelId="{C504ED6B-C240-4BC4-A410-CAD50AD683C5}" type="presParOf" srcId="{B95B82CE-1DD3-4278-8A5F-3CCE29201F07}" destId="{C20745E6-6145-44A3-8127-FDB71D0CAA69}" srcOrd="4" destOrd="0" presId="urn:microsoft.com/office/officeart/2005/8/layout/vList4#2"/>
    <dgm:cxn modelId="{09B3FE7A-4A2B-47F7-81FA-280011750A02}" type="presParOf" srcId="{C20745E6-6145-44A3-8127-FDB71D0CAA69}" destId="{AA141535-6BC6-47E1-B717-34C80A19BACC}" srcOrd="0" destOrd="0" presId="urn:microsoft.com/office/officeart/2005/8/layout/vList4#2"/>
    <dgm:cxn modelId="{3B7AA964-1197-4E7C-9D74-379D6ED444A7}" type="presParOf" srcId="{C20745E6-6145-44A3-8127-FDB71D0CAA69}" destId="{05BA00F0-0C1F-442E-86AB-A0D905A0F762}" srcOrd="1" destOrd="0" presId="urn:microsoft.com/office/officeart/2005/8/layout/vList4#2"/>
    <dgm:cxn modelId="{2E0336BE-3A9D-4863-8ACD-17C401E776F0}" type="presParOf" srcId="{C20745E6-6145-44A3-8127-FDB71D0CAA69}" destId="{A0D02BD6-3A90-4AC9-B650-D77F24D84C3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7BD489-DA45-458F-AA89-D2132C57A0C9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1D408D8-C743-4C82-AD85-E4106C519BCF}">
      <dgm:prSet phldrT="[Κείμενο]" custT="1"/>
      <dgm:spPr>
        <a:solidFill>
          <a:srgbClr val="FFC000"/>
        </a:solidFill>
      </dgm:spPr>
      <dgm:t>
        <a:bodyPr/>
        <a:lstStyle/>
        <a:p>
          <a:r>
            <a:rPr lang="el-GR" sz="2400" b="1" u="sng" dirty="0" smtClean="0">
              <a:solidFill>
                <a:schemeClr val="tx1"/>
              </a:solidFill>
            </a:rPr>
            <a:t>Πρωτογενής τομέας </a:t>
          </a:r>
        </a:p>
        <a:p>
          <a:r>
            <a:rPr lang="el-GR" sz="2400" b="1" dirty="0" smtClean="0">
              <a:solidFill>
                <a:schemeClr val="tx1"/>
              </a:solidFill>
            </a:rPr>
            <a:t> Πρώτες ύλες – φυσικά προϊόντα</a:t>
          </a:r>
          <a:endParaRPr lang="el-GR" sz="2400" b="1" dirty="0">
            <a:solidFill>
              <a:schemeClr val="tx1"/>
            </a:solidFill>
          </a:endParaRPr>
        </a:p>
      </dgm:t>
    </dgm:pt>
    <dgm:pt modelId="{85C27EE6-E7C6-4F1A-BB5A-9BB7B59FA492}" type="parTrans" cxnId="{20C1F191-688D-4F4E-BF62-5F18465FF454}">
      <dgm:prSet/>
      <dgm:spPr/>
      <dgm:t>
        <a:bodyPr/>
        <a:lstStyle/>
        <a:p>
          <a:endParaRPr lang="el-GR"/>
        </a:p>
      </dgm:t>
    </dgm:pt>
    <dgm:pt modelId="{97C5FF44-09F7-42B8-A40D-D0F0DAAF4CCE}" type="sibTrans" cxnId="{20C1F191-688D-4F4E-BF62-5F18465FF454}">
      <dgm:prSet/>
      <dgm:spPr/>
      <dgm:t>
        <a:bodyPr/>
        <a:lstStyle/>
        <a:p>
          <a:endParaRPr lang="el-GR"/>
        </a:p>
      </dgm:t>
    </dgm:pt>
    <dgm:pt modelId="{45581F62-B487-47C7-BC94-5B29C365E856}">
      <dgm:prSet phldrT="[Κείμενο]" custT="1"/>
      <dgm:spPr>
        <a:solidFill>
          <a:schemeClr val="accent3"/>
        </a:solidFill>
      </dgm:spPr>
      <dgm:t>
        <a:bodyPr/>
        <a:lstStyle/>
        <a:p>
          <a:r>
            <a:rPr lang="el-GR" sz="2400" b="1" u="sng" dirty="0" smtClean="0">
              <a:solidFill>
                <a:schemeClr val="tx1"/>
              </a:solidFill>
            </a:rPr>
            <a:t>Δευτερογενής Τομέας</a:t>
          </a:r>
        </a:p>
        <a:p>
          <a:r>
            <a:rPr lang="el-GR" sz="2400" b="1" dirty="0" smtClean="0">
              <a:solidFill>
                <a:schemeClr val="tx1"/>
              </a:solidFill>
            </a:rPr>
            <a:t> Επεξεργασία –μεταποίηση. </a:t>
          </a:r>
        </a:p>
        <a:p>
          <a:r>
            <a:rPr lang="el-GR" sz="2400" b="1" dirty="0" smtClean="0">
              <a:solidFill>
                <a:schemeClr val="tx1"/>
              </a:solidFill>
            </a:rPr>
            <a:t> Νέα Προϊόντα </a:t>
          </a:r>
          <a:endParaRPr lang="el-GR" sz="2400" b="1" dirty="0">
            <a:solidFill>
              <a:schemeClr val="tx1"/>
            </a:solidFill>
          </a:endParaRPr>
        </a:p>
      </dgm:t>
    </dgm:pt>
    <dgm:pt modelId="{10C3FD9E-9569-455D-9453-A8C17F62D339}" type="parTrans" cxnId="{439A33CD-EE43-47F6-8455-D46DC2CC441D}">
      <dgm:prSet/>
      <dgm:spPr/>
      <dgm:t>
        <a:bodyPr/>
        <a:lstStyle/>
        <a:p>
          <a:endParaRPr lang="el-GR"/>
        </a:p>
      </dgm:t>
    </dgm:pt>
    <dgm:pt modelId="{D6D3BC28-2279-4D8B-8C73-41F4B67E78C1}" type="sibTrans" cxnId="{439A33CD-EE43-47F6-8455-D46DC2CC441D}">
      <dgm:prSet/>
      <dgm:spPr/>
      <dgm:t>
        <a:bodyPr/>
        <a:lstStyle/>
        <a:p>
          <a:endParaRPr lang="el-GR"/>
        </a:p>
      </dgm:t>
    </dgm:pt>
    <dgm:pt modelId="{11C2D23C-43A5-4FCC-9876-F54A7BADC3E0}">
      <dgm:prSet phldrT="[Κείμενο]" custT="1"/>
      <dgm:spPr>
        <a:solidFill>
          <a:srgbClr val="9933FF"/>
        </a:solidFill>
      </dgm:spPr>
      <dgm:t>
        <a:bodyPr/>
        <a:lstStyle/>
        <a:p>
          <a:r>
            <a:rPr lang="el-GR" sz="2400" b="1" u="sng" dirty="0" smtClean="0"/>
            <a:t>Τριτογενής Τομέας</a:t>
          </a:r>
        </a:p>
        <a:p>
          <a:r>
            <a:rPr lang="el-GR" sz="2000" b="1" u="none" dirty="0" smtClean="0"/>
            <a:t>Μεταφορά – εμπόριο – διαφήμιση </a:t>
          </a:r>
          <a:r>
            <a:rPr lang="el-GR" sz="2400" b="1" u="none" dirty="0" smtClean="0"/>
            <a:t>προϊόντων</a:t>
          </a:r>
        </a:p>
        <a:p>
          <a:r>
            <a:rPr lang="el-GR" sz="2400" b="1" u="none" dirty="0" smtClean="0"/>
            <a:t>(Υγεία – εκπαίδευση –προστασία  -ψυχαγωγία –ασφάλεια –ενημέρωση εργαζομένων  όλων των τομέων )</a:t>
          </a:r>
        </a:p>
        <a:p>
          <a:endParaRPr lang="el-GR" sz="2400" b="1" u="none" dirty="0"/>
        </a:p>
      </dgm:t>
    </dgm:pt>
    <dgm:pt modelId="{06E9DBF3-B43A-49A8-B361-70C1DEB8E9CA}" type="parTrans" cxnId="{2CDC9558-679F-4A7E-9B67-1256BE5EEE3B}">
      <dgm:prSet/>
      <dgm:spPr/>
      <dgm:t>
        <a:bodyPr/>
        <a:lstStyle/>
        <a:p>
          <a:endParaRPr lang="el-GR"/>
        </a:p>
      </dgm:t>
    </dgm:pt>
    <dgm:pt modelId="{C0AD1960-AC2D-47C7-B472-273D6F6D904B}" type="sibTrans" cxnId="{2CDC9558-679F-4A7E-9B67-1256BE5EEE3B}">
      <dgm:prSet/>
      <dgm:spPr/>
      <dgm:t>
        <a:bodyPr/>
        <a:lstStyle/>
        <a:p>
          <a:endParaRPr lang="el-GR"/>
        </a:p>
      </dgm:t>
    </dgm:pt>
    <dgm:pt modelId="{AD86F10C-C869-4002-9B83-B2F787508EF8}" type="pres">
      <dgm:prSet presAssocID="{577BD489-DA45-458F-AA89-D2132C57A0C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4E7FC5C-C9C1-4E8B-A317-D3FADCFDA222}" type="pres">
      <dgm:prSet presAssocID="{577BD489-DA45-458F-AA89-D2132C57A0C9}" presName="dummyMaxCanvas" presStyleCnt="0">
        <dgm:presLayoutVars/>
      </dgm:prSet>
      <dgm:spPr/>
    </dgm:pt>
    <dgm:pt modelId="{0489F32F-8C27-4EE6-B813-2888DF0D1C6E}" type="pres">
      <dgm:prSet presAssocID="{577BD489-DA45-458F-AA89-D2132C57A0C9}" presName="ThreeNodes_1" presStyleLbl="node1" presStyleIdx="0" presStyleCnt="3" custScaleY="51111" custLinFactNeighborY="-2444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504FE1-5A1A-486C-A4DA-D758F2EE79C1}" type="pres">
      <dgm:prSet presAssocID="{577BD489-DA45-458F-AA89-D2132C57A0C9}" presName="ThreeNodes_2" presStyleLbl="node1" presStyleIdx="1" presStyleCnt="3" custScaleY="77779" custLinFactNeighborX="2051" custLinFactNeighborY="-5083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6E4848-8602-4775-A00E-657E6DEAF345}" type="pres">
      <dgm:prSet presAssocID="{577BD489-DA45-458F-AA89-D2132C57A0C9}" presName="ThreeNodes_3" presStyleLbl="node1" presStyleIdx="2" presStyleCnt="3" custScaleY="158888" custLinFactNeighborX="148" custLinFactNeighborY="-3805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9278AFD-4397-4248-9210-9A88A4238FBC}" type="pres">
      <dgm:prSet presAssocID="{577BD489-DA45-458F-AA89-D2132C57A0C9}" presName="ThreeConn_1-2" presStyleLbl="fgAccFollowNode1" presStyleIdx="0" presStyleCnt="2" custLinFactNeighborX="-92479" custLinFactNeighborY="-6666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AAD2605-FD18-45CE-B3A1-CA4EC023BCA4}" type="pres">
      <dgm:prSet presAssocID="{577BD489-DA45-458F-AA89-D2132C57A0C9}" presName="ThreeConn_2-3" presStyleLbl="fgAccFollowNode1" presStyleIdx="1" presStyleCnt="2" custLinFactNeighborX="-30427" custLinFactNeighborY="-7376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A685899-BE5C-4DF8-87C6-E84A6E0A05BB}" type="pres">
      <dgm:prSet presAssocID="{577BD489-DA45-458F-AA89-D2132C57A0C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B1CA3F-DD11-46FF-AA39-22C4ED879693}" type="pres">
      <dgm:prSet presAssocID="{577BD489-DA45-458F-AA89-D2132C57A0C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64978A5-485D-4A25-A290-107A43EB3FB5}" type="pres">
      <dgm:prSet presAssocID="{577BD489-DA45-458F-AA89-D2132C57A0C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39A33CD-EE43-47F6-8455-D46DC2CC441D}" srcId="{577BD489-DA45-458F-AA89-D2132C57A0C9}" destId="{45581F62-B487-47C7-BC94-5B29C365E856}" srcOrd="1" destOrd="0" parTransId="{10C3FD9E-9569-455D-9453-A8C17F62D339}" sibTransId="{D6D3BC28-2279-4D8B-8C73-41F4B67E78C1}"/>
    <dgm:cxn modelId="{AF8F291B-1718-4E01-9175-3DB922A8472F}" type="presOf" srcId="{97C5FF44-09F7-42B8-A40D-D0F0DAAF4CCE}" destId="{89278AFD-4397-4248-9210-9A88A4238FBC}" srcOrd="0" destOrd="0" presId="urn:microsoft.com/office/officeart/2005/8/layout/vProcess5"/>
    <dgm:cxn modelId="{A9EFA6C0-BF5F-48D8-ACA2-553D72E984F2}" type="presOf" srcId="{11C2D23C-43A5-4FCC-9876-F54A7BADC3E0}" destId="{364978A5-485D-4A25-A290-107A43EB3FB5}" srcOrd="1" destOrd="0" presId="urn:microsoft.com/office/officeart/2005/8/layout/vProcess5"/>
    <dgm:cxn modelId="{42308AD9-D6D1-4D42-8526-963748D579F3}" type="presOf" srcId="{577BD489-DA45-458F-AA89-D2132C57A0C9}" destId="{AD86F10C-C869-4002-9B83-B2F787508EF8}" srcOrd="0" destOrd="0" presId="urn:microsoft.com/office/officeart/2005/8/layout/vProcess5"/>
    <dgm:cxn modelId="{F9260280-79C6-4F37-B10A-11281EE93F45}" type="presOf" srcId="{45581F62-B487-47C7-BC94-5B29C365E856}" destId="{3DB1CA3F-DD11-46FF-AA39-22C4ED879693}" srcOrd="1" destOrd="0" presId="urn:microsoft.com/office/officeart/2005/8/layout/vProcess5"/>
    <dgm:cxn modelId="{549FB127-DFEC-4640-AAEE-091F407345F4}" type="presOf" srcId="{D6D3BC28-2279-4D8B-8C73-41F4B67E78C1}" destId="{8AAD2605-FD18-45CE-B3A1-CA4EC023BCA4}" srcOrd="0" destOrd="0" presId="urn:microsoft.com/office/officeart/2005/8/layout/vProcess5"/>
    <dgm:cxn modelId="{2CDC9558-679F-4A7E-9B67-1256BE5EEE3B}" srcId="{577BD489-DA45-458F-AA89-D2132C57A0C9}" destId="{11C2D23C-43A5-4FCC-9876-F54A7BADC3E0}" srcOrd="2" destOrd="0" parTransId="{06E9DBF3-B43A-49A8-B361-70C1DEB8E9CA}" sibTransId="{C0AD1960-AC2D-47C7-B472-273D6F6D904B}"/>
    <dgm:cxn modelId="{08BEBB65-B422-4F49-B03A-B1775AF785E6}" type="presOf" srcId="{A1D408D8-C743-4C82-AD85-E4106C519BCF}" destId="{8A685899-BE5C-4DF8-87C6-E84A6E0A05BB}" srcOrd="1" destOrd="0" presId="urn:microsoft.com/office/officeart/2005/8/layout/vProcess5"/>
    <dgm:cxn modelId="{8A5F5BA0-4F4E-4B41-A1A2-E3DFE9FFEB9C}" type="presOf" srcId="{11C2D23C-43A5-4FCC-9876-F54A7BADC3E0}" destId="{DC6E4848-8602-4775-A00E-657E6DEAF345}" srcOrd="0" destOrd="0" presId="urn:microsoft.com/office/officeart/2005/8/layout/vProcess5"/>
    <dgm:cxn modelId="{20C1F191-688D-4F4E-BF62-5F18465FF454}" srcId="{577BD489-DA45-458F-AA89-D2132C57A0C9}" destId="{A1D408D8-C743-4C82-AD85-E4106C519BCF}" srcOrd="0" destOrd="0" parTransId="{85C27EE6-E7C6-4F1A-BB5A-9BB7B59FA492}" sibTransId="{97C5FF44-09F7-42B8-A40D-D0F0DAAF4CCE}"/>
    <dgm:cxn modelId="{78D2438D-C5D9-4C5B-ACF8-E62268D8DC9A}" type="presOf" srcId="{45581F62-B487-47C7-BC94-5B29C365E856}" destId="{F9504FE1-5A1A-486C-A4DA-D758F2EE79C1}" srcOrd="0" destOrd="0" presId="urn:microsoft.com/office/officeart/2005/8/layout/vProcess5"/>
    <dgm:cxn modelId="{8AABE2DC-598E-482A-9552-C1397ABDF551}" type="presOf" srcId="{A1D408D8-C743-4C82-AD85-E4106C519BCF}" destId="{0489F32F-8C27-4EE6-B813-2888DF0D1C6E}" srcOrd="0" destOrd="0" presId="urn:microsoft.com/office/officeart/2005/8/layout/vProcess5"/>
    <dgm:cxn modelId="{6BBA75D6-95DA-44BF-831E-8AD426291359}" type="presParOf" srcId="{AD86F10C-C869-4002-9B83-B2F787508EF8}" destId="{A4E7FC5C-C9C1-4E8B-A317-D3FADCFDA222}" srcOrd="0" destOrd="0" presId="urn:microsoft.com/office/officeart/2005/8/layout/vProcess5"/>
    <dgm:cxn modelId="{182B0EB9-381D-4AB3-8D4C-9115950FC1A5}" type="presParOf" srcId="{AD86F10C-C869-4002-9B83-B2F787508EF8}" destId="{0489F32F-8C27-4EE6-B813-2888DF0D1C6E}" srcOrd="1" destOrd="0" presId="urn:microsoft.com/office/officeart/2005/8/layout/vProcess5"/>
    <dgm:cxn modelId="{4F2E3991-3F2F-4C5A-913D-349DCE5ABA73}" type="presParOf" srcId="{AD86F10C-C869-4002-9B83-B2F787508EF8}" destId="{F9504FE1-5A1A-486C-A4DA-D758F2EE79C1}" srcOrd="2" destOrd="0" presId="urn:microsoft.com/office/officeart/2005/8/layout/vProcess5"/>
    <dgm:cxn modelId="{FD0C5A05-CA03-4D66-B68C-5D2E2B0760F6}" type="presParOf" srcId="{AD86F10C-C869-4002-9B83-B2F787508EF8}" destId="{DC6E4848-8602-4775-A00E-657E6DEAF345}" srcOrd="3" destOrd="0" presId="urn:microsoft.com/office/officeart/2005/8/layout/vProcess5"/>
    <dgm:cxn modelId="{8E6D02F3-8B8D-4DE8-B685-C5D7C0522ACC}" type="presParOf" srcId="{AD86F10C-C869-4002-9B83-B2F787508EF8}" destId="{89278AFD-4397-4248-9210-9A88A4238FBC}" srcOrd="4" destOrd="0" presId="urn:microsoft.com/office/officeart/2005/8/layout/vProcess5"/>
    <dgm:cxn modelId="{63A5E7A6-4BE2-4254-BEE5-CBD84CCDE108}" type="presParOf" srcId="{AD86F10C-C869-4002-9B83-B2F787508EF8}" destId="{8AAD2605-FD18-45CE-B3A1-CA4EC023BCA4}" srcOrd="5" destOrd="0" presId="urn:microsoft.com/office/officeart/2005/8/layout/vProcess5"/>
    <dgm:cxn modelId="{EC1FEAED-2BD4-4268-852F-CB7F0B88CB89}" type="presParOf" srcId="{AD86F10C-C869-4002-9B83-B2F787508EF8}" destId="{8A685899-BE5C-4DF8-87C6-E84A6E0A05BB}" srcOrd="6" destOrd="0" presId="urn:microsoft.com/office/officeart/2005/8/layout/vProcess5"/>
    <dgm:cxn modelId="{6B99C553-831E-4796-A3CC-5CEB14BCDCF3}" type="presParOf" srcId="{AD86F10C-C869-4002-9B83-B2F787508EF8}" destId="{3DB1CA3F-DD11-46FF-AA39-22C4ED879693}" srcOrd="7" destOrd="0" presId="urn:microsoft.com/office/officeart/2005/8/layout/vProcess5"/>
    <dgm:cxn modelId="{65BF2F1A-D984-4D81-9BC6-78F713AF9478}" type="presParOf" srcId="{AD86F10C-C869-4002-9B83-B2F787508EF8}" destId="{364978A5-485D-4A25-A290-107A43EB3FB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B8F62-CDCD-4FD2-92F5-433858B1812A}">
      <dsp:nvSpPr>
        <dsp:cNvPr id="0" name=""/>
        <dsp:cNvSpPr/>
      </dsp:nvSpPr>
      <dsp:spPr>
        <a:xfrm>
          <a:off x="64850" y="0"/>
          <a:ext cx="8820472" cy="1260140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         Πρωτογενής    τομέας</a:t>
          </a:r>
          <a:endParaRPr lang="el-GR" sz="4000" kern="1200" dirty="0"/>
        </a:p>
      </dsp:txBody>
      <dsp:txXfrm>
        <a:off x="1954958" y="0"/>
        <a:ext cx="6930363" cy="1260140"/>
      </dsp:txXfrm>
    </dsp:sp>
    <dsp:sp modelId="{DD821652-F0F5-4F55-BA0B-927D1987DF08}">
      <dsp:nvSpPr>
        <dsp:cNvPr id="0" name=""/>
        <dsp:cNvSpPr/>
      </dsp:nvSpPr>
      <dsp:spPr>
        <a:xfrm>
          <a:off x="179512" y="0"/>
          <a:ext cx="2275523" cy="1188120"/>
        </a:xfrm>
        <a:prstGeom prst="flowChartAlternateProces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35933-F727-470D-8DE5-F78715F57EE7}">
      <dsp:nvSpPr>
        <dsp:cNvPr id="0" name=""/>
        <dsp:cNvSpPr/>
      </dsp:nvSpPr>
      <dsp:spPr>
        <a:xfrm>
          <a:off x="67306" y="1386153"/>
          <a:ext cx="8820472" cy="1260140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         Δευτερογενής τομέας</a:t>
          </a:r>
          <a:endParaRPr lang="el-GR" sz="4000" kern="1200" dirty="0"/>
        </a:p>
      </dsp:txBody>
      <dsp:txXfrm>
        <a:off x="1957415" y="1386153"/>
        <a:ext cx="6930363" cy="1260140"/>
      </dsp:txXfrm>
    </dsp:sp>
    <dsp:sp modelId="{AE790109-C6EE-4280-80AB-275C7FB48F55}">
      <dsp:nvSpPr>
        <dsp:cNvPr id="0" name=""/>
        <dsp:cNvSpPr/>
      </dsp:nvSpPr>
      <dsp:spPr>
        <a:xfrm>
          <a:off x="152958" y="1440158"/>
          <a:ext cx="2285349" cy="1152130"/>
        </a:xfrm>
        <a:prstGeom prst="flowChartAlternateProcess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6859E-97BE-420B-A06C-F477EA7A3A80}">
      <dsp:nvSpPr>
        <dsp:cNvPr id="0" name=""/>
        <dsp:cNvSpPr/>
      </dsp:nvSpPr>
      <dsp:spPr>
        <a:xfrm>
          <a:off x="70940" y="2772307"/>
          <a:ext cx="8820472" cy="1260140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         Τριτογενής       τομέας</a:t>
          </a:r>
          <a:endParaRPr lang="el-GR" sz="4000" kern="1200" dirty="0"/>
        </a:p>
      </dsp:txBody>
      <dsp:txXfrm>
        <a:off x="1961049" y="2772307"/>
        <a:ext cx="6930363" cy="1260140"/>
      </dsp:txXfrm>
    </dsp:sp>
    <dsp:sp modelId="{AD59E432-92E7-4087-AE77-A29BC1ECC586}">
      <dsp:nvSpPr>
        <dsp:cNvPr id="0" name=""/>
        <dsp:cNvSpPr/>
      </dsp:nvSpPr>
      <dsp:spPr>
        <a:xfrm>
          <a:off x="145690" y="2844317"/>
          <a:ext cx="2299885" cy="1116121"/>
        </a:xfrm>
        <a:prstGeom prst="flowChartAlternateProcess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5482F-E9CF-42FC-8A06-C96CD085D7D3}">
      <dsp:nvSpPr>
        <dsp:cNvPr id="0" name=""/>
        <dsp:cNvSpPr/>
      </dsp:nvSpPr>
      <dsp:spPr>
        <a:xfrm>
          <a:off x="0" y="0"/>
          <a:ext cx="8640960" cy="16366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u="sng" kern="1200" dirty="0" smtClean="0"/>
            <a:t>Οικοτεχνία:</a:t>
          </a:r>
          <a:r>
            <a:rPr lang="el-GR" sz="2400" b="1" u="sng" kern="1200" dirty="0" smtClean="0"/>
            <a:t> </a:t>
          </a:r>
          <a:r>
            <a:rPr lang="el-GR" sz="2400" b="0" u="none" kern="1200" dirty="0" smtClean="0"/>
            <a:t>   </a:t>
          </a:r>
          <a:r>
            <a:rPr lang="el-GR" sz="2400" kern="1200" dirty="0" smtClean="0"/>
            <a:t>Παραγωγή αγαθών στο σπίτι –         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             απασχολούνται τα μέλη της οικογένειας –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    χρησιμοποιούνται απλά εργαλεία και μηχανές.</a:t>
          </a:r>
          <a:endParaRPr lang="el-GR" sz="2400" kern="1200" dirty="0"/>
        </a:p>
      </dsp:txBody>
      <dsp:txXfrm>
        <a:off x="1914727" y="0"/>
        <a:ext cx="6726232" cy="1636678"/>
      </dsp:txXfrm>
    </dsp:sp>
    <dsp:sp modelId="{0D1D7A12-64F1-4E31-A956-4DD671E6CD07}">
      <dsp:nvSpPr>
        <dsp:cNvPr id="0" name=""/>
        <dsp:cNvSpPr/>
      </dsp:nvSpPr>
      <dsp:spPr>
        <a:xfrm>
          <a:off x="186535" y="72198"/>
          <a:ext cx="1728192" cy="14922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3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44E1C-7E2E-456C-B4B2-EEECCCA38EA1}">
      <dsp:nvSpPr>
        <dsp:cNvPr id="0" name=""/>
        <dsp:cNvSpPr/>
      </dsp:nvSpPr>
      <dsp:spPr>
        <a:xfrm>
          <a:off x="0" y="1823213"/>
          <a:ext cx="8640960" cy="140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u="sng" kern="1200" dirty="0" smtClean="0"/>
            <a:t>Βιοτεχνία :</a:t>
          </a:r>
          <a:r>
            <a:rPr lang="el-GR" sz="2400" b="0" u="none" kern="1200" dirty="0" smtClean="0"/>
            <a:t> Παραγωγή αγαθών σε μικρή ποσότητα-με σχετικά μικρό αριθμό εργαζομένων-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0" u="none" kern="1200" dirty="0" smtClean="0"/>
            <a:t>σε μικρό χώρο και με χρήση απλών μηχανών.  </a:t>
          </a:r>
          <a:endParaRPr lang="el-GR" sz="3200" b="1" u="sng" kern="1200" dirty="0"/>
        </a:p>
      </dsp:txBody>
      <dsp:txXfrm>
        <a:off x="1914727" y="1823213"/>
        <a:ext cx="6726232" cy="1404124"/>
      </dsp:txXfrm>
    </dsp:sp>
    <dsp:sp modelId="{C05A2622-F84E-417B-A347-05B1D364B71E}">
      <dsp:nvSpPr>
        <dsp:cNvPr id="0" name=""/>
        <dsp:cNvSpPr/>
      </dsp:nvSpPr>
      <dsp:spPr>
        <a:xfrm>
          <a:off x="157276" y="1976481"/>
          <a:ext cx="1728192" cy="11169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2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41535-6BC6-47E1-B717-34C80A19BACC}">
      <dsp:nvSpPr>
        <dsp:cNvPr id="0" name=""/>
        <dsp:cNvSpPr/>
      </dsp:nvSpPr>
      <dsp:spPr>
        <a:xfrm>
          <a:off x="0" y="3413873"/>
          <a:ext cx="8640960" cy="2129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/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u="sng" kern="1200" dirty="0" smtClean="0"/>
            <a:t>Βιομηχανία :</a:t>
          </a:r>
          <a:r>
            <a:rPr lang="el-GR" sz="2800" b="0" u="none" kern="1200" dirty="0" smtClean="0"/>
            <a:t> Παραγωγή αγαθών σε μεγάλες ποσότητες-μεγάλος αριθμός εργαζομένων-σε μεγάλο χώρο- με πολύπλοκα και υψηλής τεχνολογίας μηχανήματα και ρομποτικά συστήματα.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0" u="none" kern="1200" dirty="0" smtClean="0"/>
            <a:t> </a:t>
          </a:r>
        </a:p>
      </dsp:txBody>
      <dsp:txXfrm>
        <a:off x="1914727" y="3413873"/>
        <a:ext cx="6726232" cy="2129839"/>
      </dsp:txXfrm>
    </dsp:sp>
    <dsp:sp modelId="{05BA00F0-0C1F-442E-86AB-A0D905A0F762}">
      <dsp:nvSpPr>
        <dsp:cNvPr id="0" name=""/>
        <dsp:cNvSpPr/>
      </dsp:nvSpPr>
      <dsp:spPr>
        <a:xfrm>
          <a:off x="144021" y="3528396"/>
          <a:ext cx="1649109" cy="18185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9F32F-8C27-4EE6-B813-2888DF0D1C6E}">
      <dsp:nvSpPr>
        <dsp:cNvPr id="0" name=""/>
        <dsp:cNvSpPr/>
      </dsp:nvSpPr>
      <dsp:spPr>
        <a:xfrm>
          <a:off x="0" y="0"/>
          <a:ext cx="7222402" cy="839131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u="sng" kern="1200" dirty="0" smtClean="0">
              <a:solidFill>
                <a:schemeClr val="tx1"/>
              </a:solidFill>
            </a:rPr>
            <a:t>Πρωτογενής τομέας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chemeClr val="tx1"/>
              </a:solidFill>
            </a:rPr>
            <a:t> Πρώτες ύλες – φυσικά προϊόντα</a:t>
          </a:r>
          <a:endParaRPr lang="el-GR" sz="2400" b="1" kern="1200" dirty="0">
            <a:solidFill>
              <a:schemeClr val="tx1"/>
            </a:solidFill>
          </a:endParaRPr>
        </a:p>
      </dsp:txBody>
      <dsp:txXfrm>
        <a:off x="24577" y="24577"/>
        <a:ext cx="5497809" cy="789977"/>
      </dsp:txXfrm>
    </dsp:sp>
    <dsp:sp modelId="{F9504FE1-5A1A-486C-A4DA-D758F2EE79C1}">
      <dsp:nvSpPr>
        <dsp:cNvPr id="0" name=""/>
        <dsp:cNvSpPr/>
      </dsp:nvSpPr>
      <dsp:spPr>
        <a:xfrm>
          <a:off x="785402" y="1021552"/>
          <a:ext cx="7222402" cy="127696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u="sng" kern="1200" dirty="0" smtClean="0">
              <a:solidFill>
                <a:schemeClr val="tx1"/>
              </a:solidFill>
            </a:rPr>
            <a:t>Δευτερογενής Τομέας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chemeClr val="tx1"/>
              </a:solidFill>
            </a:rPr>
            <a:t> Επεξεργασία –μεταποίηση.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chemeClr val="tx1"/>
              </a:solidFill>
            </a:rPr>
            <a:t> Νέα Προϊόντα </a:t>
          </a:r>
          <a:endParaRPr lang="el-GR" sz="2400" b="1" kern="1200" dirty="0">
            <a:solidFill>
              <a:schemeClr val="tx1"/>
            </a:solidFill>
          </a:endParaRPr>
        </a:p>
      </dsp:txBody>
      <dsp:txXfrm>
        <a:off x="822803" y="1058953"/>
        <a:ext cx="5443171" cy="1202159"/>
      </dsp:txXfrm>
    </dsp:sp>
    <dsp:sp modelId="{DC6E4848-8602-4775-A00E-657E6DEAF345}">
      <dsp:nvSpPr>
        <dsp:cNvPr id="0" name=""/>
        <dsp:cNvSpPr/>
      </dsp:nvSpPr>
      <dsp:spPr>
        <a:xfrm>
          <a:off x="1274541" y="2480919"/>
          <a:ext cx="7222402" cy="2608595"/>
        </a:xfrm>
        <a:prstGeom prst="roundRect">
          <a:avLst>
            <a:gd name="adj" fmla="val 10000"/>
          </a:avLst>
        </a:prstGeom>
        <a:solidFill>
          <a:srgbClr val="993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u="sng" kern="1200" dirty="0" smtClean="0"/>
            <a:t>Τριτογενής Τομέας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u="none" kern="1200" dirty="0" smtClean="0"/>
            <a:t>Μεταφορά – εμπόριο – διαφήμιση </a:t>
          </a:r>
          <a:r>
            <a:rPr lang="el-GR" sz="2400" b="1" u="none" kern="1200" dirty="0" smtClean="0"/>
            <a:t>προϊόντων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u="none" kern="1200" dirty="0" smtClean="0"/>
            <a:t>(Υγεία – εκπαίδευση –προστασία  -ψυχαγωγία –ασφάλεια –ενημέρωση εργαζομένων  όλων των τομέων 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400" b="1" u="none" kern="1200" dirty="0"/>
        </a:p>
      </dsp:txBody>
      <dsp:txXfrm>
        <a:off x="1350944" y="2557322"/>
        <a:ext cx="5365167" cy="2455789"/>
      </dsp:txXfrm>
    </dsp:sp>
    <dsp:sp modelId="{89278AFD-4397-4248-9210-9A88A4238FBC}">
      <dsp:nvSpPr>
        <dsp:cNvPr id="0" name=""/>
        <dsp:cNvSpPr/>
      </dsp:nvSpPr>
      <dsp:spPr>
        <a:xfrm>
          <a:off x="5168346" y="291872"/>
          <a:ext cx="1067158" cy="1067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600" kern="1200"/>
        </a:p>
      </dsp:txBody>
      <dsp:txXfrm>
        <a:off x="5408457" y="291872"/>
        <a:ext cx="586936" cy="803036"/>
      </dsp:txXfrm>
    </dsp:sp>
    <dsp:sp modelId="{8AAD2605-FD18-45CE-B3A1-CA4EC023BCA4}">
      <dsp:nvSpPr>
        <dsp:cNvPr id="0" name=""/>
        <dsp:cNvSpPr/>
      </dsp:nvSpPr>
      <dsp:spPr>
        <a:xfrm>
          <a:off x="6467810" y="2120646"/>
          <a:ext cx="1067158" cy="106715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600" kern="1200"/>
        </a:p>
      </dsp:txBody>
      <dsp:txXfrm>
        <a:off x="6707921" y="2120646"/>
        <a:ext cx="586936" cy="803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med">
    <p:split orient="vert"/>
    <p:sndAc>
      <p:stSnd>
        <p:snd r:embed="rId1" name="drumroll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ADE7E-33FD-4833-9425-941E1AC6970B}" type="datetimeFigureOut">
              <a:rPr lang="el-GR" smtClean="0"/>
              <a:pPr/>
              <a:t>30/9/2018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B5599-3B35-43FD-A5D2-14E177CFD38D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 orient="vert"/>
    <p:sndAc>
      <p:stSnd>
        <p:snd r:embed="rId13" name="drumroll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1.wav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967;&#961;&#953;&#963;&#964;&#953;&#957;&#945;\Videos\&#905;&#967;&#959;&#953;%20&#945;&#960;&#959;%20&#960;&#949;&#961;&#953;&#954;&#959;&#960;&#942;\Hxo&#953;%20mp3\STEPPENWOLF%20Born%20to%20be%20Wild%2000_00_03-00_00_14.mp3" TargetMode="External"/><Relationship Id="rId6" Type="http://schemas.openxmlformats.org/officeDocument/2006/relationships/image" Target="../media/image1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audio" Target="../media/audio2.wav"/><Relationship Id="rId7" Type="http://schemas.openxmlformats.org/officeDocument/2006/relationships/diagramData" Target="../diagrams/data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.wav"/><Relationship Id="rId11" Type="http://schemas.microsoft.com/office/2007/relationships/diagramDrawing" Target="../diagrams/drawing3.xml"/><Relationship Id="rId5" Type="http://schemas.openxmlformats.org/officeDocument/2006/relationships/audio" Target="../media/audio3.wav"/><Relationship Id="rId10" Type="http://schemas.openxmlformats.org/officeDocument/2006/relationships/diagramColors" Target="../diagrams/colors3.xml"/><Relationship Id="rId4" Type="http://schemas.openxmlformats.org/officeDocument/2006/relationships/audio" Target="../media/audio11.wav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52.jpeg"/><Relationship Id="rId3" Type="http://schemas.openxmlformats.org/officeDocument/2006/relationships/audio" Target="../media/audio2.wav"/><Relationship Id="rId7" Type="http://schemas.openxmlformats.org/officeDocument/2006/relationships/audio" Target="../media/audio31.wav"/><Relationship Id="rId12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11" Type="http://schemas.openxmlformats.org/officeDocument/2006/relationships/image" Target="../media/image50.jpeg"/><Relationship Id="rId5" Type="http://schemas.openxmlformats.org/officeDocument/2006/relationships/audio" Target="../media/audio12.wav"/><Relationship Id="rId10" Type="http://schemas.openxmlformats.org/officeDocument/2006/relationships/image" Target="../media/image49.jpeg"/><Relationship Id="rId4" Type="http://schemas.openxmlformats.org/officeDocument/2006/relationships/audio" Target="../media/audio7.wav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4.wav"/><Relationship Id="rId7" Type="http://schemas.openxmlformats.org/officeDocument/2006/relationships/diagramLayout" Target="../diagrams/layou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audio" Target="../media/audio6.wav"/><Relationship Id="rId10" Type="http://schemas.microsoft.com/office/2007/relationships/diagramDrawing" Target="../diagrams/drawing1.xml"/><Relationship Id="rId4" Type="http://schemas.openxmlformats.org/officeDocument/2006/relationships/audio" Target="../media/audio5.wav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l.wikipedia.org/wiki/%CE%A0%CF%81%CF%89%CF%84%CE%BF%CE%B3%CE%B5%CE%BD%CE%AE%CF%82_%CF%80%CE%B1%CF%81%CE%B1%CE%B3%CF%89%CE%B3%CE%AE" TargetMode="External"/><Relationship Id="rId5" Type="http://schemas.openxmlformats.org/officeDocument/2006/relationships/image" Target="../media/image8.wmf"/><Relationship Id="rId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audio" Target="../media/audio5.wav"/><Relationship Id="rId7" Type="http://schemas.openxmlformats.org/officeDocument/2006/relationships/audio" Target="../media/audio11.wav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audio" Target="../media/audio1.wav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11.jpeg"/><Relationship Id="rId5" Type="http://schemas.openxmlformats.org/officeDocument/2006/relationships/audio" Target="../media/audio9.wav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audio" Target="../media/audio8.wav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4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audio" Target="../media/audio3.wav"/><Relationship Id="rId4" Type="http://schemas.openxmlformats.org/officeDocument/2006/relationships/audio" Target="../media/audio13.wav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audio" Target="../media/audio4.wav"/><Relationship Id="rId7" Type="http://schemas.openxmlformats.org/officeDocument/2006/relationships/diagramData" Target="../diagrams/data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microsoft.com/office/2007/relationships/diagramDrawing" Target="../diagrams/drawing2.xml"/><Relationship Id="rId5" Type="http://schemas.openxmlformats.org/officeDocument/2006/relationships/audio" Target="../media/audio13.wav"/><Relationship Id="rId10" Type="http://schemas.openxmlformats.org/officeDocument/2006/relationships/diagramColors" Target="../diagrams/colors2.xml"/><Relationship Id="rId4" Type="http://schemas.openxmlformats.org/officeDocument/2006/relationships/audio" Target="../media/audio12.wav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5.wav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audio" Target="../media/audio2.wav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l.wikipedia.org/wiki/%CE%A4%CF%81%CE%B9%CF%84%CE%BF%CE%B3%CE%B5%CE%BD%CE%AE%CF%82_%CF%80%CE%B1%CF%81%CE%B1%CE%B3%CF%89%CE%B3%CE%AE" TargetMode="External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6.wav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" Type="http://schemas.openxmlformats.org/officeDocument/2006/relationships/audio" Target="../media/audio3.wav"/><Relationship Id="rId21" Type="http://schemas.openxmlformats.org/officeDocument/2006/relationships/image" Target="../media/image36.jpeg"/><Relationship Id="rId7" Type="http://schemas.openxmlformats.org/officeDocument/2006/relationships/audio" Target="../media/audio13.wav"/><Relationship Id="rId12" Type="http://schemas.openxmlformats.org/officeDocument/2006/relationships/audio" Target="../media/audio25.wav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2" Type="http://schemas.openxmlformats.org/officeDocument/2006/relationships/audio" Target="../media/audio1.wav"/><Relationship Id="rId16" Type="http://schemas.openxmlformats.org/officeDocument/2006/relationships/audio" Target="../media/audio29.wav"/><Relationship Id="rId20" Type="http://schemas.openxmlformats.org/officeDocument/2006/relationships/image" Target="../media/image35.jpeg"/><Relationship Id="rId29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11" Type="http://schemas.openxmlformats.org/officeDocument/2006/relationships/audio" Target="../media/audio24.wav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5" Type="http://schemas.openxmlformats.org/officeDocument/2006/relationships/audio" Target="../media/audio19.wav"/><Relationship Id="rId15" Type="http://schemas.openxmlformats.org/officeDocument/2006/relationships/audio" Target="../media/audio28.wav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10" Type="http://schemas.openxmlformats.org/officeDocument/2006/relationships/audio" Target="../media/audio23.wav"/><Relationship Id="rId19" Type="http://schemas.openxmlformats.org/officeDocument/2006/relationships/image" Target="../media/image34.jpeg"/><Relationship Id="rId31" Type="http://schemas.openxmlformats.org/officeDocument/2006/relationships/image" Target="../media/image46.jpeg"/><Relationship Id="rId4" Type="http://schemas.openxmlformats.org/officeDocument/2006/relationships/audio" Target="../media/audio18.wav"/><Relationship Id="rId9" Type="http://schemas.openxmlformats.org/officeDocument/2006/relationships/audio" Target="../media/audio22.wav"/><Relationship Id="rId14" Type="http://schemas.openxmlformats.org/officeDocument/2006/relationships/audio" Target="../media/audio27.wav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51520" y="260648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Τομείς   ΠΑΡΑΓΩΓΗΣ</a:t>
            </a:r>
            <a:endParaRPr lang="el-GR" sz="3600" b="1" dirty="0"/>
          </a:p>
        </p:txBody>
      </p:sp>
      <p:pic>
        <p:nvPicPr>
          <p:cNvPr id="5" name="4 - Εικόνα" descr="MB900357035.JPG"/>
          <p:cNvPicPr>
            <a:picLocks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23528" y="2780928"/>
            <a:ext cx="2160000" cy="25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5 - Εικόνα" descr="images (44).jpg"/>
          <p:cNvPicPr>
            <a:picLocks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347864" y="2060848"/>
            <a:ext cx="2160000" cy="25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6 - Εικόνα" descr="MB900433227.JPG"/>
          <p:cNvPicPr>
            <a:picLocks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444209" y="1556792"/>
            <a:ext cx="2160000" cy="25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TEPPENWOLF Born to be Wild 00_00_03-00_00_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email"/>
          <a:stretch>
            <a:fillRect/>
          </a:stretch>
        </p:blipFill>
        <p:spPr>
          <a:xfrm>
            <a:off x="467544" y="260648"/>
            <a:ext cx="648072" cy="64807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88640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Σύνδεση 3 τομέων παραγωγής</a:t>
            </a:r>
            <a:endParaRPr lang="el-GR" sz="3600" b="1" dirty="0"/>
          </a:p>
        </p:txBody>
      </p:sp>
      <p:graphicFrame>
        <p:nvGraphicFramePr>
          <p:cNvPr id="5" name="4 - Διάγραμμα"/>
          <p:cNvGraphicFramePr/>
          <p:nvPr/>
        </p:nvGraphicFramePr>
        <p:xfrm>
          <a:off x="323528" y="1124744"/>
          <a:ext cx="84969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89F32F-8C27-4EE6-B813-2888DF0D1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0489F32F-8C27-4EE6-B813-2888DF0D1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0489F32F-8C27-4EE6-B813-2888DF0D1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Ένα βίντεο για τη Μητέρα Φύση 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278AFD-4397-4248-9210-9A88A4238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89278AFD-4397-4248-9210-9A88A4238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89278AFD-4397-4248-9210-9A88A4238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Ένα βίντεο για τη Μητέρα Φύση 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504FE1-5A1A-486C-A4DA-D758F2EE7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graphicEl>
                                              <a:dgm id="{F9504FE1-5A1A-486C-A4DA-D758F2EE7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>
                                            <p:graphicEl>
                                              <a:dgm id="{F9504FE1-5A1A-486C-A4DA-D758F2EE7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AD2605-FD18-45CE-B3A1-CA4EC023B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>
                                            <p:graphicEl>
                                              <a:dgm id="{8AAD2605-FD18-45CE-B3A1-CA4EC023B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>
                                            <p:graphicEl>
                                              <a:dgm id="{8AAD2605-FD18-45CE-B3A1-CA4EC023B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6E4848-8602-4775-A00E-657E6DEAF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>
                                            <p:graphicEl>
                                              <a:dgm id="{DC6E4848-8602-4775-A00E-657E6DEAF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graphicEl>
                                              <a:dgm id="{DC6E4848-8602-4775-A00E-657E6DEAF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88640"/>
            <a:ext cx="8676456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Παράδειγμα συνεργασίας τομέων παραγωγής</a:t>
            </a:r>
            <a:endParaRPr lang="el-GR" sz="3200" b="1" dirty="0"/>
          </a:p>
        </p:txBody>
      </p:sp>
      <p:pic>
        <p:nvPicPr>
          <p:cNvPr id="3" name="2 - Εικόνα" descr="Σταφύλια.jpg"/>
          <p:cNvPicPr>
            <a:picLocks noChangeAspect="1"/>
          </p:cNvPicPr>
          <p:nvPr/>
        </p:nvPicPr>
        <p:blipFill>
          <a:blip r:embed="rId9" cstate="email">
            <a:lum bright="20000"/>
          </a:blip>
          <a:stretch>
            <a:fillRect/>
          </a:stretch>
        </p:blipFill>
        <p:spPr>
          <a:xfrm>
            <a:off x="215184" y="1052736"/>
            <a:ext cx="1872032" cy="1656184"/>
          </a:xfrm>
          <a:prstGeom prst="rect">
            <a:avLst/>
          </a:prstGeom>
        </p:spPr>
      </p:pic>
      <p:sp>
        <p:nvSpPr>
          <p:cNvPr id="4" name="3 - Οδοντωτό δεξιό βέλος"/>
          <p:cNvSpPr/>
          <p:nvPr/>
        </p:nvSpPr>
        <p:spPr>
          <a:xfrm>
            <a:off x="2267744" y="2060848"/>
            <a:ext cx="792088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4 - Εικόνα" descr="images (11).jpg"/>
          <p:cNvPicPr>
            <a:picLocks noChangeAspect="1"/>
          </p:cNvPicPr>
          <p:nvPr/>
        </p:nvPicPr>
        <p:blipFill>
          <a:blip r:embed="rId10" cstate="email">
            <a:lum bright="10000"/>
          </a:blip>
          <a:stretch>
            <a:fillRect/>
          </a:stretch>
        </p:blipFill>
        <p:spPr>
          <a:xfrm>
            <a:off x="3203848" y="1124744"/>
            <a:ext cx="2088056" cy="1584000"/>
          </a:xfrm>
          <a:prstGeom prst="rect">
            <a:avLst/>
          </a:prstGeom>
        </p:spPr>
      </p:pic>
      <p:sp>
        <p:nvSpPr>
          <p:cNvPr id="6" name="5 - Οδοντωτό δεξιό βέλος"/>
          <p:cNvSpPr/>
          <p:nvPr/>
        </p:nvSpPr>
        <p:spPr>
          <a:xfrm>
            <a:off x="5508104" y="2132856"/>
            <a:ext cx="792088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6 - Εικόνα" descr="images (13).jpg"/>
          <p:cNvPicPr>
            <a:picLocks noChangeAspect="1"/>
          </p:cNvPicPr>
          <p:nvPr/>
        </p:nvPicPr>
        <p:blipFill>
          <a:blip r:embed="rId11" cstate="email">
            <a:lum bright="10000"/>
          </a:blip>
          <a:stretch>
            <a:fillRect/>
          </a:stretch>
        </p:blipFill>
        <p:spPr>
          <a:xfrm>
            <a:off x="6660232" y="1124744"/>
            <a:ext cx="2088056" cy="1584000"/>
          </a:xfrm>
          <a:prstGeom prst="rect">
            <a:avLst/>
          </a:prstGeom>
        </p:spPr>
      </p:pic>
      <p:pic>
        <p:nvPicPr>
          <p:cNvPr id="8" name="7 - Εικόνα" descr="images (15).jpg"/>
          <p:cNvPicPr>
            <a:picLocks/>
          </p:cNvPicPr>
          <p:nvPr/>
        </p:nvPicPr>
        <p:blipFill>
          <a:blip r:embed="rId12" cstate="email">
            <a:lum bright="10000"/>
          </a:blip>
          <a:stretch>
            <a:fillRect/>
          </a:stretch>
        </p:blipFill>
        <p:spPr>
          <a:xfrm>
            <a:off x="251520" y="4077072"/>
            <a:ext cx="1800200" cy="1800200"/>
          </a:xfrm>
          <a:prstGeom prst="rect">
            <a:avLst/>
          </a:prstGeom>
        </p:spPr>
      </p:pic>
      <p:sp>
        <p:nvSpPr>
          <p:cNvPr id="9" name="8 - Οδοντωτό δεξιό βέλος"/>
          <p:cNvSpPr/>
          <p:nvPr/>
        </p:nvSpPr>
        <p:spPr>
          <a:xfrm>
            <a:off x="2267744" y="5013176"/>
            <a:ext cx="792088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9 - Εικόνα" descr="images (17).jpg"/>
          <p:cNvPicPr>
            <a:picLocks noChangeAspect="1"/>
          </p:cNvPicPr>
          <p:nvPr/>
        </p:nvPicPr>
        <p:blipFill>
          <a:blip r:embed="rId13" cstate="email">
            <a:lum bright="10000"/>
          </a:blip>
          <a:stretch>
            <a:fillRect/>
          </a:stretch>
        </p:blipFill>
        <p:spPr>
          <a:xfrm>
            <a:off x="3203848" y="4221088"/>
            <a:ext cx="2304256" cy="1296144"/>
          </a:xfrm>
          <a:prstGeom prst="rect">
            <a:avLst/>
          </a:prstGeom>
        </p:spPr>
      </p:pic>
      <p:sp>
        <p:nvSpPr>
          <p:cNvPr id="11" name="10 - Οδοντωτό δεξιό βέλος"/>
          <p:cNvSpPr/>
          <p:nvPr/>
        </p:nvSpPr>
        <p:spPr>
          <a:xfrm>
            <a:off x="5796136" y="5013176"/>
            <a:ext cx="792088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Ορθογώνιο"/>
          <p:cNvSpPr/>
          <p:nvPr/>
        </p:nvSpPr>
        <p:spPr>
          <a:xfrm>
            <a:off x="251520" y="2708920"/>
            <a:ext cx="18002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Παραγωγή </a:t>
            </a:r>
          </a:p>
          <a:p>
            <a:pPr algn="ctr"/>
            <a:r>
              <a:rPr lang="el-GR" dirty="0" smtClean="0"/>
              <a:t>σταφυλιών</a:t>
            </a:r>
            <a:endParaRPr lang="el-GR" dirty="0"/>
          </a:p>
        </p:txBody>
      </p:sp>
      <p:sp>
        <p:nvSpPr>
          <p:cNvPr id="15" name="14 - Ορθογώνιο"/>
          <p:cNvSpPr/>
          <p:nvPr/>
        </p:nvSpPr>
        <p:spPr>
          <a:xfrm>
            <a:off x="3203848" y="2708920"/>
            <a:ext cx="208823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Μεταφορά</a:t>
            </a:r>
          </a:p>
          <a:p>
            <a:pPr algn="ctr"/>
            <a:r>
              <a:rPr lang="el-GR" dirty="0" smtClean="0"/>
              <a:t>στην  βιομηχανία</a:t>
            </a:r>
            <a:endParaRPr lang="el-GR" dirty="0"/>
          </a:p>
        </p:txBody>
      </p:sp>
      <p:sp>
        <p:nvSpPr>
          <p:cNvPr id="16" name="15 - Στρογγυλεμένο ορθογώνιο"/>
          <p:cNvSpPr/>
          <p:nvPr/>
        </p:nvSpPr>
        <p:spPr>
          <a:xfrm>
            <a:off x="6660212" y="2708920"/>
            <a:ext cx="208825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Οινοποιία –μεταποίηση σταφυλιών</a:t>
            </a:r>
          </a:p>
          <a:p>
            <a:pPr algn="ctr"/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251520" y="5805264"/>
            <a:ext cx="18002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Χώρος παραγωγής κρασιού</a:t>
            </a:r>
            <a:endParaRPr lang="el-GR" dirty="0"/>
          </a:p>
        </p:txBody>
      </p:sp>
      <p:sp>
        <p:nvSpPr>
          <p:cNvPr id="18" name="17 - Ορθογώνιο"/>
          <p:cNvSpPr/>
          <p:nvPr/>
        </p:nvSpPr>
        <p:spPr>
          <a:xfrm>
            <a:off x="3203848" y="5589240"/>
            <a:ext cx="23762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Διάφορες  ποικιλίες κρασιών</a:t>
            </a:r>
            <a:endParaRPr lang="el-GR" dirty="0"/>
          </a:p>
        </p:txBody>
      </p:sp>
      <p:sp>
        <p:nvSpPr>
          <p:cNvPr id="19" name="18 - Ορθογώνιο"/>
          <p:cNvSpPr/>
          <p:nvPr/>
        </p:nvSpPr>
        <p:spPr>
          <a:xfrm>
            <a:off x="6876256" y="5805264"/>
            <a:ext cx="194421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Εμπόριο κρασιών</a:t>
            </a:r>
            <a:endParaRPr lang="el-GR" dirty="0"/>
          </a:p>
        </p:txBody>
      </p:sp>
      <p:pic>
        <p:nvPicPr>
          <p:cNvPr id="12" name="11 - Εικόνα" descr="images (16).jpg"/>
          <p:cNvPicPr>
            <a:picLocks noChangeAspect="1"/>
          </p:cNvPicPr>
          <p:nvPr/>
        </p:nvPicPr>
        <p:blipFill>
          <a:blip r:embed="rId14" cstate="email">
            <a:lum bright="20000"/>
          </a:blip>
          <a:stretch>
            <a:fillRect/>
          </a:stretch>
        </p:blipFill>
        <p:spPr>
          <a:xfrm>
            <a:off x="6876256" y="3933056"/>
            <a:ext cx="1910328" cy="187220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Το τρένο του δρόμου. 00_00_05-00_0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Έλλειψη"/>
          <p:cNvSpPr/>
          <p:nvPr/>
        </p:nvSpPr>
        <p:spPr>
          <a:xfrm>
            <a:off x="1763688" y="1556792"/>
            <a:ext cx="5256584" cy="93610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1 - TextBox"/>
          <p:cNvSpPr txBox="1"/>
          <p:nvPr/>
        </p:nvSpPr>
        <p:spPr>
          <a:xfrm>
            <a:off x="251520" y="177281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Οι τομείς παραγωγής είναι 3 (τρείς):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51520" y="260648"/>
            <a:ext cx="8676456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Οι παραγωγικές μονάδες  χωρίζονται σε  τομείς και κλάδους ανάλογα  με το είδος των προϊόντων  που παράγουν  </a:t>
            </a:r>
          </a:p>
          <a:p>
            <a:pPr algn="ctr"/>
            <a:r>
              <a:rPr lang="el-GR" sz="2400" dirty="0" smtClean="0"/>
              <a:t>και των υπηρεσιών που προσφέρουν</a:t>
            </a:r>
            <a:endParaRPr lang="el-GR" sz="2400" b="1" dirty="0"/>
          </a:p>
        </p:txBody>
      </p:sp>
      <p:graphicFrame>
        <p:nvGraphicFramePr>
          <p:cNvPr id="6" name="5 - Διάγραμμα"/>
          <p:cNvGraphicFramePr/>
          <p:nvPr/>
        </p:nvGraphicFramePr>
        <p:xfrm>
          <a:off x="0" y="2564904"/>
          <a:ext cx="882047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821652-F0F5-4F55-BA0B-927D1987D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DD821652-F0F5-4F55-BA0B-927D1987D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DD821652-F0F5-4F55-BA0B-927D1987D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Κελαϊδίσματα καρδερίν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F7B8F62-CDCD-4FD2-92F5-433858B18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DF7B8F62-CDCD-4FD2-92F5-433858B18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DF7B8F62-CDCD-4FD2-92F5-433858B18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Κελαϊδίσματα καρδερίν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790109-C6EE-4280-80AB-275C7FB48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>
                                            <p:graphicEl>
                                              <a:dgm id="{AE790109-C6EE-4280-80AB-275C7FB48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>
                                            <p:graphicEl>
                                              <a:dgm id="{AE790109-C6EE-4280-80AB-275C7FB48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2B35933-F727-470D-8DE5-F78715F57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6">
                                            <p:graphicEl>
                                              <a:dgm id="{82B35933-F727-470D-8DE5-F78715F57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">
                                            <p:graphicEl>
                                              <a:dgm id="{82B35933-F727-470D-8DE5-F78715F57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59E432-92E7-4087-AE77-A29BC1ECC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graphicEl>
                                              <a:dgm id="{AD59E432-92E7-4087-AE77-A29BC1ECC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graphicEl>
                                              <a:dgm id="{AD59E432-92E7-4087-AE77-A29BC1ECC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εκτοξευση πυραυλου απο φρεγατα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06859E-97BE-420B-A06C-F477EA7A3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306859E-97BE-420B-A06C-F477EA7A3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graphicEl>
                                              <a:dgm id="{D306859E-97BE-420B-A06C-F477EA7A3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εκτοξευση πυραυλου απο φρεγατα 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" grpId="0" build="p" animBg="1"/>
      <p:bldGraphic spid="6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51520" y="260648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Πρωτογενής τομέας  ΠΑΡΑΓΩΓΗΣ</a:t>
            </a:r>
            <a:endParaRPr lang="el-GR" sz="3600" b="1" dirty="0"/>
          </a:p>
        </p:txBody>
      </p:sp>
      <p:pic>
        <p:nvPicPr>
          <p:cNvPr id="1026" name="Picture 2" descr="C:\Program Files (x86)\Microsoft Office\MEDIA\CAGCAT10\j0233312.wm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1484784"/>
            <a:ext cx="4392488" cy="4968552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004048" y="1484784"/>
            <a:ext cx="36724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Η     </a:t>
            </a:r>
            <a:r>
              <a:rPr lang="el-GR" sz="3200" b="1" u="sng" dirty="0" smtClean="0">
                <a:hlinkClick r:id="rId6" tooltip="Πρωτογενής παραγωγή"/>
              </a:rPr>
              <a:t>πρωτογενής</a:t>
            </a:r>
            <a:endParaRPr lang="el-GR" sz="3200" b="1" u="sng" dirty="0" smtClean="0"/>
          </a:p>
          <a:p>
            <a:pPr algn="ctr"/>
            <a:r>
              <a:rPr lang="el-GR" sz="3200" b="1" u="sng" dirty="0" smtClean="0">
                <a:hlinkClick r:id="rId6" tooltip="Πρωτογενής παραγωγή"/>
              </a:rPr>
              <a:t>παραγωγή</a:t>
            </a:r>
            <a:endParaRPr lang="el-GR" sz="3200" b="1" u="sng" dirty="0" smtClean="0"/>
          </a:p>
          <a:p>
            <a:pPr algn="ctr"/>
            <a:r>
              <a:rPr lang="el-GR" sz="3200" b="1" dirty="0" smtClean="0"/>
              <a:t>  περιλαμβάνει τα αγαθά που προέρχονται  κατευθείαν από τη φύση , χωρίς να έχουν υποστεί καμία επεξεργασία.</a:t>
            </a:r>
          </a:p>
          <a:p>
            <a:endParaRPr lang="el-GR" sz="3200" dirty="0"/>
          </a:p>
        </p:txBody>
      </p:sp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Ηχος νταλίκ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Ορθογώνιο"/>
          <p:cNvSpPr/>
          <p:nvPr/>
        </p:nvSpPr>
        <p:spPr>
          <a:xfrm>
            <a:off x="204192" y="1052736"/>
            <a:ext cx="1631504" cy="792088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Γεωργία</a:t>
            </a:r>
          </a:p>
        </p:txBody>
      </p:sp>
      <p:sp>
        <p:nvSpPr>
          <p:cNvPr id="16" name="15 - Ορθογώνιο"/>
          <p:cNvSpPr/>
          <p:nvPr/>
        </p:nvSpPr>
        <p:spPr>
          <a:xfrm>
            <a:off x="1907705" y="1052736"/>
            <a:ext cx="1800200" cy="792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02060"/>
                </a:solidFill>
              </a:rPr>
              <a:t>Κτηνοτροφία</a:t>
            </a:r>
            <a:endParaRPr lang="el-GR" b="1" dirty="0">
              <a:solidFill>
                <a:srgbClr val="002060"/>
              </a:solidFill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3851920" y="1052736"/>
            <a:ext cx="1631504" cy="7920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Αλιεία</a:t>
            </a:r>
            <a:endParaRPr lang="el-GR" sz="2000" b="1" dirty="0">
              <a:solidFill>
                <a:srgbClr val="002060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5568280" y="1052736"/>
            <a:ext cx="1631504" cy="792088"/>
          </a:xfrm>
          <a:prstGeom prst="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Δασικός </a:t>
            </a:r>
          </a:p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 πλούτος</a:t>
            </a:r>
            <a:endParaRPr lang="el-GR" sz="2000" b="1" dirty="0">
              <a:solidFill>
                <a:srgbClr val="002060"/>
              </a:solidFill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7308304" y="1052736"/>
            <a:ext cx="1656184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Ορυκτός </a:t>
            </a:r>
          </a:p>
          <a:p>
            <a:pPr algn="ctr"/>
            <a:r>
              <a:rPr lang="el-GR" sz="2000" b="1" dirty="0" smtClean="0">
                <a:solidFill>
                  <a:srgbClr val="002060"/>
                </a:solidFill>
              </a:rPr>
              <a:t>πλούτος</a:t>
            </a:r>
            <a:endParaRPr lang="el-GR" sz="2000" b="1" dirty="0">
              <a:solidFill>
                <a:srgbClr val="002060"/>
              </a:solidFill>
            </a:endParaRPr>
          </a:p>
        </p:txBody>
      </p:sp>
      <p:sp>
        <p:nvSpPr>
          <p:cNvPr id="23" name="22 - TextBox"/>
          <p:cNvSpPr txBox="1"/>
          <p:nvPr/>
        </p:nvSpPr>
        <p:spPr>
          <a:xfrm>
            <a:off x="251520" y="188640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ΚΛΑΔΟΙ  πρωτογενή τομέα παραγωγής</a:t>
            </a:r>
            <a:endParaRPr lang="el-GR" sz="3600" b="1" dirty="0"/>
          </a:p>
        </p:txBody>
      </p:sp>
      <p:sp>
        <p:nvSpPr>
          <p:cNvPr id="25" name="24 - Ορθογώνιο"/>
          <p:cNvSpPr/>
          <p:nvPr/>
        </p:nvSpPr>
        <p:spPr>
          <a:xfrm>
            <a:off x="179512" y="1844824"/>
            <a:ext cx="1656184" cy="4608512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26" name="25 - Ορθογώνιο"/>
          <p:cNvSpPr/>
          <p:nvPr/>
        </p:nvSpPr>
        <p:spPr>
          <a:xfrm>
            <a:off x="1907704" y="1844824"/>
            <a:ext cx="1800200" cy="46085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Ορθογώνιο"/>
          <p:cNvSpPr/>
          <p:nvPr/>
        </p:nvSpPr>
        <p:spPr>
          <a:xfrm>
            <a:off x="3851920" y="1844824"/>
            <a:ext cx="1656184" cy="4608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27 - Ορθογώνιο"/>
          <p:cNvSpPr/>
          <p:nvPr/>
        </p:nvSpPr>
        <p:spPr>
          <a:xfrm>
            <a:off x="5580112" y="1844824"/>
            <a:ext cx="1584176" cy="4608512"/>
          </a:xfrm>
          <a:prstGeom prst="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28 - Ορθογώνιο"/>
          <p:cNvSpPr/>
          <p:nvPr/>
        </p:nvSpPr>
        <p:spPr>
          <a:xfrm>
            <a:off x="7308304" y="1844824"/>
            <a:ext cx="1656184" cy="46085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2" name="31 - Εικόνα" descr="MB900287466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51520" y="3861048"/>
            <a:ext cx="1512168" cy="1260000"/>
          </a:xfrm>
          <a:prstGeom prst="rect">
            <a:avLst/>
          </a:prstGeom>
        </p:spPr>
      </p:pic>
      <p:pic>
        <p:nvPicPr>
          <p:cNvPr id="33" name="32 - Εικόνα" descr="Γεωργικά προϊόντα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51520" y="5229199"/>
            <a:ext cx="1512168" cy="1259251"/>
          </a:xfrm>
          <a:prstGeom prst="rect">
            <a:avLst/>
          </a:prstGeom>
        </p:spPr>
      </p:pic>
      <p:sp>
        <p:nvSpPr>
          <p:cNvPr id="34" name="33 - Ορθογώνιο"/>
          <p:cNvSpPr/>
          <p:nvPr/>
        </p:nvSpPr>
        <p:spPr>
          <a:xfrm>
            <a:off x="395536" y="1916832"/>
            <a:ext cx="15121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u="sng" dirty="0" smtClean="0"/>
              <a:t>Προϊόντα</a:t>
            </a:r>
          </a:p>
          <a:p>
            <a:r>
              <a:rPr lang="el-GR" sz="1600" dirty="0" smtClean="0"/>
              <a:t>     </a:t>
            </a:r>
            <a:r>
              <a:rPr lang="el-GR" b="1" dirty="0" smtClean="0"/>
              <a:t>Φρούτα</a:t>
            </a:r>
          </a:p>
          <a:p>
            <a:r>
              <a:rPr lang="el-GR" b="1" dirty="0" smtClean="0"/>
              <a:t>     Καπνός</a:t>
            </a:r>
          </a:p>
          <a:p>
            <a:r>
              <a:rPr lang="el-GR" b="1" dirty="0" smtClean="0"/>
              <a:t>     Σιτηρά</a:t>
            </a:r>
          </a:p>
          <a:p>
            <a:r>
              <a:rPr lang="el-GR" b="1" dirty="0" smtClean="0"/>
              <a:t>     Λαχανικά</a:t>
            </a:r>
          </a:p>
          <a:p>
            <a:r>
              <a:rPr lang="el-GR" b="1" dirty="0" smtClean="0"/>
              <a:t>    Λουλούδια</a:t>
            </a:r>
            <a:endParaRPr lang="el-GR" b="1" dirty="0"/>
          </a:p>
        </p:txBody>
      </p:sp>
      <p:sp>
        <p:nvSpPr>
          <p:cNvPr id="35" name="34 - Ορθογώνιο"/>
          <p:cNvSpPr/>
          <p:nvPr/>
        </p:nvSpPr>
        <p:spPr>
          <a:xfrm>
            <a:off x="1979712" y="1916832"/>
            <a:ext cx="17099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u="sng" dirty="0" smtClean="0"/>
              <a:t>Προϊόντα</a:t>
            </a:r>
          </a:p>
          <a:p>
            <a:r>
              <a:rPr lang="el-GR" b="1" dirty="0" smtClean="0"/>
              <a:t>       Κρέας</a:t>
            </a:r>
          </a:p>
          <a:p>
            <a:r>
              <a:rPr lang="el-GR" b="1" dirty="0" smtClean="0"/>
              <a:t>       Μαλλί</a:t>
            </a:r>
          </a:p>
          <a:p>
            <a:r>
              <a:rPr lang="el-GR" b="1" dirty="0" smtClean="0"/>
              <a:t>       Θηράματα</a:t>
            </a:r>
          </a:p>
          <a:p>
            <a:r>
              <a:rPr lang="el-GR" b="1" dirty="0" smtClean="0"/>
              <a:t>       Αυγά</a:t>
            </a:r>
          </a:p>
          <a:p>
            <a:r>
              <a:rPr lang="el-GR" b="1" dirty="0" smtClean="0"/>
              <a:t>       Μετάξι</a:t>
            </a:r>
            <a:endParaRPr lang="el-GR" dirty="0"/>
          </a:p>
        </p:txBody>
      </p:sp>
      <p:pic>
        <p:nvPicPr>
          <p:cNvPr id="36" name="35 - Εικόνα" descr="MB900240839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907704" y="3861048"/>
            <a:ext cx="1777803" cy="1260000"/>
          </a:xfrm>
          <a:prstGeom prst="rect">
            <a:avLst/>
          </a:prstGeom>
        </p:spPr>
      </p:pic>
      <p:pic>
        <p:nvPicPr>
          <p:cNvPr id="37" name="36 - Εικόνα" descr="1)κτηνοτροφία.jp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1907704" y="5229199"/>
            <a:ext cx="1728192" cy="125925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8" name="37 - Ορθογώνιο"/>
          <p:cNvSpPr/>
          <p:nvPr/>
        </p:nvSpPr>
        <p:spPr>
          <a:xfrm>
            <a:off x="3923928" y="1916832"/>
            <a:ext cx="15841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u="sng" dirty="0" smtClean="0"/>
              <a:t>Προϊόντα</a:t>
            </a:r>
          </a:p>
          <a:p>
            <a:r>
              <a:rPr lang="el-GR" b="1" dirty="0" smtClean="0"/>
              <a:t>     Ψάρια</a:t>
            </a:r>
          </a:p>
          <a:p>
            <a:r>
              <a:rPr lang="el-GR" b="1" dirty="0" smtClean="0"/>
              <a:t>   Σφουγγάρια</a:t>
            </a:r>
          </a:p>
          <a:p>
            <a:r>
              <a:rPr lang="el-GR" b="1" dirty="0" smtClean="0"/>
              <a:t>      Φύκια</a:t>
            </a:r>
          </a:p>
          <a:p>
            <a:r>
              <a:rPr lang="el-GR" b="1" dirty="0" smtClean="0"/>
              <a:t>      Όστρακα</a:t>
            </a:r>
          </a:p>
          <a:p>
            <a:r>
              <a:rPr lang="el-GR" b="1" dirty="0" smtClean="0"/>
              <a:t>      Ιχθυο-</a:t>
            </a:r>
          </a:p>
          <a:p>
            <a:r>
              <a:rPr lang="el-GR" b="1" dirty="0" smtClean="0"/>
              <a:t>   καλλιέργειες</a:t>
            </a:r>
            <a:endParaRPr lang="el-GR" b="1" dirty="0"/>
          </a:p>
        </p:txBody>
      </p:sp>
      <p:pic>
        <p:nvPicPr>
          <p:cNvPr id="39" name="38 - Εικόνα" descr="Αλιευτική παραγωγή.jp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3851920" y="3933056"/>
            <a:ext cx="1656184" cy="1224136"/>
          </a:xfrm>
          <a:prstGeom prst="rect">
            <a:avLst/>
          </a:prstGeom>
        </p:spPr>
      </p:pic>
      <p:pic>
        <p:nvPicPr>
          <p:cNvPr id="40" name="39 - Εικόνα" descr="Ιχθυοκαλλιέργεια.jp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851920" y="5229200"/>
            <a:ext cx="1674454" cy="1224136"/>
          </a:xfrm>
          <a:prstGeom prst="rect">
            <a:avLst/>
          </a:prstGeom>
        </p:spPr>
      </p:pic>
      <p:sp>
        <p:nvSpPr>
          <p:cNvPr id="41" name="40 - Ορθογώνιο"/>
          <p:cNvSpPr/>
          <p:nvPr/>
        </p:nvSpPr>
        <p:spPr>
          <a:xfrm>
            <a:off x="5652120" y="1916832"/>
            <a:ext cx="1314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u="sng" dirty="0" smtClean="0"/>
              <a:t>Προϊόντα</a:t>
            </a:r>
          </a:p>
          <a:p>
            <a:pPr>
              <a:defRPr/>
            </a:pPr>
            <a:r>
              <a:rPr lang="el-GR" b="1" dirty="0" smtClean="0"/>
              <a:t>     Ξυλεία</a:t>
            </a:r>
          </a:p>
          <a:p>
            <a:pPr>
              <a:defRPr/>
            </a:pPr>
            <a:r>
              <a:rPr lang="el-GR" b="1" dirty="0" smtClean="0"/>
              <a:t>     Μέλι</a:t>
            </a:r>
          </a:p>
          <a:p>
            <a:pPr>
              <a:defRPr/>
            </a:pPr>
            <a:r>
              <a:rPr lang="el-GR" b="1" dirty="0" smtClean="0"/>
              <a:t>     Βότανα</a:t>
            </a:r>
          </a:p>
          <a:p>
            <a:pPr>
              <a:defRPr/>
            </a:pPr>
            <a:r>
              <a:rPr lang="el-GR" b="1" dirty="0" smtClean="0"/>
              <a:t>     Ρετσίνι</a:t>
            </a:r>
          </a:p>
          <a:p>
            <a:pPr>
              <a:defRPr/>
            </a:pPr>
            <a:r>
              <a:rPr lang="el-GR" b="1" dirty="0" smtClean="0"/>
              <a:t>     Φυτά </a:t>
            </a:r>
            <a:endParaRPr lang="el-GR" dirty="0"/>
          </a:p>
        </p:txBody>
      </p:sp>
      <p:pic>
        <p:nvPicPr>
          <p:cNvPr id="42" name="41 - Εικόνα" descr="MB900155058.JP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5580112" y="3933056"/>
            <a:ext cx="1540000" cy="1260000"/>
          </a:xfrm>
          <a:prstGeom prst="rect">
            <a:avLst/>
          </a:prstGeom>
        </p:spPr>
      </p:pic>
      <p:pic>
        <p:nvPicPr>
          <p:cNvPr id="43" name="42 - Εικόνα" descr="Δασική ξυλεία.jp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580112" y="5229200"/>
            <a:ext cx="1551806" cy="1224136"/>
          </a:xfrm>
          <a:prstGeom prst="rect">
            <a:avLst/>
          </a:prstGeom>
        </p:spPr>
      </p:pic>
      <p:sp>
        <p:nvSpPr>
          <p:cNvPr id="44" name="43 - Ορθογώνιο"/>
          <p:cNvSpPr/>
          <p:nvPr/>
        </p:nvSpPr>
        <p:spPr>
          <a:xfrm>
            <a:off x="7380312" y="1916832"/>
            <a:ext cx="176368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b="1" dirty="0" smtClean="0"/>
              <a:t>   </a:t>
            </a:r>
            <a:r>
              <a:rPr lang="el-GR" sz="2000" b="1" u="sng" dirty="0" smtClean="0"/>
              <a:t>Προϊόντα</a:t>
            </a:r>
          </a:p>
          <a:p>
            <a:r>
              <a:rPr lang="el-GR" b="1" dirty="0" smtClean="0"/>
              <a:t>     Άνθρακας</a:t>
            </a:r>
          </a:p>
          <a:p>
            <a:r>
              <a:rPr lang="el-GR" b="1" dirty="0" smtClean="0"/>
              <a:t>     Χρυσός</a:t>
            </a:r>
          </a:p>
          <a:p>
            <a:r>
              <a:rPr lang="el-GR" b="1" dirty="0" smtClean="0"/>
              <a:t>Μεταλλεύματα </a:t>
            </a:r>
          </a:p>
          <a:p>
            <a:r>
              <a:rPr lang="el-GR" b="1" dirty="0" smtClean="0"/>
              <a:t>     Μάρμαρο</a:t>
            </a:r>
          </a:p>
          <a:p>
            <a:r>
              <a:rPr lang="el-GR" b="1" dirty="0" smtClean="0"/>
              <a:t>     Πετρέλαιο </a:t>
            </a:r>
            <a:endParaRPr lang="el-GR" dirty="0"/>
          </a:p>
        </p:txBody>
      </p:sp>
      <p:pic>
        <p:nvPicPr>
          <p:cNvPr id="45" name="44 - Εικόνα" descr="images (47).jp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308304" y="3933056"/>
            <a:ext cx="1656184" cy="1260000"/>
          </a:xfrm>
          <a:prstGeom prst="rect">
            <a:avLst/>
          </a:prstGeom>
        </p:spPr>
      </p:pic>
      <p:pic>
        <p:nvPicPr>
          <p:cNvPr id="46" name="45 - Εικόνα" descr="Πετρέλαιο.jpg"/>
          <p:cNvPicPr>
            <a:picLocks noChangeAspect="1"/>
          </p:cNvPicPr>
          <p:nvPr/>
        </p:nvPicPr>
        <p:blipFill>
          <a:blip r:embed="rId18" cstate="email"/>
          <a:srcRect/>
          <a:stretch>
            <a:fillRect/>
          </a:stretch>
        </p:blipFill>
        <p:spPr>
          <a:xfrm>
            <a:off x="7380312" y="5229200"/>
            <a:ext cx="1584176" cy="122413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Κελαϊδίσματα καρδερίν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Κελαϊδίσματα καρδερίν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Ήχοι Θαλασσινοί 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Ένα βίντεο για τη Μητέρα Φύση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Ένα βίντεο για τη Μητέρα Φύση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Ένα βίντεο για τη Μητέρα Φύση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Ένα βίντεο για τη Μητέρα Φύση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Ένα βίντεο για τη Μητέρα Φύση 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Ένα βίντεο για τη Μητέρα Φύση 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Ένα βίντεο για τη Μητέρα Φύση 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Ένα βίντεο για τη Μητέρα Φύση 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Ένα βίντεο για τη Μητέρα Φύση 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Ένα βίντεο για τη Μητέρα Φύση 2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Ήχοι Θαλασσινοί 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Ήχοι Θαλασσινοί 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Ήχοι Θαλασσινοί 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34" grpId="0"/>
      <p:bldP spid="35" grpId="0"/>
      <p:bldP spid="38" grpId="0"/>
      <p:bldP spid="41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260648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Δευτερογενής τομέας  ΠΑΡΑΓΩΓΗΣ</a:t>
            </a:r>
            <a:endParaRPr lang="el-GR" sz="36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052736"/>
            <a:ext cx="864096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Είναι η παραγωγή η οποία περιλαμβάνει κλάδους που κατά κύριο λόγο αποτελούν τη </a:t>
            </a:r>
            <a:r>
              <a:rPr kumimoji="0" lang="el-GR" sz="2400" b="1" i="0" u="sng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μεταποίηση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ή </a:t>
            </a:r>
            <a:r>
              <a:rPr kumimoji="0" lang="el-GR" sz="2400" b="1" i="0" u="sng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επεξεργασία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των προϊόντων που προέρχονται από την πρωτογενή παραγωγή.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Επεξεργασία έχουμε όταν το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αρχικό προϊόν αλλάζει ελάχιστα 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ως προς την μορφή του , 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ενώ στην μεταποίηση έχουμε μεγάλη αλλαγή στην </a:t>
            </a:r>
            <a:r>
              <a:rPr lang="el-G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μο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ρφή του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l-GR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- Εικόνα" descr="images (40).jpg"/>
          <p:cNvPicPr>
            <a:picLocks noChangeAspect="1"/>
          </p:cNvPicPr>
          <p:nvPr/>
        </p:nvPicPr>
        <p:blipFill>
          <a:blip r:embed="rId7" cstate="email">
            <a:lum bright="20000" contrast="10000"/>
          </a:blip>
          <a:stretch>
            <a:fillRect/>
          </a:stretch>
        </p:blipFill>
        <p:spPr>
          <a:xfrm>
            <a:off x="395536" y="4293096"/>
            <a:ext cx="1706880" cy="1263392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6" name="5 - Ευθύγραμμο βέλος σύνδεσης"/>
          <p:cNvCxnSpPr/>
          <p:nvPr/>
        </p:nvCxnSpPr>
        <p:spPr>
          <a:xfrm flipV="1">
            <a:off x="2195736" y="4293096"/>
            <a:ext cx="1080120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2123728" y="4869160"/>
            <a:ext cx="1080120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611560" y="58052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Από το ξύλο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3059832" y="4018419"/>
            <a:ext cx="3024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 </a:t>
            </a:r>
            <a:r>
              <a:rPr lang="el-GR" sz="2400" dirty="0" smtClean="0"/>
              <a:t>Με επεξεργασία </a:t>
            </a:r>
          </a:p>
          <a:p>
            <a:r>
              <a:rPr lang="el-GR" sz="2000" b="1" dirty="0" smtClean="0"/>
              <a:t>    </a:t>
            </a:r>
            <a:r>
              <a:rPr lang="el-GR" sz="2000" dirty="0" smtClean="0"/>
              <a:t>δημιουργούμε   </a:t>
            </a:r>
            <a:r>
              <a:rPr lang="el-GR" sz="2400" b="1" dirty="0" smtClean="0"/>
              <a:t>έπιπλα</a:t>
            </a:r>
          </a:p>
          <a:p>
            <a:endParaRPr lang="el-GR" sz="20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3131840" y="5157192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</a:t>
            </a:r>
            <a:r>
              <a:rPr lang="el-GR" sz="2000" dirty="0" smtClean="0"/>
              <a:t>Με μεταποίηση </a:t>
            </a:r>
          </a:p>
          <a:p>
            <a:r>
              <a:rPr lang="el-GR" sz="2000" b="1" dirty="0" smtClean="0"/>
              <a:t>    </a:t>
            </a:r>
            <a:r>
              <a:rPr lang="el-GR" sz="2000" dirty="0" smtClean="0"/>
              <a:t>δημιουργείται     </a:t>
            </a:r>
            <a:r>
              <a:rPr lang="el-GR" sz="2400" b="1" dirty="0" smtClean="0"/>
              <a:t>το χαρτί</a:t>
            </a:r>
          </a:p>
          <a:p>
            <a:endParaRPr lang="el-GR" sz="2000" b="1" dirty="0" smtClean="0"/>
          </a:p>
        </p:txBody>
      </p:sp>
      <p:pic>
        <p:nvPicPr>
          <p:cNvPr id="12" name="11 - Εικόνα" descr="έπιπλο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372200" y="3501008"/>
            <a:ext cx="2202180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12 - Εικόνα" descr="images (52)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372200" y="4941168"/>
            <a:ext cx="2103120" cy="125044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25" grpId="0" build="p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88640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ΚΛΑΔΟΙ  δευτερογενή τομέα παραγωγής</a:t>
            </a:r>
            <a:endParaRPr lang="el-GR" sz="3600" b="1" dirty="0"/>
          </a:p>
        </p:txBody>
      </p:sp>
      <p:graphicFrame>
        <p:nvGraphicFramePr>
          <p:cNvPr id="4" name="3 - Διάγραμμα"/>
          <p:cNvGraphicFramePr/>
          <p:nvPr/>
        </p:nvGraphicFramePr>
        <p:xfrm>
          <a:off x="251520" y="1052736"/>
          <a:ext cx="864096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1D7A12-64F1-4E31-A956-4DD671E6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graphicEl>
                                              <a:dgm id="{0D1D7A12-64F1-4E31-A956-4DD671E6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graphicEl>
                                              <a:dgm id="{0D1D7A12-64F1-4E31-A956-4DD671E6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55482F-E9CF-42FC-8A06-C96CD085D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graphicEl>
                                              <a:dgm id="{6455482F-E9CF-42FC-8A06-C96CD085D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graphicEl>
                                              <a:dgm id="{6455482F-E9CF-42FC-8A06-C96CD085D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5A2622-F84E-417B-A347-05B1D364B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graphicEl>
                                              <a:dgm id="{C05A2622-F84E-417B-A347-05B1D364B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graphicEl>
                                              <a:dgm id="{C05A2622-F84E-417B-A347-05B1D364B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844E1C-7E2E-456C-B4B2-EEECCCA38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>
                                            <p:graphicEl>
                                              <a:dgm id="{35844E1C-7E2E-456C-B4B2-EEECCCA38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graphicEl>
                                              <a:dgm id="{35844E1C-7E2E-456C-B4B2-EEECCCA38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BA00F0-0C1F-442E-86AB-A0D905A0F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graphicEl>
                                              <a:dgm id="{05BA00F0-0C1F-442E-86AB-A0D905A0F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graphicEl>
                                              <a:dgm id="{05BA00F0-0C1F-442E-86AB-A0D905A0F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irbus 320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41535-6BC6-47E1-B717-34C80A19BA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>
                                            <p:graphicEl>
                                              <a:dgm id="{AA141535-6BC6-47E1-B717-34C80A19BA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graphicEl>
                                              <a:dgm id="{AA141535-6BC6-47E1-B717-34C80A19BA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irbus 320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88640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ΠΡΟΪΟΝΤΑ δευτερογενή τομέα παραγωγής</a:t>
            </a:r>
            <a:endParaRPr lang="el-GR" sz="3600" b="1" dirty="0"/>
          </a:p>
        </p:txBody>
      </p:sp>
      <p:sp>
        <p:nvSpPr>
          <p:cNvPr id="4" name="3 - Ορθογώνιο"/>
          <p:cNvSpPr/>
          <p:nvPr/>
        </p:nvSpPr>
        <p:spPr>
          <a:xfrm>
            <a:off x="251520" y="1268760"/>
            <a:ext cx="2340768" cy="5256584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2843808" y="1196752"/>
            <a:ext cx="2808312" cy="53285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5868144" y="1196752"/>
            <a:ext cx="3082407" cy="53285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323528" y="1196752"/>
            <a:ext cx="21602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 smtClean="0"/>
              <a:t>ΟΙΚΟΤΕΧΝΙΑ</a:t>
            </a:r>
          </a:p>
          <a:p>
            <a:pPr algn="ctr"/>
            <a:r>
              <a:rPr lang="el-GR" b="1" dirty="0" smtClean="0"/>
              <a:t>Γλυκά</a:t>
            </a:r>
          </a:p>
          <a:p>
            <a:pPr algn="ctr"/>
            <a:r>
              <a:rPr lang="el-GR" b="1" dirty="0" smtClean="0"/>
              <a:t>Τυριά</a:t>
            </a:r>
          </a:p>
          <a:p>
            <a:pPr algn="ctr"/>
            <a:r>
              <a:rPr lang="el-GR" b="1" dirty="0" smtClean="0"/>
              <a:t>Υφαντά</a:t>
            </a:r>
          </a:p>
          <a:p>
            <a:pPr algn="ctr"/>
            <a:r>
              <a:rPr lang="el-GR" b="1" dirty="0" smtClean="0"/>
              <a:t>Κεντήματα</a:t>
            </a:r>
          </a:p>
          <a:p>
            <a:pPr algn="ctr"/>
            <a:r>
              <a:rPr lang="el-GR" b="1" dirty="0" smtClean="0"/>
              <a:t>Διακοσμητικά</a:t>
            </a:r>
            <a:endParaRPr lang="el-GR" b="1" dirty="0"/>
          </a:p>
        </p:txBody>
      </p:sp>
      <p:cxnSp>
        <p:nvCxnSpPr>
          <p:cNvPr id="9" name="8 - Ευθεία γραμμή σύνδεσης"/>
          <p:cNvCxnSpPr/>
          <p:nvPr/>
        </p:nvCxnSpPr>
        <p:spPr>
          <a:xfrm>
            <a:off x="251520" y="3140968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TextBox"/>
          <p:cNvSpPr txBox="1"/>
          <p:nvPr/>
        </p:nvSpPr>
        <p:spPr>
          <a:xfrm>
            <a:off x="2915816" y="1268760"/>
            <a:ext cx="26642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 smtClean="0"/>
              <a:t>ΒΙΟΤΕΧΝΙΑ</a:t>
            </a:r>
          </a:p>
          <a:p>
            <a:pPr algn="ctr"/>
            <a:r>
              <a:rPr lang="el-GR" b="1" dirty="0" smtClean="0"/>
              <a:t>Ρούχα</a:t>
            </a:r>
          </a:p>
          <a:p>
            <a:pPr algn="ctr"/>
            <a:r>
              <a:rPr lang="el-GR" b="1" dirty="0" smtClean="0"/>
              <a:t>Είδη διατροφής</a:t>
            </a:r>
          </a:p>
          <a:p>
            <a:pPr algn="ctr"/>
            <a:r>
              <a:rPr lang="el-GR" b="1" dirty="0" smtClean="0"/>
              <a:t>Έπιπλα</a:t>
            </a:r>
          </a:p>
          <a:p>
            <a:pPr algn="ctr"/>
            <a:r>
              <a:rPr lang="el-GR" b="1" dirty="0" smtClean="0"/>
              <a:t>Δερμάτινα είδη</a:t>
            </a:r>
          </a:p>
          <a:p>
            <a:pPr algn="ctr"/>
            <a:r>
              <a:rPr lang="el-GR" b="1" dirty="0" smtClean="0"/>
              <a:t>Υποδήματα</a:t>
            </a:r>
            <a:endParaRPr lang="el-GR" b="1" dirty="0"/>
          </a:p>
        </p:txBody>
      </p:sp>
      <p:cxnSp>
        <p:nvCxnSpPr>
          <p:cNvPr id="12" name="11 - Ευθεία γραμμή σύνδεσης"/>
          <p:cNvCxnSpPr/>
          <p:nvPr/>
        </p:nvCxnSpPr>
        <p:spPr>
          <a:xfrm>
            <a:off x="2843808" y="3140968"/>
            <a:ext cx="280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- Εικόνα" descr="Διακοσμητικά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51520" y="4797152"/>
            <a:ext cx="2304256" cy="17145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5" name="14 - Εικόνα" descr="images (54).jpg"/>
          <p:cNvPicPr>
            <a:picLocks noChangeAspect="1"/>
          </p:cNvPicPr>
          <p:nvPr/>
        </p:nvPicPr>
        <p:blipFill>
          <a:blip r:embed="rId6" cstate="email">
            <a:lum bright="10000"/>
          </a:blip>
          <a:stretch>
            <a:fillRect/>
          </a:stretch>
        </p:blipFill>
        <p:spPr>
          <a:xfrm>
            <a:off x="251520" y="3140968"/>
            <a:ext cx="2304256" cy="16055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6" name="15 - Εικόνα" descr="images (55).jpg"/>
          <p:cNvPicPr>
            <a:picLocks noChangeAspect="1"/>
          </p:cNvPicPr>
          <p:nvPr/>
        </p:nvPicPr>
        <p:blipFill>
          <a:blip r:embed="rId7" cstate="email">
            <a:lum bright="20000"/>
          </a:blip>
          <a:stretch>
            <a:fillRect/>
          </a:stretch>
        </p:blipFill>
        <p:spPr>
          <a:xfrm>
            <a:off x="2915816" y="4797152"/>
            <a:ext cx="2736304" cy="172819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16 - Εικόνα" descr="images (56).jpg"/>
          <p:cNvPicPr>
            <a:picLocks noChangeAspect="1"/>
          </p:cNvPicPr>
          <p:nvPr/>
        </p:nvPicPr>
        <p:blipFill>
          <a:blip r:embed="rId8" cstate="email">
            <a:lum bright="20000"/>
          </a:blip>
          <a:stretch>
            <a:fillRect/>
          </a:stretch>
        </p:blipFill>
        <p:spPr>
          <a:xfrm>
            <a:off x="2915816" y="3212976"/>
            <a:ext cx="2664296" cy="15121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8" name="17 - TextBox"/>
          <p:cNvSpPr txBox="1"/>
          <p:nvPr/>
        </p:nvSpPr>
        <p:spPr>
          <a:xfrm>
            <a:off x="5940152" y="1268760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 smtClean="0"/>
              <a:t>ΒΙΟΜΗΧΑΝΙΑ</a:t>
            </a:r>
          </a:p>
          <a:p>
            <a:pPr algn="ctr"/>
            <a:r>
              <a:rPr lang="el-GR" b="1" dirty="0" smtClean="0"/>
              <a:t>Πλοία</a:t>
            </a:r>
          </a:p>
          <a:p>
            <a:pPr algn="ctr"/>
            <a:r>
              <a:rPr lang="el-GR" b="1" dirty="0" smtClean="0"/>
              <a:t>Αυτοκίνητα</a:t>
            </a:r>
          </a:p>
          <a:p>
            <a:pPr algn="ctr"/>
            <a:r>
              <a:rPr lang="el-GR" b="1" dirty="0" smtClean="0"/>
              <a:t>Βενζίνη</a:t>
            </a:r>
          </a:p>
          <a:p>
            <a:pPr algn="ctr"/>
            <a:r>
              <a:rPr lang="el-GR" b="1" dirty="0" smtClean="0"/>
              <a:t>Τσιμέντο</a:t>
            </a:r>
          </a:p>
          <a:p>
            <a:pPr algn="ctr"/>
            <a:r>
              <a:rPr lang="el-GR" b="1" dirty="0" smtClean="0"/>
              <a:t>Παστεριωμένο γάλα</a:t>
            </a:r>
          </a:p>
          <a:p>
            <a:pPr algn="ctr"/>
            <a:endParaRPr lang="el-GR" dirty="0"/>
          </a:p>
        </p:txBody>
      </p:sp>
      <p:cxnSp>
        <p:nvCxnSpPr>
          <p:cNvPr id="20" name="19 - Ευθεία γραμμή σύνδεσης"/>
          <p:cNvCxnSpPr/>
          <p:nvPr/>
        </p:nvCxnSpPr>
        <p:spPr>
          <a:xfrm>
            <a:off x="5868144" y="3068960"/>
            <a:ext cx="3096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20 - Εικόνα" descr="Τσιμεντοβιομηχανία.jpg"/>
          <p:cNvPicPr>
            <a:picLocks noChangeAspect="1"/>
          </p:cNvPicPr>
          <p:nvPr/>
        </p:nvPicPr>
        <p:blipFill>
          <a:blip r:embed="rId9" cstate="email">
            <a:lum bright="30000"/>
          </a:blip>
          <a:stretch>
            <a:fillRect/>
          </a:stretch>
        </p:blipFill>
        <p:spPr>
          <a:xfrm>
            <a:off x="5940152" y="4797152"/>
            <a:ext cx="2952328" cy="17281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21 - Εικόνα" descr="images (57).jpg"/>
          <p:cNvPicPr>
            <a:picLocks noChangeAspect="1"/>
          </p:cNvPicPr>
          <p:nvPr/>
        </p:nvPicPr>
        <p:blipFill>
          <a:blip r:embed="rId10" cstate="email">
            <a:lum/>
          </a:blip>
          <a:stretch>
            <a:fillRect/>
          </a:stretch>
        </p:blipFill>
        <p:spPr>
          <a:xfrm>
            <a:off x="5868144" y="3140968"/>
            <a:ext cx="3024336" cy="156895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260648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Τριτογενής τομέας  ΠΑΡΑΓΩΓΗΣ</a:t>
            </a:r>
            <a:endParaRPr lang="el-GR" sz="36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175448" y="1268760"/>
            <a:ext cx="4789040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Η    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Τριτογενής παραγωγή"/>
              </a:rPr>
              <a:t>τριτογενής </a:t>
            </a:r>
            <a:r>
              <a:rPr lang="el-GR" sz="2400" dirty="0" smtClean="0">
                <a:solidFill>
                  <a:srgbClr val="0645AD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6" tooltip="Τριτογενής παραγωγή"/>
              </a:rPr>
              <a:t>παραγωγή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645AD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Περιλαμβάνει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τις διάφορες</a:t>
            </a:r>
            <a:r>
              <a:rPr lang="el-GR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παρεχόμενες υπηρεσίες 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(άυλα αγαθά)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όπως είναι το εμπόριο,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οι μεταφορές,η υγεία ,η</a:t>
            </a:r>
            <a:r>
              <a:rPr lang="el-GR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εκπαίδευση,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ο τουρισμός, οι τράπεζες, οι επικοινωνίες,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οι ασφάλειες, τα ελεύθερα επαγγέλματα κ.λπ., από τις δραστηριότητες των οποίων αυξάνεται η χρησιμότητα των παραγομένων αγαθών της πρωτογενούς και δευτερογενούς παραγωγής.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- Εικόνα" descr="images (35)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93711" y="1268760"/>
            <a:ext cx="3730217" cy="511256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Σαν έρθει ή μέρα  -  ΗΒΗ ΑΔΑΜΟΥ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0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88640"/>
            <a:ext cx="867645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ΚΛΑΔΟΙ  τριτογενή τομέα παραγωγής</a:t>
            </a:r>
            <a:endParaRPr lang="el-GR" sz="3600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323528" y="1052736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ΥΓΕΙΑ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323528" y="1628800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Ορθογώνιο"/>
          <p:cNvSpPr/>
          <p:nvPr/>
        </p:nvSpPr>
        <p:spPr>
          <a:xfrm>
            <a:off x="2051720" y="1052736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ΕΚΠΑΙΔΕΥΣΗ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2051720" y="1614398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Ορθογώνιο"/>
          <p:cNvSpPr/>
          <p:nvPr/>
        </p:nvSpPr>
        <p:spPr>
          <a:xfrm>
            <a:off x="3779912" y="1052736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ΕΜΠΟΡΙΟ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18" name="17 - Ορθογώνιο"/>
          <p:cNvSpPr/>
          <p:nvPr/>
        </p:nvSpPr>
        <p:spPr>
          <a:xfrm>
            <a:off x="3779912" y="1614398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18 - Ορθογώνιο"/>
          <p:cNvSpPr/>
          <p:nvPr/>
        </p:nvSpPr>
        <p:spPr>
          <a:xfrm>
            <a:off x="5508104" y="1052736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ΜΕΤΑΦΟΡΕΣ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20" name="19 - Ορθογώνιο"/>
          <p:cNvSpPr/>
          <p:nvPr/>
        </p:nvSpPr>
        <p:spPr>
          <a:xfrm>
            <a:off x="5508104" y="1614398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Ορθογώνιο"/>
          <p:cNvSpPr/>
          <p:nvPr/>
        </p:nvSpPr>
        <p:spPr>
          <a:xfrm>
            <a:off x="7236296" y="1052736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ΝΟΜΙΚΕΣ</a:t>
            </a:r>
          </a:p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ΥΠΗΡΕΣΙΕΣ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22" name="21 - Ορθογώνιο"/>
          <p:cNvSpPr/>
          <p:nvPr/>
        </p:nvSpPr>
        <p:spPr>
          <a:xfrm>
            <a:off x="7236296" y="1614398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323528" y="2996952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ΙΔΙΩΤΙΚΗ</a:t>
            </a:r>
          </a:p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ΑΣΦΑΛΕΙΑ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24" name="23 - Ορθογώνιο"/>
          <p:cNvSpPr/>
          <p:nvPr/>
        </p:nvSpPr>
        <p:spPr>
          <a:xfrm>
            <a:off x="323528" y="3573016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24 - Ορθογώνιο"/>
          <p:cNvSpPr/>
          <p:nvPr/>
        </p:nvSpPr>
        <p:spPr>
          <a:xfrm>
            <a:off x="2051720" y="2996952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ΔΗΜΟΣΙΑ</a:t>
            </a:r>
          </a:p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ΑΣΦΑΛΕΙΑ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26" name="25 - Ορθογώνιο"/>
          <p:cNvSpPr/>
          <p:nvPr/>
        </p:nvSpPr>
        <p:spPr>
          <a:xfrm>
            <a:off x="2051720" y="3558614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Ορθογώνιο"/>
          <p:cNvSpPr/>
          <p:nvPr/>
        </p:nvSpPr>
        <p:spPr>
          <a:xfrm>
            <a:off x="3779912" y="2996952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ΕΘΝΙΚΗ</a:t>
            </a:r>
          </a:p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ΑΣΦΑΛΕΙΑ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28" name="27 - Ορθογώνιο"/>
          <p:cNvSpPr/>
          <p:nvPr/>
        </p:nvSpPr>
        <p:spPr>
          <a:xfrm>
            <a:off x="3779912" y="3558614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28 - Ορθογώνιο"/>
          <p:cNvSpPr/>
          <p:nvPr/>
        </p:nvSpPr>
        <p:spPr>
          <a:xfrm>
            <a:off x="5508104" y="2996952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ΤΡΑΠΕΖΙΚΕΣ</a:t>
            </a:r>
          </a:p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ΥΠΗΡΕΣΙΕΣ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30" name="29 - Ορθογώνιο"/>
          <p:cNvSpPr/>
          <p:nvPr/>
        </p:nvSpPr>
        <p:spPr>
          <a:xfrm>
            <a:off x="5508104" y="3558614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30 - Ορθογώνιο"/>
          <p:cNvSpPr/>
          <p:nvPr/>
        </p:nvSpPr>
        <p:spPr>
          <a:xfrm>
            <a:off x="7236296" y="2996952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ΔΙΑΦΗΜΙΣΗ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32" name="31 - Ορθογώνιο"/>
          <p:cNvSpPr/>
          <p:nvPr/>
        </p:nvSpPr>
        <p:spPr>
          <a:xfrm>
            <a:off x="7236296" y="3558614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32 - Ορθογώνιο"/>
          <p:cNvSpPr/>
          <p:nvPr/>
        </p:nvSpPr>
        <p:spPr>
          <a:xfrm>
            <a:off x="323528" y="4941168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ΤΟΥΡΙΣΜΟΣ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34" name="33 - Ορθογώνιο"/>
          <p:cNvSpPr/>
          <p:nvPr/>
        </p:nvSpPr>
        <p:spPr>
          <a:xfrm>
            <a:off x="323528" y="5517232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34 - Ορθογώνιο"/>
          <p:cNvSpPr/>
          <p:nvPr/>
        </p:nvSpPr>
        <p:spPr>
          <a:xfrm>
            <a:off x="2051720" y="4941168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ΕΝΗΜΕΡΩΣΗ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36" name="35 - Ορθογώνιο"/>
          <p:cNvSpPr/>
          <p:nvPr/>
        </p:nvSpPr>
        <p:spPr>
          <a:xfrm>
            <a:off x="2051720" y="5502830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36 - Ορθογώνιο"/>
          <p:cNvSpPr/>
          <p:nvPr/>
        </p:nvSpPr>
        <p:spPr>
          <a:xfrm>
            <a:off x="3779912" y="4941168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ΨΥΧΑΓΩΓΙΑ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38" name="37 - Ορθογώνιο"/>
          <p:cNvSpPr/>
          <p:nvPr/>
        </p:nvSpPr>
        <p:spPr>
          <a:xfrm>
            <a:off x="3779912" y="5502830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38 - Ορθογώνιο"/>
          <p:cNvSpPr/>
          <p:nvPr/>
        </p:nvSpPr>
        <p:spPr>
          <a:xfrm>
            <a:off x="5508104" y="4941168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ΕΠΙΚΟΙΝΩΝΙΕΣ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40" name="39 - Ορθογώνιο"/>
          <p:cNvSpPr/>
          <p:nvPr/>
        </p:nvSpPr>
        <p:spPr>
          <a:xfrm>
            <a:off x="5508104" y="5502830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40 - Ορθογώνιο"/>
          <p:cNvSpPr/>
          <p:nvPr/>
        </p:nvSpPr>
        <p:spPr>
          <a:xfrm>
            <a:off x="7236296" y="4941168"/>
            <a:ext cx="1584176" cy="56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ΔΗΜΟΣΙΑ</a:t>
            </a:r>
          </a:p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ΑΓΑΘΑ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42" name="41 - Ορθογώνιο"/>
          <p:cNvSpPr/>
          <p:nvPr/>
        </p:nvSpPr>
        <p:spPr>
          <a:xfrm>
            <a:off x="7236296" y="5502830"/>
            <a:ext cx="1584176" cy="1094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3" name="42 - Εικόνα" descr="ιδιωτικη ασφάλεια.jp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467544" y="3645024"/>
            <a:ext cx="1512168" cy="936104"/>
          </a:xfrm>
          <a:prstGeom prst="rect">
            <a:avLst/>
          </a:prstGeom>
        </p:spPr>
      </p:pic>
      <p:pic>
        <p:nvPicPr>
          <p:cNvPr id="44" name="43 - Εικόνα" descr="ΥΓΕΙΑ.jpg"/>
          <p:cNvPicPr>
            <a:picLocks noChangeAspect="1"/>
          </p:cNvPicPr>
          <p:nvPr/>
        </p:nvPicPr>
        <p:blipFill>
          <a:blip r:embed="rId18" cstate="email">
            <a:lum bright="-20000"/>
          </a:blip>
          <a:stretch>
            <a:fillRect/>
          </a:stretch>
        </p:blipFill>
        <p:spPr>
          <a:xfrm>
            <a:off x="430950" y="1628800"/>
            <a:ext cx="1520431" cy="1080120"/>
          </a:xfrm>
          <a:prstGeom prst="rect">
            <a:avLst/>
          </a:prstGeom>
        </p:spPr>
      </p:pic>
      <p:pic>
        <p:nvPicPr>
          <p:cNvPr id="45" name="44 - Εικόνα" descr="ΕΚΠΑΙΔΕΥΣΗ.jpg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2123728" y="1628800"/>
            <a:ext cx="1584176" cy="1080120"/>
          </a:xfrm>
          <a:prstGeom prst="rect">
            <a:avLst/>
          </a:prstGeom>
        </p:spPr>
      </p:pic>
      <p:pic>
        <p:nvPicPr>
          <p:cNvPr id="46" name="45 - Εικόνα" descr="ΕΜΠΟΡΙΟ.jpg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3851920" y="1628800"/>
            <a:ext cx="1584176" cy="1080120"/>
          </a:xfrm>
          <a:prstGeom prst="rect">
            <a:avLst/>
          </a:prstGeom>
        </p:spPr>
      </p:pic>
      <p:pic>
        <p:nvPicPr>
          <p:cNvPr id="48" name="47 - Εικόνα" descr="images (4).jpg"/>
          <p:cNvPicPr>
            <a:picLocks noChangeAspect="1"/>
          </p:cNvPicPr>
          <p:nvPr/>
        </p:nvPicPr>
        <p:blipFill>
          <a:blip r:embed="rId21" cstate="email">
            <a:lum bright="10000"/>
          </a:blip>
          <a:stretch>
            <a:fillRect/>
          </a:stretch>
        </p:blipFill>
        <p:spPr>
          <a:xfrm>
            <a:off x="5580112" y="1628800"/>
            <a:ext cx="1584176" cy="1080120"/>
          </a:xfrm>
          <a:prstGeom prst="rect">
            <a:avLst/>
          </a:prstGeom>
        </p:spPr>
      </p:pic>
      <p:pic>
        <p:nvPicPr>
          <p:cNvPr id="49" name="48 - Εικόνα" descr="δικηγόροι.jpg"/>
          <p:cNvPicPr>
            <a:picLocks noChangeAspect="1"/>
          </p:cNvPicPr>
          <p:nvPr/>
        </p:nvPicPr>
        <p:blipFill>
          <a:blip r:embed="rId22" cstate="email">
            <a:lum bright="20000"/>
          </a:blip>
          <a:stretch>
            <a:fillRect/>
          </a:stretch>
        </p:blipFill>
        <p:spPr>
          <a:xfrm>
            <a:off x="7308304" y="1628800"/>
            <a:ext cx="1584176" cy="1080120"/>
          </a:xfrm>
          <a:prstGeom prst="rect">
            <a:avLst/>
          </a:prstGeom>
        </p:spPr>
      </p:pic>
      <p:pic>
        <p:nvPicPr>
          <p:cNvPr id="50" name="49 - Εικόνα" descr="δημόσια ασφάλεια.jpg"/>
          <p:cNvPicPr>
            <a:picLocks noChangeAspect="1"/>
          </p:cNvPicPr>
          <p:nvPr/>
        </p:nvPicPr>
        <p:blipFill>
          <a:blip r:embed="rId23" cstate="email">
            <a:lum bright="-10000"/>
          </a:blip>
          <a:stretch>
            <a:fillRect/>
          </a:stretch>
        </p:blipFill>
        <p:spPr>
          <a:xfrm>
            <a:off x="2195736" y="3573016"/>
            <a:ext cx="1512168" cy="1008112"/>
          </a:xfrm>
          <a:prstGeom prst="rect">
            <a:avLst/>
          </a:prstGeom>
        </p:spPr>
      </p:pic>
      <p:pic>
        <p:nvPicPr>
          <p:cNvPr id="51" name="50 - Εικόνα" descr="ΕΘΝΙΚΗ ΑΣΦΑΛΕΙΑ.jpg"/>
          <p:cNvPicPr>
            <a:picLocks noChangeAspect="1"/>
          </p:cNvPicPr>
          <p:nvPr/>
        </p:nvPicPr>
        <p:blipFill>
          <a:blip r:embed="rId24" cstate="email">
            <a:lum bright="10000"/>
          </a:blip>
          <a:stretch>
            <a:fillRect/>
          </a:stretch>
        </p:blipFill>
        <p:spPr>
          <a:xfrm>
            <a:off x="3851920" y="3573016"/>
            <a:ext cx="1584176" cy="1029148"/>
          </a:xfrm>
          <a:prstGeom prst="rect">
            <a:avLst/>
          </a:prstGeom>
        </p:spPr>
      </p:pic>
      <p:pic>
        <p:nvPicPr>
          <p:cNvPr id="53" name="52 - Εικόνα" descr="images (1).jpg"/>
          <p:cNvPicPr>
            <a:picLocks noChangeAspect="1"/>
          </p:cNvPicPr>
          <p:nvPr/>
        </p:nvPicPr>
        <p:blipFill>
          <a:blip r:embed="rId25" cstate="email"/>
          <a:stretch>
            <a:fillRect/>
          </a:stretch>
        </p:blipFill>
        <p:spPr>
          <a:xfrm>
            <a:off x="3779912" y="5517232"/>
            <a:ext cx="1584176" cy="1059904"/>
          </a:xfrm>
          <a:prstGeom prst="rect">
            <a:avLst/>
          </a:prstGeom>
        </p:spPr>
      </p:pic>
      <p:pic>
        <p:nvPicPr>
          <p:cNvPr id="54" name="53 - Εικόνα" descr="images (5).jpg"/>
          <p:cNvPicPr>
            <a:picLocks noChangeAspect="1"/>
          </p:cNvPicPr>
          <p:nvPr/>
        </p:nvPicPr>
        <p:blipFill>
          <a:blip r:embed="rId26" cstate="email"/>
          <a:stretch>
            <a:fillRect/>
          </a:stretch>
        </p:blipFill>
        <p:spPr>
          <a:xfrm>
            <a:off x="395536" y="5517232"/>
            <a:ext cx="1584176" cy="1067564"/>
          </a:xfrm>
          <a:prstGeom prst="rect">
            <a:avLst/>
          </a:prstGeom>
        </p:spPr>
      </p:pic>
      <p:pic>
        <p:nvPicPr>
          <p:cNvPr id="55" name="54 - Εικόνα" descr="images (6).jpg"/>
          <p:cNvPicPr>
            <a:picLocks noChangeAspect="1"/>
          </p:cNvPicPr>
          <p:nvPr/>
        </p:nvPicPr>
        <p:blipFill>
          <a:blip r:embed="rId27" cstate="email"/>
          <a:stretch>
            <a:fillRect/>
          </a:stretch>
        </p:blipFill>
        <p:spPr>
          <a:xfrm>
            <a:off x="5580112" y="3573017"/>
            <a:ext cx="1584176" cy="1080120"/>
          </a:xfrm>
          <a:prstGeom prst="rect">
            <a:avLst/>
          </a:prstGeom>
        </p:spPr>
      </p:pic>
      <p:pic>
        <p:nvPicPr>
          <p:cNvPr id="56" name="55 - Εικόνα" descr="images (7).jpg"/>
          <p:cNvPicPr>
            <a:picLocks noChangeAspect="1"/>
          </p:cNvPicPr>
          <p:nvPr/>
        </p:nvPicPr>
        <p:blipFill>
          <a:blip r:embed="rId28" cstate="email"/>
          <a:stretch>
            <a:fillRect/>
          </a:stretch>
        </p:blipFill>
        <p:spPr>
          <a:xfrm>
            <a:off x="7308304" y="3573016"/>
            <a:ext cx="1584176" cy="1080120"/>
          </a:xfrm>
          <a:prstGeom prst="rect">
            <a:avLst/>
          </a:prstGeom>
        </p:spPr>
      </p:pic>
      <p:pic>
        <p:nvPicPr>
          <p:cNvPr id="57" name="56 - Εικόνα" descr="images (58).jpg"/>
          <p:cNvPicPr>
            <a:picLocks noChangeAspect="1"/>
          </p:cNvPicPr>
          <p:nvPr/>
        </p:nvPicPr>
        <p:blipFill>
          <a:blip r:embed="rId29" cstate="email"/>
          <a:stretch>
            <a:fillRect/>
          </a:stretch>
        </p:blipFill>
        <p:spPr>
          <a:xfrm>
            <a:off x="2195736" y="5517232"/>
            <a:ext cx="1512168" cy="1011560"/>
          </a:xfrm>
          <a:prstGeom prst="rect">
            <a:avLst/>
          </a:prstGeom>
        </p:spPr>
      </p:pic>
      <p:pic>
        <p:nvPicPr>
          <p:cNvPr id="58" name="57 - Εικόνα" descr="MB900083229.JPG"/>
          <p:cNvPicPr>
            <a:picLocks noChangeAspect="1"/>
          </p:cNvPicPr>
          <p:nvPr/>
        </p:nvPicPr>
        <p:blipFill>
          <a:blip r:embed="rId30" cstate="email"/>
          <a:srcRect/>
          <a:stretch>
            <a:fillRect/>
          </a:stretch>
        </p:blipFill>
        <p:spPr>
          <a:xfrm>
            <a:off x="5508104" y="5517232"/>
            <a:ext cx="1552465" cy="1080120"/>
          </a:xfrm>
          <a:prstGeom prst="rect">
            <a:avLst/>
          </a:prstGeom>
        </p:spPr>
      </p:pic>
      <p:pic>
        <p:nvPicPr>
          <p:cNvPr id="59" name="58 - Εικόνα" descr="images (9).jpg"/>
          <p:cNvPicPr>
            <a:picLocks noChangeAspect="1"/>
          </p:cNvPicPr>
          <p:nvPr/>
        </p:nvPicPr>
        <p:blipFill>
          <a:blip r:embed="rId31" cstate="email"/>
          <a:stretch>
            <a:fillRect/>
          </a:stretch>
        </p:blipFill>
        <p:spPr>
          <a:xfrm>
            <a:off x="7308304" y="6039604"/>
            <a:ext cx="1512168" cy="485740"/>
          </a:xfrm>
          <a:prstGeom prst="rect">
            <a:avLst/>
          </a:prstGeom>
        </p:spPr>
      </p:pic>
      <p:pic>
        <p:nvPicPr>
          <p:cNvPr id="60" name="59 - Εικόνα" descr="images (10).jpg"/>
          <p:cNvPicPr>
            <a:picLocks noChangeAspect="1"/>
          </p:cNvPicPr>
          <p:nvPr/>
        </p:nvPicPr>
        <p:blipFill>
          <a:blip r:embed="rId32" cstate="email"/>
          <a:stretch>
            <a:fillRect/>
          </a:stretch>
        </p:blipFill>
        <p:spPr>
          <a:xfrm>
            <a:off x="7308304" y="5517232"/>
            <a:ext cx="1368152" cy="5334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Ήχος TOP GUN - F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Ήχος TOP GUN - F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ΖΑΜΠΕΤΑΣ-Ο ΠΙΟ ΚΑΛΟΣ Ο ΜΑΘΗΤΗΣ 00_00_30-00_00_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sy Rider 2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sy Rider 2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Ηχος ασύρματου τηλεφών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olice ήχος αστυνομικού αυτοκινήτ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olice ήχος αστυνομικού αυτοκινήτο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ΤΕΛΕΤΗ ΟΡΚΩΜΟΣΙΑΣ ΝΕΩΝ ΑΣΤΥΦΥΛΑΚΩΝ 00_00_09-00_00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ΤΕΛΕΤΗ ΟΡΚΩΜΟΣΙΑΣ ΝΕΩΝ ΑΣΤΥΦΥΛΑΚΩΝ 00_00_09-00_00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he Doors - Roadhouse Blue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he Doors - Roadhouse Blue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ΑΝ ΘΑ ΜΠΟΡΟΥΣΑ ΤΟΝ ΚΟΣΜΟ ΝΑ ΑΛΛΑΖΑ - ΦΙΛ. ΠΛΙΑΤΣΙΚΑΣ 00_00_10-00_0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Dancing to Ringtone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Dancing to Ringtone 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</p:bldLst>
  </p:timing>
</p:sld>
</file>

<file path=ppt/theme/theme1.xml><?xml version="1.0" encoding="utf-8"?>
<a:theme xmlns:a="http://schemas.openxmlformats.org/drawingml/2006/main" name="01_Τομείς_παραγωγής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01_Τομείς_παραγωγής</Template>
  <TotalTime>5</TotalTime>
  <Words>372</Words>
  <Application>Microsoft Office PowerPoint</Application>
  <PresentationFormat>Προβολή στην οθόνη (4:3)</PresentationFormat>
  <Paragraphs>130</Paragraphs>
  <Slides>11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Verdana</vt:lpstr>
      <vt:lpstr>01_Τομείς_παραγωγής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Τεχν_β΄_τάξης-Τομείς παραγωγής</dc:title>
  <dc:subject>Παρουσίαση των 3 τομέων παραγωγής  ,για το μάθημα της τεχνολογίας στην β΄τάξη γυμνασίου</dc:subject>
  <dc:creator>Nτούσης Ηρακλής</dc:creator>
  <cp:keywords>τεχνολογίαγυμνασίου,μάθηματεχνολογία,,τεχνολογίαβ΄γυμνασίου,εργασίεςτεχνολογίας,έργασίατεχνολογίαςβ΄γυμνασίου,Ντούσης,1ογυμνάσιοΡέντη,ομαδικόέργο,γραπτήεργασίατεχνολογίας,ομαδικόέργο,ανάθεσηεργασίαςστηντεχνολογία,επιχείρηση,παραγωγή,μακέτα,κατασκευή,παρουσίαση,δραστηριότητεςβ΄τάξης,οργάνωσηεπιχείρησης,τομείςπαραγωγής</cp:keywords>
  <cp:lastModifiedBy>Χρήστης των Windows</cp:lastModifiedBy>
  <cp:revision>3</cp:revision>
  <dcterms:created xsi:type="dcterms:W3CDTF">2014-07-15T16:11:48Z</dcterms:created>
  <dcterms:modified xsi:type="dcterms:W3CDTF">2018-09-30T18:05:31Z</dcterms:modified>
</cp:coreProperties>
</file>