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9" r:id="rId4"/>
    <p:sldId id="280" r:id="rId5"/>
    <p:sldId id="260" r:id="rId6"/>
    <p:sldId id="284" r:id="rId7"/>
    <p:sldId id="272" r:id="rId8"/>
    <p:sldId id="263" r:id="rId9"/>
    <p:sldId id="273" r:id="rId10"/>
    <p:sldId id="285" r:id="rId11"/>
    <p:sldId id="286" r:id="rId12"/>
    <p:sldId id="287" r:id="rId13"/>
    <p:sldId id="264" r:id="rId14"/>
    <p:sldId id="265" r:id="rId15"/>
    <p:sldId id="283" r:id="rId16"/>
    <p:sldId id="269" r:id="rId17"/>
    <p:sldId id="271" r:id="rId18"/>
    <p:sldId id="282" r:id="rId19"/>
    <p:sldId id="281" r:id="rId20"/>
    <p:sldId id="277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FF"/>
    <a:srgbClr val="CC04B4"/>
    <a:srgbClr val="B61AA3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104" autoAdjust="0"/>
  </p:normalViewPr>
  <p:slideViewPr>
    <p:cSldViewPr>
      <p:cViewPr>
        <p:scale>
          <a:sx n="80" d="100"/>
          <a:sy n="80" d="100"/>
        </p:scale>
        <p:origin x="-10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745D38-8E28-4B3F-B2F4-E7476AB37D12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52B781-92BA-4822-BAB0-474906ADC5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CE7EC0-D3F5-461C-8499-348F74D63E1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Μίλα και άκου!</a:t>
            </a:r>
          </a:p>
          <a:p>
            <a:pPr>
              <a:spcBef>
                <a:spcPct val="0"/>
              </a:spcBef>
            </a:pPr>
            <a:r>
              <a:rPr lang="el-GR" smtClean="0"/>
              <a:t>Ανακάλυψε κοινά ενδιαφέροντα!</a:t>
            </a:r>
          </a:p>
          <a:p>
            <a:pPr>
              <a:spcBef>
                <a:spcPct val="0"/>
              </a:spcBef>
            </a:pPr>
            <a:r>
              <a:rPr lang="el-GR" smtClean="0"/>
              <a:t>Δείχνε σεβασμό!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41BC4E-0AEE-4BB4-95F5-081A6A0A338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Νεογνό (έως 30 ημερών) → Βρέφος (έως 12 μηνών) → Νήπιο (έως 4-5 ετών) → παιδί (έως 12 ετών) → </a:t>
            </a:r>
            <a:br>
              <a:rPr lang="el-GR" smtClean="0"/>
            </a:br>
            <a:r>
              <a:rPr lang="el-GR" smtClean="0"/>
              <a:t>→ </a:t>
            </a:r>
            <a:r>
              <a:rPr lang="el-GR" b="1" smtClean="0"/>
              <a:t>έφηβος (12-18 ετών) </a:t>
            </a:r>
            <a:r>
              <a:rPr lang="el-GR" smtClean="0"/>
              <a:t>→ ενήλικας</a:t>
            </a:r>
          </a:p>
          <a:p>
            <a:pPr>
              <a:spcBef>
                <a:spcPct val="0"/>
              </a:spcBef>
            </a:pPr>
            <a:r>
              <a:rPr lang="el-GR" smtClean="0"/>
              <a:t>Δεν έχει σημασία πότε ξεκινούν οι αλλαγές ή πόσο διαρκούν, στο τέλος της εφηβείας οι διαφορές συνήθως εξομοιώνονται.</a:t>
            </a:r>
          </a:p>
          <a:p>
            <a:pPr>
              <a:spcBef>
                <a:spcPct val="0"/>
              </a:spcBef>
            </a:pPr>
            <a:r>
              <a:rPr lang="el-GR" smtClean="0"/>
              <a:t>Συνήθως τα αγόρια μοιάζουν με τον πατέρα τους στην ηλικία έναρξης των αλλαγών του σώματος.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DD857B-C7A1-447B-9C29-206AB84F301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Προετοιμασία του σώματος (αλλά και ψυχοσυναισθηματικά) για την μελλοντική αναπαραγωγική λειτουργία, σεξουαλική ωρίμανση.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l-GR" smtClean="0"/>
              <a:t>Παρατηρούμε αλλαγές σε όλο το σώμα</a:t>
            </a:r>
            <a:r>
              <a:rPr lang="en-US" smtClean="0"/>
              <a:t> </a:t>
            </a:r>
            <a:r>
              <a:rPr lang="el-GR" smtClean="0"/>
              <a:t>αλλά και αλλαγές στην διάθεση και τα ενδιαφέροντα μας</a:t>
            </a:r>
            <a:r>
              <a:rPr lang="en-US" smtClean="0"/>
              <a:t>.</a:t>
            </a:r>
            <a:endParaRPr lang="el-GR" smtClean="0"/>
          </a:p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37064E-41A5-4003-8DF6-7DABEEF8BDD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Θα μιλήσουμε για αλλαγές που συμβαίνουν στα αγόρια κατά την εφηβεία</a:t>
            </a:r>
          </a:p>
          <a:p>
            <a:pPr>
              <a:spcBef>
                <a:spcPct val="0"/>
              </a:spcBef>
            </a:pPr>
            <a:r>
              <a:rPr lang="el-GR" smtClean="0"/>
              <a:t>Α) που είναι ορατές στους άλλους</a:t>
            </a:r>
          </a:p>
          <a:p>
            <a:pPr>
              <a:spcBef>
                <a:spcPct val="0"/>
              </a:spcBef>
            </a:pPr>
            <a:r>
              <a:rPr lang="el-GR" smtClean="0"/>
              <a:t>Β) που είναι προσωπικές, ιδιαίτερες, αυστηρά ιδιωτικές</a:t>
            </a:r>
          </a:p>
          <a:p>
            <a:pPr>
              <a:spcBef>
                <a:spcPct val="0"/>
              </a:spcBef>
            </a:pPr>
            <a:endParaRPr lang="el-GR" smtClean="0"/>
          </a:p>
          <a:p>
            <a:pPr>
              <a:spcBef>
                <a:spcPct val="0"/>
              </a:spcBef>
            </a:pPr>
            <a:r>
              <a:rPr lang="el-GR" smtClean="0"/>
              <a:t>Όλοι οι ενήλικοι άντρες που βλέπεται γύρω σας, αισθάνονταν ακριβώς έτσι όταν ήταν έφηβοι και βίωσαν τις αλλαγές που βιώνεται!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198118-0301-4F6F-934A-59F6260850EF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Το κεφάλι, οι παλάμες και τα πέλματα είναι τα πρώτα που μεγαλώνουν (δυσαναλογία με το υπόλοιπο σώμα).</a:t>
            </a:r>
          </a:p>
          <a:p>
            <a:pPr>
              <a:spcBef>
                <a:spcPct val="0"/>
              </a:spcBef>
            </a:pPr>
            <a:r>
              <a:rPr lang="el-GR" smtClean="0"/>
              <a:t>Νιώθεις άχαρος, άγαρμπος, κρεμάνε τα χέρια, το κεφάλι και οι ώμοι, σκοντάφτεις. </a:t>
            </a:r>
          </a:p>
          <a:p>
            <a:pPr>
              <a:spcBef>
                <a:spcPct val="0"/>
              </a:spcBef>
            </a:pPr>
            <a:r>
              <a:rPr lang="el-GR" smtClean="0"/>
              <a:t>Μεγαλύτερη και γρηγορότερη αύξηση ύψους σε σχέση με μύες.</a:t>
            </a:r>
          </a:p>
          <a:p>
            <a:pPr>
              <a:spcBef>
                <a:spcPct val="0"/>
              </a:spcBef>
            </a:pPr>
            <a:r>
              <a:rPr lang="el-GR" smtClean="0"/>
              <a:t>Υπομονή το σώμα σου προσαρμόζεται σταδιακά στις νέες σου διαστάσεις.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F5DA4E-98FA-4A5D-BF0C-D38ED8CC61E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Τρίχες εφηβαίου, προστασία από νερό, σκόνη, τσιμπήματα, κρύο κτλ</a:t>
            </a:r>
          </a:p>
          <a:p>
            <a:pPr>
              <a:spcBef>
                <a:spcPct val="0"/>
              </a:spcBef>
            </a:pPr>
            <a:r>
              <a:rPr lang="el-GR" smtClean="0"/>
              <a:t>Ιδρώτας: συχνό πλύσιμο με νερό και σαπούνι, υγιεινά αποσμητικά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869D39-4FE2-4739-9F59-8E0E58BF465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Τα αγόρια έχουν στύσεις από μωρά. Στην εφηβεία οι στύσεις γίνονται συχνότερες και περισσότερο αντιληπτές.</a:t>
            </a:r>
          </a:p>
          <a:p>
            <a:pPr>
              <a:spcBef>
                <a:spcPct val="0"/>
              </a:spcBef>
            </a:pPr>
            <a:r>
              <a:rPr lang="el-GR" smtClean="0"/>
              <a:t>Αυθόρμητες στύσεις ή όταν υπάρχει κάποιο ερέθισμα (οπτικό, ηχητικό, οσφρητικό, φαντασία, σκέψη).</a:t>
            </a:r>
          </a:p>
          <a:p>
            <a:pPr>
              <a:spcBef>
                <a:spcPct val="0"/>
              </a:spcBef>
            </a:pPr>
            <a:r>
              <a:rPr lang="el-GR" smtClean="0"/>
              <a:t>Εκσπερμάτωση- απολύτως φυσιολογικό- όχι ντροπή</a:t>
            </a:r>
            <a:r>
              <a:rPr lang="en-US" smtClean="0"/>
              <a:t>.</a:t>
            </a:r>
            <a:endParaRPr lang="el-GR" smtClean="0"/>
          </a:p>
          <a:p>
            <a:pPr>
              <a:spcBef>
                <a:spcPct val="0"/>
              </a:spcBef>
            </a:pPr>
            <a:r>
              <a:rPr lang="el-GR" smtClean="0"/>
              <a:t>Ονειρώξεις (υγρά όνειρα)- απολύτως φυσιολογικό- όχι ντροπή</a:t>
            </a:r>
            <a:r>
              <a:rPr lang="en-US" smtClean="0"/>
              <a:t>.</a:t>
            </a:r>
            <a:endParaRPr lang="el-GR" smtClean="0"/>
          </a:p>
          <a:p>
            <a:pPr>
              <a:spcBef>
                <a:spcPct val="0"/>
              </a:spcBef>
            </a:pPr>
            <a:r>
              <a:rPr lang="el-GR" sz="800" smtClean="0"/>
              <a:t>Αυνανισμός (θεμιτό, ευχάριστο, περιέργεια, προετοιμασία σώματος, </a:t>
            </a:r>
            <a:r>
              <a:rPr lang="el-GR" sz="800" b="1" u="sng" smtClean="0"/>
              <a:t>ιδιωτικά</a:t>
            </a:r>
            <a:r>
              <a:rPr lang="el-GR" sz="800" smtClean="0"/>
              <a:t>, όχι καταναγκαστικά)</a:t>
            </a:r>
            <a:r>
              <a:rPr lang="en-US" sz="800" smtClean="0"/>
              <a:t>.</a:t>
            </a:r>
            <a:endParaRPr lang="el-GR" smtClean="0"/>
          </a:p>
          <a:p>
            <a:pPr>
              <a:spcBef>
                <a:spcPct val="0"/>
              </a:spcBef>
            </a:pPr>
            <a:r>
              <a:rPr lang="el-GR" smtClean="0"/>
              <a:t>Αυνανισμός (αγόρια και κορίτσια) άγγιγμα ή τρίψιμο των γεννητικών οργάνων με σκοπό την απόλαυση/ηδονή.</a:t>
            </a:r>
          </a:p>
          <a:p>
            <a:pPr>
              <a:spcBef>
                <a:spcPct val="0"/>
              </a:spcBef>
            </a:pPr>
            <a:r>
              <a:rPr lang="el-GR" smtClean="0"/>
              <a:t>Προσωπικό ζήτημα – όχι σε δημόσιο χώρο</a:t>
            </a:r>
            <a:r>
              <a:rPr lang="en-US" smtClean="0"/>
              <a:t>.</a:t>
            </a:r>
            <a:endParaRPr lang="el-GR" smtClean="0"/>
          </a:p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EBDE7-52B2-48B8-9769-E64F8AF8512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Ανακαλύπτεις και αντιμετωπίζεις τα συναισθήματά σου</a:t>
            </a:r>
            <a:r>
              <a:rPr lang="en-US" smtClean="0"/>
              <a:t>.</a:t>
            </a:r>
            <a:endParaRPr lang="el-GR" smtClean="0"/>
          </a:p>
          <a:p>
            <a:pPr>
              <a:spcBef>
                <a:spcPct val="0"/>
              </a:spcBef>
            </a:pPr>
            <a:r>
              <a:rPr lang="el-GR" smtClean="0"/>
              <a:t>Προσπαθείς να τα εκφράζεις ή να τα συγκρατείς, όχι να τα καταστέλλεις (κρύβεις) ή να εκρήγνυσαι.</a:t>
            </a:r>
          </a:p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AEC8A3-05B1-4561-A793-7F921EE9EDF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Αναλαμβάνω τις ευθύνες μου. (υπευθυνότητα)</a:t>
            </a:r>
          </a:p>
          <a:p>
            <a:pPr>
              <a:spcBef>
                <a:spcPct val="0"/>
              </a:spcBef>
            </a:pPr>
            <a:r>
              <a:rPr lang="el-GR" smtClean="0"/>
              <a:t>Ο κόσμος δεν περιστρέφεται γύρω μου. (σεβασμός)</a:t>
            </a:r>
          </a:p>
          <a:p>
            <a:pPr>
              <a:spcBef>
                <a:spcPct val="0"/>
              </a:spcBef>
            </a:pPr>
            <a:r>
              <a:rPr lang="el-GR" smtClean="0"/>
              <a:t>Μου αρέσει να ταιριάζω στο σύνολο, αλλά κάνω πράγματα γιατί είναι σωστά για εμένα. (ανεξαρτησία)</a:t>
            </a:r>
          </a:p>
          <a:p>
            <a:pPr>
              <a:spcBef>
                <a:spcPct val="0"/>
              </a:spcBef>
            </a:pPr>
            <a:r>
              <a:rPr lang="el-GR" smtClean="0"/>
              <a:t>Δοκιμάζω τις δυνάμεις μου μέσω υγιών προκλήσεων.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4BB27B-7A34-40B5-AF11-BCC40870574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CE4A-3DF9-486A-A385-B7D843ED5B56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F646-64F6-4283-8066-D867B24A9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6969-C5A7-4052-B0E0-156AB9FE0169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F8461-A970-48DC-A527-E0AB27C5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8CD8-0BDB-4D85-AB9E-F50726414E74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E203-8C6F-4FEC-8B54-8FED7AAE1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7796-0B93-4812-8CFA-35667E522B37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3738-AB4D-4911-8A92-0F6778E56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B121-3F9C-42A5-9C70-8F60E8F2406B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F7C4-603D-490B-92D2-CE5B0B6E2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ED688-B894-49CB-8615-98CB36F46841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B7F8-18DD-46A7-A7C3-947E0A463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CD0E7-8621-473A-9F48-7C4B6F9B90F7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D1CA7-6E02-47BF-8FAF-CE0D456F5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ECF8-DFD7-4FD2-8819-2B011D33AC23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40F4-3722-4F57-B701-8CF414CE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CC6F-8ED4-4BFA-A4FF-D15458D568CE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04F0-F150-4D79-A875-18BAF6409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ACC3-F5E7-42C3-887F-BB7D49ACC0D0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1AA3-2509-4C9F-92AB-45D3DF571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17F6-AF82-49E9-80AF-1F08BC763168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FB720-2BC6-459B-9C28-C69AFED8F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BE6547-B28D-4357-A673-D4576B99C8AB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8E2420-CF94-438A-A65C-3AC5729A1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2" r:id="rId2"/>
    <p:sldLayoutId id="2147483721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22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5%CE%B3%CE%BA%CE%AD%CF%86%CE%B1%CE%BB%CE%BF-%CF%83%CF%84%CE%AD%CE%2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l/weirdo-%CE%B1%CE%B3%CF%8C%CF%81%CE%B9-%CE%B1%CE%BC%CE%B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eamstime.com/royalty-free-stock-photos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4000">
              <a:srgbClr val="92D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3810000" cy="1981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800" dirty="0" smtClean="0">
                <a:solidFill>
                  <a:srgbClr val="FF0066"/>
                </a:solidFill>
              </a:rPr>
              <a:t> </a:t>
            </a:r>
            <a:r>
              <a:rPr lang="el-GR" sz="3600" dirty="0" smtClean="0">
                <a:solidFill>
                  <a:srgbClr val="FF0000"/>
                </a:solidFill>
                <a:effectLst/>
              </a:rPr>
              <a:t>Μεγαλώνω και αλλάζω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!</a:t>
            </a:r>
            <a:r>
              <a:rPr lang="el-GR" sz="3600" dirty="0" smtClean="0">
                <a:solidFill>
                  <a:srgbClr val="FF0066"/>
                </a:solidFill>
                <a:effectLst/>
              </a:rPr>
              <a:t/>
            </a:r>
            <a:br>
              <a:rPr lang="el-GR" sz="3600" dirty="0" smtClean="0">
                <a:solidFill>
                  <a:srgbClr val="FF0066"/>
                </a:solidFill>
                <a:effectLst/>
              </a:rPr>
            </a:br>
            <a:r>
              <a:rPr lang="el-GR" sz="3600" dirty="0" smtClean="0">
                <a:solidFill>
                  <a:srgbClr val="FF0000"/>
                </a:solidFill>
                <a:effectLst/>
              </a:rPr>
              <a:t>Τι μου συμβαίνει; </a:t>
            </a:r>
            <a:endParaRPr lang="el-GR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i="1" dirty="0">
              <a:latin typeface="+mj-lt"/>
            </a:endParaRPr>
          </a:p>
        </p:txBody>
      </p:sp>
      <p:pic>
        <p:nvPicPr>
          <p:cNvPr id="14340" name="Picture 2" descr="different cartoon people design v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609600"/>
            <a:ext cx="495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6 - TextBox"/>
          <p:cNvSpPr txBox="1">
            <a:spLocks noChangeArrowheads="1"/>
          </p:cNvSpPr>
          <p:nvPr/>
        </p:nvSpPr>
        <p:spPr bwMode="auto">
          <a:xfrm>
            <a:off x="4038600" y="6096000"/>
            <a:ext cx="4895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Constantia" pitchFamily="18" charset="0"/>
              </a:rPr>
              <a:t>http://all-free-download.com/free-vector/download/different-cartoon-people-design-vector_534262.html</a:t>
            </a:r>
            <a:endParaRPr lang="el-GR" sz="800">
              <a:latin typeface="Constantia" pitchFamily="18" charset="0"/>
            </a:endParaRPr>
          </a:p>
        </p:txBody>
      </p:sp>
      <p:sp>
        <p:nvSpPr>
          <p:cNvPr id="9" name="2 - Υπότιτλος"/>
          <p:cNvSpPr txBox="1">
            <a:spLocks/>
          </p:cNvSpPr>
          <p:nvPr/>
        </p:nvSpPr>
        <p:spPr>
          <a:xfrm>
            <a:off x="0" y="5562600"/>
            <a:ext cx="3962400" cy="533400"/>
          </a:xfrm>
          <a:prstGeom prst="rect">
            <a:avLst/>
          </a:prstGeom>
        </p:spPr>
        <p:txBody>
          <a:bodyPr lIns="0" rIns="18288">
            <a:normAutofit fontScale="55000" lnSpcReduction="20000"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endParaRPr lang="el-GR" sz="1600" dirty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None/>
            </a:pPr>
            <a:endParaRPr lang="el-GR" sz="1600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Y</a:t>
            </a:r>
            <a:r>
              <a:rPr lang="el-GR" sz="1600" dirty="0" smtClean="0">
                <a:solidFill>
                  <a:srgbClr val="002060"/>
                </a:solidFill>
              </a:rPr>
              <a:t>ΠΟΥΡΓΕΙΟ ΥΓΕΙΑΣ </a:t>
            </a:r>
            <a:endParaRPr lang="en-US" sz="1600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None/>
            </a:pPr>
            <a:r>
              <a:rPr lang="el-GR" sz="1600" dirty="0" smtClean="0">
                <a:solidFill>
                  <a:srgbClr val="002060"/>
                </a:solidFill>
              </a:rPr>
              <a:t>ΣΕΞΟΥΑΛΙΚΗ ΚΑΙ ΑΝΑΠΑΡΑΓΩΓΙΚΗ ΥΓΕΙΑ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8" name="7 - Σύννεφο"/>
          <p:cNvSpPr/>
          <p:nvPr/>
        </p:nvSpPr>
        <p:spPr>
          <a:xfrm>
            <a:off x="457200" y="3962400"/>
            <a:ext cx="3429000" cy="9906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Για μικρούς και μεγαλύτερους έφηβους!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1"/>
            <a:ext cx="2314600" cy="811560"/>
          </a:xfrm>
        </p:spPr>
        <p:txBody>
          <a:bodyPr/>
          <a:lstStyle/>
          <a:p>
            <a:pPr eaLnBrk="1" hangingPunct="1"/>
            <a:r>
              <a:rPr lang="el-GR" sz="3600" b="1" dirty="0" smtClean="0"/>
              <a:t>Ιδρώτας</a:t>
            </a: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3020887" cy="2664643"/>
          </a:xfrm>
        </p:spPr>
        <p:txBody>
          <a:bodyPr/>
          <a:lstStyle/>
          <a:p>
            <a:pPr eaLnBrk="1" hangingPunct="1">
              <a:buNone/>
            </a:pPr>
            <a:r>
              <a:rPr lang="el-GR" sz="2800" dirty="0" smtClean="0"/>
              <a:t>	</a:t>
            </a:r>
            <a:r>
              <a:rPr lang="el-GR" sz="2400" dirty="0" smtClean="0">
                <a:latin typeface="+mj-lt"/>
                <a:cs typeface="Arial" pitchFamily="34" charset="0"/>
              </a:rPr>
              <a:t>Οι μασχάλες ιδρώνουν περισσότερο και μυρίζουν.</a:t>
            </a:r>
            <a:endParaRPr lang="en-US" sz="2400" dirty="0" smtClean="0">
              <a:latin typeface="+mj-lt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2400" dirty="0" smtClean="0">
                <a:latin typeface="+mj-lt"/>
                <a:cs typeface="Arial" pitchFamily="34" charset="0"/>
              </a:rPr>
              <a:t>	Τι κάνω;;;</a:t>
            </a:r>
          </a:p>
        </p:txBody>
      </p:sp>
      <p:sp>
        <p:nvSpPr>
          <p:cNvPr id="6" name="5 - Έλλειψη"/>
          <p:cNvSpPr/>
          <p:nvPr/>
        </p:nvSpPr>
        <p:spPr>
          <a:xfrm>
            <a:off x="179512" y="3933056"/>
            <a:ext cx="4608512" cy="254793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συχνό </a:t>
            </a:r>
            <a:r>
              <a:rPr lang="el-GR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μπάνιο, </a:t>
            </a:r>
          </a:p>
          <a:p>
            <a:pPr algn="ctr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αλλαγή </a:t>
            </a:r>
            <a:r>
              <a:rPr lang="el-GR" sz="2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ιδρωμένων </a:t>
            </a:r>
            <a:r>
              <a:rPr lang="el-GR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ρούχων</a:t>
            </a:r>
          </a:p>
          <a:p>
            <a:pPr algn="ctr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αποσμητικό</a:t>
            </a:r>
            <a:endParaRPr lang="en-US" sz="24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415" name="6 - TextBox"/>
          <p:cNvSpPr txBox="1">
            <a:spLocks noChangeArrowheads="1"/>
          </p:cNvSpPr>
          <p:nvPr/>
        </p:nvSpPr>
        <p:spPr bwMode="auto">
          <a:xfrm>
            <a:off x="3887416" y="762000"/>
            <a:ext cx="52565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+mj-lt"/>
              </a:rPr>
              <a:t>Να διαλέξεις ένα αποσμητικό που: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+mj-lt"/>
              </a:rPr>
              <a:t>Δεν ερεθίζει το δέρμα σου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+mj-lt"/>
              </a:rPr>
              <a:t>Δεν σου προκαλεί βήχα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+mj-lt"/>
              </a:rPr>
              <a:t>Δεν περιέχει αλουμίνιο ή </a:t>
            </a:r>
            <a:r>
              <a:rPr lang="en-US" sz="2400" dirty="0" err="1" smtClean="0">
                <a:latin typeface="+mj-lt"/>
              </a:rPr>
              <a:t>parabens</a:t>
            </a:r>
            <a:endParaRPr lang="el-GR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+mj-lt"/>
              </a:rPr>
              <a:t>Δεν περιέχει προωθητικά αέρια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+mj-lt"/>
              </a:rPr>
              <a:t>Μπορεί να το βάλεις εύκολα χωρίς να αγγίξεις ή να τρίψεις το δέρμα σου</a:t>
            </a:r>
            <a:endParaRPr lang="el-GR" sz="24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+mj-lt"/>
              </a:rPr>
              <a:t>Δεν αφήνει κηλίδες ή άσπρα σημάδια στο δέρμα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+mj-lt"/>
              </a:rPr>
              <a:t>Στεγνώνει εύκολα, δεν είναι κολλώδες, δεν είναι λιπαρό. </a:t>
            </a:r>
          </a:p>
          <a:p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el-GR" sz="3200" b="1" dirty="0" smtClean="0"/>
              <a:t>Ακμή</a:t>
            </a: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48272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Η ακμή είναι νόσος του δέρματος, που είναι ιδιαίτερα συχνή στην εφηβική ηλικία και αφορά περίπου το 80% των εφήβων. </a:t>
            </a:r>
          </a:p>
          <a:p>
            <a:r>
              <a:rPr lang="el-G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Υπάρχουν αρκετοί παράγοντες που συμβάλλουν στην εμφάνιση ή επιδείνωση της ακμής (κληρονομικότητα, άγχος, φάρμακα, ακατάλληλα καλλυντικά). </a:t>
            </a:r>
            <a:endParaRPr lang="el-GR" sz="24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40080" y="4581128"/>
            <a:ext cx="924137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FF0000"/>
                </a:solidFill>
                <a:latin typeface="+mj-lt"/>
              </a:rPr>
              <a:t>Να γνωρίζετε ότι η </a:t>
            </a:r>
            <a:r>
              <a:rPr lang="el-GR" sz="2200" b="1" dirty="0">
                <a:solidFill>
                  <a:srgbClr val="FF0000"/>
                </a:solidFill>
                <a:latin typeface="+mj-lt"/>
              </a:rPr>
              <a:t>ακμή θεωρείται φυσιολογικό μέρος της εφηβείας</a:t>
            </a:r>
            <a:r>
              <a:rPr lang="el-GR" sz="22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ctr"/>
            <a:r>
              <a:rPr lang="el-GR" sz="2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l-GR" sz="2200" b="1" dirty="0">
                <a:solidFill>
                  <a:srgbClr val="FF0000"/>
                </a:solidFill>
                <a:latin typeface="+mj-lt"/>
              </a:rPr>
              <a:t>Με κατάλληλη φροντίδα και υπομονή αντιμετωπίζεται αποτελεσματικά </a:t>
            </a:r>
            <a:endParaRPr lang="el-GR" sz="2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l-GR" sz="2200" b="1" dirty="0" smtClean="0">
                <a:solidFill>
                  <a:srgbClr val="FF0000"/>
                </a:solidFill>
                <a:latin typeface="+mj-lt"/>
              </a:rPr>
              <a:t>και </a:t>
            </a:r>
            <a:r>
              <a:rPr lang="el-GR" sz="2200" b="1" dirty="0">
                <a:solidFill>
                  <a:srgbClr val="FF0000"/>
                </a:solidFill>
                <a:latin typeface="+mj-lt"/>
              </a:rPr>
              <a:t>σταδιακά υποχωρεί.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algn="ctr"/>
            <a:r>
              <a:rPr lang="el-GR" sz="3200" b="1" dirty="0" smtClean="0"/>
              <a:t>Ακμή-φροντίδα του δέρματος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248472"/>
          </a:xfrm>
        </p:spPr>
        <p:txBody>
          <a:bodyPr/>
          <a:lstStyle/>
          <a:p>
            <a:pPr lvl="0"/>
            <a:r>
              <a:rPr lang="el-GR" sz="22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Να πλένετε το πρόσωπο σας δύο φορές την ημέρα με ζεστό νερό και ήπιο σαπούνι ή ειδικό προϊόν καθαρισμού για δέρμα με ακμή.</a:t>
            </a:r>
          </a:p>
          <a:p>
            <a:pPr lvl="0"/>
            <a:r>
              <a:rPr lang="el-GR" sz="2200" dirty="0" smtClean="0">
                <a:latin typeface="+mj-lt"/>
                <a:cs typeface="Arial" pitchFamily="34" charset="0"/>
              </a:rPr>
              <a:t>Μην χρησιμοποιείτε </a:t>
            </a:r>
            <a:r>
              <a:rPr lang="el-GR" sz="22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καυτό ή πολύ κρύο νερό.</a:t>
            </a:r>
          </a:p>
          <a:p>
            <a:pPr lvl="0"/>
            <a:r>
              <a:rPr lang="el-GR" sz="22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Προσπαθήστε να </a:t>
            </a:r>
            <a:r>
              <a:rPr lang="el-GR" sz="2200" b="1" dirty="0" smtClean="0">
                <a:solidFill>
                  <a:srgbClr val="FF5050"/>
                </a:solidFill>
                <a:latin typeface="+mj-lt"/>
                <a:cs typeface="Arial" pitchFamily="34" charset="0"/>
              </a:rPr>
              <a:t>μην πειράζετε/σπάτε/πιέζετε τα σπυράκια </a:t>
            </a:r>
            <a:r>
              <a:rPr lang="el-GR" sz="22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καθώς αυτό μπορεί να προκαλέσει επιμόλυνση ή μόνιμες ουλές.</a:t>
            </a:r>
          </a:p>
          <a:p>
            <a:pPr lvl="0"/>
            <a:r>
              <a:rPr lang="el-GR" sz="22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Αποφεύγετε να ακουμπάτε το πρόσωπο με τα χέρια σας αν δεν τα έχετε πλύνει πριν.</a:t>
            </a:r>
          </a:p>
          <a:p>
            <a:pPr lvl="0"/>
            <a:r>
              <a:rPr lang="el-GR" sz="22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Προστατέψτε το δέρμα σας από τον ήλιο. Η ηλιακή ακτινοβολία δεν έχει βρεθεί να προστατεύει από την ακμή.</a:t>
            </a:r>
          </a:p>
          <a:p>
            <a:endParaRPr lang="el-GR" sz="20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/>
          <a:lstStyle/>
          <a:p>
            <a:r>
              <a:rPr lang="el-GR" sz="4000" dirty="0" smtClean="0"/>
              <a:t>Ποιες αλλαγές συμβαίνουν στα αγόρια;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114800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Μεγαλώνουν οι όρχεις,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το όσχεο και το </a:t>
            </a:r>
            <a:r>
              <a:rPr lang="el-GR" dirty="0" smtClean="0">
                <a:latin typeface="+mj-lt"/>
              </a:rPr>
              <a:t>πέος</a:t>
            </a:r>
            <a:endParaRPr lang="el-G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Αλλάζει </a:t>
            </a:r>
            <a:r>
              <a:rPr lang="el-GR" dirty="0" smtClean="0">
                <a:latin typeface="+mj-lt"/>
              </a:rPr>
              <a:t>η χροιά της φωνής: η φωνή γίνεται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πιο βαθιά  </a:t>
            </a:r>
            <a:endParaRPr lang="en-US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Πρήξιμο </a:t>
            </a:r>
            <a:r>
              <a:rPr lang="el-GR" dirty="0" smtClean="0">
                <a:latin typeface="+mj-lt"/>
              </a:rPr>
              <a:t>ή πόνος στο στήθος, γύρω από </a:t>
            </a:r>
            <a:r>
              <a:rPr lang="en-US" dirty="0" smtClean="0">
                <a:latin typeface="+mj-lt"/>
              </a:rPr>
              <a:t>                     </a:t>
            </a:r>
            <a:r>
              <a:rPr lang="el-GR" dirty="0" smtClean="0">
                <a:latin typeface="+mj-lt"/>
              </a:rPr>
              <a:t>τις θηλές</a:t>
            </a:r>
            <a:endParaRPr lang="en-US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dirty="0"/>
          </a:p>
        </p:txBody>
      </p:sp>
      <p:pic>
        <p:nvPicPr>
          <p:cNvPr id="29699" name="Picture 6" descr="Άνθρωπος, Πρόσωπο, Avatar, Κεφάλι, Πορτραίτο, Γυαλι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8 - Ορθογώνιο"/>
          <p:cNvSpPr>
            <a:spLocks noChangeArrowheads="1"/>
          </p:cNvSpPr>
          <p:nvPr/>
        </p:nvSpPr>
        <p:spPr bwMode="auto">
          <a:xfrm>
            <a:off x="4572000" y="6248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onstantia" pitchFamily="18" charset="0"/>
              </a:rPr>
              <a:t>https://pixabay.com/el/%CE%AC%CE%BD%CE%B8%CF%81%CF%89%CF%80%CE%BF%CF%82-%CF%80%CF%81%CF%8C%CF%83%CF%89%CF%80%CE%BF-avatar-%CE%BA%CE%B5%CF%86%CE%AC%CE%BB%CE%B9-156584/</a:t>
            </a:r>
            <a:endParaRPr lang="el-GR" sz="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Πώς θα μοιάζω όταν μεγαλώσω;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2971800" cy="31242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Γονίδια, κληρονομικότητα</a:t>
            </a:r>
            <a:endParaRPr lang="en-US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8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Ομοιότητες με πατέρα, παππού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5181600"/>
            <a:ext cx="8443913" cy="800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0070C0"/>
                </a:solidFill>
                <a:latin typeface="+mj-lt"/>
              </a:rPr>
              <a:t>Καλός νυκτερινός ύπνος, σωστή διατροφή και άσκηση!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</p:txBody>
      </p:sp>
      <p:pic>
        <p:nvPicPr>
          <p:cNvPr id="30724" name="Picture 2" descr="Αγώνα Δρόμου, Αθλητισμός, Εκπαίδευση, Πατέρας, Γιό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752600"/>
            <a:ext cx="5410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6 - Ορθογώνιο"/>
          <p:cNvSpPr>
            <a:spLocks noChangeArrowheads="1"/>
          </p:cNvSpPr>
          <p:nvPr/>
        </p:nvSpPr>
        <p:spPr bwMode="auto">
          <a:xfrm>
            <a:off x="152400" y="62484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onstantia" pitchFamily="18" charset="0"/>
              </a:rPr>
              <a:t>https://pixabay.com/el/%CE%B1%CE%B3%CF%8E%CE%BD%CE%B1-%CE%B4%CF%81%CF%8C%CE%BC%CE%BF%CF%85-%CE%B1%CE%B8%CE%BB%CE%B7%CF%84%CE%B9%CF%83%CE%BC%CF%8C%CF%82-%CE%B5%CE%BA%CF%80%CE%B1%CE%AF%CE%B4%CE%B5%CF%85%CF%83%CE%B7-776446/</a:t>
            </a:r>
            <a:endParaRPr lang="el-GR" sz="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Εξωτερικά γεννητικά όργανα-αγόρια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Προστάτης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Επιδιδυμίδα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Πέος (βάλανος- πόσθη)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Όσχεο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Όρχις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dirty="0"/>
          </a:p>
        </p:txBody>
      </p:sp>
      <p:pic>
        <p:nvPicPr>
          <p:cNvPr id="31747" name="Picture 2" descr="https://thumbs10.dreamstime.com/x/male-reproductive-system-18943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441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4 - Ορθογώνιο"/>
          <p:cNvSpPr>
            <a:spLocks noChangeArrowheads="1"/>
          </p:cNvSpPr>
          <p:nvPr/>
        </p:nvSpPr>
        <p:spPr bwMode="auto">
          <a:xfrm>
            <a:off x="3886200" y="6172200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onstantia" pitchFamily="18" charset="0"/>
              </a:rPr>
              <a:t>https://www.dreamstime.com/photos-images/genitals.html#details18943168</a:t>
            </a:r>
            <a:endParaRPr lang="el-GR" sz="1000">
              <a:latin typeface="Constantia" pitchFamily="18" charset="0"/>
            </a:endParaRPr>
          </a:p>
        </p:txBody>
      </p:sp>
      <p:sp>
        <p:nvSpPr>
          <p:cNvPr id="31749" name="5 - TextBox"/>
          <p:cNvSpPr txBox="1">
            <a:spLocks noChangeArrowheads="1"/>
          </p:cNvSpPr>
          <p:nvPr/>
        </p:nvSpPr>
        <p:spPr bwMode="auto">
          <a:xfrm>
            <a:off x="4572000" y="5105400"/>
            <a:ext cx="7715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onstantia" pitchFamily="18" charset="0"/>
              </a:rPr>
              <a:t>Όρχις</a:t>
            </a:r>
          </a:p>
        </p:txBody>
      </p:sp>
      <p:sp>
        <p:nvSpPr>
          <p:cNvPr id="31750" name="6 - TextBox"/>
          <p:cNvSpPr txBox="1">
            <a:spLocks noChangeArrowheads="1"/>
          </p:cNvSpPr>
          <p:nvPr/>
        </p:nvSpPr>
        <p:spPr bwMode="auto">
          <a:xfrm>
            <a:off x="7848600" y="4876800"/>
            <a:ext cx="8937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onstantia" pitchFamily="18" charset="0"/>
              </a:rPr>
              <a:t>Όσχεο </a:t>
            </a:r>
          </a:p>
        </p:txBody>
      </p:sp>
      <p:sp>
        <p:nvSpPr>
          <p:cNvPr id="31751" name="7 - TextBox"/>
          <p:cNvSpPr txBox="1">
            <a:spLocks noChangeArrowheads="1"/>
          </p:cNvSpPr>
          <p:nvPr/>
        </p:nvSpPr>
        <p:spPr bwMode="auto">
          <a:xfrm>
            <a:off x="8077200" y="4038600"/>
            <a:ext cx="1841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Constantia" pitchFamily="18" charset="0"/>
            </a:endParaRPr>
          </a:p>
        </p:txBody>
      </p:sp>
      <p:sp>
        <p:nvSpPr>
          <p:cNvPr id="31752" name="8 - TextBox"/>
          <p:cNvSpPr txBox="1">
            <a:spLocks noChangeArrowheads="1"/>
          </p:cNvSpPr>
          <p:nvPr/>
        </p:nvSpPr>
        <p:spPr bwMode="auto">
          <a:xfrm>
            <a:off x="7772400" y="3810000"/>
            <a:ext cx="11080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onstantia" pitchFamily="18" charset="0"/>
              </a:rPr>
              <a:t>Ουρήθρα</a:t>
            </a:r>
          </a:p>
        </p:txBody>
      </p:sp>
      <p:sp>
        <p:nvSpPr>
          <p:cNvPr id="31753" name="9 - TextBox"/>
          <p:cNvSpPr txBox="1">
            <a:spLocks noChangeArrowheads="1"/>
          </p:cNvSpPr>
          <p:nvPr/>
        </p:nvSpPr>
        <p:spPr bwMode="auto">
          <a:xfrm>
            <a:off x="7696200" y="2971800"/>
            <a:ext cx="13001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onstantia" pitchFamily="18" charset="0"/>
              </a:rPr>
              <a:t>Προστάτης</a:t>
            </a:r>
          </a:p>
        </p:txBody>
      </p:sp>
      <p:sp>
        <p:nvSpPr>
          <p:cNvPr id="31754" name="10 - TextBox"/>
          <p:cNvSpPr txBox="1">
            <a:spLocks noChangeArrowheads="1"/>
          </p:cNvSpPr>
          <p:nvPr/>
        </p:nvSpPr>
        <p:spPr bwMode="auto">
          <a:xfrm>
            <a:off x="4495800" y="312420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onstantia" pitchFamily="18" charset="0"/>
            </a:endParaRPr>
          </a:p>
        </p:txBody>
      </p:sp>
      <p:sp>
        <p:nvSpPr>
          <p:cNvPr id="31755" name="11 - TextBox"/>
          <p:cNvSpPr txBox="1">
            <a:spLocks noChangeArrowheads="1"/>
          </p:cNvSpPr>
          <p:nvPr/>
        </p:nvSpPr>
        <p:spPr bwMode="auto">
          <a:xfrm>
            <a:off x="4419600" y="3657600"/>
            <a:ext cx="914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onstantia" pitchFamily="18" charset="0"/>
            </a:endParaRPr>
          </a:p>
        </p:txBody>
      </p:sp>
      <p:sp>
        <p:nvSpPr>
          <p:cNvPr id="31756" name="12 - TextBox"/>
          <p:cNvSpPr txBox="1">
            <a:spLocks noChangeArrowheads="1"/>
          </p:cNvSpPr>
          <p:nvPr/>
        </p:nvSpPr>
        <p:spPr bwMode="auto">
          <a:xfrm>
            <a:off x="4495800" y="4191000"/>
            <a:ext cx="914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onstantia" pitchFamily="18" charset="0"/>
            </a:endParaRPr>
          </a:p>
        </p:txBody>
      </p:sp>
      <p:sp>
        <p:nvSpPr>
          <p:cNvPr id="31757" name="14 - TextBox"/>
          <p:cNvSpPr txBox="1">
            <a:spLocks noChangeArrowheads="1"/>
          </p:cNvSpPr>
          <p:nvPr/>
        </p:nvSpPr>
        <p:spPr bwMode="auto">
          <a:xfrm>
            <a:off x="3581400" y="4419600"/>
            <a:ext cx="19812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onstantia" pitchFamily="18" charset="0"/>
              </a:rPr>
              <a:t>Πέος(βάλανος-πόσθη)</a:t>
            </a: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4800600" y="4724400"/>
            <a:ext cx="1905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9" name="18 - TextBox"/>
          <p:cNvSpPr txBox="1">
            <a:spLocks noChangeArrowheads="1"/>
          </p:cNvSpPr>
          <p:nvPr/>
        </p:nvSpPr>
        <p:spPr bwMode="auto">
          <a:xfrm>
            <a:off x="7848600" y="4267200"/>
            <a:ext cx="762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onstantia" pitchFamily="18" charset="0"/>
            </a:endParaRPr>
          </a:p>
        </p:txBody>
      </p:sp>
      <p:sp>
        <p:nvSpPr>
          <p:cNvPr id="21" name="20 - Έλλειψη"/>
          <p:cNvSpPr/>
          <p:nvPr/>
        </p:nvSpPr>
        <p:spPr>
          <a:xfrm>
            <a:off x="304800" y="4648200"/>
            <a:ext cx="3048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1761" name="19 - Ορθογώνιο"/>
          <p:cNvSpPr>
            <a:spLocks noChangeArrowheads="1"/>
          </p:cNvSpPr>
          <p:nvPr/>
        </p:nvSpPr>
        <p:spPr bwMode="auto">
          <a:xfrm>
            <a:off x="228600" y="5105400"/>
            <a:ext cx="297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latin typeface="Constantia" pitchFamily="18" charset="0"/>
              </a:rPr>
              <a:t>Τα γεννητικά κύτταρα  των αγοριών είναι τα σπερματοζωάρια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l-GR" dirty="0" smtClean="0"/>
              <a:t>Ειδικότερα θέματα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382000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Στύση, αυτόματες στύσεις (πότε, γιατί;)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Ονειρώξεις (υγρά όνειρα)</a:t>
            </a: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Αυνανισμός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Εκσπερμάτιση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Ανησυχία για το μέγεθος των εξωτερικών γεννητικών οργάνων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Υγιεινή εξωτερικών γεννητικών οργάνων</a:t>
            </a:r>
            <a:endParaRPr lang="el-G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l-GR" sz="4000" dirty="0" smtClean="0"/>
              <a:t>Συναισθηματικές αλλαγές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572000" cy="37036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24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l-GR" sz="2400" dirty="0" smtClean="0">
                <a:latin typeface="+mj-lt"/>
              </a:rPr>
              <a:t>Συχνές </a:t>
            </a:r>
            <a:r>
              <a:rPr lang="el-GR" sz="2400" dirty="0" smtClean="0">
                <a:latin typeface="+mj-lt"/>
              </a:rPr>
              <a:t>αλλαγές στη διάθεση (λύπη, χαρά)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Ντροπή, αμηχανία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Ανεξήγητο θυμό, οργή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Υγιείς προκλήσεις, δοκιμή ορίων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Αλλαγή στον τρόπο σκέψης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24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8305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0070C0"/>
                </a:solidFill>
                <a:latin typeface="+mj-lt"/>
              </a:rPr>
              <a:t>Ανακάλυψε και αντιμετώπισε τα συναισθήματά σου!!</a:t>
            </a:r>
          </a:p>
        </p:txBody>
      </p:sp>
      <p:pic>
        <p:nvPicPr>
          <p:cNvPr id="34820" name="Picture 2" descr="Ανάλυση, Σκέψη, Αγόρι, Έφηβος, Νέοι, Κουκούλα Ρολό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5 - Ορθογώνιο"/>
          <p:cNvSpPr>
            <a:spLocks noChangeArrowheads="1"/>
          </p:cNvSpPr>
          <p:nvPr/>
        </p:nvSpPr>
        <p:spPr bwMode="auto">
          <a:xfrm>
            <a:off x="1676400" y="6519863"/>
            <a:ext cx="7467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onstantia" pitchFamily="18" charset="0"/>
              </a:rPr>
              <a:t>https://pixabay.com/el/%CE%B1%CE%BD%CE%AC%CE%BB%CF%85%CF%83%CE%B7-%CF%83%CE%BA%CE%AD%CF%88%CE%B7-%CE%B1%CE%B3%CF%8C%CF%81%CE%B9-%CE%AD%CF%86%CE%B7%CE%B2%CE%BF%CF%82-%CE%BD%CE%AD%CE%BF%CE%B9-299692/</a:t>
            </a:r>
            <a:endParaRPr lang="el-GR" sz="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458200" cy="609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dirty="0" smtClean="0"/>
              <a:t>Σχέσεις με συνομηλίκους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191000" cy="297180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+mj-lt"/>
              </a:rPr>
              <a:t>οι παρέες </a:t>
            </a:r>
            <a:r>
              <a:rPr lang="el-GR" sz="2400" dirty="0" smtClean="0">
                <a:latin typeface="+mj-lt"/>
              </a:rPr>
              <a:t>παίζουν σημαντικό ρόλο (κοινή γλώσσα</a:t>
            </a:r>
            <a:r>
              <a:rPr lang="el-GR" sz="2400" dirty="0" smtClean="0">
                <a:latin typeface="+mj-lt"/>
              </a:rPr>
              <a:t>, ντύσιμο, αστεία….</a:t>
            </a:r>
            <a:r>
              <a:rPr lang="en-US" sz="2400" dirty="0" smtClean="0">
                <a:latin typeface="+mj-lt"/>
              </a:rPr>
              <a:t>)…</a:t>
            </a:r>
            <a:endParaRPr lang="el-GR" sz="24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Υπευθυνότητα</a:t>
            </a:r>
            <a:endParaRPr lang="el-GR" sz="24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Ανεξαρτησία, σεβασμός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Πρότυπα </a:t>
            </a:r>
            <a:endParaRPr lang="el-GR" sz="2400" dirty="0" smtClean="0">
              <a:latin typeface="+mj-lt"/>
            </a:endParaRPr>
          </a:p>
        </p:txBody>
      </p:sp>
      <p:pic>
        <p:nvPicPr>
          <p:cNvPr id="36867" name="Picture 2" descr="Βόλεϊ, Συμπαίκτες, Φίλους, Συντρόφους, Μαζί, Γυναίκ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447800" y="58674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Αν προβληματίζεσαι ή νοιώθεις μπερδεμένος, ρώτα κάποιον που εμπιστεύεσαι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1905000" y="4800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μέχρι κάποια στιγμή</a:t>
            </a:r>
          </a:p>
          <a:p>
            <a:pPr>
              <a:buFont typeface="Wingdings" pitchFamily="2" charset="2"/>
              <a:buNone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να διαφοροποιηθείς και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να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αποκτήσεις τη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δική σου ταυτότητα…………..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4343400" cy="294163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2800" dirty="0" smtClean="0">
                <a:latin typeface="+mj-lt"/>
              </a:rPr>
              <a:t>	</a:t>
            </a:r>
            <a:r>
              <a:rPr lang="el-GR" sz="2800" b="1" dirty="0" smtClean="0">
                <a:solidFill>
                  <a:srgbClr val="0070C0"/>
                </a:solidFill>
                <a:latin typeface="+mj-lt"/>
              </a:rPr>
              <a:t>Ξαφνικά νοιώθεις πως: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12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dirty="0" smtClean="0">
                <a:latin typeface="+mj-lt"/>
              </a:rPr>
              <a:t>Θέλεις να αρέσεις, να τραβάς την προσοχή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3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dirty="0" smtClean="0">
                <a:latin typeface="+mj-lt"/>
              </a:rPr>
              <a:t>Να έχεις ερωτικές σκέψεις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2800" dirty="0" smtClean="0">
                <a:latin typeface="+mj-lt"/>
              </a:rPr>
              <a:t>	και αισθήματα για κάποιο άτομο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0"/>
            <a:ext cx="769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0070C0"/>
                </a:solidFill>
                <a:latin typeface="+mj-lt"/>
              </a:rPr>
              <a:t>Να είσαι ειλικρινής, να είσαι ο εαυτός σου!!!</a:t>
            </a:r>
          </a:p>
        </p:txBody>
      </p:sp>
      <p:pic>
        <p:nvPicPr>
          <p:cNvPr id="6" name="Picture 2" descr="Τα Χέρια, Καρδιά, Ζευγάρι, Γυναίκ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705622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group of teens at the b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4048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 algn="ctr"/>
            <a:r>
              <a:rPr lang="el-GR" sz="3600" dirty="0" smtClean="0"/>
              <a:t>Θα μιλήσουμε για: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4267200" cy="35052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200" dirty="0" smtClean="0">
                <a:latin typeface="+mj-lt"/>
              </a:rPr>
              <a:t>Τι ονομάζουμε ήβη και τι εφηβεία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200" dirty="0" smtClean="0">
                <a:latin typeface="+mj-lt"/>
              </a:rPr>
              <a:t>Τις αλλαγές που συμβαίνουν στα αγόρια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200" dirty="0" smtClean="0">
                <a:latin typeface="+mj-lt"/>
              </a:rPr>
              <a:t>Τα εξωτερικά γεννητικά όργανα στα αγόρια.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10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2200" dirty="0"/>
          </a:p>
        </p:txBody>
      </p:sp>
      <p:sp>
        <p:nvSpPr>
          <p:cNvPr id="16388" name="4 - Ορθογώνιο"/>
          <p:cNvSpPr>
            <a:spLocks noChangeArrowheads="1"/>
          </p:cNvSpPr>
          <p:nvPr/>
        </p:nvSpPr>
        <p:spPr bwMode="auto">
          <a:xfrm>
            <a:off x="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onstantia" pitchFamily="18" charset="0"/>
              </a:rPr>
              <a:t>http://all-free-download.com/free-photos/download/group-of-teens-at-the-beach_515758.html</a:t>
            </a:r>
            <a:endParaRPr lang="el-GR" sz="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295400" y="5715000"/>
            <a:ext cx="6781800" cy="381000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Απόλαυσε το καινούριο που ξεκινάει!</a:t>
            </a:r>
            <a:endParaRPr lang="el-GR" sz="3200" dirty="0" smtClean="0"/>
          </a:p>
        </p:txBody>
      </p:sp>
      <p:pic>
        <p:nvPicPr>
          <p:cNvPr id="40962" name="Picture 2" descr="Skateboarder, Skateboard, Ράμπα, Υπαίθρια, Διασκέδα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1"/>
            <a:ext cx="662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3 - TextBox"/>
          <p:cNvSpPr txBox="1">
            <a:spLocks noChangeArrowheads="1"/>
          </p:cNvSpPr>
          <p:nvPr/>
        </p:nvSpPr>
        <p:spPr bwMode="auto">
          <a:xfrm>
            <a:off x="228600" y="6627813"/>
            <a:ext cx="53768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Constantia" pitchFamily="18" charset="0"/>
              </a:rPr>
              <a:t>https://pixabay.com/el/skateboarder-skateboard-%CF%81%CE%AC%CE%BC%CF%80%CE%B1-378926/</a:t>
            </a:r>
            <a:endParaRPr lang="el-GR" sz="9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l-GR" smtClean="0"/>
              <a:t>Τι ονομάζουμε ήβη;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8560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dirty="0" smtClean="0">
                <a:latin typeface="+mj-lt"/>
              </a:rPr>
              <a:t>Ήβη ονομάζουμε τη χρονική περίοδο που το σώμα ενός παιδιού, αλλάζει και αποκτά σταδιακά τα χαρακτηριστικά του σώματος του ενήλικα.</a:t>
            </a:r>
            <a:endParaRPr lang="en-US" sz="28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14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dirty="0" smtClean="0">
                <a:latin typeface="+mj-lt"/>
              </a:rPr>
              <a:t>Οι αλλαγές συμβαίνουν μεταξύ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9</a:t>
            </a:r>
            <a:r>
              <a:rPr lang="el-GR" sz="2800" dirty="0" smtClean="0">
                <a:solidFill>
                  <a:srgbClr val="FF0000"/>
                </a:solidFill>
                <a:latin typeface="+mj-lt"/>
              </a:rPr>
              <a:t> και 1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8</a:t>
            </a:r>
            <a:r>
              <a:rPr lang="el-GR" sz="2800" dirty="0" smtClean="0">
                <a:latin typeface="+mj-lt"/>
              </a:rPr>
              <a:t> ετών.</a:t>
            </a:r>
            <a:endParaRPr lang="en-US" sz="28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28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dirty="0" smtClean="0">
                <a:latin typeface="+mj-lt"/>
              </a:rPr>
              <a:t>Συνήθως στα αγόρια ξεκινούν στην ηλικία </a:t>
            </a:r>
            <a:r>
              <a:rPr lang="el-GR" sz="2800" dirty="0" smtClean="0">
                <a:solidFill>
                  <a:srgbClr val="FF0000"/>
                </a:solidFill>
                <a:latin typeface="+mj-lt"/>
              </a:rPr>
              <a:t>10-14</a:t>
            </a:r>
            <a:r>
              <a:rPr lang="el-GR" sz="2800" dirty="0" smtClean="0">
                <a:latin typeface="+mj-lt"/>
              </a:rPr>
              <a:t> ετών, λίγο αργότερα από τα κορίτσια.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28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l-GR" dirty="0" smtClean="0"/>
              <a:t>Έναρξη και διάρκεια αλλαγών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2800" dirty="0" smtClean="0">
                <a:latin typeface="+mj-lt"/>
              </a:rPr>
              <a:t>Σε άλλα αγόρια οι αλλαγές στο σώμα </a:t>
            </a:r>
            <a:endParaRPr lang="en-US" sz="28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dirty="0" smtClean="0">
                <a:latin typeface="+mj-lt"/>
              </a:rPr>
              <a:t>ξεκινούν νωρίτερα </a:t>
            </a:r>
            <a:endParaRPr lang="en-US" sz="28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dirty="0" smtClean="0">
                <a:latin typeface="+mj-lt"/>
              </a:rPr>
              <a:t>σε άλλα αργότερα</a:t>
            </a:r>
            <a:endParaRPr lang="en-US" sz="28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dirty="0" smtClean="0">
                <a:latin typeface="+mj-lt"/>
              </a:rPr>
              <a:t>σε άλλα γίνονται ταχύτερα</a:t>
            </a:r>
            <a:endParaRPr lang="en-US" sz="28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dirty="0" smtClean="0">
                <a:latin typeface="+mj-lt"/>
              </a:rPr>
              <a:t>σε άλλα πιο σταδιακά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2800" dirty="0" smtClean="0">
                <a:latin typeface="+mj-lt"/>
              </a:rPr>
              <a:t/>
            </a:r>
            <a:br>
              <a:rPr lang="el-GR" sz="2800" dirty="0" smtClean="0">
                <a:latin typeface="+mj-lt"/>
              </a:rPr>
            </a:b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            </a:t>
            </a:r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Όλα είναι  φυσιολογικά!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724525"/>
            <a:ext cx="777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0070C0"/>
                </a:solidFill>
                <a:latin typeface="+mj-lt"/>
              </a:rPr>
              <a:t>Όλοι είμαστε διαφορετικοί!!!  Είσαι μοναδικός!!!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l-GR" smtClean="0"/>
              <a:t>Εφηβεία</a:t>
            </a:r>
          </a:p>
        </p:txBody>
      </p:sp>
      <p:grpSp>
        <p:nvGrpSpPr>
          <p:cNvPr id="20482" name="Content Placeholder 3"/>
          <p:cNvGrpSpPr>
            <a:grpSpLocks noGrp="1"/>
          </p:cNvGrpSpPr>
          <p:nvPr/>
        </p:nvGrpSpPr>
        <p:grpSpPr bwMode="auto">
          <a:xfrm>
            <a:off x="838200" y="1935163"/>
            <a:ext cx="7391400" cy="4389437"/>
            <a:chOff x="1605004" y="1412776"/>
            <a:chExt cx="5303254" cy="4608512"/>
          </a:xfrm>
        </p:grpSpPr>
        <p:sp>
          <p:nvSpPr>
            <p:cNvPr id="5" name="4 - Έλλειψη"/>
            <p:cNvSpPr/>
            <p:nvPr/>
          </p:nvSpPr>
          <p:spPr>
            <a:xfrm>
              <a:off x="1605004" y="2204473"/>
              <a:ext cx="2102622" cy="237675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dirty="0">
                  <a:latin typeface="+mj-lt"/>
                </a:rPr>
                <a:t>Σχέσεις με</a:t>
              </a:r>
              <a:r>
                <a:rPr lang="en-US" dirty="0">
                  <a:latin typeface="+mj-lt"/>
                </a:rPr>
                <a:t> </a:t>
              </a:r>
              <a:r>
                <a:rPr lang="el-GR" dirty="0">
                  <a:latin typeface="+mj-lt"/>
                </a:rPr>
                <a:t>γονείς και συνομήλικους</a:t>
              </a:r>
            </a:p>
          </p:txBody>
        </p:sp>
        <p:sp>
          <p:nvSpPr>
            <p:cNvPr id="6" name="5 - Έλλειψη"/>
            <p:cNvSpPr/>
            <p:nvPr/>
          </p:nvSpPr>
          <p:spPr>
            <a:xfrm>
              <a:off x="4572139" y="2204473"/>
              <a:ext cx="2336119" cy="2426761"/>
            </a:xfrm>
            <a:prstGeom prst="ellipse">
              <a:avLst/>
            </a:prstGeom>
            <a:solidFill>
              <a:srgbClr val="E692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latin typeface="+mj-lt"/>
                </a:rPr>
                <a:t>         </a:t>
              </a:r>
              <a:r>
                <a:rPr lang="el-GR" dirty="0">
                  <a:latin typeface="+mj-lt"/>
                </a:rPr>
                <a:t>Συναισθηματικές αλλαγές</a:t>
              </a:r>
            </a:p>
          </p:txBody>
        </p:sp>
        <p:sp>
          <p:nvSpPr>
            <p:cNvPr id="7" name="6 - Έλλειψη"/>
            <p:cNvSpPr/>
            <p:nvPr/>
          </p:nvSpPr>
          <p:spPr>
            <a:xfrm>
              <a:off x="3299858" y="3356185"/>
              <a:ext cx="1968218" cy="26651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dirty="0">
                  <a:latin typeface="+mj-lt"/>
                </a:rPr>
                <a:t>Σεξουαλικότητα</a:t>
              </a:r>
            </a:p>
          </p:txBody>
        </p:sp>
        <p:sp>
          <p:nvSpPr>
            <p:cNvPr id="8" name="3 - Έλλειψη"/>
            <p:cNvSpPr/>
            <p:nvPr/>
          </p:nvSpPr>
          <p:spPr>
            <a:xfrm>
              <a:off x="3026495" y="1412776"/>
              <a:ext cx="2460272" cy="230508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dirty="0">
                  <a:latin typeface="+mj-lt"/>
                </a:rPr>
                <a:t>Εικόνα  σώματος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4176713" cy="981075"/>
          </a:xfrm>
        </p:spPr>
        <p:txBody>
          <a:bodyPr lIns="0" rIns="0" bIns="0" anchor="b"/>
          <a:lstStyle/>
          <a:p>
            <a:pPr algn="ctr" eaLnBrk="1" hangingPunct="1"/>
            <a:r>
              <a:rPr lang="el-GR" sz="4000" b="1" dirty="0" smtClean="0">
                <a:solidFill>
                  <a:srgbClr val="0070C0"/>
                </a:solidFill>
              </a:rPr>
              <a:t>Τι συμβαίνει</a:t>
            </a:r>
            <a:r>
              <a:rPr lang="el-GR" sz="4000" dirty="0" smtClean="0">
                <a:solidFill>
                  <a:srgbClr val="0070C0"/>
                </a:solidFill>
              </a:rPr>
              <a:t>;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250825" y="981075"/>
            <a:ext cx="7200900" cy="5184775"/>
          </a:xfrm>
        </p:spPr>
        <p:txBody>
          <a:bodyPr/>
          <a:lstStyle/>
          <a:p>
            <a:pPr marL="273050" indent="-273050" eaLnBrk="1" hangingPunct="1"/>
            <a:r>
              <a:rPr lang="el-GR" sz="2700" dirty="0" smtClean="0">
                <a:latin typeface="Calibri" pitchFamily="34" charset="0"/>
              </a:rPr>
              <a:t>Στον εγκέφαλό μας βρίσκεται ένας αδένας, 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el-GR" sz="2700" dirty="0" smtClean="0">
                <a:latin typeface="Calibri" pitchFamily="34" charset="0"/>
              </a:rPr>
              <a:t>    η </a:t>
            </a:r>
            <a:r>
              <a:rPr lang="el-GR" sz="2700" dirty="0" smtClean="0">
                <a:solidFill>
                  <a:srgbClr val="FF0066"/>
                </a:solidFill>
                <a:latin typeface="Calibri" pitchFamily="34" charset="0"/>
              </a:rPr>
              <a:t>υπόφυση</a:t>
            </a:r>
          </a:p>
          <a:p>
            <a:pPr marL="273050" indent="-273050" eaLnBrk="1" hangingPunct="1"/>
            <a:r>
              <a:rPr lang="el-GR" sz="2700" dirty="0" smtClean="0">
                <a:latin typeface="Calibri" pitchFamily="34" charset="0"/>
              </a:rPr>
              <a:t>Η υπόφυση αρχίζει στην εφηβεία  να παράγει κάποιες </a:t>
            </a:r>
            <a:r>
              <a:rPr lang="el-GR" sz="2700" dirty="0" smtClean="0">
                <a:solidFill>
                  <a:srgbClr val="FF5050"/>
                </a:solidFill>
                <a:latin typeface="Calibri" pitchFamily="34" charset="0"/>
              </a:rPr>
              <a:t>ορμόνες</a:t>
            </a:r>
            <a:r>
              <a:rPr lang="el-GR" sz="2700" dirty="0" smtClean="0">
                <a:latin typeface="Calibri" pitchFamily="34" charset="0"/>
              </a:rPr>
              <a:t>!</a:t>
            </a:r>
          </a:p>
          <a:p>
            <a:pPr marL="273050" indent="-273050" eaLnBrk="1" hangingPunct="1"/>
            <a:r>
              <a:rPr lang="el-GR" sz="2700" dirty="0" smtClean="0">
                <a:latin typeface="Calibri" pitchFamily="34" charset="0"/>
              </a:rPr>
              <a:t>Αυτές κυκλοφορούν σε όλο το σώμα, αλλά επιδρούν σε συγκεκριμένα όργανα του σώματος </a:t>
            </a:r>
          </a:p>
          <a:p>
            <a:pPr marL="273050" indent="-273050" eaLnBrk="1" hangingPunct="1"/>
            <a:r>
              <a:rPr lang="el-GR" sz="2700" dirty="0" smtClean="0">
                <a:latin typeface="Calibri" pitchFamily="34" charset="0"/>
              </a:rPr>
              <a:t>Διεγείρουν τους </a:t>
            </a:r>
            <a:r>
              <a:rPr lang="el-GR" sz="2700" b="1" dirty="0" smtClean="0">
                <a:solidFill>
                  <a:srgbClr val="002060"/>
                </a:solidFill>
                <a:latin typeface="Calibri" pitchFamily="34" charset="0"/>
              </a:rPr>
              <a:t>όρχεις</a:t>
            </a:r>
            <a:r>
              <a:rPr lang="el-GR" sz="27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700" dirty="0" smtClean="0">
                <a:latin typeface="Calibri" pitchFamily="34" charset="0"/>
              </a:rPr>
              <a:t> στα αγόρια να παράγουν </a:t>
            </a:r>
            <a:r>
              <a:rPr lang="el-GR" sz="2700" b="1" dirty="0" smtClean="0">
                <a:solidFill>
                  <a:srgbClr val="002060"/>
                </a:solidFill>
                <a:latin typeface="Calibri" pitchFamily="34" charset="0"/>
              </a:rPr>
              <a:t>τεστοστερόνη</a:t>
            </a:r>
            <a:r>
              <a:rPr lang="el-GR" sz="2700" dirty="0" smtClean="0">
                <a:latin typeface="Calibri" pitchFamily="34" charset="0"/>
              </a:rPr>
              <a:t> και τις </a:t>
            </a:r>
            <a:r>
              <a:rPr lang="el-GR" sz="2700" b="1" dirty="0" smtClean="0">
                <a:solidFill>
                  <a:srgbClr val="FF33CC"/>
                </a:solidFill>
                <a:latin typeface="Calibri" pitchFamily="34" charset="0"/>
              </a:rPr>
              <a:t>ωοθήκες</a:t>
            </a:r>
            <a:r>
              <a:rPr lang="el-GR" sz="2700" dirty="0" smtClean="0">
                <a:solidFill>
                  <a:srgbClr val="FF33CC"/>
                </a:solidFill>
                <a:latin typeface="Calibri" pitchFamily="34" charset="0"/>
              </a:rPr>
              <a:t> </a:t>
            </a:r>
            <a:r>
              <a:rPr lang="el-GR" sz="2700" dirty="0" smtClean="0">
                <a:latin typeface="Calibri" pitchFamily="34" charset="0"/>
              </a:rPr>
              <a:t>στα κορίτσια να παράγουν </a:t>
            </a:r>
            <a:r>
              <a:rPr lang="el-GR" sz="2700" b="1" dirty="0" smtClean="0">
                <a:solidFill>
                  <a:srgbClr val="FF33CC"/>
                </a:solidFill>
                <a:latin typeface="Calibri" pitchFamily="34" charset="0"/>
              </a:rPr>
              <a:t>οιστρογόνα</a:t>
            </a:r>
            <a:endParaRPr lang="en-US" sz="2700" b="1" dirty="0" smtClean="0">
              <a:latin typeface="Calibri" pitchFamily="34" charset="0"/>
            </a:endParaRPr>
          </a:p>
          <a:p>
            <a:pPr marL="273050" indent="-273050" eaLnBrk="1" hangingPunct="1"/>
            <a:endParaRPr lang="el-GR" sz="10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400" b="1" dirty="0" smtClean="0">
                <a:solidFill>
                  <a:srgbClr val="0070C0"/>
                </a:solidFill>
              </a:rPr>
              <a:t>	Έτσι ξεκινούν οι αλλαγές στο σώμα μας!!!</a:t>
            </a:r>
            <a:endParaRPr lang="el-GR" sz="2400" b="1" dirty="0">
              <a:solidFill>
                <a:srgbClr val="0070C0"/>
              </a:solidFill>
            </a:endParaRPr>
          </a:p>
        </p:txBody>
      </p:sp>
      <p:pic>
        <p:nvPicPr>
          <p:cNvPr id="11268" name="Picture 5" descr="Εγκέφαλο, Στέλεχος, Εγκεφάλου, Νωτιαίου Μυελο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476250"/>
            <a:ext cx="467995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5 - TextBox"/>
          <p:cNvSpPr txBox="1">
            <a:spLocks noChangeArrowheads="1"/>
          </p:cNvSpPr>
          <p:nvPr/>
        </p:nvSpPr>
        <p:spPr bwMode="auto">
          <a:xfrm>
            <a:off x="0" y="6519863"/>
            <a:ext cx="6619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hlinkClick r:id="rId3"/>
              </a:rPr>
              <a:t>https://pixabay.com/el/%CE%B5%CE%B3%CE%BA%CE%AD%CF%86%CE%B1%CE%BB%CE%BF-%CF%83%CF%84%CE%AD%CE%</a:t>
            </a:r>
            <a:endParaRPr lang="en-US" sz="800"/>
          </a:p>
          <a:p>
            <a:r>
              <a:rPr lang="en-US" sz="800"/>
              <a:t>BB%CE%B5%CF%87%CE%BF%CF%82-%CE%B5%CE%B3%CE%BA%CE%B5%CF%86%CE%AC%CE%BB%CE%BF%CF%85-305774/</a:t>
            </a:r>
            <a:endParaRPr lang="el-GR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4876800" cy="304800"/>
          </a:xfrm>
        </p:spPr>
        <p:txBody>
          <a:bodyPr/>
          <a:lstStyle/>
          <a:p>
            <a:r>
              <a:rPr lang="el-GR" sz="2800" b="1" dirty="0" smtClean="0"/>
              <a:t>Μπορεί να αισθάνεσαι κάπως;;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Περίεργα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Άβολα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Αμήχανα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Ντροπή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>
                <a:latin typeface="+mj-lt"/>
              </a:rPr>
              <a:t>Ενθουσιασμό</a:t>
            </a:r>
            <a:endParaRPr lang="el-GR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257800"/>
            <a:ext cx="7696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0070C0"/>
                </a:solidFill>
                <a:latin typeface="+mj-lt"/>
              </a:rPr>
              <a:t>Είναι απολύτως φυσιολογικό να αισθάνεσαι έτσι κάποιες φορές και αλλιώς κάποιες άλλες!</a:t>
            </a:r>
          </a:p>
        </p:txBody>
      </p:sp>
      <p:pic>
        <p:nvPicPr>
          <p:cNvPr id="23556" name="Picture 2" descr="Weirdo, Αγόρι, Αμηχανία, Anime, Έφηβος, Άνθρωπο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09600"/>
            <a:ext cx="3600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5 - TextBox"/>
          <p:cNvSpPr txBox="1">
            <a:spLocks noChangeArrowheads="1"/>
          </p:cNvSpPr>
          <p:nvPr/>
        </p:nvSpPr>
        <p:spPr bwMode="auto">
          <a:xfrm>
            <a:off x="2895600" y="6324600"/>
            <a:ext cx="539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Constantia" pitchFamily="18" charset="0"/>
                <a:hlinkClick r:id="rId4"/>
              </a:rPr>
              <a:t>https://pixabay.com/el/weirdo-%CE%B1%CE%B3%CF%8C%CF%81%CE%B9-%CE%B1%CE%BC%CE%B7</a:t>
            </a:r>
            <a:endParaRPr lang="en-US" sz="800">
              <a:latin typeface="Constantia" pitchFamily="18" charset="0"/>
            </a:endParaRPr>
          </a:p>
          <a:p>
            <a:r>
              <a:rPr lang="en-US" sz="800">
                <a:latin typeface="Constantia" pitchFamily="18" charset="0"/>
              </a:rPr>
              <a:t>%CF%87%CE%B1%CE%BD%CE%AF%CE%B1-anime-%CE%AD%CF%86%CE%B7%CE%B2%CE%BF%CF%82-153855/</a:t>
            </a:r>
            <a:endParaRPr lang="el-GR" sz="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82000" cy="685800"/>
          </a:xfrm>
        </p:spPr>
        <p:txBody>
          <a:bodyPr/>
          <a:lstStyle/>
          <a:p>
            <a:r>
              <a:rPr lang="el-GR" sz="4000" dirty="0" smtClean="0"/>
              <a:t>Ποιές αλλαγές συμβαίνουν στα αγόρια;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943600" cy="35814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Αύξηση του βάρους και του μεγέθους των οστών 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→ αύξηση βάρους και ύψους του σώματος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Μεγαλώνει το κεφάλι, η μύτη, τα αυτιά, το σαγόνι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 → το πρόσωπο γίνεται μακρόστενο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(οβάλ)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Αυξάνονται και δυναμώνουν σταδιακά οι μύες</a:t>
            </a:r>
            <a:endParaRPr lang="en-US" sz="2400" dirty="0" smtClean="0">
              <a:latin typeface="+mj-lt"/>
            </a:endParaRPr>
          </a:p>
        </p:txBody>
      </p:sp>
      <p:pic>
        <p:nvPicPr>
          <p:cNvPr id="25603" name="Picture 2" descr="Μυών, Βραχίονας, Εικονίδι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002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5 - Ορθογώνιο"/>
          <p:cNvSpPr>
            <a:spLocks noChangeArrowheads="1"/>
          </p:cNvSpPr>
          <p:nvPr/>
        </p:nvSpPr>
        <p:spPr bwMode="auto">
          <a:xfrm>
            <a:off x="4419600" y="6248400"/>
            <a:ext cx="472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>
                <a:latin typeface="Constantia" pitchFamily="18" charset="0"/>
              </a:rPr>
              <a:t>https://pixabay.com/el/%CE%BC%CF%85%CF%8E%CE%BD-%CE%B2%CF%81%CE%B1%CF%87%CE%AF%CE%BF%CE%BD%CE%B1%CF%82-%CE%B5%CE%B9%CE%BA%CE%BF%CE%BD%CE%AF%CE%B4%CE%B9%CE%BF-1085672/</a:t>
            </a:r>
            <a:endParaRPr lang="el-GR" sz="700">
              <a:latin typeface="Constantia" pitchFamily="18" charset="0"/>
            </a:endParaRPr>
          </a:p>
        </p:txBody>
      </p:sp>
      <p:pic>
        <p:nvPicPr>
          <p:cNvPr id="25605" name="Picture 4" descr="Άσκηση, Αλτήρες, Fitness, Προπόνηση, Γυμναστήρι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14800"/>
            <a:ext cx="25336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7 - Ορθογώνιο"/>
          <p:cNvSpPr>
            <a:spLocks noChangeArrowheads="1"/>
          </p:cNvSpPr>
          <p:nvPr/>
        </p:nvSpPr>
        <p:spPr bwMode="auto">
          <a:xfrm>
            <a:off x="4419600" y="5715000"/>
            <a:ext cx="4572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>
                <a:latin typeface="Constantia" pitchFamily="18" charset="0"/>
              </a:rPr>
              <a:t>https://pixabay.com/el/%CE%AC%CF%83%CE%BA%CE%B7%CF%83%CE%B7-%CE%B1%CE%BB%CF%84%CE%AE%CF%81%CE%B5%CF%82-fitness-%CF%80%CF%81%CE%BF%CF%80%CF%8C%CE%BD%CE%B7%CF%83%CE%B7-29285/</a:t>
            </a:r>
            <a:endParaRPr lang="el-GR" sz="7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r>
              <a:rPr lang="el-GR" sz="4000" dirty="0" smtClean="0"/>
              <a:t>Ποιές αλλαγές συμβαίνουν στα αγόρια;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638800" cy="41910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b="1" dirty="0" smtClean="0">
                <a:latin typeface="+mj-lt"/>
              </a:rPr>
              <a:t>Τρίχες</a:t>
            </a:r>
            <a:r>
              <a:rPr lang="el-GR" sz="2400" dirty="0" smtClean="0">
                <a:latin typeface="+mj-lt"/>
              </a:rPr>
              <a:t> εμφανίζονται και μεγαλώνουν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→ πρόσωπο (γένια), μασχάλες, θώρακα, χέρια, πόδια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2400" dirty="0" smtClean="0">
                <a:latin typeface="+mj-lt"/>
              </a:rPr>
              <a:t>	→ γεννητική περιοχή (εφήβαιο)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24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Αλλαγή στο </a:t>
            </a:r>
            <a:r>
              <a:rPr lang="el-GR" sz="2400" b="1" dirty="0" smtClean="0">
                <a:latin typeface="+mj-lt"/>
              </a:rPr>
              <a:t>σχήμα</a:t>
            </a:r>
            <a:r>
              <a:rPr lang="el-GR" sz="2400" dirty="0" smtClean="0">
                <a:latin typeface="+mj-lt"/>
              </a:rPr>
              <a:t> του προσώπου από στρογγυλό σε οβάλ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24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400" dirty="0" smtClean="0">
                <a:latin typeface="+mj-lt"/>
              </a:rPr>
              <a:t>Οι τρίχες και το δέρμα γίνονται πιο </a:t>
            </a:r>
            <a:r>
              <a:rPr lang="el-GR" sz="2400" b="1" dirty="0" smtClean="0">
                <a:latin typeface="+mj-lt"/>
              </a:rPr>
              <a:t>λιπαρά </a:t>
            </a:r>
            <a:r>
              <a:rPr lang="el-GR" sz="2400" dirty="0" smtClean="0">
                <a:latin typeface="+mj-lt"/>
              </a:rPr>
              <a:t/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→ σπυράκια, ακμή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→ ιδρώνεις περισσότερο (δυσάρεστη οσμή)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dirty="0"/>
          </a:p>
        </p:txBody>
      </p:sp>
      <p:sp>
        <p:nvSpPr>
          <p:cNvPr id="4" name="3 - Έλλειψη"/>
          <p:cNvSpPr/>
          <p:nvPr/>
        </p:nvSpPr>
        <p:spPr>
          <a:xfrm>
            <a:off x="5486400" y="5867400"/>
            <a:ext cx="2590800" cy="6556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chemeClr val="tx2"/>
                </a:solidFill>
              </a:rPr>
              <a:t>Ξύρισμα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6 - TextBox"/>
          <p:cNvSpPr txBox="1">
            <a:spLocks noChangeArrowheads="1"/>
          </p:cNvSpPr>
          <p:nvPr/>
        </p:nvSpPr>
        <p:spPr bwMode="auto">
          <a:xfrm>
            <a:off x="5638800" y="4572000"/>
            <a:ext cx="3359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onstantia" pitchFamily="18" charset="0"/>
                <a:hlinkClick r:id="rId4"/>
              </a:rPr>
              <a:t>https://www.dreamstime.com/royalty-free-stock-photos-</a:t>
            </a:r>
            <a:endParaRPr lang="en-US" sz="1000">
              <a:latin typeface="Constantia" pitchFamily="18" charset="0"/>
            </a:endParaRPr>
          </a:p>
          <a:p>
            <a:r>
              <a:rPr lang="en-US" sz="1000">
                <a:latin typeface="Constantia" pitchFamily="18" charset="0"/>
              </a:rPr>
              <a:t>boy-puberty-acne-illustration-image30015768</a:t>
            </a:r>
            <a:endParaRPr lang="el-GR" sz="10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2872</TotalTime>
  <Words>1144</Words>
  <Application>Microsoft Office PowerPoint</Application>
  <PresentationFormat>Προβολή στην οθόνη (4:3)</PresentationFormat>
  <Paragraphs>205</Paragraphs>
  <Slides>20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Flow</vt:lpstr>
      <vt:lpstr> Μεγαλώνω και αλλάζω! Τι μου συμβαίνει; </vt:lpstr>
      <vt:lpstr>Θα μιλήσουμε για:</vt:lpstr>
      <vt:lpstr>Τι ονομάζουμε ήβη;</vt:lpstr>
      <vt:lpstr>Έναρξη και διάρκεια αλλαγών</vt:lpstr>
      <vt:lpstr>Εφηβεία</vt:lpstr>
      <vt:lpstr>Τι συμβαίνει; </vt:lpstr>
      <vt:lpstr>Μπορεί να αισθάνεσαι κάπως;;</vt:lpstr>
      <vt:lpstr>Ποιές αλλαγές συμβαίνουν στα αγόρια;</vt:lpstr>
      <vt:lpstr>Ποιές αλλαγές συμβαίνουν στα αγόρια;</vt:lpstr>
      <vt:lpstr>Ιδρώτας</vt:lpstr>
      <vt:lpstr>Ακμή</vt:lpstr>
      <vt:lpstr>Ακμή-φροντίδα του δέρματος</vt:lpstr>
      <vt:lpstr>Ποιες αλλαγές συμβαίνουν στα αγόρια;</vt:lpstr>
      <vt:lpstr>Πώς θα μοιάζω όταν μεγαλώσω;</vt:lpstr>
      <vt:lpstr>Εξωτερικά γεννητικά όργανα-αγόρια</vt:lpstr>
      <vt:lpstr>Ειδικότερα θέματα</vt:lpstr>
      <vt:lpstr>Συναισθηματικές αλλαγές</vt:lpstr>
      <vt:lpstr>Σχέσεις με συνομηλίκους</vt:lpstr>
      <vt:lpstr>Διαφάνεια 19</vt:lpstr>
      <vt:lpstr>Απόλαυσε το καινούριο που ξεκινάει!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Εφηβεία και αλλαγές στο σώμα Αγόρια</dc:title>
  <dc:creator>User</dc:creator>
  <cp:lastModifiedBy>Dell</cp:lastModifiedBy>
  <cp:revision>168</cp:revision>
  <dcterms:created xsi:type="dcterms:W3CDTF">2006-08-16T00:00:00Z</dcterms:created>
  <dcterms:modified xsi:type="dcterms:W3CDTF">2020-03-23T11:21:03Z</dcterms:modified>
</cp:coreProperties>
</file>