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Default Extension="wav" ContentType="audio/wav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7.8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</p:sldIdLst>
  <p:sldSz cx="9144000" cy="6858000" type="screen4x3"/>
  <p:notesSz cx="6858000" cy="9144000"/>
  <p:custDataLst>
    <p:tags r:id="rId7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574" autoAdjust="0"/>
  </p:normalViewPr>
  <p:slideViewPr>
    <p:cSldViewPr>
      <p:cViewPr varScale="1">
        <p:scale>
          <a:sx n="65" d="100"/>
          <a:sy n="65" d="100"/>
        </p:scale>
        <p:origin x="-14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3736200" cy="7373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theme" Target="theme/theme1.xml" /><Relationship Id="rId11" Type="http://schemas.openxmlformats.org/officeDocument/2006/relationships/tableStyles" Target="tableStyles.xml" /><Relationship Id="rId2" Type="http://schemas.openxmlformats.org/officeDocument/2006/relationships/slide" Target="slides/slide1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tags" Target="tags/tag1.xml" /><Relationship Id="rId8" Type="http://schemas.openxmlformats.org/officeDocument/2006/relationships/presProps" Target="presProps.xml" /><Relationship Id="rId9" Type="http://schemas.openxmlformats.org/officeDocument/2006/relationships/viewProps" Target="viewProps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audio" Target="../media/media1.wav" /><Relationship Id="rId2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audio" Target="../media/media1.wav" /><Relationship Id="rId2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audio" Target="../media/media1.wav" /><Relationship Id="rId2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audio" Target="../media/media1.wav" /><Relationship Id="rId2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audio" Target="../media/media1.wav" /><Relationship Id="rId2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audio" Target="../media/media1.wav" /><Relationship Id="rId2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audio" Target="../media/media1.wav" /><Relationship Id="rId2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audio" Target="../media/media1.wav" /><Relationship Id="rId2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audio" Target="../media/media1.wav" /><Relationship Id="rId2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audio" Target="../media/media1.wav" /><Relationship Id="rId2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audio" Target="../media/media1.wav" /><Relationship Id="rId2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E93F9-B7A7-4643-B4B2-9AEA531DCA7B}" type="datetimeFigureOut">
              <a:rPr lang="el-GR" smtClean="0"/>
              <a:t>15/7/2014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3F753-0984-4AE8-BF11-E9A4FC9B9A0B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ransition spd="med">
    <p:zoom dir="in"/>
    <p:sndAc>
      <p:stSnd>
        <p:snd r:embed="rId1" name="wind.wav"/>
      </p:stSnd>
    </p:sndAc>
  </p:transition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E93F9-B7A7-4643-B4B2-9AEA531DCA7B}" type="datetimeFigureOut">
              <a:rPr lang="el-GR" smtClean="0"/>
              <a:t>15/7/2014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3F753-0984-4AE8-BF11-E9A4FC9B9A0B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ransition spd="med">
    <p:zoom dir="in"/>
    <p:sndAc>
      <p:stSnd>
        <p:snd r:embed="rId1" name="wind.wav"/>
      </p:stSnd>
    </p:sndAc>
  </p:transition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E93F9-B7A7-4643-B4B2-9AEA531DCA7B}" type="datetimeFigureOut">
              <a:rPr lang="el-GR" smtClean="0"/>
              <a:t>15/7/2014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3F753-0984-4AE8-BF11-E9A4FC9B9A0B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ransition spd="med">
    <p:zoom dir="in"/>
    <p:sndAc>
      <p:stSnd>
        <p:snd r:embed="rId1" name="wind.wav"/>
      </p:stSnd>
    </p:sndAc>
  </p:transition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E93F9-B7A7-4643-B4B2-9AEA531DCA7B}" type="datetimeFigureOut">
              <a:rPr lang="el-GR" smtClean="0"/>
              <a:t>15/7/2014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3F753-0984-4AE8-BF11-E9A4FC9B9A0B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ransition spd="med">
    <p:zoom dir="in"/>
    <p:sndAc>
      <p:stSnd>
        <p:snd r:embed="rId1" name="wind.wav"/>
      </p:stSnd>
    </p:sndAc>
  </p:transition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E93F9-B7A7-4643-B4B2-9AEA531DCA7B}" type="datetimeFigureOut">
              <a:rPr lang="el-GR" smtClean="0"/>
              <a:t>15/7/2014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3F753-0984-4AE8-BF11-E9A4FC9B9A0B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ransition spd="med">
    <p:zoom dir="in"/>
    <p:sndAc>
      <p:stSnd>
        <p:snd r:embed="rId1" name="wind.wav"/>
      </p:stSnd>
    </p:sndAc>
  </p:transition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E93F9-B7A7-4643-B4B2-9AEA531DCA7B}" type="datetimeFigureOut">
              <a:rPr lang="el-GR" smtClean="0"/>
              <a:t>15/7/2014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3F753-0984-4AE8-BF11-E9A4FC9B9A0B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ransition spd="med">
    <p:zoom dir="in"/>
    <p:sndAc>
      <p:stSnd>
        <p:snd r:embed="rId1" name="wind.wav"/>
      </p:stSnd>
    </p:sndAc>
  </p:transition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E93F9-B7A7-4643-B4B2-9AEA531DCA7B}" type="datetimeFigureOut">
              <a:rPr lang="el-GR" smtClean="0"/>
              <a:t>15/7/2014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3F753-0984-4AE8-BF11-E9A4FC9B9A0B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ransition spd="med">
    <p:zoom dir="in"/>
    <p:sndAc>
      <p:stSnd>
        <p:snd r:embed="rId1" name="wind.wav"/>
      </p:stSnd>
    </p:sndAc>
  </p:transition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E93F9-B7A7-4643-B4B2-9AEA531DCA7B}" type="datetimeFigureOut">
              <a:rPr lang="el-GR" smtClean="0"/>
              <a:t>15/7/2014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3F753-0984-4AE8-BF11-E9A4FC9B9A0B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ransition spd="med">
    <p:zoom dir="in"/>
    <p:sndAc>
      <p:stSnd>
        <p:snd r:embed="rId1" name="wind.wav"/>
      </p:stSnd>
    </p:sndAc>
  </p:transition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E93F9-B7A7-4643-B4B2-9AEA531DCA7B}" type="datetimeFigureOut">
              <a:rPr lang="el-GR" smtClean="0"/>
              <a:t>15/7/2014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3F753-0984-4AE8-BF11-E9A4FC9B9A0B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ransition spd="med">
    <p:zoom dir="in"/>
    <p:sndAc>
      <p:stSnd>
        <p:snd r:embed="rId1" name="wind.wav"/>
      </p:stSnd>
    </p:sndAc>
  </p:transition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E93F9-B7A7-4643-B4B2-9AEA531DCA7B}" type="datetimeFigureOut">
              <a:rPr lang="el-GR" smtClean="0"/>
              <a:t>15/7/2014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3F753-0984-4AE8-BF11-E9A4FC9B9A0B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ransition spd="med">
    <p:zoom dir="in"/>
    <p:sndAc>
      <p:stSnd>
        <p:snd r:embed="rId1" name="wind.wav"/>
      </p:stSnd>
    </p:sndAc>
  </p:transition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E93F9-B7A7-4643-B4B2-9AEA531DCA7B}" type="datetimeFigureOut">
              <a:rPr lang="el-GR" smtClean="0"/>
              <a:t>15/7/2014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3F753-0984-4AE8-BF11-E9A4FC9B9A0B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ransition spd="med">
    <p:zoom dir="in"/>
    <p:sndAc>
      <p:stSnd>
        <p:snd r:embed="rId1" name="wind.wav"/>
      </p:stSnd>
    </p:sndAc>
  </p:transition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audio" Target="../media/media1.wav" /><Relationship Id="rId13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E93F9-B7A7-4643-B4B2-9AEA531DCA7B}" type="datetimeFigureOut">
              <a:rPr lang="el-GR" smtClean="0"/>
              <a:t>15/7/2014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53F753-0984-4AE8-BF11-E9A4FC9B9A0B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zoom dir="in"/>
    <p:sndAc>
      <p:stSnd>
        <p:snd r:embed="rId12" name="wind.wav"/>
      </p:stSnd>
    </p:sndAc>
  </p:transition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audio" Target="../media/media2.wav" /><Relationship Id="rId3" Type="http://schemas.openxmlformats.org/officeDocument/2006/relationships/audio" Target="../media/media3.wav" /><Relationship Id="rId4" Type="http://schemas.openxmlformats.org/officeDocument/2006/relationships/audio" Target="../media/media4.wav" /><Relationship Id="rId5" Type="http://schemas.openxmlformats.org/officeDocument/2006/relationships/image" Target="../media/image1.jpeg" /><Relationship Id="rId6" Type="http://schemas.openxmlformats.org/officeDocument/2006/relationships/audio" Target="../media/media1.wav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audio" Target="../media/media2.wav" /><Relationship Id="rId3" Type="http://schemas.openxmlformats.org/officeDocument/2006/relationships/audio" Target="../media/media5.wav" /><Relationship Id="rId4" Type="http://schemas.openxmlformats.org/officeDocument/2006/relationships/image" Target="../media/image2.jpeg" /><Relationship Id="rId5" Type="http://schemas.openxmlformats.org/officeDocument/2006/relationships/audio" Target="../media/media1.wav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audio" Target="../media/media4.wav" /><Relationship Id="rId3" Type="http://schemas.openxmlformats.org/officeDocument/2006/relationships/audio" Target="../media/media1.wav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hemeOverride" Target="../theme/themeOverride1.xml" /><Relationship Id="rId3" Type="http://schemas.openxmlformats.org/officeDocument/2006/relationships/audio" Target="../media/media4.wav" /><Relationship Id="rId4" Type="http://schemas.openxmlformats.org/officeDocument/2006/relationships/audio" Target="../media/media3.wav" /><Relationship Id="rId5" Type="http://schemas.openxmlformats.org/officeDocument/2006/relationships/image" Target="../media/image3.png" /><Relationship Id="rId6" Type="http://schemas.openxmlformats.org/officeDocument/2006/relationships/audio" Target="../media/media1.wav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audio" Target="../media/media6.wav" /><Relationship Id="rId3" Type="http://schemas.openxmlformats.org/officeDocument/2006/relationships/image" Target="../media/image4.jpeg" /><Relationship Id="rId4" Type="http://schemas.openxmlformats.org/officeDocument/2006/relationships/audio" Target="../media/media1.wav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3 - TextBox"/>
          <p:cNvSpPr txBox="1"/>
          <p:nvPr/>
        </p:nvSpPr>
        <p:spPr>
          <a:xfrm>
            <a:off x="539552" y="260648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/>
          </a:p>
        </p:txBody>
      </p:sp>
      <p:sp>
        <p:nvSpPr>
          <p:cNvPr id="5" name="4 - TextBox"/>
          <p:cNvSpPr txBox="1"/>
          <p:nvPr/>
        </p:nvSpPr>
        <p:spPr>
          <a:xfrm>
            <a:off x="251520" y="260648"/>
            <a:ext cx="8676456" cy="120032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  <a:ln w="28575">
            <a:solidFill>
              <a:schemeClr val="accent1">
                <a:lumMod val="75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l-GR" sz="3600" b="1" smtClean="0"/>
              <a:t>  Οργανόγραμμα</a:t>
            </a:r>
          </a:p>
          <a:p>
            <a:pPr algn="ctr"/>
            <a:r>
              <a:rPr lang="el-GR" sz="3600" b="1" smtClean="0"/>
              <a:t>ΠΑΡΑΓΩΓΙΚΗΣ ΜΟΝΑΔΑΣ</a:t>
            </a:r>
            <a:endParaRPr lang="el-GR" sz="3600" b="1"/>
          </a:p>
        </p:txBody>
      </p:sp>
      <p:pic>
        <p:nvPicPr>
          <p:cNvPr id="6" name="5 - Εικόνα" descr="image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36" y="2060847"/>
            <a:ext cx="2952328" cy="4088227"/>
          </a:xfrm>
          <a:prstGeom prst="rect">
            <a:avLst/>
          </a:prstGeom>
        </p:spPr>
      </p:pic>
      <p:sp>
        <p:nvSpPr>
          <p:cNvPr id="7" name="6 - TextBox"/>
          <p:cNvSpPr txBox="1"/>
          <p:nvPr/>
        </p:nvSpPr>
        <p:spPr>
          <a:xfrm>
            <a:off x="3779912" y="1844824"/>
            <a:ext cx="489654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600" b="1" smtClean="0"/>
              <a:t>Το οργανόγραμμα αποτελεί το διάγραμμα κατανομής του προσωπικού μιας επιχείρησης σε διάφορες διευθύνσεις  και τμήματα. </a:t>
            </a:r>
            <a:endParaRPr lang="el-GR" sz="3600" b="1"/>
          </a:p>
        </p:txBody>
      </p:sp>
    </p:spTree>
  </p:cSld>
  <p:clrMapOvr>
    <a:masterClrMapping/>
  </p:clrMapOvr>
  <p:transition spd="med">
    <p:zoom dir="in"/>
    <p:sndAc>
      <p:stSnd>
        <p:snd r:embed="rId6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Σειρήνα ήχο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1 - Εικόνα" descr="img3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2276872"/>
            <a:ext cx="8496944" cy="432048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</a:gradFill>
          <a:ln w="19050">
            <a:solidFill>
              <a:schemeClr val="accent1">
                <a:lumMod val="75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3" name="2 - TextBox"/>
          <p:cNvSpPr txBox="1"/>
          <p:nvPr/>
        </p:nvSpPr>
        <p:spPr>
          <a:xfrm>
            <a:off x="251520" y="260648"/>
            <a:ext cx="8496944" cy="17543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1">
                <a:lumMod val="75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l-GR" sz="3600" b="1" smtClean="0"/>
              <a:t>  Παράδειγμα Οργανογράμματος</a:t>
            </a:r>
          </a:p>
          <a:p>
            <a:pPr algn="ctr"/>
            <a:r>
              <a:rPr lang="el-GR" sz="3600" b="1"/>
              <a:t>μ</a:t>
            </a:r>
            <a:r>
              <a:rPr lang="el-GR" sz="3600" b="1" smtClean="0"/>
              <a:t>ίας επιχείρησης</a:t>
            </a:r>
          </a:p>
          <a:p>
            <a:pPr algn="ctr"/>
            <a:endParaRPr lang="el-GR" sz="3600" b="1"/>
          </a:p>
        </p:txBody>
      </p:sp>
    </p:spTree>
  </p:cSld>
  <p:clrMapOvr>
    <a:masterClrMapping/>
  </p:clrMapOvr>
  <p:transition spd="med">
    <p:zoom dir="in"/>
    <p:sndAc>
      <p:stSnd>
        <p:snd r:embed="rId5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Σειρήνα ήχο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2 - Επεξήγηση με σύννεφο"/>
          <p:cNvSpPr/>
          <p:nvPr/>
        </p:nvSpPr>
        <p:spPr>
          <a:xfrm>
            <a:off x="323528" y="260648"/>
            <a:ext cx="8424936" cy="1656184"/>
          </a:xfrm>
          <a:prstGeom prst="cloudCallou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smtClean="0">
                <a:solidFill>
                  <a:schemeClr val="tx1"/>
                </a:solidFill>
              </a:rPr>
              <a:t>Τι μας δείχνει το κάθε ορθογώνιο  σχήμα , γιατί κάποια είναι ενωμένα με γραμμές και γιατί υπάρχει διαφορά επιπέδου ;</a:t>
            </a:r>
            <a:endParaRPr lang="el-GR" sz="2000" b="1">
              <a:solidFill>
                <a:schemeClr val="tx1"/>
              </a:solidFill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395536" y="2132856"/>
            <a:ext cx="8496944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l-GR" sz="2200" b="1" smtClean="0"/>
              <a:t>Κάθε ορθογώνιο  αντιστοιχεί σε ένα συγκεκριμένο τμήμα μιας επιχείρησης , οπότε όσα ορθογώνια υπάρχουν τόσα είναι τα διαφορετικά τμήματα υπάρχουν σε μία επιχείρηση.</a:t>
            </a:r>
          </a:p>
          <a:p>
            <a:pPr>
              <a:buFont typeface="Arial"/>
              <a:buChar char="•"/>
            </a:pPr>
            <a:endParaRPr lang="el-GR" sz="2200" b="1" smtClean="0"/>
          </a:p>
          <a:p>
            <a:pPr>
              <a:buFont typeface="Arial"/>
              <a:buChar char="•"/>
            </a:pPr>
            <a:r>
              <a:rPr lang="el-GR" sz="2200" b="1" smtClean="0"/>
              <a:t>Οι γραμμές μεταξύ ορθογωνίων μας δείχνουν ότι υπάρχει μία σύνδεση μεταξύ των τμημάτων που είναι ενωμένα, που καθορίζεται από το επίπεδο που βρίσκονται.</a:t>
            </a:r>
          </a:p>
          <a:p>
            <a:pPr>
              <a:buFont typeface="Arial"/>
              <a:buChar char="•"/>
            </a:pPr>
            <a:endParaRPr lang="el-GR" sz="2200" b="1"/>
          </a:p>
          <a:p>
            <a:pPr>
              <a:buFont typeface="Arial"/>
              <a:buChar char="•"/>
            </a:pPr>
            <a:r>
              <a:rPr lang="el-GR" sz="2200" b="1" smtClean="0"/>
              <a:t>Η διαφορά επιπέδου  απεικονίζει την ιεραρχία της επιχείρησης δηλ. την σχέση προϊσταμένων των τμημάτων και υφισταμένων σε τμήματα.  </a:t>
            </a:r>
          </a:p>
          <a:p>
            <a:pPr>
              <a:buFont typeface="Arial"/>
              <a:buChar char="•"/>
            </a:pPr>
            <a:endParaRPr lang="el-GR" sz="2400" b="1"/>
          </a:p>
          <a:p>
            <a:endParaRPr lang="el-GR" sz="2000" b="1" smtClean="0"/>
          </a:p>
          <a:p>
            <a:pPr>
              <a:buFont typeface="Arial"/>
              <a:buChar char="•"/>
            </a:pPr>
            <a:endParaRPr lang="el-GR" sz="2000" b="1"/>
          </a:p>
        </p:txBody>
      </p:sp>
    </p:spTree>
  </p:cSld>
  <p:clrMapOvr>
    <a:masterClrMapping/>
  </p:clrMapOvr>
  <p:transition spd="med">
    <p:zoom dir="in"/>
    <p:sndAc>
      <p:stSnd>
        <p:snd r:embed="rId3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2 - TextBox"/>
          <p:cNvSpPr txBox="1"/>
          <p:nvPr/>
        </p:nvSpPr>
        <p:spPr>
          <a:xfrm>
            <a:off x="251520" y="188640"/>
            <a:ext cx="8568952" cy="156966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</a:gradFill>
          <a:ln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just"/>
            <a:r>
              <a:rPr lang="el-GR" sz="2400" smtClean="0"/>
              <a:t>Κάθε Επιχείρηση έχει το δικό της διαφορετικό ΟΡΓΑΝΟΓΡΑΜΜΑ , ανάλογα με το είδος των εργασιών της και τους στόχους της. Το παρακάτω  παράδειγμα μας παρουσιάζει το οργανόγραμμα ενός Δήμου.</a:t>
            </a:r>
            <a:endParaRPr lang="el-GR" sz="2400"/>
          </a:p>
        </p:txBody>
      </p:sp>
      <p:pic>
        <p:nvPicPr>
          <p:cNvPr id="5" name="4 - Εικόνα" descr="http://www.e-naxos.eu/files/033/organogramma.png"/>
          <p:cNvPicPr/>
          <p:nvPr/>
        </p:nvPicPr>
        <p:blipFill>
          <a:blip r:embed="rId5"/>
          <a:stretch>
            <a:fillRect/>
          </a:stretch>
        </p:blipFill>
        <p:spPr bwMode="auto">
          <a:xfrm>
            <a:off x="395536" y="1916832"/>
            <a:ext cx="8568952" cy="468052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zoom dir="in"/>
    <p:sndAc>
      <p:stSnd>
        <p:snd r:embed="rId6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</a:gradFill>
          <a:ln w="28575">
            <a:solidFill>
              <a:srgbClr val="0070C0"/>
            </a:solidFill>
          </a:ln>
        </p:spPr>
        <p:txBody>
          <a:bodyPr>
            <a:normAutofit fontScale="90000"/>
          </a:bodyPr>
          <a:lstStyle/>
          <a:p>
            <a:r>
              <a:rPr lang="el-GR" sz="4800" smtClean="0"/>
              <a:t>Τι μας προσφέρει το ΟΡΓΑΝΟΓΡΑΜΜΑ;</a:t>
            </a:r>
            <a:endParaRPr lang="el-GR" sz="480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47864" y="1600200"/>
            <a:ext cx="5796136" cy="4997152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l-GR" sz="3600"/>
              <a:t>Περιγράφει τη σχέση εξουσίας προϊσταμένου – υφισταμένου, διατρέχει έναν οργανισμό από την κορυφή μέχρι τη </a:t>
            </a:r>
            <a:r>
              <a:rPr lang="el-GR" sz="3600" smtClean="0"/>
              <a:t>βάση.</a:t>
            </a:r>
            <a:endParaRPr lang="el-GR" sz="3600"/>
          </a:p>
          <a:p>
            <a:pPr>
              <a:lnSpc>
                <a:spcPct val="90000"/>
              </a:lnSpc>
            </a:pPr>
            <a:endParaRPr lang="el-GR" sz="360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</a:pPr>
            <a:r>
              <a:rPr lang="el-GR" sz="3600"/>
              <a:t>Θεμελιώνει μια κλιμακωτή αλυσίδα εντολών με ανάθεση </a:t>
            </a:r>
            <a:r>
              <a:rPr lang="el-GR" sz="3600" smtClean="0"/>
              <a:t> </a:t>
            </a:r>
            <a:r>
              <a:rPr lang="el-GR" sz="3600"/>
              <a:t>αρμοδιοτήτων από τον προϊστάμενο στον </a:t>
            </a:r>
            <a:r>
              <a:rPr lang="el-GR" sz="3600" smtClean="0"/>
              <a:t>υφιστάμενο.</a:t>
            </a:r>
            <a:endParaRPr lang="el-GR" sz="36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l-GR" sz="3600">
              <a:solidFill>
                <a:srgbClr val="FFFF00"/>
              </a:solidFill>
            </a:endParaRPr>
          </a:p>
        </p:txBody>
      </p:sp>
      <p:pic>
        <p:nvPicPr>
          <p:cNvPr id="4" name="3 - Εικόνα" descr="ιΕΡΑΡΧΊΑ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772816"/>
            <a:ext cx="2808312" cy="4392488"/>
          </a:xfrm>
          <a:prstGeom prst="rect">
            <a:avLst/>
          </a:prstGeom>
        </p:spPr>
      </p:pic>
    </p:spTree>
  </p:cSld>
  <p:clrMapOvr>
    <a:masterClrMapping/>
  </p:clrMapOvr>
  <p:transition spd="med">
    <p:zoom dir="in"/>
    <p:sndAc>
      <p:stSnd>
        <p:snd r:embed="rId4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1" grpId="1" uiExpand="1" build="p"/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17.08.21"/>
  <p:tag name="AS_TITLE" val="Aspose.Slides for .NET 2.0"/>
  <p:tag name="AS_VERSION" val="17.8"/>
</p:tagLst>
</file>

<file path=ppt/theme/theme1.xml><?xml version="1.0" encoding="utf-8"?>
<a:theme xmlns:r="http://schemas.openxmlformats.org/officeDocument/2006/relationships" xmlns:a="http://schemas.openxmlformats.org/drawingml/2006/main" name="04organogramma_epixeirisi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Override1.xml><?xml version="1.0" encoding="utf-8"?>
<a:themeOverride xmlns:r="http://schemas.openxmlformats.org/officeDocument/2006/relationships"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13</Paragraphs>
  <Slides>5</Slides>
  <Notes>0</Notes>
  <TotalTime>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baseType="lpstr" size="6">
      <vt:lpstr>04organogramma_epixeirisis</vt:lpstr>
      <vt:lpstr>Slide 1</vt:lpstr>
      <vt:lpstr>Slide 2</vt:lpstr>
      <vt:lpstr>Slide 3</vt:lpstr>
      <vt:lpstr>Slide 4</vt:lpstr>
      <vt:lpstr>Τι μας προσφέρει το ΟΡΓΑΝΟΓΡΑΜΜΑ;</vt:lpstr>
    </vt:vector>
  </TitlesOfParts>
  <LinksUpToDate>0</LinksUpToDate>
  <SharedDoc>0</SharedDoc>
  <HyperlinksChanged>0</HyperlinksChanged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Τεχνολογία β΄γυμνασίου-Οργανόγραμμα επιχείρησης</dc:title>
  <cp:keywords>τεχνολογίαγυμνασίου,μάθηματεχνολογία,,τεχνολογίαβ΄γυμνασίου,εργασίεςτεχνολογίας,έργασίατεχνολογίαςβ΄γυμνασίου,Ντούσης,1ογυμνάσιοΡέντη,ομαδικόέργο,γραπτήεργασίατεχνολογίας,ομαδικόέργο,ανάθεσηεργασίαςστηντεχνολογία,επιχείρηση,παραγωγή,μακέτα,κατασκευή,παρουσίαση,δραστηριότητεςβ΄τάξης,οργάνωσηεπιχείρησης,λειτουργία,οργανόγραμμα</cp:keywords>
  <cp:revision>1</cp:revision>
  <dcterms:created xsi:type="dcterms:W3CDTF">2014-07-15T16:16:37Z</dcterms:created>
  <dcterms:modified xsi:type="dcterms:W3CDTF">2017-11-04T23:48:39Z</dcterms:modified>
  <dc:subject>Παρουσίαση της έννοιας και της σημασίας του οργανογράμματος, για το μάθημα της τεχνολογίας στην β΄τάξη γυμνασίου</dc:subject>
</cp:coreProperties>
</file>