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403" y="-1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Τίτλος, Αντικείμενο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369881" y="0"/>
            <a:ext cx="7772209" cy="1447755"/>
          </a:xfrm>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1369882" y="1676830"/>
            <a:ext cx="3794397" cy="411418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347694" y="1676830"/>
            <a:ext cx="3794397" cy="411418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0"/>
          <p:cNvSpPr>
            <a:spLocks noGrp="1" noChangeArrowheads="1"/>
          </p:cNvSpPr>
          <p:nvPr>
            <p:ph type="ftr" sz="quarter" idx="11"/>
          </p:nvPr>
        </p:nvSpPr>
        <p:spPr>
          <a:ln/>
        </p:spPr>
        <p:txBody>
          <a:bodyPr/>
          <a:lstStyle>
            <a:lvl1pPr>
              <a:defRPr/>
            </a:lvl1pPr>
          </a:lstStyle>
          <a:p>
            <a:pPr>
              <a:defRPr/>
            </a:pPr>
            <a:r>
              <a:rPr lang="el-GR" altLang="el-GR"/>
              <a:t>Α΄&amp; Β΄ΤΑΞΗ    Δ.Σ. ΝΕΝΗΤΩΝ    2007-2008</a:t>
            </a:r>
          </a:p>
        </p:txBody>
      </p:sp>
      <p:sp>
        <p:nvSpPr>
          <p:cNvPr id="7" name="Rectangle 11"/>
          <p:cNvSpPr>
            <a:spLocks noGrp="1" noChangeArrowheads="1"/>
          </p:cNvSpPr>
          <p:nvPr>
            <p:ph type="sldNum" sz="quarter" idx="12"/>
          </p:nvPr>
        </p:nvSpPr>
        <p:spPr>
          <a:ln/>
        </p:spPr>
        <p:txBody>
          <a:bodyPr/>
          <a:lstStyle>
            <a:lvl1pPr>
              <a:defRPr/>
            </a:lvl1pPr>
          </a:lstStyle>
          <a:p>
            <a:pPr>
              <a:defRPr/>
            </a:pPr>
            <a:fld id="{1601F5FB-3849-459C-91F9-88C3020124B0}" type="slidenum">
              <a:rPr lang="el-GR" altLang="el-GR"/>
              <a:pPr>
                <a:defRPr/>
              </a:pPr>
              <a:t>‹#›</a:t>
            </a:fld>
            <a:endParaRPr lang="el-GR" alt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369881" y="0"/>
            <a:ext cx="7772209" cy="1447755"/>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1369882" y="1676830"/>
            <a:ext cx="3794397" cy="411418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347694" y="1676830"/>
            <a:ext cx="3794397" cy="411418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0"/>
          <p:cNvSpPr>
            <a:spLocks noGrp="1" noChangeArrowheads="1"/>
          </p:cNvSpPr>
          <p:nvPr>
            <p:ph type="ftr" sz="quarter" idx="11"/>
          </p:nvPr>
        </p:nvSpPr>
        <p:spPr>
          <a:ln/>
        </p:spPr>
        <p:txBody>
          <a:bodyPr/>
          <a:lstStyle>
            <a:lvl1pPr>
              <a:defRPr/>
            </a:lvl1pPr>
          </a:lstStyle>
          <a:p>
            <a:pPr>
              <a:defRPr/>
            </a:pPr>
            <a:r>
              <a:rPr lang="el-GR" altLang="el-GR"/>
              <a:t>Α΄&amp; Β΄ΤΑΞΗ    Δ.Σ. ΝΕΝΗΤΩΝ    2007-2008</a:t>
            </a:r>
          </a:p>
        </p:txBody>
      </p:sp>
      <p:sp>
        <p:nvSpPr>
          <p:cNvPr id="7" name="Rectangle 11"/>
          <p:cNvSpPr>
            <a:spLocks noGrp="1" noChangeArrowheads="1"/>
          </p:cNvSpPr>
          <p:nvPr>
            <p:ph type="sldNum" sz="quarter" idx="12"/>
          </p:nvPr>
        </p:nvSpPr>
        <p:spPr>
          <a:ln/>
        </p:spPr>
        <p:txBody>
          <a:bodyPr/>
          <a:lstStyle>
            <a:lvl1pPr>
              <a:defRPr/>
            </a:lvl1pPr>
          </a:lstStyle>
          <a:p>
            <a:pPr>
              <a:defRPr/>
            </a:pPr>
            <a:fld id="{70E9392A-7912-4AFD-9CA3-0F64AE7324DE}" type="slidenum">
              <a:rPr lang="el-GR" altLang="el-GR"/>
              <a:pPr>
                <a:defRPr/>
              </a:pPr>
              <a:t>‹#›</a:t>
            </a:fld>
            <a:endParaRPr lang="el-GR" alt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cSld name="Τίτλος και Κείμενο επάνω από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369881" y="0"/>
            <a:ext cx="7772209" cy="1447755"/>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1369881" y="1676830"/>
            <a:ext cx="7772209" cy="200771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1369881" y="3782285"/>
            <a:ext cx="7772209" cy="2008734"/>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9"/>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10"/>
          <p:cNvSpPr>
            <a:spLocks noGrp="1" noChangeArrowheads="1"/>
          </p:cNvSpPr>
          <p:nvPr>
            <p:ph type="ftr" sz="quarter" idx="11"/>
          </p:nvPr>
        </p:nvSpPr>
        <p:spPr>
          <a:ln/>
        </p:spPr>
        <p:txBody>
          <a:bodyPr/>
          <a:lstStyle>
            <a:lvl1pPr>
              <a:defRPr/>
            </a:lvl1pPr>
          </a:lstStyle>
          <a:p>
            <a:pPr>
              <a:defRPr/>
            </a:pPr>
            <a:r>
              <a:rPr lang="el-GR" altLang="el-GR"/>
              <a:t>Α΄&amp; Β΄ΤΑΞΗ    Δ.Σ. ΝΕΝΗΤΩΝ    2007-2008</a:t>
            </a:r>
          </a:p>
        </p:txBody>
      </p:sp>
      <p:sp>
        <p:nvSpPr>
          <p:cNvPr id="7" name="Rectangle 11"/>
          <p:cNvSpPr>
            <a:spLocks noGrp="1" noChangeArrowheads="1"/>
          </p:cNvSpPr>
          <p:nvPr>
            <p:ph type="sldNum" sz="quarter" idx="12"/>
          </p:nvPr>
        </p:nvSpPr>
        <p:spPr>
          <a:ln/>
        </p:spPr>
        <p:txBody>
          <a:bodyPr/>
          <a:lstStyle>
            <a:lvl1pPr>
              <a:defRPr/>
            </a:lvl1pPr>
          </a:lstStyle>
          <a:p>
            <a:pPr>
              <a:defRPr/>
            </a:pPr>
            <a:fld id="{C8DEE8E3-6FFB-4A4C-9245-ED8840E06EFD}" type="slidenum">
              <a:rPr lang="el-GR" altLang="el-GR"/>
              <a:pPr>
                <a:defRPr/>
              </a:pPr>
              <a:t>‹#›</a:t>
            </a:fld>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E98413-2BC0-447B-A8C7-09C347ED1EE9}" type="datetimeFigureOut">
              <a:rPr lang="el-GR" smtClean="0"/>
              <a:t>6/3/2021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065B0A8-11EB-4A30-9167-FF7E2783C651}"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E98413-2BC0-447B-A8C7-09C347ED1EE9}" type="datetimeFigureOut">
              <a:rPr lang="el-GR" smtClean="0"/>
              <a:t>6/3/2021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5B0A8-11EB-4A30-9167-FF7E2783C65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jpeg"/><Relationship Id="rId7" Type="http://schemas.openxmlformats.org/officeDocument/2006/relationships/image" Target="../media/image19.jpeg"/><Relationship Id="rId12" Type="http://schemas.openxmlformats.org/officeDocument/2006/relationships/image" Target="../media/image24.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8.jpeg"/><Relationship Id="rId11" Type="http://schemas.openxmlformats.org/officeDocument/2006/relationships/image" Target="../media/image23.jpeg"/><Relationship Id="rId5" Type="http://schemas.openxmlformats.org/officeDocument/2006/relationships/image" Target="../media/image17.jpeg"/><Relationship Id="rId10" Type="http://schemas.openxmlformats.org/officeDocument/2006/relationships/image" Target="../media/image22.jpeg"/><Relationship Id="rId4" Type="http://schemas.openxmlformats.org/officeDocument/2006/relationships/image" Target="../media/image16.jpeg"/><Relationship Id="rId9"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1369881" y="0"/>
            <a:ext cx="7772209" cy="571161"/>
          </a:xfrm>
        </p:spPr>
        <p:txBody>
          <a:bodyPr>
            <a:normAutofit fontScale="90000"/>
          </a:bodyPr>
          <a:lstStyle/>
          <a:p>
            <a:pPr algn="ctr" eaLnBrk="1" hangingPunct="1"/>
            <a:r>
              <a:rPr lang="el-GR" altLang="el-GR" sz="3700" smtClean="0">
                <a:latin typeface="Arial" charset="0"/>
              </a:rPr>
              <a:t>Η άνοιξη σε ... προτάσεις</a:t>
            </a:r>
          </a:p>
        </p:txBody>
      </p:sp>
      <p:sp>
        <p:nvSpPr>
          <p:cNvPr id="68614" name="Rectangle 6"/>
          <p:cNvSpPr>
            <a:spLocks noGrp="1" noChangeArrowheads="1"/>
          </p:cNvSpPr>
          <p:nvPr>
            <p:ph type="body" sz="half" idx="2"/>
          </p:nvPr>
        </p:nvSpPr>
        <p:spPr>
          <a:xfrm>
            <a:off x="3635896" y="980728"/>
            <a:ext cx="4113463" cy="5410245"/>
          </a:xfrm>
        </p:spPr>
        <p:txBody>
          <a:bodyPr/>
          <a:lstStyle/>
          <a:p>
            <a:pPr eaLnBrk="1" hangingPunct="1"/>
            <a:r>
              <a:rPr lang="el-GR" altLang="el-GR" sz="2000" dirty="0" smtClean="0">
                <a:latin typeface="Arial" pitchFamily="34" charset="0"/>
                <a:cs typeface="Arial" pitchFamily="34" charset="0"/>
              </a:rPr>
              <a:t>Η άνοιξη είναι μια από τις τέσσερις εποχές του χρόνου.</a:t>
            </a:r>
          </a:p>
          <a:p>
            <a:pPr eaLnBrk="1" hangingPunct="1"/>
            <a:r>
              <a:rPr lang="el-GR" altLang="el-GR" sz="2000" dirty="0" smtClean="0">
                <a:latin typeface="Arial" pitchFamily="34" charset="0"/>
                <a:cs typeface="Arial" pitchFamily="34" charset="0"/>
              </a:rPr>
              <a:t>Την άνοιξη ανθίζουν τα λουλούδια.</a:t>
            </a:r>
          </a:p>
          <a:p>
            <a:pPr eaLnBrk="1" hangingPunct="1"/>
            <a:r>
              <a:rPr lang="el-GR" altLang="el-GR" sz="2000" dirty="0" smtClean="0">
                <a:latin typeface="Arial" pitchFamily="34" charset="0"/>
                <a:cs typeface="Arial" pitchFamily="34" charset="0"/>
              </a:rPr>
              <a:t>Η άνοιξη είναι η πιο όμορφη εποχή.</a:t>
            </a:r>
          </a:p>
          <a:p>
            <a:pPr eaLnBrk="1" hangingPunct="1"/>
            <a:r>
              <a:rPr lang="el-GR" altLang="el-GR" sz="2000" dirty="0" smtClean="0">
                <a:latin typeface="Arial" pitchFamily="34" charset="0"/>
                <a:cs typeface="Arial" pitchFamily="34" charset="0"/>
              </a:rPr>
              <a:t>Οι μήνες της άνοιξης είναι ο Μάρτιος, ο Απρίλιος και ο Μάιος.</a:t>
            </a:r>
          </a:p>
          <a:p>
            <a:pPr eaLnBrk="1" hangingPunct="1"/>
            <a:r>
              <a:rPr lang="el-GR" altLang="el-GR" sz="2000" dirty="0" smtClean="0">
                <a:latin typeface="Arial" pitchFamily="34" charset="0"/>
                <a:cs typeface="Arial" pitchFamily="34" charset="0"/>
              </a:rPr>
              <a:t>Την άνοιξη έρχονται τα χελιδόνια.</a:t>
            </a:r>
          </a:p>
          <a:p>
            <a:pPr eaLnBrk="1" hangingPunct="1"/>
            <a:endParaRPr lang="el-GR" altLang="el-GR" sz="1800" dirty="0" smtClean="0"/>
          </a:p>
          <a:p>
            <a:pPr eaLnBrk="1" hangingPunct="1"/>
            <a:endParaRPr lang="el-GR" altLang="el-GR" sz="1800" dirty="0" smtClean="0"/>
          </a:p>
          <a:p>
            <a:pPr eaLnBrk="1" hangingPunct="1"/>
            <a:endParaRPr lang="el-GR" altLang="el-GR" sz="1800" dirty="0" smtClean="0"/>
          </a:p>
          <a:p>
            <a:pPr eaLnBrk="1" hangingPunct="1"/>
            <a:endParaRPr lang="el-GR" altLang="el-GR" sz="1800" dirty="0" smtClean="0"/>
          </a:p>
        </p:txBody>
      </p:sp>
      <p:pic>
        <p:nvPicPr>
          <p:cNvPr id="68619" name="Picture 11" descr="images10"/>
          <p:cNvPicPr>
            <a:picLocks noChangeAspect="1" noChangeArrowheads="1"/>
          </p:cNvPicPr>
          <p:nvPr>
            <p:ph sz="half" idx="1"/>
          </p:nvPr>
        </p:nvPicPr>
        <p:blipFill>
          <a:blip r:embed="rId2" cstate="print"/>
          <a:srcRect/>
          <a:stretch>
            <a:fillRect/>
          </a:stretch>
        </p:blipFill>
        <p:spPr>
          <a:xfrm>
            <a:off x="467544" y="1556792"/>
            <a:ext cx="2455086" cy="3872897"/>
          </a:xfrm>
          <a:noFill/>
        </p:spPr>
      </p:pic>
      <p:pic>
        <p:nvPicPr>
          <p:cNvPr id="68620" name="Picture 12" descr="Spanish broom"/>
          <p:cNvPicPr>
            <a:picLocks noChangeAspect="1" noChangeArrowheads="1"/>
          </p:cNvPicPr>
          <p:nvPr/>
        </p:nvPicPr>
        <p:blipFill>
          <a:blip r:embed="rId3" cstate="print"/>
          <a:srcRect/>
          <a:stretch>
            <a:fillRect/>
          </a:stretch>
        </p:blipFill>
        <p:spPr bwMode="auto">
          <a:xfrm>
            <a:off x="5993467" y="4515326"/>
            <a:ext cx="1906751" cy="142841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2"/>
                                        </p:tgtEl>
                                        <p:attrNameLst>
                                          <p:attrName>style.visibility</p:attrName>
                                        </p:attrNameLst>
                                      </p:cBhvr>
                                      <p:to>
                                        <p:strVal val="visible"/>
                                      </p:to>
                                    </p:set>
                                    <p:anim calcmode="lin" valueType="num">
                                      <p:cBhvr additive="base">
                                        <p:cTn id="7" dur="500" fill="hold"/>
                                        <p:tgtEl>
                                          <p:spTgt spid="68612"/>
                                        </p:tgtEl>
                                        <p:attrNameLst>
                                          <p:attrName>ppt_x</p:attrName>
                                        </p:attrNameLst>
                                      </p:cBhvr>
                                      <p:tavLst>
                                        <p:tav tm="0">
                                          <p:val>
                                            <p:strVal val="#ppt_x"/>
                                          </p:val>
                                        </p:tav>
                                        <p:tav tm="100000">
                                          <p:val>
                                            <p:strVal val="#ppt_x"/>
                                          </p:val>
                                        </p:tav>
                                      </p:tavLst>
                                    </p:anim>
                                    <p:anim calcmode="lin" valueType="num">
                                      <p:cBhvr additive="base">
                                        <p:cTn id="8" dur="500" fill="hold"/>
                                        <p:tgtEl>
                                          <p:spTgt spid="686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68619"/>
                                        </p:tgtEl>
                                        <p:attrNameLst>
                                          <p:attrName>style.visibility</p:attrName>
                                        </p:attrNameLst>
                                      </p:cBhvr>
                                      <p:to>
                                        <p:strVal val="visible"/>
                                      </p:to>
                                    </p:set>
                                    <p:animEffect transition="in" filter="diamond(in)">
                                      <p:cBhvr>
                                        <p:cTn id="13" dur="2000"/>
                                        <p:tgtEl>
                                          <p:spTgt spid="6861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68614">
                                            <p:txEl>
                                              <p:pRg st="0" end="0"/>
                                            </p:txEl>
                                          </p:spTgt>
                                        </p:tgtEl>
                                        <p:attrNameLst>
                                          <p:attrName>style.visibility</p:attrName>
                                        </p:attrNameLst>
                                      </p:cBhvr>
                                      <p:to>
                                        <p:strVal val="visible"/>
                                      </p:to>
                                    </p:set>
                                    <p:anim calcmode="lin" valueType="num">
                                      <p:cBhvr additive="base">
                                        <p:cTn id="18" dur="500" fill="hold"/>
                                        <p:tgtEl>
                                          <p:spTgt spid="6861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8614">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68614">
                                            <p:txEl>
                                              <p:pRg st="1" end="1"/>
                                            </p:txEl>
                                          </p:spTgt>
                                        </p:tgtEl>
                                        <p:attrNameLst>
                                          <p:attrName>style.visibility</p:attrName>
                                        </p:attrNameLst>
                                      </p:cBhvr>
                                      <p:to>
                                        <p:strVal val="visible"/>
                                      </p:to>
                                    </p:set>
                                    <p:anim calcmode="lin" valueType="num">
                                      <p:cBhvr additive="base">
                                        <p:cTn id="22" dur="500" fill="hold"/>
                                        <p:tgtEl>
                                          <p:spTgt spid="68614">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68614">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68614">
                                            <p:txEl>
                                              <p:pRg st="2" end="2"/>
                                            </p:txEl>
                                          </p:spTgt>
                                        </p:tgtEl>
                                        <p:attrNameLst>
                                          <p:attrName>style.visibility</p:attrName>
                                        </p:attrNameLst>
                                      </p:cBhvr>
                                      <p:to>
                                        <p:strVal val="visible"/>
                                      </p:to>
                                    </p:set>
                                    <p:anim calcmode="lin" valueType="num">
                                      <p:cBhvr additive="base">
                                        <p:cTn id="26" dur="500" fill="hold"/>
                                        <p:tgtEl>
                                          <p:spTgt spid="68614">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68614">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68614">
                                            <p:txEl>
                                              <p:pRg st="3" end="3"/>
                                            </p:txEl>
                                          </p:spTgt>
                                        </p:tgtEl>
                                        <p:attrNameLst>
                                          <p:attrName>style.visibility</p:attrName>
                                        </p:attrNameLst>
                                      </p:cBhvr>
                                      <p:to>
                                        <p:strVal val="visible"/>
                                      </p:to>
                                    </p:set>
                                    <p:anim calcmode="lin" valueType="num">
                                      <p:cBhvr additive="base">
                                        <p:cTn id="30" dur="500" fill="hold"/>
                                        <p:tgtEl>
                                          <p:spTgt spid="6861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68614">
                                            <p:txEl>
                                              <p:pRg st="3" end="3"/>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68614">
                                            <p:txEl>
                                              <p:pRg st="4" end="4"/>
                                            </p:txEl>
                                          </p:spTgt>
                                        </p:tgtEl>
                                        <p:attrNameLst>
                                          <p:attrName>style.visibility</p:attrName>
                                        </p:attrNameLst>
                                      </p:cBhvr>
                                      <p:to>
                                        <p:strVal val="visible"/>
                                      </p:to>
                                    </p:set>
                                    <p:anim calcmode="lin" valueType="num">
                                      <p:cBhvr additive="base">
                                        <p:cTn id="34" dur="500" fill="hold"/>
                                        <p:tgtEl>
                                          <p:spTgt spid="68614">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861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68620"/>
                                        </p:tgtEl>
                                        <p:attrNameLst>
                                          <p:attrName>style.visibility</p:attrName>
                                        </p:attrNameLst>
                                      </p:cBhvr>
                                      <p:to>
                                        <p:strVal val="visible"/>
                                      </p:to>
                                    </p:set>
                                    <p:animEffect transition="in" filter="box(in)">
                                      <p:cBhvr>
                                        <p:cTn id="40" dur="500"/>
                                        <p:tgtEl>
                                          <p:spTgt spid="686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1371791" y="0"/>
            <a:ext cx="7772209" cy="514147"/>
          </a:xfrm>
        </p:spPr>
        <p:txBody>
          <a:bodyPr/>
          <a:lstStyle/>
          <a:p>
            <a:pPr algn="ctr" eaLnBrk="1" hangingPunct="1"/>
            <a:r>
              <a:rPr lang="el-GR" altLang="el-GR" sz="2700" smtClean="0">
                <a:latin typeface="Arial" charset="0"/>
              </a:rPr>
              <a:t>Ποιήματα και τραγούδια της άνοιξης.</a:t>
            </a:r>
          </a:p>
        </p:txBody>
      </p:sp>
      <p:sp>
        <p:nvSpPr>
          <p:cNvPr id="70666" name="Rectangle 10"/>
          <p:cNvSpPr>
            <a:spLocks noGrp="1" noChangeArrowheads="1"/>
          </p:cNvSpPr>
          <p:nvPr>
            <p:ph type="body" sz="half" idx="1"/>
          </p:nvPr>
        </p:nvSpPr>
        <p:spPr>
          <a:xfrm>
            <a:off x="251520" y="620688"/>
            <a:ext cx="3026347" cy="3958418"/>
          </a:xfrm>
        </p:spPr>
        <p:txBody>
          <a:bodyPr>
            <a:noAutofit/>
          </a:bodyPr>
          <a:lstStyle/>
          <a:p>
            <a:pPr eaLnBrk="1" hangingPunct="1">
              <a:lnSpc>
                <a:spcPct val="80000"/>
              </a:lnSpc>
              <a:buFontTx/>
              <a:buNone/>
            </a:pPr>
            <a:r>
              <a:rPr lang="el-GR" altLang="el-GR" sz="1400" dirty="0" smtClean="0">
                <a:latin typeface="Arial" pitchFamily="34" charset="0"/>
                <a:cs typeface="Arial" pitchFamily="34" charset="0"/>
              </a:rPr>
              <a:t>H άνοιξη, </a:t>
            </a:r>
            <a:r>
              <a:rPr lang="el-GR" altLang="el-GR" sz="1400" dirty="0" err="1" smtClean="0">
                <a:latin typeface="Arial" pitchFamily="34" charset="0"/>
                <a:cs typeface="Arial" pitchFamily="34" charset="0"/>
              </a:rPr>
              <a:t>περαστικιά</a:t>
            </a:r>
            <a:r>
              <a:rPr lang="el-GR" altLang="el-GR" sz="1400" b="0" dirty="0" smtClean="0">
                <a:latin typeface="Arial" pitchFamily="34" charset="0"/>
                <a:cs typeface="Arial" pitchFamily="34" charset="0"/>
              </a:rPr>
              <a:t>.</a:t>
            </a:r>
            <a:r>
              <a:rPr lang="en-US" altLang="el-GR" sz="1400" b="0" dirty="0" smtClean="0">
                <a:latin typeface="Arial" pitchFamily="34" charset="0"/>
                <a:cs typeface="Arial" pitchFamily="34" charset="0"/>
              </a:rPr>
              <a:t> ..</a:t>
            </a:r>
          </a:p>
          <a:p>
            <a:pPr eaLnBrk="1" hangingPunct="1">
              <a:lnSpc>
                <a:spcPct val="80000"/>
              </a:lnSpc>
              <a:buFontTx/>
              <a:buNone/>
            </a:pPr>
            <a:r>
              <a:rPr lang="en-US" altLang="el-GR" sz="1400" b="0" dirty="0" smtClean="0">
                <a:latin typeface="Arial" pitchFamily="34" charset="0"/>
                <a:cs typeface="Arial" pitchFamily="34" charset="0"/>
              </a:rPr>
              <a:t>   </a:t>
            </a:r>
            <a:r>
              <a:rPr lang="el-GR" altLang="el-GR" sz="1400" b="0" dirty="0" smtClean="0">
                <a:latin typeface="Arial" pitchFamily="34" charset="0"/>
                <a:cs typeface="Arial" pitchFamily="34" charset="0"/>
              </a:rPr>
              <a:t> </a:t>
            </a:r>
            <a:endParaRPr lang="el-GR" altLang="el-GR" sz="1400" b="0" dirty="0" smtClean="0">
              <a:latin typeface="Arial" pitchFamily="34" charset="0"/>
              <a:cs typeface="Arial" pitchFamily="34" charset="0"/>
            </a:endParaRPr>
          </a:p>
          <a:p>
            <a:pPr eaLnBrk="1" hangingPunct="1">
              <a:lnSpc>
                <a:spcPct val="80000"/>
              </a:lnSpc>
              <a:buFontTx/>
              <a:buNone/>
            </a:pPr>
            <a:r>
              <a:rPr lang="el-GR" altLang="el-GR" sz="1400" b="0" dirty="0" smtClean="0">
                <a:latin typeface="Arial" pitchFamily="34" charset="0"/>
                <a:cs typeface="Arial" pitchFamily="34" charset="0"/>
              </a:rPr>
              <a:t>H άνοιξη, </a:t>
            </a:r>
            <a:r>
              <a:rPr lang="el-GR" altLang="el-GR" sz="1400" b="0" dirty="0" err="1" smtClean="0">
                <a:latin typeface="Arial" pitchFamily="34" charset="0"/>
                <a:cs typeface="Arial" pitchFamily="34" charset="0"/>
              </a:rPr>
              <a:t>περαστικιά</a:t>
            </a:r>
            <a:endParaRPr lang="el-GR" altLang="el-GR" sz="1400" b="0" dirty="0" smtClean="0">
              <a:latin typeface="Arial" pitchFamily="34" charset="0"/>
              <a:cs typeface="Arial" pitchFamily="34" charset="0"/>
            </a:endParaRPr>
          </a:p>
          <a:p>
            <a:pPr eaLnBrk="1" hangingPunct="1">
              <a:lnSpc>
                <a:spcPct val="80000"/>
              </a:lnSpc>
              <a:buFontTx/>
              <a:buNone/>
            </a:pPr>
            <a:r>
              <a:rPr lang="el-GR" altLang="el-GR" sz="1400" b="0" dirty="0" smtClean="0">
                <a:latin typeface="Arial" pitchFamily="34" charset="0"/>
                <a:cs typeface="Arial" pitchFamily="34" charset="0"/>
              </a:rPr>
              <a:t>απ’ το σπίτι,</a:t>
            </a:r>
          </a:p>
          <a:p>
            <a:pPr eaLnBrk="1" hangingPunct="1">
              <a:lnSpc>
                <a:spcPct val="80000"/>
              </a:lnSpc>
              <a:buFontTx/>
              <a:buNone/>
            </a:pPr>
            <a:r>
              <a:rPr lang="el-GR" altLang="el-GR" sz="1400" b="0" dirty="0" smtClean="0">
                <a:latin typeface="Arial" pitchFamily="34" charset="0"/>
                <a:cs typeface="Arial" pitchFamily="34" charset="0"/>
              </a:rPr>
              <a:t>έσυρε μια χαρακιά</a:t>
            </a:r>
          </a:p>
          <a:p>
            <a:pPr eaLnBrk="1" hangingPunct="1">
              <a:lnSpc>
                <a:spcPct val="80000"/>
              </a:lnSpc>
              <a:buFontTx/>
              <a:buNone/>
            </a:pPr>
            <a:r>
              <a:rPr lang="el-GR" altLang="el-GR" sz="1400" b="0" dirty="0" smtClean="0">
                <a:latin typeface="Arial" pitchFamily="34" charset="0"/>
                <a:cs typeface="Arial" pitchFamily="34" charset="0"/>
              </a:rPr>
              <a:t>στο φεγγίτη.</a:t>
            </a:r>
          </a:p>
          <a:p>
            <a:pPr eaLnBrk="1" hangingPunct="1">
              <a:lnSpc>
                <a:spcPct val="80000"/>
              </a:lnSpc>
              <a:buFontTx/>
              <a:buNone/>
            </a:pPr>
            <a:r>
              <a:rPr lang="el-GR" altLang="el-GR" sz="1400" b="0" dirty="0" smtClean="0">
                <a:latin typeface="Arial" pitchFamily="34" charset="0"/>
                <a:cs typeface="Arial" pitchFamily="34" charset="0"/>
              </a:rPr>
              <a:t> </a:t>
            </a:r>
          </a:p>
          <a:p>
            <a:pPr eaLnBrk="1" hangingPunct="1">
              <a:lnSpc>
                <a:spcPct val="80000"/>
              </a:lnSpc>
              <a:buFontTx/>
              <a:buNone/>
            </a:pPr>
            <a:r>
              <a:rPr lang="el-GR" altLang="el-GR" sz="1400" b="0" dirty="0" err="1" smtClean="0">
                <a:latin typeface="Arial" pitchFamily="34" charset="0"/>
                <a:cs typeface="Arial" pitchFamily="34" charset="0"/>
              </a:rPr>
              <a:t>Xάραξε</a:t>
            </a:r>
            <a:r>
              <a:rPr lang="el-GR" altLang="el-GR" sz="1400" b="0" dirty="0" smtClean="0">
                <a:latin typeface="Arial" pitchFamily="34" charset="0"/>
                <a:cs typeface="Arial" pitchFamily="34" charset="0"/>
              </a:rPr>
              <a:t> κλαδιά πλεχτά</a:t>
            </a:r>
          </a:p>
          <a:p>
            <a:pPr eaLnBrk="1" hangingPunct="1">
              <a:lnSpc>
                <a:spcPct val="80000"/>
              </a:lnSpc>
              <a:buFontTx/>
              <a:buNone/>
            </a:pPr>
            <a:r>
              <a:rPr lang="el-GR" altLang="el-GR" sz="1400" b="0" dirty="0" smtClean="0">
                <a:latin typeface="Arial" pitchFamily="34" charset="0"/>
                <a:cs typeface="Arial" pitchFamily="34" charset="0"/>
              </a:rPr>
              <a:t>σα γαϊτάνι,</a:t>
            </a:r>
          </a:p>
          <a:p>
            <a:pPr eaLnBrk="1" hangingPunct="1">
              <a:lnSpc>
                <a:spcPct val="80000"/>
              </a:lnSpc>
              <a:buFontTx/>
              <a:buNone/>
            </a:pPr>
            <a:r>
              <a:rPr lang="el-GR" altLang="el-GR" sz="1400" b="0" dirty="0" smtClean="0">
                <a:latin typeface="Arial" pitchFamily="34" charset="0"/>
                <a:cs typeface="Arial" pitchFamily="34" charset="0"/>
              </a:rPr>
              <a:t>και τα φύλλα τα δετά</a:t>
            </a:r>
          </a:p>
          <a:p>
            <a:pPr eaLnBrk="1" hangingPunct="1">
              <a:lnSpc>
                <a:spcPct val="80000"/>
              </a:lnSpc>
              <a:buFontTx/>
              <a:buNone/>
            </a:pPr>
            <a:r>
              <a:rPr lang="el-GR" altLang="el-GR" sz="1400" b="0" dirty="0" smtClean="0">
                <a:latin typeface="Arial" pitchFamily="34" charset="0"/>
                <a:cs typeface="Arial" pitchFamily="34" charset="0"/>
              </a:rPr>
              <a:t>σε στεφάνι,</a:t>
            </a:r>
          </a:p>
          <a:p>
            <a:pPr eaLnBrk="1" hangingPunct="1">
              <a:lnSpc>
                <a:spcPct val="80000"/>
              </a:lnSpc>
              <a:buFontTx/>
              <a:buNone/>
            </a:pPr>
            <a:r>
              <a:rPr lang="el-GR" altLang="el-GR" sz="1400" b="0" dirty="0" smtClean="0">
                <a:latin typeface="Arial" pitchFamily="34" charset="0"/>
                <a:cs typeface="Arial" pitchFamily="34" charset="0"/>
              </a:rPr>
              <a:t> </a:t>
            </a:r>
          </a:p>
          <a:p>
            <a:pPr eaLnBrk="1" hangingPunct="1">
              <a:lnSpc>
                <a:spcPct val="80000"/>
              </a:lnSpc>
              <a:buFontTx/>
              <a:buNone/>
            </a:pPr>
            <a:r>
              <a:rPr lang="el-GR" altLang="el-GR" sz="1400" b="0" dirty="0" smtClean="0">
                <a:latin typeface="Arial" pitchFamily="34" charset="0"/>
                <a:cs typeface="Arial" pitchFamily="34" charset="0"/>
              </a:rPr>
              <a:t>και τ’ αγέρι όταν περνά</a:t>
            </a:r>
          </a:p>
          <a:p>
            <a:pPr eaLnBrk="1" hangingPunct="1">
              <a:lnSpc>
                <a:spcPct val="80000"/>
              </a:lnSpc>
              <a:buFontTx/>
              <a:buNone/>
            </a:pPr>
            <a:r>
              <a:rPr lang="el-GR" altLang="el-GR" sz="1400" b="0" dirty="0" smtClean="0">
                <a:latin typeface="Arial" pitchFamily="34" charset="0"/>
                <a:cs typeface="Arial" pitchFamily="34" charset="0"/>
              </a:rPr>
              <a:t>στα κοτσάνια,</a:t>
            </a:r>
          </a:p>
          <a:p>
            <a:pPr eaLnBrk="1" hangingPunct="1">
              <a:lnSpc>
                <a:spcPct val="80000"/>
              </a:lnSpc>
              <a:buFontTx/>
              <a:buNone/>
            </a:pPr>
            <a:r>
              <a:rPr lang="el-GR" altLang="el-GR" sz="1400" b="0" dirty="0" smtClean="0">
                <a:latin typeface="Arial" pitchFamily="34" charset="0"/>
                <a:cs typeface="Arial" pitchFamily="34" charset="0"/>
              </a:rPr>
              <a:t>κάνουν όλα ταπεινά</a:t>
            </a:r>
          </a:p>
          <a:p>
            <a:pPr eaLnBrk="1" hangingPunct="1">
              <a:lnSpc>
                <a:spcPct val="80000"/>
              </a:lnSpc>
              <a:buFontTx/>
              <a:buNone/>
            </a:pPr>
            <a:r>
              <a:rPr lang="el-GR" altLang="el-GR" sz="1400" b="0" dirty="0" smtClean="0">
                <a:latin typeface="Arial" pitchFamily="34" charset="0"/>
                <a:cs typeface="Arial" pitchFamily="34" charset="0"/>
              </a:rPr>
              <a:t>μια μετάνοια.</a:t>
            </a:r>
          </a:p>
          <a:p>
            <a:pPr eaLnBrk="1" hangingPunct="1">
              <a:lnSpc>
                <a:spcPct val="80000"/>
              </a:lnSpc>
              <a:buFontTx/>
              <a:buNone/>
            </a:pPr>
            <a:r>
              <a:rPr lang="el-GR" altLang="el-GR" sz="1400" b="0" dirty="0" smtClean="0">
                <a:latin typeface="Arial" pitchFamily="34" charset="0"/>
                <a:cs typeface="Arial" pitchFamily="34" charset="0"/>
              </a:rPr>
              <a:t> </a:t>
            </a:r>
          </a:p>
          <a:p>
            <a:pPr eaLnBrk="1" hangingPunct="1">
              <a:lnSpc>
                <a:spcPct val="80000"/>
              </a:lnSpc>
              <a:buFontTx/>
              <a:buNone/>
            </a:pPr>
            <a:r>
              <a:rPr lang="el-GR" altLang="el-GR" sz="1400" b="0" dirty="0" smtClean="0">
                <a:latin typeface="Arial" pitchFamily="34" charset="0"/>
                <a:cs typeface="Arial" pitchFamily="34" charset="0"/>
              </a:rPr>
              <a:t>Πέρασε απ’ τις γνωστικές</a:t>
            </a:r>
          </a:p>
          <a:p>
            <a:pPr eaLnBrk="1" hangingPunct="1">
              <a:lnSpc>
                <a:spcPct val="80000"/>
              </a:lnSpc>
              <a:buFontTx/>
              <a:buNone/>
            </a:pPr>
            <a:r>
              <a:rPr lang="el-GR" altLang="el-GR" sz="1400" b="0" dirty="0" smtClean="0">
                <a:latin typeface="Arial" pitchFamily="34" charset="0"/>
                <a:cs typeface="Arial" pitchFamily="34" charset="0"/>
              </a:rPr>
              <a:t>τις κοπέλες</a:t>
            </a:r>
          </a:p>
          <a:p>
            <a:pPr eaLnBrk="1" hangingPunct="1">
              <a:lnSpc>
                <a:spcPct val="80000"/>
              </a:lnSpc>
              <a:buFontTx/>
              <a:buNone/>
            </a:pPr>
            <a:r>
              <a:rPr lang="el-GR" altLang="el-GR" sz="1400" b="0" dirty="0" smtClean="0">
                <a:latin typeface="Arial" pitchFamily="34" charset="0"/>
                <a:cs typeface="Arial" pitchFamily="34" charset="0"/>
              </a:rPr>
              <a:t>κι άνθισαν ποδιές λευκές</a:t>
            </a:r>
          </a:p>
          <a:p>
            <a:pPr eaLnBrk="1" hangingPunct="1">
              <a:lnSpc>
                <a:spcPct val="80000"/>
              </a:lnSpc>
              <a:buFontTx/>
              <a:buNone/>
            </a:pPr>
            <a:r>
              <a:rPr lang="el-GR" altLang="el-GR" sz="1400" b="0" dirty="0" smtClean="0">
                <a:latin typeface="Arial" pitchFamily="34" charset="0"/>
                <a:cs typeface="Arial" pitchFamily="34" charset="0"/>
              </a:rPr>
              <a:t>και κορδέλες.</a:t>
            </a:r>
          </a:p>
          <a:p>
            <a:pPr eaLnBrk="1" hangingPunct="1">
              <a:lnSpc>
                <a:spcPct val="80000"/>
              </a:lnSpc>
              <a:buFontTx/>
              <a:buNone/>
            </a:pPr>
            <a:r>
              <a:rPr lang="el-GR" altLang="el-GR" sz="1400" b="0" dirty="0" smtClean="0">
                <a:latin typeface="Arial" pitchFamily="34" charset="0"/>
                <a:cs typeface="Arial" pitchFamily="34" charset="0"/>
              </a:rPr>
              <a:t> </a:t>
            </a:r>
          </a:p>
          <a:p>
            <a:pPr eaLnBrk="1" hangingPunct="1">
              <a:lnSpc>
                <a:spcPct val="80000"/>
              </a:lnSpc>
              <a:buFontTx/>
              <a:buNone/>
            </a:pPr>
            <a:r>
              <a:rPr lang="el-GR" altLang="el-GR" sz="1400" b="0" dirty="0" smtClean="0">
                <a:latin typeface="Arial" pitchFamily="34" charset="0"/>
                <a:cs typeface="Arial" pitchFamily="34" charset="0"/>
              </a:rPr>
              <a:t>Άγιασε τα χώματα</a:t>
            </a:r>
          </a:p>
          <a:p>
            <a:pPr eaLnBrk="1" hangingPunct="1">
              <a:lnSpc>
                <a:spcPct val="80000"/>
              </a:lnSpc>
              <a:buFontTx/>
              <a:buNone/>
            </a:pPr>
            <a:r>
              <a:rPr lang="el-GR" altLang="el-GR" sz="1400" b="0" dirty="0" smtClean="0">
                <a:latin typeface="Arial" pitchFamily="34" charset="0"/>
                <a:cs typeface="Arial" pitchFamily="34" charset="0"/>
              </a:rPr>
              <a:t>μ’ άγια μύρα,</a:t>
            </a:r>
          </a:p>
          <a:p>
            <a:pPr eaLnBrk="1" hangingPunct="1">
              <a:lnSpc>
                <a:spcPct val="80000"/>
              </a:lnSpc>
              <a:buFontTx/>
              <a:buNone/>
            </a:pPr>
            <a:r>
              <a:rPr lang="el-GR" altLang="el-GR" sz="1400" b="0" dirty="0" smtClean="0">
                <a:latin typeface="Arial" pitchFamily="34" charset="0"/>
                <a:cs typeface="Arial" pitchFamily="34" charset="0"/>
              </a:rPr>
              <a:t>κι </a:t>
            </a:r>
            <a:r>
              <a:rPr lang="el-GR" altLang="el-GR" sz="1400" b="0" dirty="0" err="1" smtClean="0">
                <a:latin typeface="Arial" pitchFamily="34" charset="0"/>
                <a:cs typeface="Arial" pitchFamily="34" charset="0"/>
              </a:rPr>
              <a:t>είν</a:t>
            </a:r>
            <a:r>
              <a:rPr lang="el-GR" altLang="el-GR" sz="1400" b="0" dirty="0" smtClean="0">
                <a:latin typeface="Arial" pitchFamily="34" charset="0"/>
                <a:cs typeface="Arial" pitchFamily="34" charset="0"/>
              </a:rPr>
              <a:t>’ ευκές τα χρώματα, </a:t>
            </a:r>
          </a:p>
          <a:p>
            <a:pPr eaLnBrk="1" hangingPunct="1">
              <a:lnSpc>
                <a:spcPct val="80000"/>
              </a:lnSpc>
              <a:buFontTx/>
              <a:buNone/>
            </a:pPr>
            <a:r>
              <a:rPr lang="el-GR" altLang="el-GR" sz="1400" b="0" dirty="0" smtClean="0">
                <a:latin typeface="Arial" pitchFamily="34" charset="0"/>
                <a:cs typeface="Arial" pitchFamily="34" charset="0"/>
              </a:rPr>
              <a:t>γύρα-γύρα</a:t>
            </a:r>
            <a:r>
              <a:rPr lang="el-GR" altLang="el-GR" sz="1400" b="0" dirty="0" smtClean="0">
                <a:latin typeface="Arial" pitchFamily="34" charset="0"/>
                <a:cs typeface="Arial" pitchFamily="34" charset="0"/>
              </a:rPr>
              <a:t>.</a:t>
            </a:r>
          </a:p>
          <a:p>
            <a:pPr eaLnBrk="1" hangingPunct="1">
              <a:lnSpc>
                <a:spcPct val="80000"/>
              </a:lnSpc>
              <a:buFontTx/>
              <a:buNone/>
            </a:pPr>
            <a:endParaRPr lang="el-GR" altLang="el-GR" sz="1400" b="0" dirty="0" smtClean="0">
              <a:latin typeface="Arial" pitchFamily="34" charset="0"/>
              <a:cs typeface="Arial" pitchFamily="34" charset="0"/>
            </a:endParaRPr>
          </a:p>
          <a:p>
            <a:pPr>
              <a:lnSpc>
                <a:spcPct val="80000"/>
              </a:lnSpc>
              <a:buNone/>
            </a:pPr>
            <a:r>
              <a:rPr lang="el-GR" altLang="el-GR" sz="1400" b="0" dirty="0" smtClean="0">
                <a:latin typeface="Arial" pitchFamily="34" charset="0"/>
                <a:cs typeface="Arial" pitchFamily="34" charset="0"/>
              </a:rPr>
              <a:t>(</a:t>
            </a:r>
            <a:r>
              <a:rPr lang="el-GR" altLang="el-GR" sz="1400" b="0" dirty="0" err="1" smtClean="0">
                <a:latin typeface="Arial" pitchFamily="34" charset="0"/>
                <a:cs typeface="Arial" pitchFamily="34" charset="0"/>
              </a:rPr>
              <a:t>Tέλλος</a:t>
            </a:r>
            <a:r>
              <a:rPr lang="el-GR" altLang="el-GR" sz="1400" b="0" dirty="0" smtClean="0">
                <a:latin typeface="Arial" pitchFamily="34" charset="0"/>
                <a:cs typeface="Arial" pitchFamily="34" charset="0"/>
              </a:rPr>
              <a:t> Άγρας)</a:t>
            </a:r>
            <a:endParaRPr lang="el-GR" altLang="el-GR" sz="1400" b="0" dirty="0" smtClean="0">
              <a:latin typeface="Arial" pitchFamily="34" charset="0"/>
              <a:cs typeface="Arial" pitchFamily="34" charset="0"/>
            </a:endParaRPr>
          </a:p>
        </p:txBody>
      </p:sp>
      <p:sp>
        <p:nvSpPr>
          <p:cNvPr id="70668" name="Rectangle 12"/>
          <p:cNvSpPr>
            <a:spLocks noGrp="1" noChangeArrowheads="1"/>
          </p:cNvSpPr>
          <p:nvPr>
            <p:ph type="body" sz="half" idx="2"/>
          </p:nvPr>
        </p:nvSpPr>
        <p:spPr>
          <a:xfrm>
            <a:off x="2771800" y="692696"/>
            <a:ext cx="4977041" cy="5616624"/>
          </a:xfrm>
        </p:spPr>
        <p:txBody>
          <a:bodyPr>
            <a:noAutofit/>
          </a:bodyPr>
          <a:lstStyle/>
          <a:p>
            <a:pPr eaLnBrk="1" hangingPunct="1">
              <a:buFontTx/>
              <a:buNone/>
            </a:pPr>
            <a:r>
              <a:rPr lang="el-GR" altLang="el-GR" sz="1400" dirty="0" smtClean="0">
                <a:latin typeface="Arial" pitchFamily="34" charset="0"/>
                <a:cs typeface="Arial" pitchFamily="34" charset="0"/>
              </a:rPr>
              <a:t>                      Δε μ’ ακούς;</a:t>
            </a:r>
            <a:endParaRPr lang="en-US" altLang="el-GR" sz="1400" dirty="0" smtClean="0">
              <a:latin typeface="Arial" pitchFamily="34" charset="0"/>
              <a:cs typeface="Arial" pitchFamily="34" charset="0"/>
            </a:endParaRPr>
          </a:p>
          <a:p>
            <a:pPr eaLnBrk="1" hangingPunct="1">
              <a:buFontTx/>
              <a:buNone/>
            </a:pPr>
            <a:r>
              <a:rPr lang="en-US" altLang="el-GR" sz="1400" b="0" dirty="0" smtClean="0">
                <a:latin typeface="Arial" pitchFamily="34" charset="0"/>
                <a:cs typeface="Arial" pitchFamily="34" charset="0"/>
              </a:rPr>
              <a:t>	</a:t>
            </a:r>
            <a:r>
              <a:rPr lang="el-GR" altLang="el-GR" sz="1400" b="0" dirty="0" smtClean="0">
                <a:latin typeface="Arial" pitchFamily="34" charset="0"/>
                <a:cs typeface="Arial" pitchFamily="34" charset="0"/>
              </a:rPr>
              <a:t>Έρχομαι μέσα απ’ τα δέντρα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Έλα, έλα, κοριτσάκι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Μυρίζω πασχαλιά και μαντζουράνα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Έλα, έλα, αγοράκι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Κυλίσου στο χώμα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Κάνε </a:t>
            </a:r>
            <a:r>
              <a:rPr lang="el-GR" altLang="el-GR" sz="1400" b="0" dirty="0" err="1" smtClean="0">
                <a:latin typeface="Arial" pitchFamily="34" charset="0"/>
                <a:cs typeface="Arial" pitchFamily="34" charset="0"/>
              </a:rPr>
              <a:t>κολοτούμπες</a:t>
            </a:r>
            <a:r>
              <a:rPr lang="el-GR" altLang="el-GR" sz="1400" b="0" dirty="0" smtClean="0">
                <a:latin typeface="Arial" pitchFamily="34" charset="0"/>
                <a:cs typeface="Arial" pitchFamily="34" charset="0"/>
              </a:rPr>
              <a:t> </a:t>
            </a:r>
            <a:r>
              <a:rPr lang="el-GR" altLang="el-GR" sz="1400" b="0" dirty="0" smtClean="0">
                <a:latin typeface="Arial" pitchFamily="34" charset="0"/>
                <a:cs typeface="Arial" pitchFamily="34" charset="0"/>
              </a:rPr>
              <a:t>στο γρασίδι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Αγκάλιασε σφιχτά τη γάτα σου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Ρίξε μια πέτρα </a:t>
            </a:r>
            <a:r>
              <a:rPr lang="el-GR" altLang="el-GR" sz="1400" b="0" dirty="0" smtClean="0">
                <a:latin typeface="Arial" pitchFamily="34" charset="0"/>
                <a:cs typeface="Arial" pitchFamily="34" charset="0"/>
              </a:rPr>
              <a:t>στο χελιδόνι </a:t>
            </a:r>
            <a:r>
              <a:rPr lang="el-GR" altLang="el-GR" sz="1400" b="0" dirty="0" smtClean="0">
                <a:latin typeface="Arial" pitchFamily="34" charset="0"/>
                <a:cs typeface="Arial" pitchFamily="34" charset="0"/>
              </a:rPr>
              <a:t>που σε κοιτά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Στο συρματόπλεγμα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Βγάλε μια δυνατή φωνή να ξελαφρώσεις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Δώσε μια κλοτσιά στη μπάλα σου να φτάσει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Στα ουράνια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Έρχομαι μέσα απ’ τα δέντρα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Κλέψε ένα τριαντάφυλλο απ’ τον κήπο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Του γείτονα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Γύρνα στη σούβλα το πασχαλιάτικο αρνί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Κόψε μια μαργαρίτα μ’ αγαπά - δε μ’ αγαπά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Φτιάξε μαγιάτικο στεφάνι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Με παπαρούνες, χαμομήλια και πράσινα στάρια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Έλα, έλα, αγοράκι </a:t>
            </a:r>
            <a:br>
              <a:rPr lang="el-GR" altLang="el-GR" sz="1400" b="0" dirty="0" smtClean="0">
                <a:latin typeface="Arial" pitchFamily="34" charset="0"/>
                <a:cs typeface="Arial" pitchFamily="34" charset="0"/>
              </a:rPr>
            </a:br>
            <a:r>
              <a:rPr lang="el-GR" altLang="el-GR" sz="1400" b="0" dirty="0" smtClean="0">
                <a:latin typeface="Arial" pitchFamily="34" charset="0"/>
                <a:cs typeface="Arial" pitchFamily="34" charset="0"/>
              </a:rPr>
              <a:t>Έλα, έλα, κοριτσάκι</a:t>
            </a:r>
            <a:r>
              <a:rPr lang="el-GR" altLang="el-GR" sz="1400" dirty="0" smtClean="0">
                <a:latin typeface="Arial" pitchFamily="34" charset="0"/>
                <a:cs typeface="Arial" pitchFamily="34" charset="0"/>
              </a:rPr>
              <a:t> </a:t>
            </a:r>
            <a:br>
              <a:rPr lang="el-GR" altLang="el-GR" sz="1400" dirty="0" smtClean="0">
                <a:latin typeface="Arial" pitchFamily="34" charset="0"/>
                <a:cs typeface="Arial" pitchFamily="34" charset="0"/>
              </a:rPr>
            </a:br>
            <a:r>
              <a:rPr lang="el-GR" altLang="el-GR" sz="1400" dirty="0" smtClean="0">
                <a:latin typeface="Arial" pitchFamily="34" charset="0"/>
                <a:cs typeface="Arial" pitchFamily="34" charset="0"/>
              </a:rPr>
              <a:t>Δε μ’ ακούς; </a:t>
            </a:r>
            <a:br>
              <a:rPr lang="el-GR" altLang="el-GR" sz="1400" dirty="0" smtClean="0">
                <a:latin typeface="Arial" pitchFamily="34" charset="0"/>
                <a:cs typeface="Arial" pitchFamily="34" charset="0"/>
              </a:rPr>
            </a:br>
            <a:r>
              <a:rPr lang="el-GR" altLang="el-GR" sz="1400" dirty="0" smtClean="0">
                <a:latin typeface="Arial" pitchFamily="34" charset="0"/>
                <a:cs typeface="Arial" pitchFamily="34" charset="0"/>
              </a:rPr>
              <a:t>Είμαι η άνοιξη</a:t>
            </a:r>
            <a:r>
              <a:rPr lang="el-GR" altLang="el-GR" sz="1400" dirty="0" smtClean="0">
                <a:latin typeface="Arial" pitchFamily="34" charset="0"/>
                <a:cs typeface="Arial" pitchFamily="34" charset="0"/>
              </a:rPr>
              <a:t>.</a:t>
            </a:r>
          </a:p>
          <a:p>
            <a:pPr>
              <a:buNone/>
            </a:pPr>
            <a:r>
              <a:rPr lang="el-GR" altLang="el-GR" sz="1400" b="0" dirty="0" smtClean="0">
                <a:latin typeface="Arial" pitchFamily="34" charset="0"/>
                <a:cs typeface="Arial" pitchFamily="34" charset="0"/>
              </a:rPr>
              <a:t>       </a:t>
            </a:r>
            <a:r>
              <a:rPr lang="en-US" altLang="el-GR" sz="1400" b="0" dirty="0" smtClean="0">
                <a:latin typeface="Arial" pitchFamily="34" charset="0"/>
                <a:cs typeface="Arial" pitchFamily="34" charset="0"/>
              </a:rPr>
              <a:t>(</a:t>
            </a:r>
            <a:r>
              <a:rPr lang="el-GR" altLang="el-GR" sz="1400" b="0" dirty="0" err="1" smtClean="0">
                <a:latin typeface="Arial" pitchFamily="34" charset="0"/>
                <a:cs typeface="Arial" pitchFamily="34" charset="0"/>
              </a:rPr>
              <a:t>Μάρω</a:t>
            </a:r>
            <a:r>
              <a:rPr lang="el-GR" altLang="el-GR" sz="1400" b="0" dirty="0" smtClean="0">
                <a:latin typeface="Arial" pitchFamily="34" charset="0"/>
                <a:cs typeface="Arial" pitchFamily="34" charset="0"/>
              </a:rPr>
              <a:t> Λοΐζου)</a:t>
            </a:r>
            <a:endParaRPr lang="el-GR" altLang="el-GR" sz="1400" dirty="0" smtClean="0">
              <a:latin typeface="Arial" pitchFamily="34" charset="0"/>
              <a:cs typeface="Arial" pitchFamily="34" charset="0"/>
            </a:endParaRPr>
          </a:p>
        </p:txBody>
      </p:sp>
      <p:pic>
        <p:nvPicPr>
          <p:cNvPr id="70670" name="Picture 14" descr="images"/>
          <p:cNvPicPr>
            <a:picLocks noChangeAspect="1" noChangeArrowheads="1"/>
          </p:cNvPicPr>
          <p:nvPr/>
        </p:nvPicPr>
        <p:blipFill>
          <a:blip r:embed="rId2" cstate="print"/>
          <a:srcRect/>
          <a:stretch>
            <a:fillRect/>
          </a:stretch>
        </p:blipFill>
        <p:spPr bwMode="auto">
          <a:xfrm>
            <a:off x="5652120" y="5157192"/>
            <a:ext cx="2946103" cy="154243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60"/>
                                        </p:tgtEl>
                                        <p:attrNameLst>
                                          <p:attrName>style.visibility</p:attrName>
                                        </p:attrNameLst>
                                      </p:cBhvr>
                                      <p:to>
                                        <p:strVal val="visible"/>
                                      </p:to>
                                    </p:set>
                                    <p:anim calcmode="lin" valueType="num">
                                      <p:cBhvr additive="base">
                                        <p:cTn id="7" dur="500" fill="hold"/>
                                        <p:tgtEl>
                                          <p:spTgt spid="70660"/>
                                        </p:tgtEl>
                                        <p:attrNameLst>
                                          <p:attrName>ppt_x</p:attrName>
                                        </p:attrNameLst>
                                      </p:cBhvr>
                                      <p:tavLst>
                                        <p:tav tm="0">
                                          <p:val>
                                            <p:strVal val="#ppt_x"/>
                                          </p:val>
                                        </p:tav>
                                        <p:tav tm="100000">
                                          <p:val>
                                            <p:strVal val="#ppt_x"/>
                                          </p:val>
                                        </p:tav>
                                      </p:tavLst>
                                    </p:anim>
                                    <p:anim calcmode="lin" valueType="num">
                                      <p:cBhvr additive="base">
                                        <p:cTn id="8" dur="500" fill="hold"/>
                                        <p:tgtEl>
                                          <p:spTgt spid="7066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0666">
                                            <p:txEl>
                                              <p:pRg st="0" end="0"/>
                                            </p:txEl>
                                          </p:spTgt>
                                        </p:tgtEl>
                                        <p:attrNameLst>
                                          <p:attrName>style.visibility</p:attrName>
                                        </p:attrNameLst>
                                      </p:cBhvr>
                                      <p:to>
                                        <p:strVal val="visible"/>
                                      </p:to>
                                    </p:set>
                                    <p:anim calcmode="lin" valueType="num">
                                      <p:cBhvr additive="base">
                                        <p:cTn id="13" dur="500" fill="hold"/>
                                        <p:tgtEl>
                                          <p:spTgt spid="7066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66">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0666">
                                            <p:txEl>
                                              <p:pRg st="1" end="1"/>
                                            </p:txEl>
                                          </p:spTgt>
                                        </p:tgtEl>
                                        <p:attrNameLst>
                                          <p:attrName>style.visibility</p:attrName>
                                        </p:attrNameLst>
                                      </p:cBhvr>
                                      <p:to>
                                        <p:strVal val="visible"/>
                                      </p:to>
                                    </p:set>
                                    <p:anim calcmode="lin" valueType="num">
                                      <p:cBhvr additive="base">
                                        <p:cTn id="17" dur="500" fill="hold"/>
                                        <p:tgtEl>
                                          <p:spTgt spid="7066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0666">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0666">
                                            <p:txEl>
                                              <p:pRg st="2" end="2"/>
                                            </p:txEl>
                                          </p:spTgt>
                                        </p:tgtEl>
                                        <p:attrNameLst>
                                          <p:attrName>style.visibility</p:attrName>
                                        </p:attrNameLst>
                                      </p:cBhvr>
                                      <p:to>
                                        <p:strVal val="visible"/>
                                      </p:to>
                                    </p:set>
                                    <p:anim calcmode="lin" valueType="num">
                                      <p:cBhvr additive="base">
                                        <p:cTn id="21" dur="500" fill="hold"/>
                                        <p:tgtEl>
                                          <p:spTgt spid="70666">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0666">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0666">
                                            <p:txEl>
                                              <p:pRg st="3" end="3"/>
                                            </p:txEl>
                                          </p:spTgt>
                                        </p:tgtEl>
                                        <p:attrNameLst>
                                          <p:attrName>style.visibility</p:attrName>
                                        </p:attrNameLst>
                                      </p:cBhvr>
                                      <p:to>
                                        <p:strVal val="visible"/>
                                      </p:to>
                                    </p:set>
                                    <p:anim calcmode="lin" valueType="num">
                                      <p:cBhvr additive="base">
                                        <p:cTn id="25" dur="500" fill="hold"/>
                                        <p:tgtEl>
                                          <p:spTgt spid="7066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0666">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0666">
                                            <p:txEl>
                                              <p:pRg st="4" end="4"/>
                                            </p:txEl>
                                          </p:spTgt>
                                        </p:tgtEl>
                                        <p:attrNameLst>
                                          <p:attrName>style.visibility</p:attrName>
                                        </p:attrNameLst>
                                      </p:cBhvr>
                                      <p:to>
                                        <p:strVal val="visible"/>
                                      </p:to>
                                    </p:set>
                                    <p:anim calcmode="lin" valueType="num">
                                      <p:cBhvr additive="base">
                                        <p:cTn id="29" dur="500" fill="hold"/>
                                        <p:tgtEl>
                                          <p:spTgt spid="70666">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0666">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0666">
                                            <p:txEl>
                                              <p:pRg st="5" end="5"/>
                                            </p:txEl>
                                          </p:spTgt>
                                        </p:tgtEl>
                                        <p:attrNameLst>
                                          <p:attrName>style.visibility</p:attrName>
                                        </p:attrNameLst>
                                      </p:cBhvr>
                                      <p:to>
                                        <p:strVal val="visible"/>
                                      </p:to>
                                    </p:set>
                                    <p:anim calcmode="lin" valueType="num">
                                      <p:cBhvr additive="base">
                                        <p:cTn id="33" dur="500" fill="hold"/>
                                        <p:tgtEl>
                                          <p:spTgt spid="70666">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0666">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70666">
                                            <p:txEl>
                                              <p:pRg st="6" end="6"/>
                                            </p:txEl>
                                          </p:spTgt>
                                        </p:tgtEl>
                                        <p:attrNameLst>
                                          <p:attrName>style.visibility</p:attrName>
                                        </p:attrNameLst>
                                      </p:cBhvr>
                                      <p:to>
                                        <p:strVal val="visible"/>
                                      </p:to>
                                    </p:set>
                                    <p:anim calcmode="lin" valueType="num">
                                      <p:cBhvr additive="base">
                                        <p:cTn id="37" dur="500" fill="hold"/>
                                        <p:tgtEl>
                                          <p:spTgt spid="7066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0666">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70666">
                                            <p:txEl>
                                              <p:pRg st="7" end="7"/>
                                            </p:txEl>
                                          </p:spTgt>
                                        </p:tgtEl>
                                        <p:attrNameLst>
                                          <p:attrName>style.visibility</p:attrName>
                                        </p:attrNameLst>
                                      </p:cBhvr>
                                      <p:to>
                                        <p:strVal val="visible"/>
                                      </p:to>
                                    </p:set>
                                    <p:anim calcmode="lin" valueType="num">
                                      <p:cBhvr additive="base">
                                        <p:cTn id="41" dur="500" fill="hold"/>
                                        <p:tgtEl>
                                          <p:spTgt spid="70666">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0666">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70666">
                                            <p:txEl>
                                              <p:pRg st="8" end="8"/>
                                            </p:txEl>
                                          </p:spTgt>
                                        </p:tgtEl>
                                        <p:attrNameLst>
                                          <p:attrName>style.visibility</p:attrName>
                                        </p:attrNameLst>
                                      </p:cBhvr>
                                      <p:to>
                                        <p:strVal val="visible"/>
                                      </p:to>
                                    </p:set>
                                    <p:anim calcmode="lin" valueType="num">
                                      <p:cBhvr additive="base">
                                        <p:cTn id="45" dur="500" fill="hold"/>
                                        <p:tgtEl>
                                          <p:spTgt spid="70666">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0666">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70666">
                                            <p:txEl>
                                              <p:pRg st="9" end="9"/>
                                            </p:txEl>
                                          </p:spTgt>
                                        </p:tgtEl>
                                        <p:attrNameLst>
                                          <p:attrName>style.visibility</p:attrName>
                                        </p:attrNameLst>
                                      </p:cBhvr>
                                      <p:to>
                                        <p:strVal val="visible"/>
                                      </p:to>
                                    </p:set>
                                    <p:anim calcmode="lin" valueType="num">
                                      <p:cBhvr additive="base">
                                        <p:cTn id="49" dur="500" fill="hold"/>
                                        <p:tgtEl>
                                          <p:spTgt spid="70666">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0666">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70666">
                                            <p:txEl>
                                              <p:pRg st="10" end="10"/>
                                            </p:txEl>
                                          </p:spTgt>
                                        </p:tgtEl>
                                        <p:attrNameLst>
                                          <p:attrName>style.visibility</p:attrName>
                                        </p:attrNameLst>
                                      </p:cBhvr>
                                      <p:to>
                                        <p:strVal val="visible"/>
                                      </p:to>
                                    </p:set>
                                    <p:anim calcmode="lin" valueType="num">
                                      <p:cBhvr additive="base">
                                        <p:cTn id="53" dur="500" fill="hold"/>
                                        <p:tgtEl>
                                          <p:spTgt spid="70666">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70666">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70666">
                                            <p:txEl>
                                              <p:pRg st="11" end="11"/>
                                            </p:txEl>
                                          </p:spTgt>
                                        </p:tgtEl>
                                        <p:attrNameLst>
                                          <p:attrName>style.visibility</p:attrName>
                                        </p:attrNameLst>
                                      </p:cBhvr>
                                      <p:to>
                                        <p:strVal val="visible"/>
                                      </p:to>
                                    </p:set>
                                    <p:anim calcmode="lin" valueType="num">
                                      <p:cBhvr additive="base">
                                        <p:cTn id="57" dur="500" fill="hold"/>
                                        <p:tgtEl>
                                          <p:spTgt spid="70666">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70666">
                                            <p:txEl>
                                              <p:pRg st="11" end="11"/>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70666">
                                            <p:txEl>
                                              <p:pRg st="12" end="12"/>
                                            </p:txEl>
                                          </p:spTgt>
                                        </p:tgtEl>
                                        <p:attrNameLst>
                                          <p:attrName>style.visibility</p:attrName>
                                        </p:attrNameLst>
                                      </p:cBhvr>
                                      <p:to>
                                        <p:strVal val="visible"/>
                                      </p:to>
                                    </p:set>
                                    <p:anim calcmode="lin" valueType="num">
                                      <p:cBhvr additive="base">
                                        <p:cTn id="61" dur="500" fill="hold"/>
                                        <p:tgtEl>
                                          <p:spTgt spid="70666">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0666">
                                            <p:txEl>
                                              <p:pRg st="12" end="12"/>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70666">
                                            <p:txEl>
                                              <p:pRg st="13" end="13"/>
                                            </p:txEl>
                                          </p:spTgt>
                                        </p:tgtEl>
                                        <p:attrNameLst>
                                          <p:attrName>style.visibility</p:attrName>
                                        </p:attrNameLst>
                                      </p:cBhvr>
                                      <p:to>
                                        <p:strVal val="visible"/>
                                      </p:to>
                                    </p:set>
                                    <p:anim calcmode="lin" valueType="num">
                                      <p:cBhvr additive="base">
                                        <p:cTn id="65" dur="500" fill="hold"/>
                                        <p:tgtEl>
                                          <p:spTgt spid="70666">
                                            <p:txEl>
                                              <p:pRg st="13" end="13"/>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70666">
                                            <p:txEl>
                                              <p:pRg st="13" end="13"/>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70666">
                                            <p:txEl>
                                              <p:pRg st="14" end="14"/>
                                            </p:txEl>
                                          </p:spTgt>
                                        </p:tgtEl>
                                        <p:attrNameLst>
                                          <p:attrName>style.visibility</p:attrName>
                                        </p:attrNameLst>
                                      </p:cBhvr>
                                      <p:to>
                                        <p:strVal val="visible"/>
                                      </p:to>
                                    </p:set>
                                    <p:anim calcmode="lin" valueType="num">
                                      <p:cBhvr additive="base">
                                        <p:cTn id="69" dur="500" fill="hold"/>
                                        <p:tgtEl>
                                          <p:spTgt spid="70666">
                                            <p:txEl>
                                              <p:pRg st="14" end="14"/>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70666">
                                            <p:txEl>
                                              <p:pRg st="14" end="14"/>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70666">
                                            <p:txEl>
                                              <p:pRg st="15" end="15"/>
                                            </p:txEl>
                                          </p:spTgt>
                                        </p:tgtEl>
                                        <p:attrNameLst>
                                          <p:attrName>style.visibility</p:attrName>
                                        </p:attrNameLst>
                                      </p:cBhvr>
                                      <p:to>
                                        <p:strVal val="visible"/>
                                      </p:to>
                                    </p:set>
                                    <p:anim calcmode="lin" valueType="num">
                                      <p:cBhvr additive="base">
                                        <p:cTn id="73" dur="500" fill="hold"/>
                                        <p:tgtEl>
                                          <p:spTgt spid="70666">
                                            <p:txEl>
                                              <p:pRg st="15" end="1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0666">
                                            <p:txEl>
                                              <p:pRg st="15" end="15"/>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70666">
                                            <p:txEl>
                                              <p:pRg st="16" end="16"/>
                                            </p:txEl>
                                          </p:spTgt>
                                        </p:tgtEl>
                                        <p:attrNameLst>
                                          <p:attrName>style.visibility</p:attrName>
                                        </p:attrNameLst>
                                      </p:cBhvr>
                                      <p:to>
                                        <p:strVal val="visible"/>
                                      </p:to>
                                    </p:set>
                                    <p:anim calcmode="lin" valueType="num">
                                      <p:cBhvr additive="base">
                                        <p:cTn id="77" dur="500" fill="hold"/>
                                        <p:tgtEl>
                                          <p:spTgt spid="70666">
                                            <p:txEl>
                                              <p:pRg st="16" end="16"/>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70666">
                                            <p:txEl>
                                              <p:pRg st="16" end="16"/>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70666">
                                            <p:txEl>
                                              <p:pRg st="17" end="17"/>
                                            </p:txEl>
                                          </p:spTgt>
                                        </p:tgtEl>
                                        <p:attrNameLst>
                                          <p:attrName>style.visibility</p:attrName>
                                        </p:attrNameLst>
                                      </p:cBhvr>
                                      <p:to>
                                        <p:strVal val="visible"/>
                                      </p:to>
                                    </p:set>
                                    <p:anim calcmode="lin" valueType="num">
                                      <p:cBhvr additive="base">
                                        <p:cTn id="81" dur="500" fill="hold"/>
                                        <p:tgtEl>
                                          <p:spTgt spid="70666">
                                            <p:txEl>
                                              <p:pRg st="17" end="17"/>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70666">
                                            <p:txEl>
                                              <p:pRg st="17" end="17"/>
                                            </p:txEl>
                                          </p:spTgt>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70666">
                                            <p:txEl>
                                              <p:pRg st="18" end="18"/>
                                            </p:txEl>
                                          </p:spTgt>
                                        </p:tgtEl>
                                        <p:attrNameLst>
                                          <p:attrName>style.visibility</p:attrName>
                                        </p:attrNameLst>
                                      </p:cBhvr>
                                      <p:to>
                                        <p:strVal val="visible"/>
                                      </p:to>
                                    </p:set>
                                    <p:anim calcmode="lin" valueType="num">
                                      <p:cBhvr additive="base">
                                        <p:cTn id="85" dur="500" fill="hold"/>
                                        <p:tgtEl>
                                          <p:spTgt spid="70666">
                                            <p:txEl>
                                              <p:pRg st="18" end="18"/>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0666">
                                            <p:txEl>
                                              <p:pRg st="18" end="18"/>
                                            </p:txEl>
                                          </p:spTgt>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70666">
                                            <p:txEl>
                                              <p:pRg st="19" end="19"/>
                                            </p:txEl>
                                          </p:spTgt>
                                        </p:tgtEl>
                                        <p:attrNameLst>
                                          <p:attrName>style.visibility</p:attrName>
                                        </p:attrNameLst>
                                      </p:cBhvr>
                                      <p:to>
                                        <p:strVal val="visible"/>
                                      </p:to>
                                    </p:set>
                                    <p:anim calcmode="lin" valueType="num">
                                      <p:cBhvr additive="base">
                                        <p:cTn id="89" dur="500" fill="hold"/>
                                        <p:tgtEl>
                                          <p:spTgt spid="70666">
                                            <p:txEl>
                                              <p:pRg st="19" end="19"/>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70666">
                                            <p:txEl>
                                              <p:pRg st="19" end="19"/>
                                            </p:txEl>
                                          </p:spTgt>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70666">
                                            <p:txEl>
                                              <p:pRg st="20" end="20"/>
                                            </p:txEl>
                                          </p:spTgt>
                                        </p:tgtEl>
                                        <p:attrNameLst>
                                          <p:attrName>style.visibility</p:attrName>
                                        </p:attrNameLst>
                                      </p:cBhvr>
                                      <p:to>
                                        <p:strVal val="visible"/>
                                      </p:to>
                                    </p:set>
                                    <p:anim calcmode="lin" valueType="num">
                                      <p:cBhvr additive="base">
                                        <p:cTn id="93" dur="500" fill="hold"/>
                                        <p:tgtEl>
                                          <p:spTgt spid="70666">
                                            <p:txEl>
                                              <p:pRg st="20" end="2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70666">
                                            <p:txEl>
                                              <p:pRg st="20" end="20"/>
                                            </p:txEl>
                                          </p:spTgt>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70666">
                                            <p:txEl>
                                              <p:pRg st="21" end="21"/>
                                            </p:txEl>
                                          </p:spTgt>
                                        </p:tgtEl>
                                        <p:attrNameLst>
                                          <p:attrName>style.visibility</p:attrName>
                                        </p:attrNameLst>
                                      </p:cBhvr>
                                      <p:to>
                                        <p:strVal val="visible"/>
                                      </p:to>
                                    </p:set>
                                    <p:anim calcmode="lin" valueType="num">
                                      <p:cBhvr additive="base">
                                        <p:cTn id="97" dur="500" fill="hold"/>
                                        <p:tgtEl>
                                          <p:spTgt spid="70666">
                                            <p:txEl>
                                              <p:pRg st="21" end="21"/>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0666">
                                            <p:txEl>
                                              <p:pRg st="21" end="21"/>
                                            </p:txEl>
                                          </p:spTgt>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70666">
                                            <p:txEl>
                                              <p:pRg st="22" end="22"/>
                                            </p:txEl>
                                          </p:spTgt>
                                        </p:tgtEl>
                                        <p:attrNameLst>
                                          <p:attrName>style.visibility</p:attrName>
                                        </p:attrNameLst>
                                      </p:cBhvr>
                                      <p:to>
                                        <p:strVal val="visible"/>
                                      </p:to>
                                    </p:set>
                                    <p:anim calcmode="lin" valueType="num">
                                      <p:cBhvr additive="base">
                                        <p:cTn id="101" dur="500" fill="hold"/>
                                        <p:tgtEl>
                                          <p:spTgt spid="70666">
                                            <p:txEl>
                                              <p:pRg st="22" end="22"/>
                                            </p:txEl>
                                          </p:spTgt>
                                        </p:tgtEl>
                                        <p:attrNameLst>
                                          <p:attrName>ppt_x</p:attrName>
                                        </p:attrNameLst>
                                      </p:cBhvr>
                                      <p:tavLst>
                                        <p:tav tm="0">
                                          <p:val>
                                            <p:strVal val="#ppt_x"/>
                                          </p:val>
                                        </p:tav>
                                        <p:tav tm="100000">
                                          <p:val>
                                            <p:strVal val="#ppt_x"/>
                                          </p:val>
                                        </p:tav>
                                      </p:tavLst>
                                    </p:anim>
                                    <p:anim calcmode="lin" valueType="num">
                                      <p:cBhvr additive="base">
                                        <p:cTn id="102" dur="500" fill="hold"/>
                                        <p:tgtEl>
                                          <p:spTgt spid="70666">
                                            <p:txEl>
                                              <p:pRg st="22" end="22"/>
                                            </p:txEl>
                                          </p:spTgt>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70666">
                                            <p:txEl>
                                              <p:pRg st="23" end="23"/>
                                            </p:txEl>
                                          </p:spTgt>
                                        </p:tgtEl>
                                        <p:attrNameLst>
                                          <p:attrName>style.visibility</p:attrName>
                                        </p:attrNameLst>
                                      </p:cBhvr>
                                      <p:to>
                                        <p:strVal val="visible"/>
                                      </p:to>
                                    </p:set>
                                    <p:anim calcmode="lin" valueType="num">
                                      <p:cBhvr additive="base">
                                        <p:cTn id="105" dur="500" fill="hold"/>
                                        <p:tgtEl>
                                          <p:spTgt spid="70666">
                                            <p:txEl>
                                              <p:pRg st="23" end="23"/>
                                            </p:txEl>
                                          </p:spTgt>
                                        </p:tgtEl>
                                        <p:attrNameLst>
                                          <p:attrName>ppt_x</p:attrName>
                                        </p:attrNameLst>
                                      </p:cBhvr>
                                      <p:tavLst>
                                        <p:tav tm="0">
                                          <p:val>
                                            <p:strVal val="#ppt_x"/>
                                          </p:val>
                                        </p:tav>
                                        <p:tav tm="100000">
                                          <p:val>
                                            <p:strVal val="#ppt_x"/>
                                          </p:val>
                                        </p:tav>
                                      </p:tavLst>
                                    </p:anim>
                                    <p:anim calcmode="lin" valueType="num">
                                      <p:cBhvr additive="base">
                                        <p:cTn id="106" dur="500" fill="hold"/>
                                        <p:tgtEl>
                                          <p:spTgt spid="70666">
                                            <p:txEl>
                                              <p:pRg st="23" end="23"/>
                                            </p:txEl>
                                          </p:spTgt>
                                        </p:tgtEl>
                                        <p:attrNameLst>
                                          <p:attrName>ppt_y</p:attrName>
                                        </p:attrNameLst>
                                      </p:cBhvr>
                                      <p:tavLst>
                                        <p:tav tm="0">
                                          <p:val>
                                            <p:strVal val="1+#ppt_h/2"/>
                                          </p:val>
                                        </p:tav>
                                        <p:tav tm="100000">
                                          <p:val>
                                            <p:strVal val="#ppt_y"/>
                                          </p:val>
                                        </p:tav>
                                      </p:tavLst>
                                    </p:anim>
                                  </p:childTnLst>
                                </p:cTn>
                              </p:par>
                              <p:par>
                                <p:cTn id="107" presetID="2" presetClass="entr" presetSubtype="4" fill="hold" nodeType="withEffect">
                                  <p:stCondLst>
                                    <p:cond delay="0"/>
                                  </p:stCondLst>
                                  <p:childTnLst>
                                    <p:set>
                                      <p:cBhvr>
                                        <p:cTn id="108" dur="1" fill="hold">
                                          <p:stCondLst>
                                            <p:cond delay="0"/>
                                          </p:stCondLst>
                                        </p:cTn>
                                        <p:tgtEl>
                                          <p:spTgt spid="70666">
                                            <p:txEl>
                                              <p:pRg st="24" end="24"/>
                                            </p:txEl>
                                          </p:spTgt>
                                        </p:tgtEl>
                                        <p:attrNameLst>
                                          <p:attrName>style.visibility</p:attrName>
                                        </p:attrNameLst>
                                      </p:cBhvr>
                                      <p:to>
                                        <p:strVal val="visible"/>
                                      </p:to>
                                    </p:set>
                                    <p:anim calcmode="lin" valueType="num">
                                      <p:cBhvr additive="base">
                                        <p:cTn id="109" dur="500" fill="hold"/>
                                        <p:tgtEl>
                                          <p:spTgt spid="70666">
                                            <p:txEl>
                                              <p:pRg st="24" end="24"/>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70666">
                                            <p:txEl>
                                              <p:pRg st="24" end="24"/>
                                            </p:txEl>
                                          </p:spTgt>
                                        </p:tgtEl>
                                        <p:attrNameLst>
                                          <p:attrName>ppt_y</p:attrName>
                                        </p:attrNameLst>
                                      </p:cBhvr>
                                      <p:tavLst>
                                        <p:tav tm="0">
                                          <p:val>
                                            <p:strVal val="1+#ppt_h/2"/>
                                          </p:val>
                                        </p:tav>
                                        <p:tav tm="100000">
                                          <p:val>
                                            <p:strVal val="#ppt_y"/>
                                          </p:val>
                                        </p:tav>
                                      </p:tavLst>
                                    </p:anim>
                                  </p:childTnLst>
                                </p:cTn>
                              </p:par>
                              <p:par>
                                <p:cTn id="111" presetID="2" presetClass="entr" presetSubtype="4" fill="hold" nodeType="withEffect">
                                  <p:stCondLst>
                                    <p:cond delay="0"/>
                                  </p:stCondLst>
                                  <p:childTnLst>
                                    <p:set>
                                      <p:cBhvr>
                                        <p:cTn id="112" dur="1" fill="hold">
                                          <p:stCondLst>
                                            <p:cond delay="0"/>
                                          </p:stCondLst>
                                        </p:cTn>
                                        <p:tgtEl>
                                          <p:spTgt spid="70666">
                                            <p:txEl>
                                              <p:pRg st="25" end="25"/>
                                            </p:txEl>
                                          </p:spTgt>
                                        </p:tgtEl>
                                        <p:attrNameLst>
                                          <p:attrName>style.visibility</p:attrName>
                                        </p:attrNameLst>
                                      </p:cBhvr>
                                      <p:to>
                                        <p:strVal val="visible"/>
                                      </p:to>
                                    </p:set>
                                    <p:anim calcmode="lin" valueType="num">
                                      <p:cBhvr additive="base">
                                        <p:cTn id="113" dur="500" fill="hold"/>
                                        <p:tgtEl>
                                          <p:spTgt spid="70666">
                                            <p:txEl>
                                              <p:pRg st="25" end="25"/>
                                            </p:txEl>
                                          </p:spTgt>
                                        </p:tgtEl>
                                        <p:attrNameLst>
                                          <p:attrName>ppt_x</p:attrName>
                                        </p:attrNameLst>
                                      </p:cBhvr>
                                      <p:tavLst>
                                        <p:tav tm="0">
                                          <p:val>
                                            <p:strVal val="#ppt_x"/>
                                          </p:val>
                                        </p:tav>
                                        <p:tav tm="100000">
                                          <p:val>
                                            <p:strVal val="#ppt_x"/>
                                          </p:val>
                                        </p:tav>
                                      </p:tavLst>
                                    </p:anim>
                                    <p:anim calcmode="lin" valueType="num">
                                      <p:cBhvr additive="base">
                                        <p:cTn id="114" dur="500" fill="hold"/>
                                        <p:tgtEl>
                                          <p:spTgt spid="70666">
                                            <p:txEl>
                                              <p:pRg st="25" end="25"/>
                                            </p:txEl>
                                          </p:spTgt>
                                        </p:tgtEl>
                                        <p:attrNameLst>
                                          <p:attrName>ppt_y</p:attrName>
                                        </p:attrNameLst>
                                      </p:cBhvr>
                                      <p:tavLst>
                                        <p:tav tm="0">
                                          <p:val>
                                            <p:strVal val="1+#ppt_h/2"/>
                                          </p:val>
                                        </p:tav>
                                        <p:tav tm="100000">
                                          <p:val>
                                            <p:strVal val="#ppt_y"/>
                                          </p:val>
                                        </p:tav>
                                      </p:tavLst>
                                    </p:anim>
                                  </p:childTnLst>
                                </p:cTn>
                              </p:par>
                              <p:par>
                                <p:cTn id="115" presetID="2" presetClass="entr" presetSubtype="4" fill="hold" nodeType="withEffect">
                                  <p:stCondLst>
                                    <p:cond delay="0"/>
                                  </p:stCondLst>
                                  <p:childTnLst>
                                    <p:set>
                                      <p:cBhvr>
                                        <p:cTn id="116" dur="1" fill="hold">
                                          <p:stCondLst>
                                            <p:cond delay="0"/>
                                          </p:stCondLst>
                                        </p:cTn>
                                        <p:tgtEl>
                                          <p:spTgt spid="70666">
                                            <p:txEl>
                                              <p:pRg st="27" end="27"/>
                                            </p:txEl>
                                          </p:spTgt>
                                        </p:tgtEl>
                                        <p:attrNameLst>
                                          <p:attrName>style.visibility</p:attrName>
                                        </p:attrNameLst>
                                      </p:cBhvr>
                                      <p:to>
                                        <p:strVal val="visible"/>
                                      </p:to>
                                    </p:set>
                                    <p:anim calcmode="lin" valueType="num">
                                      <p:cBhvr additive="base">
                                        <p:cTn id="117" dur="500" fill="hold"/>
                                        <p:tgtEl>
                                          <p:spTgt spid="70666">
                                            <p:txEl>
                                              <p:pRg st="27" end="27"/>
                                            </p:txEl>
                                          </p:spTgt>
                                        </p:tgtEl>
                                        <p:attrNameLst>
                                          <p:attrName>ppt_x</p:attrName>
                                        </p:attrNameLst>
                                      </p:cBhvr>
                                      <p:tavLst>
                                        <p:tav tm="0">
                                          <p:val>
                                            <p:strVal val="#ppt_x"/>
                                          </p:val>
                                        </p:tav>
                                        <p:tav tm="100000">
                                          <p:val>
                                            <p:strVal val="#ppt_x"/>
                                          </p:val>
                                        </p:tav>
                                      </p:tavLst>
                                    </p:anim>
                                    <p:anim calcmode="lin" valueType="num">
                                      <p:cBhvr additive="base">
                                        <p:cTn id="118" dur="500" fill="hold"/>
                                        <p:tgtEl>
                                          <p:spTgt spid="70666">
                                            <p:txEl>
                                              <p:pRg st="27" end="27"/>
                                            </p:txEl>
                                          </p:spTgt>
                                        </p:tgtEl>
                                        <p:attrNameLst>
                                          <p:attrName>ppt_y</p:attrName>
                                        </p:attrNameLst>
                                      </p:cBhvr>
                                      <p:tavLst>
                                        <p:tav tm="0">
                                          <p:val>
                                            <p:strVal val="1+#ppt_h/2"/>
                                          </p:val>
                                        </p:tav>
                                        <p:tav tm="100000">
                                          <p:val>
                                            <p:strVal val="#ppt_y"/>
                                          </p:val>
                                        </p:tav>
                                      </p:tavLst>
                                    </p:anim>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 presetClass="entr" presetSubtype="4" fill="hold" nodeType="clickEffect">
                                  <p:stCondLst>
                                    <p:cond delay="0"/>
                                  </p:stCondLst>
                                  <p:childTnLst>
                                    <p:set>
                                      <p:cBhvr>
                                        <p:cTn id="122" dur="1" fill="hold">
                                          <p:stCondLst>
                                            <p:cond delay="0"/>
                                          </p:stCondLst>
                                        </p:cTn>
                                        <p:tgtEl>
                                          <p:spTgt spid="70668">
                                            <p:txEl>
                                              <p:pRg st="0" end="0"/>
                                            </p:txEl>
                                          </p:spTgt>
                                        </p:tgtEl>
                                        <p:attrNameLst>
                                          <p:attrName>style.visibility</p:attrName>
                                        </p:attrNameLst>
                                      </p:cBhvr>
                                      <p:to>
                                        <p:strVal val="visible"/>
                                      </p:to>
                                    </p:set>
                                    <p:anim calcmode="lin" valueType="num">
                                      <p:cBhvr additive="base">
                                        <p:cTn id="123" dur="500" fill="hold"/>
                                        <p:tgtEl>
                                          <p:spTgt spid="70668">
                                            <p:txEl>
                                              <p:pRg st="0" end="0"/>
                                            </p:txEl>
                                          </p:spTgt>
                                        </p:tgtEl>
                                        <p:attrNameLst>
                                          <p:attrName>ppt_x</p:attrName>
                                        </p:attrNameLst>
                                      </p:cBhvr>
                                      <p:tavLst>
                                        <p:tav tm="0">
                                          <p:val>
                                            <p:strVal val="#ppt_x"/>
                                          </p:val>
                                        </p:tav>
                                        <p:tav tm="100000">
                                          <p:val>
                                            <p:strVal val="#ppt_x"/>
                                          </p:val>
                                        </p:tav>
                                      </p:tavLst>
                                    </p:anim>
                                    <p:anim calcmode="lin" valueType="num">
                                      <p:cBhvr additive="base">
                                        <p:cTn id="124" dur="500" fill="hold"/>
                                        <p:tgtEl>
                                          <p:spTgt spid="70668">
                                            <p:txEl>
                                              <p:pRg st="0" end="0"/>
                                            </p:txEl>
                                          </p:spTgt>
                                        </p:tgtEl>
                                        <p:attrNameLst>
                                          <p:attrName>ppt_y</p:attrName>
                                        </p:attrNameLst>
                                      </p:cBhvr>
                                      <p:tavLst>
                                        <p:tav tm="0">
                                          <p:val>
                                            <p:strVal val="1+#ppt_h/2"/>
                                          </p:val>
                                        </p:tav>
                                        <p:tav tm="100000">
                                          <p:val>
                                            <p:strVal val="#ppt_y"/>
                                          </p:val>
                                        </p:tav>
                                      </p:tavLst>
                                    </p:anim>
                                  </p:childTnLst>
                                </p:cTn>
                              </p:par>
                              <p:par>
                                <p:cTn id="125" presetID="2" presetClass="entr" presetSubtype="4" fill="hold" nodeType="withEffect">
                                  <p:stCondLst>
                                    <p:cond delay="0"/>
                                  </p:stCondLst>
                                  <p:childTnLst>
                                    <p:set>
                                      <p:cBhvr>
                                        <p:cTn id="126" dur="1" fill="hold">
                                          <p:stCondLst>
                                            <p:cond delay="0"/>
                                          </p:stCondLst>
                                        </p:cTn>
                                        <p:tgtEl>
                                          <p:spTgt spid="70668">
                                            <p:txEl>
                                              <p:pRg st="1" end="1"/>
                                            </p:txEl>
                                          </p:spTgt>
                                        </p:tgtEl>
                                        <p:attrNameLst>
                                          <p:attrName>style.visibility</p:attrName>
                                        </p:attrNameLst>
                                      </p:cBhvr>
                                      <p:to>
                                        <p:strVal val="visible"/>
                                      </p:to>
                                    </p:set>
                                    <p:anim calcmode="lin" valueType="num">
                                      <p:cBhvr additive="base">
                                        <p:cTn id="127" dur="500" fill="hold"/>
                                        <p:tgtEl>
                                          <p:spTgt spid="70668">
                                            <p:txEl>
                                              <p:pRg st="1" end="1"/>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70668">
                                            <p:txEl>
                                              <p:pRg st="1" end="1"/>
                                            </p:txEl>
                                          </p:spTgt>
                                        </p:tgtEl>
                                        <p:attrNameLst>
                                          <p:attrName>ppt_y</p:attrName>
                                        </p:attrNameLst>
                                      </p:cBhvr>
                                      <p:tavLst>
                                        <p:tav tm="0">
                                          <p:val>
                                            <p:strVal val="1+#ppt_h/2"/>
                                          </p:val>
                                        </p:tav>
                                        <p:tav tm="100000">
                                          <p:val>
                                            <p:strVal val="#ppt_y"/>
                                          </p:val>
                                        </p:tav>
                                      </p:tavLst>
                                    </p:anim>
                                  </p:childTnLst>
                                </p:cTn>
                              </p:par>
                              <p:par>
                                <p:cTn id="129" presetID="2" presetClass="entr" presetSubtype="4" fill="hold" nodeType="withEffect">
                                  <p:stCondLst>
                                    <p:cond delay="0"/>
                                  </p:stCondLst>
                                  <p:childTnLst>
                                    <p:set>
                                      <p:cBhvr>
                                        <p:cTn id="130" dur="1" fill="hold">
                                          <p:stCondLst>
                                            <p:cond delay="0"/>
                                          </p:stCondLst>
                                        </p:cTn>
                                        <p:tgtEl>
                                          <p:spTgt spid="70668">
                                            <p:txEl>
                                              <p:pRg st="2" end="2"/>
                                            </p:txEl>
                                          </p:spTgt>
                                        </p:tgtEl>
                                        <p:attrNameLst>
                                          <p:attrName>style.visibility</p:attrName>
                                        </p:attrNameLst>
                                      </p:cBhvr>
                                      <p:to>
                                        <p:strVal val="visible"/>
                                      </p:to>
                                    </p:set>
                                    <p:anim calcmode="lin" valueType="num">
                                      <p:cBhvr additive="base">
                                        <p:cTn id="131" dur="500" fill="hold"/>
                                        <p:tgtEl>
                                          <p:spTgt spid="70668">
                                            <p:txEl>
                                              <p:pRg st="2" end="2"/>
                                            </p:txEl>
                                          </p:spTgt>
                                        </p:tgtEl>
                                        <p:attrNameLst>
                                          <p:attrName>ppt_x</p:attrName>
                                        </p:attrNameLst>
                                      </p:cBhvr>
                                      <p:tavLst>
                                        <p:tav tm="0">
                                          <p:val>
                                            <p:strVal val="#ppt_x"/>
                                          </p:val>
                                        </p:tav>
                                        <p:tav tm="100000">
                                          <p:val>
                                            <p:strVal val="#ppt_x"/>
                                          </p:val>
                                        </p:tav>
                                      </p:tavLst>
                                    </p:anim>
                                    <p:anim calcmode="lin" valueType="num">
                                      <p:cBhvr additive="base">
                                        <p:cTn id="132" dur="500" fill="hold"/>
                                        <p:tgtEl>
                                          <p:spTgt spid="706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3" fill="hold" nodeType="clickPar">
                      <p:stCondLst>
                        <p:cond delay="indefinite"/>
                      </p:stCondLst>
                      <p:childTnLst>
                        <p:par>
                          <p:cTn id="134" fill="hold" nodeType="withGroup">
                            <p:stCondLst>
                              <p:cond delay="0"/>
                            </p:stCondLst>
                            <p:childTnLst>
                              <p:par>
                                <p:cTn id="135" presetID="9" presetClass="entr" presetSubtype="0" fill="hold" nodeType="clickEffect">
                                  <p:stCondLst>
                                    <p:cond delay="0"/>
                                  </p:stCondLst>
                                  <p:childTnLst>
                                    <p:set>
                                      <p:cBhvr>
                                        <p:cTn id="136" dur="1" fill="hold">
                                          <p:stCondLst>
                                            <p:cond delay="0"/>
                                          </p:stCondLst>
                                        </p:cTn>
                                        <p:tgtEl>
                                          <p:spTgt spid="70670"/>
                                        </p:tgtEl>
                                        <p:attrNameLst>
                                          <p:attrName>style.visibility</p:attrName>
                                        </p:attrNameLst>
                                      </p:cBhvr>
                                      <p:to>
                                        <p:strVal val="visible"/>
                                      </p:to>
                                    </p:set>
                                    <p:animEffect transition="in" filter="dissolve">
                                      <p:cBhvr>
                                        <p:cTn id="137" dur="500"/>
                                        <p:tgtEl>
                                          <p:spTgt spid="706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ChangeArrowheads="1"/>
          </p:cNvSpPr>
          <p:nvPr>
            <p:ph type="title"/>
          </p:nvPr>
        </p:nvSpPr>
        <p:spPr>
          <a:xfrm>
            <a:off x="1371791" y="350230"/>
            <a:ext cx="7772209" cy="343104"/>
          </a:xfrm>
        </p:spPr>
        <p:txBody>
          <a:bodyPr>
            <a:normAutofit fontScale="90000"/>
          </a:bodyPr>
          <a:lstStyle/>
          <a:p>
            <a:pPr algn="ctr" eaLnBrk="1" hangingPunct="1"/>
            <a:r>
              <a:rPr lang="el-GR" altLang="el-GR" sz="2700" smtClean="0">
                <a:latin typeface="Arial" charset="0"/>
              </a:rPr>
              <a:t>Η άνοιξη στη λαϊκή μας παράδοση</a:t>
            </a:r>
          </a:p>
        </p:txBody>
      </p:sp>
      <p:sp>
        <p:nvSpPr>
          <p:cNvPr id="75781" name="Rectangle 5"/>
          <p:cNvSpPr>
            <a:spLocks noGrp="1" noChangeArrowheads="1"/>
          </p:cNvSpPr>
          <p:nvPr>
            <p:ph type="body" sz="half" idx="1"/>
          </p:nvPr>
        </p:nvSpPr>
        <p:spPr>
          <a:xfrm>
            <a:off x="827584" y="980728"/>
            <a:ext cx="7166558" cy="4686368"/>
          </a:xfrm>
        </p:spPr>
        <p:txBody>
          <a:bodyPr/>
          <a:lstStyle/>
          <a:p>
            <a:pPr eaLnBrk="1" hangingPunct="1"/>
            <a:r>
              <a:rPr lang="el-GR" altLang="el-GR" sz="1800" u="sng" dirty="0" smtClean="0">
                <a:latin typeface="Arial" pitchFamily="34" charset="0"/>
                <a:cs typeface="Arial" pitchFamily="34" charset="0"/>
              </a:rPr>
              <a:t>ΜΑΡΤΙΟΣ </a:t>
            </a:r>
            <a:r>
              <a:rPr lang="en-US" altLang="el-GR" sz="1800" dirty="0" smtClean="0">
                <a:latin typeface="Arial" pitchFamily="34" charset="0"/>
                <a:cs typeface="Arial" pitchFamily="34" charset="0"/>
              </a:rPr>
              <a:t> </a:t>
            </a:r>
            <a:r>
              <a:rPr lang="el-GR" altLang="el-GR" sz="1800" b="0" dirty="0" smtClean="0">
                <a:latin typeface="Arial" pitchFamily="34" charset="0"/>
                <a:cs typeface="Arial" pitchFamily="34" charset="0"/>
              </a:rPr>
              <a:t>Οι Ρωμαίοι έλεγαν το Θεό Άρη </a:t>
            </a:r>
            <a:r>
              <a:rPr lang="en-US" altLang="el-GR" sz="1800" b="0" dirty="0" smtClean="0">
                <a:latin typeface="Arial" pitchFamily="34" charset="0"/>
                <a:cs typeface="Arial" pitchFamily="34" charset="0"/>
              </a:rPr>
              <a:t>Mars</a:t>
            </a:r>
            <a:r>
              <a:rPr lang="el-GR" altLang="el-GR" sz="1800" b="0" dirty="0" smtClean="0">
                <a:latin typeface="Arial" pitchFamily="34" charset="0"/>
                <a:cs typeface="Arial" pitchFamily="34" charset="0"/>
              </a:rPr>
              <a:t> και από αυτόν  πήρε την ονομασία του ο Μάρτιος. Είναι ο μήνας της καλής σοδιάς και της βλάστησης. Τον λέμε και </a:t>
            </a:r>
            <a:r>
              <a:rPr lang="el-GR" altLang="el-GR" sz="1800" b="0" dirty="0" err="1" smtClean="0">
                <a:latin typeface="Arial" pitchFamily="34" charset="0"/>
                <a:cs typeface="Arial" pitchFamily="34" charset="0"/>
              </a:rPr>
              <a:t>Ανοιξιάτη</a:t>
            </a:r>
            <a:r>
              <a:rPr lang="el-GR" altLang="el-GR" sz="1800" b="0" dirty="0" smtClean="0">
                <a:latin typeface="Arial" pitchFamily="34" charset="0"/>
                <a:cs typeface="Arial" pitchFamily="34" charset="0"/>
              </a:rPr>
              <a:t>, </a:t>
            </a:r>
            <a:r>
              <a:rPr lang="el-GR" altLang="el-GR" sz="1800" b="0" dirty="0" err="1" smtClean="0">
                <a:latin typeface="Arial" pitchFamily="34" charset="0"/>
                <a:cs typeface="Arial" pitchFamily="34" charset="0"/>
              </a:rPr>
              <a:t>Βλάσταρο</a:t>
            </a:r>
            <a:r>
              <a:rPr lang="el-GR"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Παλουκοκαύτη</a:t>
            </a:r>
          </a:p>
          <a:p>
            <a:pPr eaLnBrk="1" hangingPunct="1"/>
            <a:endParaRPr lang="el-GR" altLang="el-GR" sz="1800" b="0" dirty="0" smtClean="0">
              <a:latin typeface="Arial" pitchFamily="34" charset="0"/>
              <a:cs typeface="Arial" pitchFamily="34" charset="0"/>
            </a:endParaRPr>
          </a:p>
          <a:p>
            <a:pPr eaLnBrk="1" hangingPunct="1"/>
            <a:r>
              <a:rPr lang="el-GR" altLang="el-GR" sz="1800" dirty="0" smtClean="0">
                <a:latin typeface="Arial" pitchFamily="34" charset="0"/>
                <a:cs typeface="Arial" pitchFamily="34" charset="0"/>
              </a:rPr>
              <a:t> </a:t>
            </a:r>
            <a:r>
              <a:rPr lang="el-GR" altLang="el-GR" sz="1800" u="sng" dirty="0" smtClean="0">
                <a:latin typeface="Arial" pitchFamily="34" charset="0"/>
                <a:cs typeface="Arial" pitchFamily="34" charset="0"/>
              </a:rPr>
              <a:t>ΑΠΡΙΛΙΟΣ</a:t>
            </a:r>
            <a:r>
              <a:rPr lang="en-US" altLang="el-GR" sz="1800" dirty="0" smtClean="0">
                <a:latin typeface="Arial" pitchFamily="34" charset="0"/>
                <a:cs typeface="Arial" pitchFamily="34" charset="0"/>
              </a:rPr>
              <a:t> </a:t>
            </a:r>
            <a:r>
              <a:rPr lang="en-US" altLang="el-GR" sz="1800" b="0" dirty="0" err="1" smtClean="0">
                <a:latin typeface="Arial" pitchFamily="34" charset="0"/>
                <a:cs typeface="Arial" pitchFamily="34" charset="0"/>
              </a:rPr>
              <a:t>Aperio</a:t>
            </a:r>
            <a:r>
              <a:rPr lang="el-GR" altLang="el-GR" sz="1800" b="0" dirty="0" smtClean="0">
                <a:latin typeface="Arial" pitchFamily="34" charset="0"/>
                <a:cs typeface="Arial" pitchFamily="34" charset="0"/>
              </a:rPr>
              <a:t> στα λατινικά θα πει ανοίγω, άρα ο Απρίλιος είναι αφιερωμένος στην άνοιξη και τη χαρά. Ο λαός μας τον λέει και </a:t>
            </a:r>
            <a:r>
              <a:rPr lang="el-GR" altLang="el-GR" sz="1800" b="0" dirty="0" err="1" smtClean="0">
                <a:latin typeface="Arial" pitchFamily="34" charset="0"/>
                <a:cs typeface="Arial" pitchFamily="34" charset="0"/>
              </a:rPr>
              <a:t>Ανοιξιάτη</a:t>
            </a:r>
            <a:r>
              <a:rPr lang="el-GR" altLang="el-GR" sz="1800" b="0" dirty="0" smtClean="0">
                <a:latin typeface="Arial" pitchFamily="34" charset="0"/>
                <a:cs typeface="Arial" pitchFamily="34" charset="0"/>
              </a:rPr>
              <a:t>, </a:t>
            </a:r>
            <a:r>
              <a:rPr lang="el-GR" altLang="el-GR" sz="1800" b="0" dirty="0" err="1" smtClean="0">
                <a:latin typeface="Arial" pitchFamily="34" charset="0"/>
                <a:cs typeface="Arial" pitchFamily="34" charset="0"/>
              </a:rPr>
              <a:t>Λαμπριάτη</a:t>
            </a:r>
            <a:r>
              <a:rPr lang="el-GR" altLang="el-GR" sz="1800" b="0" dirty="0" smtClean="0">
                <a:latin typeface="Arial" pitchFamily="34" charset="0"/>
                <a:cs typeface="Arial" pitchFamily="34" charset="0"/>
              </a:rPr>
              <a:t>, </a:t>
            </a:r>
            <a:r>
              <a:rPr lang="el-GR" altLang="el-GR" sz="1800" b="0" dirty="0" err="1" smtClean="0">
                <a:latin typeface="Arial" pitchFamily="34" charset="0"/>
                <a:cs typeface="Arial" pitchFamily="34" charset="0"/>
              </a:rPr>
              <a:t>Αιγιωργίτη</a:t>
            </a:r>
            <a:r>
              <a:rPr lang="el-GR" altLang="el-GR" sz="1800" b="0" dirty="0" smtClean="0">
                <a:latin typeface="Arial" pitchFamily="34" charset="0"/>
                <a:cs typeface="Arial" pitchFamily="34" charset="0"/>
              </a:rPr>
              <a:t>.</a:t>
            </a:r>
          </a:p>
          <a:p>
            <a:pPr eaLnBrk="1" hangingPunct="1"/>
            <a:endParaRPr lang="en-US" altLang="el-GR" sz="1800" b="0" dirty="0" smtClean="0">
              <a:latin typeface="Arial" pitchFamily="34" charset="0"/>
              <a:cs typeface="Arial" pitchFamily="34" charset="0"/>
            </a:endParaRPr>
          </a:p>
          <a:p>
            <a:pPr eaLnBrk="1" hangingPunct="1"/>
            <a:r>
              <a:rPr lang="el-GR" altLang="el-GR" sz="1800" b="0" dirty="0" smtClean="0">
                <a:latin typeface="Arial" pitchFamily="34" charset="0"/>
                <a:cs typeface="Arial" pitchFamily="34" charset="0"/>
              </a:rPr>
              <a:t> </a:t>
            </a:r>
            <a:r>
              <a:rPr lang="el-GR" altLang="el-GR" sz="1800" u="sng" dirty="0" smtClean="0">
                <a:latin typeface="Arial" pitchFamily="34" charset="0"/>
                <a:cs typeface="Arial" pitchFamily="34" charset="0"/>
              </a:rPr>
              <a:t>ΜΑΪΟΣ</a:t>
            </a:r>
            <a:r>
              <a:rPr lang="el-GR" altLang="el-GR" sz="1800" dirty="0" smtClean="0">
                <a:latin typeface="Arial" pitchFamily="34" charset="0"/>
                <a:cs typeface="Arial" pitchFamily="34" charset="0"/>
              </a:rPr>
              <a:t> </a:t>
            </a:r>
            <a:r>
              <a:rPr lang="el-GR" altLang="el-GR" sz="1800" b="0" dirty="0" smtClean="0">
                <a:latin typeface="Arial" pitchFamily="34" charset="0"/>
                <a:cs typeface="Arial" pitchFamily="34" charset="0"/>
              </a:rPr>
              <a:t>Οι Έλληνες τον λέμε Λούλουδο, </a:t>
            </a:r>
            <a:r>
              <a:rPr lang="el-GR" altLang="el-GR" sz="1800" b="0" dirty="0" err="1" smtClean="0">
                <a:latin typeface="Arial" pitchFamily="34" charset="0"/>
                <a:cs typeface="Arial" pitchFamily="34" charset="0"/>
              </a:rPr>
              <a:t>Φουσκοδέντρη</a:t>
            </a:r>
            <a:r>
              <a:rPr lang="el-GR" altLang="el-GR" sz="1800" b="0" dirty="0" smtClean="0">
                <a:latin typeface="Arial" pitchFamily="34" charset="0"/>
                <a:cs typeface="Arial" pitchFamily="34" charset="0"/>
              </a:rPr>
              <a:t>, </a:t>
            </a:r>
            <a:r>
              <a:rPr lang="el-GR" altLang="el-GR" sz="1800" b="0" dirty="0" err="1" smtClean="0">
                <a:latin typeface="Arial" pitchFamily="34" charset="0"/>
                <a:cs typeface="Arial" pitchFamily="34" charset="0"/>
              </a:rPr>
              <a:t>Κερασάρη</a:t>
            </a:r>
            <a:r>
              <a:rPr lang="el-GR" altLang="el-GR" sz="1800" b="0" dirty="0" smtClean="0">
                <a:latin typeface="Arial" pitchFamily="34" charset="0"/>
                <a:cs typeface="Arial" pitchFamily="34" charset="0"/>
              </a:rPr>
              <a:t>. Το όνομά του όμως, προέρχεται από το </a:t>
            </a:r>
            <a:r>
              <a:rPr lang="en-US" altLang="el-GR" sz="1800" b="0" dirty="0" err="1" smtClean="0">
                <a:latin typeface="Arial" pitchFamily="34" charset="0"/>
                <a:cs typeface="Arial" pitchFamily="34" charset="0"/>
              </a:rPr>
              <a:t>majores</a:t>
            </a:r>
            <a:r>
              <a:rPr lang="el-GR" altLang="el-GR" sz="1800" b="0" dirty="0" smtClean="0">
                <a:latin typeface="Arial" pitchFamily="34" charset="0"/>
                <a:cs typeface="Arial" pitchFamily="34" charset="0"/>
              </a:rPr>
              <a:t> = πρόγονοι</a:t>
            </a:r>
          </a:p>
        </p:txBody>
      </p:sp>
      <p:pic>
        <p:nvPicPr>
          <p:cNvPr id="75786" name="Picture 10" descr="images16"/>
          <p:cNvPicPr>
            <a:picLocks noChangeAspect="1" noChangeArrowheads="1"/>
          </p:cNvPicPr>
          <p:nvPr>
            <p:ph sz="half" idx="2"/>
          </p:nvPr>
        </p:nvPicPr>
        <p:blipFill>
          <a:blip r:embed="rId2" cstate="print"/>
          <a:srcRect/>
          <a:stretch>
            <a:fillRect/>
          </a:stretch>
        </p:blipFill>
        <p:spPr>
          <a:xfrm>
            <a:off x="2336631" y="4972458"/>
            <a:ext cx="2437891" cy="1314382"/>
          </a:xfrm>
          <a:noFill/>
        </p:spPr>
      </p:pic>
      <p:pic>
        <p:nvPicPr>
          <p:cNvPr id="75787" name="Picture 11" descr="images12"/>
          <p:cNvPicPr>
            <a:picLocks noChangeAspect="1" noChangeArrowheads="1"/>
          </p:cNvPicPr>
          <p:nvPr/>
        </p:nvPicPr>
        <p:blipFill>
          <a:blip r:embed="rId3" cstate="print"/>
          <a:srcRect/>
          <a:stretch>
            <a:fillRect/>
          </a:stretch>
        </p:blipFill>
        <p:spPr bwMode="auto">
          <a:xfrm>
            <a:off x="5993467" y="4857411"/>
            <a:ext cx="2134109" cy="131438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 calcmode="lin" valueType="num">
                                      <p:cBhvr additive="base">
                                        <p:cTn id="7" dur="500" fill="hold"/>
                                        <p:tgtEl>
                                          <p:spTgt spid="75780"/>
                                        </p:tgtEl>
                                        <p:attrNameLst>
                                          <p:attrName>ppt_x</p:attrName>
                                        </p:attrNameLst>
                                      </p:cBhvr>
                                      <p:tavLst>
                                        <p:tav tm="0">
                                          <p:val>
                                            <p:strVal val="#ppt_x"/>
                                          </p:val>
                                        </p:tav>
                                        <p:tav tm="100000">
                                          <p:val>
                                            <p:strVal val="#ppt_x"/>
                                          </p:val>
                                        </p:tav>
                                      </p:tavLst>
                                    </p:anim>
                                    <p:anim calcmode="lin" valueType="num">
                                      <p:cBhvr additive="base">
                                        <p:cTn id="8" dur="500" fill="hold"/>
                                        <p:tgtEl>
                                          <p:spTgt spid="7578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5781">
                                            <p:txEl>
                                              <p:pRg st="0" end="0"/>
                                            </p:txEl>
                                          </p:spTgt>
                                        </p:tgtEl>
                                        <p:attrNameLst>
                                          <p:attrName>style.visibility</p:attrName>
                                        </p:attrNameLst>
                                      </p:cBhvr>
                                      <p:to>
                                        <p:strVal val="visible"/>
                                      </p:to>
                                    </p:set>
                                    <p:anim calcmode="lin" valueType="num">
                                      <p:cBhvr additive="base">
                                        <p:cTn id="13" dur="500" fill="hold"/>
                                        <p:tgtEl>
                                          <p:spTgt spid="7578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8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5781">
                                            <p:txEl>
                                              <p:pRg st="2" end="2"/>
                                            </p:txEl>
                                          </p:spTgt>
                                        </p:tgtEl>
                                        <p:attrNameLst>
                                          <p:attrName>style.visibility</p:attrName>
                                        </p:attrNameLst>
                                      </p:cBhvr>
                                      <p:to>
                                        <p:strVal val="visible"/>
                                      </p:to>
                                    </p:set>
                                    <p:anim calcmode="lin" valueType="num">
                                      <p:cBhvr additive="base">
                                        <p:cTn id="17" dur="500" fill="hold"/>
                                        <p:tgtEl>
                                          <p:spTgt spid="7578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578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5781">
                                            <p:txEl>
                                              <p:pRg st="4" end="4"/>
                                            </p:txEl>
                                          </p:spTgt>
                                        </p:tgtEl>
                                        <p:attrNameLst>
                                          <p:attrName>style.visibility</p:attrName>
                                        </p:attrNameLst>
                                      </p:cBhvr>
                                      <p:to>
                                        <p:strVal val="visible"/>
                                      </p:to>
                                    </p:set>
                                    <p:anim calcmode="lin" valueType="num">
                                      <p:cBhvr additive="base">
                                        <p:cTn id="21" dur="500" fill="hold"/>
                                        <p:tgtEl>
                                          <p:spTgt spid="7578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578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75786"/>
                                        </p:tgtEl>
                                        <p:attrNameLst>
                                          <p:attrName>style.visibility</p:attrName>
                                        </p:attrNameLst>
                                      </p:cBhvr>
                                      <p:to>
                                        <p:strVal val="visible"/>
                                      </p:to>
                                    </p:set>
                                    <p:animEffect transition="in" filter="dissolve">
                                      <p:cBhvr>
                                        <p:cTn id="27" dur="500"/>
                                        <p:tgtEl>
                                          <p:spTgt spid="757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75787"/>
                                        </p:tgtEl>
                                        <p:attrNameLst>
                                          <p:attrName>style.visibility</p:attrName>
                                        </p:attrNameLst>
                                      </p:cBhvr>
                                      <p:to>
                                        <p:strVal val="visible"/>
                                      </p:to>
                                    </p:set>
                                    <p:animEffect transition="in" filter="dissolve">
                                      <p:cBhvr>
                                        <p:cTn id="32" dur="500"/>
                                        <p:tgtEl>
                                          <p:spTgt spid="75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755576" y="332656"/>
            <a:ext cx="7772209" cy="571161"/>
          </a:xfrm>
        </p:spPr>
        <p:txBody>
          <a:bodyPr>
            <a:noAutofit/>
          </a:bodyPr>
          <a:lstStyle/>
          <a:p>
            <a:pPr algn="ctr" eaLnBrk="1" hangingPunct="1"/>
            <a:r>
              <a:rPr lang="el-GR" altLang="el-GR" sz="3200" dirty="0" smtClean="0">
                <a:latin typeface="Arial" charset="0"/>
              </a:rPr>
              <a:t>Εργασίες</a:t>
            </a:r>
          </a:p>
        </p:txBody>
      </p:sp>
      <p:sp>
        <p:nvSpPr>
          <p:cNvPr id="79876" name="Rectangle 4"/>
          <p:cNvSpPr>
            <a:spLocks noGrp="1" noChangeArrowheads="1"/>
          </p:cNvSpPr>
          <p:nvPr>
            <p:ph type="body" sz="half" idx="1"/>
          </p:nvPr>
        </p:nvSpPr>
        <p:spPr>
          <a:xfrm>
            <a:off x="467544" y="1124744"/>
            <a:ext cx="7772209" cy="4968552"/>
          </a:xfrm>
        </p:spPr>
        <p:txBody>
          <a:bodyPr>
            <a:noAutofit/>
          </a:bodyPr>
          <a:lstStyle/>
          <a:p>
            <a:pPr eaLnBrk="1" hangingPunct="1"/>
            <a:r>
              <a:rPr lang="el-GR" altLang="el-GR" sz="2400" u="sng" dirty="0" smtClean="0">
                <a:latin typeface="Arial" pitchFamily="34" charset="0"/>
                <a:cs typeface="Arial" pitchFamily="34" charset="0"/>
              </a:rPr>
              <a:t>ΜΑΡΤΙΟΣ </a:t>
            </a:r>
            <a:r>
              <a:rPr lang="el-GR" altLang="el-GR" sz="2400" b="0" dirty="0" smtClean="0">
                <a:latin typeface="Arial" pitchFamily="34" charset="0"/>
                <a:cs typeface="Arial" pitchFamily="34" charset="0"/>
              </a:rPr>
              <a:t>Γεωργικές ασχολίες είναι το κλάδεμα, η σπορά λαχανικών, το όργωμα καπνών</a:t>
            </a:r>
          </a:p>
          <a:p>
            <a:pPr eaLnBrk="1" hangingPunct="1"/>
            <a:endParaRPr lang="en-US" altLang="el-GR" sz="2400" u="sng" dirty="0" smtClean="0">
              <a:latin typeface="Arial" pitchFamily="34" charset="0"/>
              <a:cs typeface="Arial" pitchFamily="34" charset="0"/>
            </a:endParaRPr>
          </a:p>
          <a:p>
            <a:pPr eaLnBrk="1" hangingPunct="1"/>
            <a:r>
              <a:rPr lang="el-GR" altLang="el-GR" sz="2400" u="sng" dirty="0" smtClean="0">
                <a:latin typeface="Arial" pitchFamily="34" charset="0"/>
                <a:cs typeface="Arial" pitchFamily="34" charset="0"/>
              </a:rPr>
              <a:t>ΑΠΡΙΛΙΟΣ</a:t>
            </a:r>
            <a:r>
              <a:rPr lang="en-US" altLang="el-GR" sz="2400" dirty="0" smtClean="0">
                <a:latin typeface="Arial" pitchFamily="34" charset="0"/>
                <a:cs typeface="Arial" pitchFamily="34" charset="0"/>
              </a:rPr>
              <a:t> </a:t>
            </a:r>
            <a:r>
              <a:rPr lang="el-GR" altLang="el-GR" sz="2400" dirty="0" smtClean="0">
                <a:latin typeface="Arial" pitchFamily="34" charset="0"/>
                <a:cs typeface="Arial" pitchFamily="34" charset="0"/>
              </a:rPr>
              <a:t> </a:t>
            </a:r>
            <a:r>
              <a:rPr lang="el-GR" altLang="el-GR" sz="2400" b="0" dirty="0" smtClean="0">
                <a:latin typeface="Arial" pitchFamily="34" charset="0"/>
                <a:cs typeface="Arial" pitchFamily="34" charset="0"/>
              </a:rPr>
              <a:t>Οι γεωργοί σπέρνουν καλαμπόκι, βαμβάκι, καρπούζια, πεπόνια. Προσέχουν πολύ πιθανή χαλαζόπτωση. Φυτεύουμε φυτά που θα ανθίσουν το καλοκαίρι.</a:t>
            </a:r>
          </a:p>
          <a:p>
            <a:pPr eaLnBrk="1" hangingPunct="1"/>
            <a:endParaRPr lang="en-US" altLang="el-GR" sz="2400" u="sng" dirty="0" smtClean="0">
              <a:latin typeface="Arial" pitchFamily="34" charset="0"/>
              <a:cs typeface="Arial" pitchFamily="34" charset="0"/>
            </a:endParaRPr>
          </a:p>
          <a:p>
            <a:pPr eaLnBrk="1" hangingPunct="1"/>
            <a:r>
              <a:rPr lang="el-GR" altLang="el-GR" sz="2400" u="sng" dirty="0" smtClean="0">
                <a:latin typeface="Arial" pitchFamily="34" charset="0"/>
                <a:cs typeface="Arial" pitchFamily="34" charset="0"/>
              </a:rPr>
              <a:t>ΜΑΪΟΣ</a:t>
            </a:r>
            <a:r>
              <a:rPr lang="el-GR" altLang="el-GR" sz="2400" dirty="0" smtClean="0">
                <a:latin typeface="Arial" pitchFamily="34" charset="0"/>
                <a:cs typeface="Arial" pitchFamily="34" charset="0"/>
              </a:rPr>
              <a:t>  </a:t>
            </a:r>
            <a:r>
              <a:rPr lang="el-GR" altLang="el-GR" sz="2400" b="0" dirty="0" smtClean="0">
                <a:latin typeface="Arial" pitchFamily="34" charset="0"/>
                <a:cs typeface="Arial" pitchFamily="34" charset="0"/>
              </a:rPr>
              <a:t>Οι αγρότες φοβούνται αυτήν την εποχή το χαλάζι, τη βροχή, τα ζωύφια που μπορεί να καταστρέψουν την παραγωγή τους</a:t>
            </a:r>
            <a:r>
              <a:rPr lang="en-US" altLang="el-GR" sz="2400" b="0" dirty="0" smtClean="0">
                <a:latin typeface="Arial" pitchFamily="34" charset="0"/>
                <a:cs typeface="Arial" pitchFamily="34" charset="0"/>
              </a:rPr>
              <a:t>.</a:t>
            </a:r>
            <a:endParaRPr lang="el-GR" altLang="el-GR" sz="2400" b="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79876">
                                            <p:txEl>
                                              <p:pRg st="0" end="0"/>
                                            </p:txEl>
                                          </p:spTgt>
                                        </p:tgtEl>
                                        <p:attrNameLst>
                                          <p:attrName>style.visibility</p:attrName>
                                        </p:attrNameLst>
                                      </p:cBhvr>
                                      <p:to>
                                        <p:strVal val="visible"/>
                                      </p:to>
                                    </p:set>
                                    <p:animEffect transition="in" filter="wedge">
                                      <p:cBhvr>
                                        <p:cTn id="13" dur="2000"/>
                                        <p:tgtEl>
                                          <p:spTgt spid="79876">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79876">
                                            <p:txEl>
                                              <p:pRg st="2" end="2"/>
                                            </p:txEl>
                                          </p:spTgt>
                                        </p:tgtEl>
                                        <p:attrNameLst>
                                          <p:attrName>style.visibility</p:attrName>
                                        </p:attrNameLst>
                                      </p:cBhvr>
                                      <p:to>
                                        <p:strVal val="visible"/>
                                      </p:to>
                                    </p:set>
                                    <p:animEffect transition="in" filter="wedge">
                                      <p:cBhvr>
                                        <p:cTn id="18" dur="2000"/>
                                        <p:tgtEl>
                                          <p:spTgt spid="79876">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nodeType="clickEffect">
                                  <p:stCondLst>
                                    <p:cond delay="0"/>
                                  </p:stCondLst>
                                  <p:childTnLst>
                                    <p:set>
                                      <p:cBhvr>
                                        <p:cTn id="22" dur="1" fill="hold">
                                          <p:stCondLst>
                                            <p:cond delay="0"/>
                                          </p:stCondLst>
                                        </p:cTn>
                                        <p:tgtEl>
                                          <p:spTgt spid="79876">
                                            <p:txEl>
                                              <p:pRg st="4" end="4"/>
                                            </p:txEl>
                                          </p:spTgt>
                                        </p:tgtEl>
                                        <p:attrNameLst>
                                          <p:attrName>style.visibility</p:attrName>
                                        </p:attrNameLst>
                                      </p:cBhvr>
                                      <p:to>
                                        <p:strVal val="visible"/>
                                      </p:to>
                                    </p:set>
                                    <p:animEffect transition="in" filter="wedge">
                                      <p:cBhvr>
                                        <p:cTn id="23" dur="2000"/>
                                        <p:tgtEl>
                                          <p:spTgt spid="798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371791" y="252492"/>
            <a:ext cx="7772209" cy="399100"/>
          </a:xfrm>
        </p:spPr>
        <p:txBody>
          <a:bodyPr>
            <a:normAutofit fontScale="90000"/>
          </a:bodyPr>
          <a:lstStyle/>
          <a:p>
            <a:pPr algn="ctr" eaLnBrk="1" hangingPunct="1"/>
            <a:r>
              <a:rPr lang="el-GR" altLang="el-GR" sz="2300" smtClean="0">
                <a:latin typeface="Arial" charset="0"/>
              </a:rPr>
              <a:t>Παροιμίες για τους μήνες της άνοιξης</a:t>
            </a:r>
          </a:p>
        </p:txBody>
      </p:sp>
      <p:sp>
        <p:nvSpPr>
          <p:cNvPr id="82947" name="Rectangle 3"/>
          <p:cNvSpPr>
            <a:spLocks noGrp="1" noChangeArrowheads="1"/>
          </p:cNvSpPr>
          <p:nvPr>
            <p:ph type="body" idx="1"/>
          </p:nvPr>
        </p:nvSpPr>
        <p:spPr>
          <a:xfrm>
            <a:off x="467544" y="836712"/>
            <a:ext cx="7772209" cy="2342675"/>
          </a:xfrm>
        </p:spPr>
        <p:txBody>
          <a:bodyPr>
            <a:noAutofit/>
          </a:bodyPr>
          <a:lstStyle/>
          <a:p>
            <a:pPr eaLnBrk="1" hangingPunct="1"/>
            <a:r>
              <a:rPr lang="el-GR" altLang="el-GR" sz="1800" u="sng" dirty="0" smtClean="0">
                <a:latin typeface="Arial" pitchFamily="34" charset="0"/>
                <a:cs typeface="Arial" pitchFamily="34" charset="0"/>
              </a:rPr>
              <a:t>ΜΑΡΤΙΟΣ </a:t>
            </a:r>
            <a:r>
              <a:rPr lang="en-US" altLang="el-GR" sz="1800" dirty="0" smtClean="0">
                <a:latin typeface="Arial" pitchFamily="34" charset="0"/>
                <a:cs typeface="Arial" pitchFamily="34" charset="0"/>
              </a:rPr>
              <a:t> </a:t>
            </a:r>
            <a:endParaRPr lang="el-GR" altLang="el-GR" sz="1800" dirty="0">
              <a:latin typeface="Arial" pitchFamily="34" charset="0"/>
              <a:cs typeface="Arial" pitchFamily="34" charset="0"/>
            </a:endParaRPr>
          </a:p>
          <a:p>
            <a:pPr eaLnBrk="1" hangingPunct="1">
              <a:buNone/>
            </a:pPr>
            <a:r>
              <a:rPr lang="el-GR" altLang="el-GR" sz="1800" b="0" dirty="0" smtClean="0">
                <a:latin typeface="Arial" pitchFamily="34" charset="0"/>
                <a:cs typeface="Arial" pitchFamily="34" charset="0"/>
              </a:rPr>
              <a:t>α</a:t>
            </a:r>
            <a:r>
              <a:rPr lang="el-GR" altLang="el-GR" sz="1800" dirty="0" smtClean="0">
                <a:latin typeface="Arial" pitchFamily="34" charset="0"/>
                <a:cs typeface="Arial" pitchFamily="34" charset="0"/>
              </a:rPr>
              <a:t>. </a:t>
            </a:r>
            <a:r>
              <a:rPr lang="el-GR"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Μάρτης βρέχει, </a:t>
            </a:r>
            <a:r>
              <a:rPr lang="el-GR" altLang="el-GR" sz="1800" b="0" dirty="0" err="1" smtClean="0">
                <a:latin typeface="Arial" pitchFamily="34" charset="0"/>
                <a:cs typeface="Arial" pitchFamily="34" charset="0"/>
              </a:rPr>
              <a:t>θεριστάδες</a:t>
            </a:r>
            <a:r>
              <a:rPr lang="el-GR" altLang="el-GR" sz="1800" b="0" dirty="0" smtClean="0">
                <a:latin typeface="Arial" pitchFamily="34" charset="0"/>
                <a:cs typeface="Arial" pitchFamily="34" charset="0"/>
              </a:rPr>
              <a:t> χαίρονται.    </a:t>
            </a:r>
            <a:endParaRPr lang="el-GR" altLang="el-GR" sz="1800" b="0" dirty="0" smtClean="0">
              <a:latin typeface="Arial" pitchFamily="34" charset="0"/>
              <a:cs typeface="Arial" pitchFamily="34" charset="0"/>
            </a:endParaRPr>
          </a:p>
          <a:p>
            <a:pPr eaLnBrk="1" hangingPunct="1">
              <a:buNone/>
            </a:pPr>
            <a:r>
              <a:rPr lang="el-GR" altLang="el-GR" sz="1800" b="0" dirty="0" smtClean="0">
                <a:latin typeface="Arial" pitchFamily="34" charset="0"/>
                <a:cs typeface="Arial" pitchFamily="34" charset="0"/>
              </a:rPr>
              <a:t>β.  Λείπει </a:t>
            </a:r>
            <a:r>
              <a:rPr lang="el-GR" altLang="el-GR" sz="1800" b="0" dirty="0" smtClean="0">
                <a:latin typeface="Arial" pitchFamily="34" charset="0"/>
                <a:cs typeface="Arial" pitchFamily="34" charset="0"/>
              </a:rPr>
              <a:t>ο Μάρτης απ’ τη Σαρακοστή;</a:t>
            </a:r>
          </a:p>
          <a:p>
            <a:pPr eaLnBrk="1" hangingPunct="1">
              <a:buFontTx/>
              <a:buNone/>
            </a:pPr>
            <a:r>
              <a:rPr lang="el-GR" altLang="el-GR" sz="1800" b="0" dirty="0" smtClean="0">
                <a:latin typeface="Arial" pitchFamily="34" charset="0"/>
                <a:cs typeface="Arial" pitchFamily="34" charset="0"/>
              </a:rPr>
              <a:t>γ.  Αν </a:t>
            </a:r>
            <a:r>
              <a:rPr lang="el-GR" altLang="el-GR" sz="1800" b="0" dirty="0" smtClean="0">
                <a:latin typeface="Arial" pitchFamily="34" charset="0"/>
                <a:cs typeface="Arial" pitchFamily="34" charset="0"/>
              </a:rPr>
              <a:t>κάνει ο Μάρτης δυο νερά κι ο </a:t>
            </a:r>
            <a:r>
              <a:rPr lang="el-GR" altLang="el-GR" sz="1800" b="0" dirty="0" smtClean="0">
                <a:latin typeface="Arial" pitchFamily="34" charset="0"/>
                <a:cs typeface="Arial" pitchFamily="34" charset="0"/>
              </a:rPr>
              <a:t>Απρίλης ένα</a:t>
            </a:r>
            <a:r>
              <a:rPr lang="el-GR" altLang="el-GR" sz="1800" b="0" dirty="0" smtClean="0">
                <a:latin typeface="Arial" pitchFamily="34" charset="0"/>
                <a:cs typeface="Arial" pitchFamily="34" charset="0"/>
              </a:rPr>
              <a:t>, χαρά σε εκείνο το </a:t>
            </a:r>
            <a:r>
              <a:rPr lang="el-GR" altLang="el-GR" sz="1800" b="0" dirty="0" err="1" smtClean="0">
                <a:latin typeface="Arial" pitchFamily="34" charset="0"/>
                <a:cs typeface="Arial" pitchFamily="34" charset="0"/>
              </a:rPr>
              <a:t>ζευγά,που</a:t>
            </a:r>
            <a:r>
              <a:rPr lang="el-GR" altLang="el-GR" sz="1800" b="0" dirty="0" smtClean="0">
                <a:latin typeface="Arial" pitchFamily="34" charset="0"/>
                <a:cs typeface="Arial" pitchFamily="34" charset="0"/>
              </a:rPr>
              <a:t> ’χει </a:t>
            </a:r>
            <a:r>
              <a:rPr lang="el-GR" altLang="el-GR" sz="1800" b="0" dirty="0" smtClean="0">
                <a:latin typeface="Arial" pitchFamily="34" charset="0"/>
                <a:cs typeface="Arial" pitchFamily="34" charset="0"/>
              </a:rPr>
              <a:t>στη </a:t>
            </a:r>
            <a:r>
              <a:rPr lang="el-GR" altLang="el-GR" sz="1800" b="0" dirty="0" smtClean="0">
                <a:latin typeface="Arial" pitchFamily="34" charset="0"/>
                <a:cs typeface="Arial" pitchFamily="34" charset="0"/>
              </a:rPr>
              <a:t>γη</a:t>
            </a:r>
            <a:r>
              <a:rPr lang="en-US"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σπαρμένα</a:t>
            </a:r>
            <a:r>
              <a:rPr lang="el-GR" altLang="el-GR" sz="1800" dirty="0" smtClean="0">
                <a:latin typeface="Arial" pitchFamily="34" charset="0"/>
                <a:cs typeface="Arial" pitchFamily="34" charset="0"/>
              </a:rPr>
              <a:t>.</a:t>
            </a:r>
          </a:p>
          <a:p>
            <a:pPr eaLnBrk="1" hangingPunct="1">
              <a:buFontTx/>
              <a:buNone/>
            </a:pPr>
            <a:r>
              <a:rPr lang="el-GR" altLang="el-GR" sz="1800" b="0" dirty="0" smtClean="0">
                <a:latin typeface="Arial" pitchFamily="34" charset="0"/>
                <a:cs typeface="Arial" pitchFamily="34" charset="0"/>
              </a:rPr>
              <a:t>δ.  </a:t>
            </a:r>
            <a:r>
              <a:rPr lang="el-GR" altLang="el-GR" sz="1800" b="0" dirty="0" smtClean="0">
                <a:latin typeface="Arial" pitchFamily="34" charset="0"/>
                <a:cs typeface="Arial" pitchFamily="34" charset="0"/>
              </a:rPr>
              <a:t>Μάρτης είναι χάδια κάνει , πότε κλαίει πότε </a:t>
            </a:r>
            <a:r>
              <a:rPr lang="el-GR" altLang="el-GR" sz="1800" b="0" dirty="0" smtClean="0">
                <a:latin typeface="Arial" pitchFamily="34" charset="0"/>
                <a:cs typeface="Arial" pitchFamily="34" charset="0"/>
              </a:rPr>
              <a:t>γελάει</a:t>
            </a:r>
            <a:r>
              <a:rPr lang="el-GR" altLang="el-GR" sz="1800" b="0" dirty="0" smtClean="0">
                <a:latin typeface="Arial" pitchFamily="34" charset="0"/>
                <a:cs typeface="Arial" pitchFamily="34" charset="0"/>
              </a:rPr>
              <a:t>.</a:t>
            </a:r>
          </a:p>
          <a:p>
            <a:pPr eaLnBrk="1" hangingPunct="1">
              <a:buFontTx/>
              <a:buNone/>
            </a:pPr>
            <a:r>
              <a:rPr lang="el-GR" altLang="el-GR" sz="1800" b="0" dirty="0" smtClean="0">
                <a:latin typeface="Arial" pitchFamily="34" charset="0"/>
                <a:cs typeface="Arial" pitchFamily="34" charset="0"/>
              </a:rPr>
              <a:t>ε.  Μάρτης </a:t>
            </a:r>
            <a:r>
              <a:rPr lang="el-GR" altLang="el-GR" sz="1800" b="0" dirty="0" smtClean="0">
                <a:latin typeface="Arial" pitchFamily="34" charset="0"/>
                <a:cs typeface="Arial" pitchFamily="34" charset="0"/>
              </a:rPr>
              <a:t>ο </a:t>
            </a:r>
            <a:r>
              <a:rPr lang="el-GR" altLang="el-GR" sz="1800" b="0" dirty="0" err="1" smtClean="0">
                <a:latin typeface="Arial" pitchFamily="34" charset="0"/>
                <a:cs typeface="Arial" pitchFamily="34" charset="0"/>
              </a:rPr>
              <a:t>πεντάγνωμος</a:t>
            </a:r>
            <a:r>
              <a:rPr lang="el-GR" altLang="el-GR" sz="1800" b="0" dirty="0" smtClean="0">
                <a:latin typeface="Arial" pitchFamily="34" charset="0"/>
                <a:cs typeface="Arial" pitchFamily="34" charset="0"/>
              </a:rPr>
              <a:t> και Μας ο </a:t>
            </a:r>
            <a:r>
              <a:rPr lang="el-GR" altLang="el-GR" sz="1800" b="0" dirty="0" err="1" smtClean="0">
                <a:latin typeface="Arial" pitchFamily="34" charset="0"/>
                <a:cs typeface="Arial" pitchFamily="34" charset="0"/>
              </a:rPr>
              <a:t>πενταπίτης</a:t>
            </a:r>
            <a:r>
              <a:rPr lang="el-GR" altLang="el-GR" sz="1800" b="0" dirty="0" smtClean="0">
                <a:latin typeface="Arial" pitchFamily="34" charset="0"/>
                <a:cs typeface="Arial" pitchFamily="34" charset="0"/>
              </a:rPr>
              <a:t>.</a:t>
            </a:r>
          </a:p>
          <a:p>
            <a:pPr eaLnBrk="1" hangingPunct="1">
              <a:buFontTx/>
              <a:buNone/>
            </a:pPr>
            <a:endParaRPr lang="el-GR" altLang="el-GR" sz="1800" b="0" dirty="0" smtClean="0">
              <a:latin typeface="Arial" pitchFamily="34" charset="0"/>
              <a:cs typeface="Arial" pitchFamily="34" charset="0"/>
            </a:endParaRPr>
          </a:p>
          <a:p>
            <a:pPr eaLnBrk="1" hangingPunct="1"/>
            <a:r>
              <a:rPr lang="el-GR" altLang="el-GR" sz="1800" dirty="0" smtClean="0">
                <a:latin typeface="Arial" pitchFamily="34" charset="0"/>
                <a:cs typeface="Arial" pitchFamily="34" charset="0"/>
              </a:rPr>
              <a:t> </a:t>
            </a:r>
            <a:r>
              <a:rPr lang="el-GR" altLang="el-GR" sz="1800" u="sng" dirty="0" smtClean="0">
                <a:latin typeface="Arial" pitchFamily="34" charset="0"/>
                <a:cs typeface="Arial" pitchFamily="34" charset="0"/>
              </a:rPr>
              <a:t>ΑΠΡΙΛΙΟΣ </a:t>
            </a:r>
            <a:endParaRPr lang="el-GR" altLang="el-GR" sz="1800" u="sng" dirty="0" smtClean="0">
              <a:latin typeface="Arial" pitchFamily="34" charset="0"/>
              <a:cs typeface="Arial" pitchFamily="34" charset="0"/>
            </a:endParaRPr>
          </a:p>
          <a:p>
            <a:pPr eaLnBrk="1" hangingPunct="1">
              <a:buNone/>
            </a:pPr>
            <a:r>
              <a:rPr lang="el-GR" altLang="el-GR" sz="1800" b="0" dirty="0" smtClean="0">
                <a:latin typeface="Arial" pitchFamily="34" charset="0"/>
                <a:cs typeface="Arial" pitchFamily="34" charset="0"/>
              </a:rPr>
              <a:t>α</a:t>
            </a:r>
            <a:r>
              <a:rPr lang="el-GR" altLang="el-GR" sz="1800" dirty="0" smtClean="0">
                <a:latin typeface="Arial" pitchFamily="34" charset="0"/>
                <a:cs typeface="Arial" pitchFamily="34" charset="0"/>
              </a:rPr>
              <a:t>.</a:t>
            </a:r>
            <a:r>
              <a:rPr lang="el-GR"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Και τ’ </a:t>
            </a:r>
            <a:r>
              <a:rPr lang="el-GR" altLang="el-GR" sz="1800" b="0" dirty="0" err="1" smtClean="0">
                <a:latin typeface="Arial" pitchFamily="34" charset="0"/>
                <a:cs typeface="Arial" pitchFamily="34" charset="0"/>
              </a:rPr>
              <a:t>Απριλιού</a:t>
            </a:r>
            <a:r>
              <a:rPr lang="el-GR" altLang="el-GR" sz="1800" b="0" dirty="0" smtClean="0">
                <a:latin typeface="Arial" pitchFamily="34" charset="0"/>
                <a:cs typeface="Arial" pitchFamily="34" charset="0"/>
              </a:rPr>
              <a:t> τις 18, πέρδικα ψόφησε στ’ </a:t>
            </a:r>
            <a:r>
              <a:rPr lang="el-GR" altLang="el-GR" sz="1800" b="0" dirty="0" smtClean="0">
                <a:latin typeface="Arial" pitchFamily="34" charset="0"/>
                <a:cs typeface="Arial" pitchFamily="34" charset="0"/>
              </a:rPr>
              <a:t>αυγό</a:t>
            </a:r>
            <a:r>
              <a:rPr lang="el-GR" altLang="el-GR" sz="1800" b="0" dirty="0" smtClean="0">
                <a:latin typeface="Arial" pitchFamily="34" charset="0"/>
                <a:cs typeface="Arial" pitchFamily="34" charset="0"/>
              </a:rPr>
              <a:t>.</a:t>
            </a:r>
          </a:p>
          <a:p>
            <a:pPr eaLnBrk="1" hangingPunct="1">
              <a:buFontTx/>
              <a:buNone/>
            </a:pPr>
            <a:r>
              <a:rPr lang="el-GR" altLang="el-GR" sz="1800" b="0" dirty="0" smtClean="0">
                <a:latin typeface="Arial" pitchFamily="34" charset="0"/>
                <a:cs typeface="Arial" pitchFamily="34" charset="0"/>
              </a:rPr>
              <a:t>β. </a:t>
            </a:r>
            <a:r>
              <a:rPr lang="el-GR" altLang="el-GR" sz="1800" b="0" dirty="0" smtClean="0">
                <a:latin typeface="Arial" pitchFamily="34" charset="0"/>
                <a:cs typeface="Arial" pitchFamily="34" charset="0"/>
              </a:rPr>
              <a:t>Ένας κούκος δε φέρνει την Άνοιξη. </a:t>
            </a:r>
          </a:p>
          <a:p>
            <a:pPr eaLnBrk="1" hangingPunct="1">
              <a:buFontTx/>
              <a:buNone/>
            </a:pPr>
            <a:r>
              <a:rPr lang="el-GR" altLang="el-GR" sz="1800" b="0" dirty="0" smtClean="0">
                <a:latin typeface="Arial" pitchFamily="34" charset="0"/>
                <a:cs typeface="Arial" pitchFamily="34" charset="0"/>
              </a:rPr>
              <a:t>Γ. </a:t>
            </a:r>
            <a:r>
              <a:rPr lang="el-GR" altLang="el-GR" sz="1800" b="0" dirty="0" smtClean="0">
                <a:latin typeface="Arial" pitchFamily="34" charset="0"/>
                <a:cs typeface="Arial" pitchFamily="34" charset="0"/>
              </a:rPr>
              <a:t>Απρίλη, Απρίλη δροσερέ και Μάη με τα </a:t>
            </a:r>
            <a:r>
              <a:rPr lang="el-GR" altLang="el-GR" sz="1800" b="0" dirty="0" smtClean="0">
                <a:latin typeface="Arial" pitchFamily="34" charset="0"/>
                <a:cs typeface="Arial" pitchFamily="34" charset="0"/>
              </a:rPr>
              <a:t>λουλούδια.</a:t>
            </a:r>
          </a:p>
          <a:p>
            <a:pPr eaLnBrk="1" hangingPunct="1">
              <a:buFontTx/>
              <a:buNone/>
            </a:pPr>
            <a:endParaRPr lang="el-GR" altLang="el-GR" sz="1800" b="0" u="sng" dirty="0" smtClean="0">
              <a:latin typeface="Arial" pitchFamily="34" charset="0"/>
              <a:cs typeface="Arial" pitchFamily="34" charset="0"/>
            </a:endParaRPr>
          </a:p>
          <a:p>
            <a:pPr eaLnBrk="1" hangingPunct="1"/>
            <a:r>
              <a:rPr lang="el-GR" altLang="el-GR" sz="1800" u="sng" dirty="0" smtClean="0">
                <a:latin typeface="Arial" pitchFamily="34" charset="0"/>
                <a:cs typeface="Arial" pitchFamily="34" charset="0"/>
              </a:rPr>
              <a:t>ΜΑΪΟΣ</a:t>
            </a:r>
          </a:p>
          <a:p>
            <a:pPr eaLnBrk="1" hangingPunct="1">
              <a:buNone/>
            </a:pPr>
            <a:r>
              <a:rPr lang="el-GR" altLang="el-GR" sz="1800" b="0" dirty="0" smtClean="0">
                <a:latin typeface="Arial" pitchFamily="34" charset="0"/>
                <a:cs typeface="Arial" pitchFamily="34" charset="0"/>
              </a:rPr>
              <a:t>α. </a:t>
            </a:r>
            <a:r>
              <a:rPr lang="el-GR" altLang="el-GR" sz="1800" b="0" dirty="0" smtClean="0">
                <a:latin typeface="Arial" pitchFamily="34" charset="0"/>
                <a:cs typeface="Arial" pitchFamily="34" charset="0"/>
              </a:rPr>
              <a:t>Τώρα μάγια, τώρα δροσιά, τώρα το </a:t>
            </a:r>
            <a:r>
              <a:rPr lang="el-GR" altLang="el-GR" sz="1800" b="0" dirty="0" smtClean="0">
                <a:latin typeface="Arial" pitchFamily="34" charset="0"/>
                <a:cs typeface="Arial" pitchFamily="34" charset="0"/>
              </a:rPr>
              <a:t>καλοκαίρι</a:t>
            </a:r>
            <a:r>
              <a:rPr lang="el-GR" altLang="el-GR" sz="1800" b="0" dirty="0" smtClean="0">
                <a:latin typeface="Arial" pitchFamily="34" charset="0"/>
                <a:cs typeface="Arial" pitchFamily="34" charset="0"/>
              </a:rPr>
              <a:t>.</a:t>
            </a:r>
          </a:p>
          <a:p>
            <a:pPr eaLnBrk="1" hangingPunct="1">
              <a:buFontTx/>
              <a:buNone/>
            </a:pPr>
            <a:r>
              <a:rPr lang="el-GR" altLang="el-GR" sz="1800" b="0" dirty="0" smtClean="0">
                <a:latin typeface="Arial" pitchFamily="34" charset="0"/>
                <a:cs typeface="Arial" pitchFamily="34" charset="0"/>
              </a:rPr>
              <a:t>β. </a:t>
            </a:r>
            <a:r>
              <a:rPr lang="el-GR" altLang="el-GR" sz="1800" b="0" dirty="0" smtClean="0">
                <a:latin typeface="Arial" pitchFamily="34" charset="0"/>
                <a:cs typeface="Arial" pitchFamily="34" charset="0"/>
              </a:rPr>
              <a:t>Μάης άβρεχτος, χρόνια ευτυχισμένα. </a:t>
            </a:r>
          </a:p>
          <a:p>
            <a:pPr eaLnBrk="1" hangingPunct="1">
              <a:buFontTx/>
              <a:buNone/>
            </a:pPr>
            <a:r>
              <a:rPr lang="el-GR" altLang="el-GR" sz="1800" b="0" dirty="0" smtClean="0">
                <a:latin typeface="Arial" pitchFamily="34" charset="0"/>
                <a:cs typeface="Arial" pitchFamily="34" charset="0"/>
              </a:rPr>
              <a:t>γ. Παίρνε </a:t>
            </a:r>
            <a:r>
              <a:rPr lang="el-GR" altLang="el-GR" sz="1800" b="0" dirty="0" smtClean="0">
                <a:latin typeface="Arial" pitchFamily="34" charset="0"/>
                <a:cs typeface="Arial" pitchFamily="34" charset="0"/>
              </a:rPr>
              <a:t>το Μάη εργάτες κι ας </a:t>
            </a:r>
            <a:r>
              <a:rPr lang="el-GR" altLang="el-GR" sz="1800" b="0" dirty="0" err="1" smtClean="0">
                <a:latin typeface="Arial" pitchFamily="34" charset="0"/>
                <a:cs typeface="Arial" pitchFamily="34" charset="0"/>
              </a:rPr>
              <a:t>είν</a:t>
            </a:r>
            <a:r>
              <a:rPr lang="el-GR" altLang="el-GR" sz="1800" b="0" dirty="0" smtClean="0">
                <a:latin typeface="Arial" pitchFamily="34" charset="0"/>
                <a:cs typeface="Arial" pitchFamily="34" charset="0"/>
              </a:rPr>
              <a:t>’ και </a:t>
            </a:r>
            <a:r>
              <a:rPr lang="el-GR" altLang="el-GR" sz="1800" b="0" dirty="0" smtClean="0">
                <a:latin typeface="Arial" pitchFamily="34" charset="0"/>
                <a:cs typeface="Arial" pitchFamily="34" charset="0"/>
              </a:rPr>
              <a:t>ακαμάτες</a:t>
            </a:r>
            <a:r>
              <a:rPr lang="el-GR" altLang="el-GR" sz="1800" b="0" dirty="0" smtClean="0">
                <a:latin typeface="Arial" pitchFamily="34" charset="0"/>
                <a:cs typeface="Arial" pitchFamily="34" charset="0"/>
              </a:rPr>
              <a:t>.</a:t>
            </a:r>
          </a:p>
          <a:p>
            <a:pPr eaLnBrk="1" hangingPunct="1">
              <a:buFontTx/>
              <a:buNone/>
            </a:pPr>
            <a:r>
              <a:rPr lang="el-GR" altLang="el-GR" sz="1800" b="0" dirty="0" smtClean="0">
                <a:latin typeface="Arial" pitchFamily="34" charset="0"/>
                <a:cs typeface="Arial" pitchFamily="34" charset="0"/>
              </a:rPr>
              <a:t>δ.</a:t>
            </a:r>
            <a:r>
              <a:rPr lang="en-US"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Ο Μάης ρίχνει τη δροσιά κι ο Απρίλης το </a:t>
            </a:r>
            <a:r>
              <a:rPr lang="en-US" altLang="el-GR" sz="1800" b="0" dirty="0" smtClean="0">
                <a:latin typeface="Arial" pitchFamily="34" charset="0"/>
                <a:cs typeface="Arial" pitchFamily="34" charset="0"/>
              </a:rPr>
              <a:t> </a:t>
            </a:r>
            <a:r>
              <a:rPr lang="el-GR" altLang="el-GR" sz="1800" b="0" dirty="0" smtClean="0">
                <a:latin typeface="Arial" pitchFamily="34" charset="0"/>
                <a:cs typeface="Arial" pitchFamily="34" charset="0"/>
              </a:rPr>
              <a:t>λουλούδι.</a:t>
            </a:r>
          </a:p>
          <a:p>
            <a:pPr eaLnBrk="1" hangingPunct="1">
              <a:buFontTx/>
              <a:buNone/>
            </a:pPr>
            <a:endParaRPr lang="el-GR" altLang="el-GR" sz="1800" b="0" dirty="0" smtClean="0">
              <a:latin typeface="Arial" pitchFamily="34" charset="0"/>
              <a:cs typeface="Arial" pitchFamily="34" charset="0"/>
            </a:endParaRPr>
          </a:p>
        </p:txBody>
      </p:sp>
      <p:pic>
        <p:nvPicPr>
          <p:cNvPr id="7172" name="Picture 4" descr="images6"/>
          <p:cNvPicPr>
            <a:picLocks noChangeAspect="1" noChangeArrowheads="1"/>
          </p:cNvPicPr>
          <p:nvPr/>
        </p:nvPicPr>
        <p:blipFill>
          <a:blip r:embed="rId2" cstate="print"/>
          <a:srcRect/>
          <a:stretch>
            <a:fillRect/>
          </a:stretch>
        </p:blipFill>
        <p:spPr bwMode="auto">
          <a:xfrm>
            <a:off x="6084168" y="4509120"/>
            <a:ext cx="2915815" cy="193499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additive="base">
                                        <p:cTn id="7" dur="500" fill="hold"/>
                                        <p:tgtEl>
                                          <p:spTgt spid="82946"/>
                                        </p:tgtEl>
                                        <p:attrNameLst>
                                          <p:attrName>ppt_x</p:attrName>
                                        </p:attrNameLst>
                                      </p:cBhvr>
                                      <p:tavLst>
                                        <p:tav tm="0">
                                          <p:val>
                                            <p:strVal val="#ppt_x"/>
                                          </p:val>
                                        </p:tav>
                                        <p:tav tm="100000">
                                          <p:val>
                                            <p:strVal val="#ppt_x"/>
                                          </p:val>
                                        </p:tav>
                                      </p:tavLst>
                                    </p:anim>
                                    <p:anim calcmode="lin" valueType="num">
                                      <p:cBhvr additive="base">
                                        <p:cTn id="8" dur="500" fill="hold"/>
                                        <p:tgtEl>
                                          <p:spTgt spid="8294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82947">
                                            <p:txEl>
                                              <p:pRg st="0" end="0"/>
                                            </p:txEl>
                                          </p:spTgt>
                                        </p:tgtEl>
                                        <p:attrNameLst>
                                          <p:attrName>style.visibility</p:attrName>
                                        </p:attrNameLst>
                                      </p:cBhvr>
                                      <p:to>
                                        <p:strVal val="visible"/>
                                      </p:to>
                                    </p:set>
                                    <p:anim calcmode="lin" valueType="num">
                                      <p:cBhvr additive="base">
                                        <p:cTn id="13"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2947">
                                            <p:txEl>
                                              <p:pRg st="1" end="1"/>
                                            </p:txEl>
                                          </p:spTgt>
                                        </p:tgtEl>
                                        <p:attrNameLst>
                                          <p:attrName>style.visibility</p:attrName>
                                        </p:attrNameLst>
                                      </p:cBhvr>
                                      <p:to>
                                        <p:strVal val="visible"/>
                                      </p:to>
                                    </p:set>
                                    <p:anim calcmode="lin" valueType="num">
                                      <p:cBhvr additive="base">
                                        <p:cTn id="19"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2947">
                                            <p:txEl>
                                              <p:pRg st="2" end="2"/>
                                            </p:txEl>
                                          </p:spTgt>
                                        </p:tgtEl>
                                        <p:attrNameLst>
                                          <p:attrName>style.visibility</p:attrName>
                                        </p:attrNameLst>
                                      </p:cBhvr>
                                      <p:to>
                                        <p:strVal val="visible"/>
                                      </p:to>
                                    </p:set>
                                    <p:anim calcmode="lin" valueType="num">
                                      <p:cBhvr additive="base">
                                        <p:cTn id="25" dur="500" fill="hold"/>
                                        <p:tgtEl>
                                          <p:spTgt spid="829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947">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2947">
                                            <p:txEl>
                                              <p:pRg st="3" end="3"/>
                                            </p:txEl>
                                          </p:spTgt>
                                        </p:tgtEl>
                                        <p:attrNameLst>
                                          <p:attrName>style.visibility</p:attrName>
                                        </p:attrNameLst>
                                      </p:cBhvr>
                                      <p:to>
                                        <p:strVal val="visible"/>
                                      </p:to>
                                    </p:set>
                                    <p:anim calcmode="lin" valueType="num">
                                      <p:cBhvr additive="base">
                                        <p:cTn id="29" dur="500" fill="hold"/>
                                        <p:tgtEl>
                                          <p:spTgt spid="82947">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2947">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82947">
                                            <p:txEl>
                                              <p:pRg st="4" end="4"/>
                                            </p:txEl>
                                          </p:spTgt>
                                        </p:tgtEl>
                                        <p:attrNameLst>
                                          <p:attrName>style.visibility</p:attrName>
                                        </p:attrNameLst>
                                      </p:cBhvr>
                                      <p:to>
                                        <p:strVal val="visible"/>
                                      </p:to>
                                    </p:set>
                                    <p:anim calcmode="lin" valueType="num">
                                      <p:cBhvr additive="base">
                                        <p:cTn id="33" dur="500" fill="hold"/>
                                        <p:tgtEl>
                                          <p:spTgt spid="82947">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2947">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82947">
                                            <p:txEl>
                                              <p:pRg st="5" end="5"/>
                                            </p:txEl>
                                          </p:spTgt>
                                        </p:tgtEl>
                                        <p:attrNameLst>
                                          <p:attrName>style.visibility</p:attrName>
                                        </p:attrNameLst>
                                      </p:cBhvr>
                                      <p:to>
                                        <p:strVal val="visible"/>
                                      </p:to>
                                    </p:set>
                                    <p:anim calcmode="lin" valueType="num">
                                      <p:cBhvr additive="base">
                                        <p:cTn id="37" dur="500" fill="hold"/>
                                        <p:tgtEl>
                                          <p:spTgt spid="8294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29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82947">
                                            <p:txEl>
                                              <p:pRg st="7" end="7"/>
                                            </p:txEl>
                                          </p:spTgt>
                                        </p:tgtEl>
                                        <p:attrNameLst>
                                          <p:attrName>style.visibility</p:attrName>
                                        </p:attrNameLst>
                                      </p:cBhvr>
                                      <p:to>
                                        <p:strVal val="visible"/>
                                      </p:to>
                                    </p:set>
                                    <p:anim calcmode="lin" valueType="num">
                                      <p:cBhvr additive="base">
                                        <p:cTn id="43" dur="500" fill="hold"/>
                                        <p:tgtEl>
                                          <p:spTgt spid="8294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29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2947">
                                            <p:txEl>
                                              <p:pRg st="8" end="8"/>
                                            </p:txEl>
                                          </p:spTgt>
                                        </p:tgtEl>
                                        <p:attrNameLst>
                                          <p:attrName>style.visibility</p:attrName>
                                        </p:attrNameLst>
                                      </p:cBhvr>
                                      <p:to>
                                        <p:strVal val="visible"/>
                                      </p:to>
                                    </p:set>
                                    <p:anim calcmode="lin" valueType="num">
                                      <p:cBhvr additive="base">
                                        <p:cTn id="49" dur="500" fill="hold"/>
                                        <p:tgtEl>
                                          <p:spTgt spid="8294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2947">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82947">
                                            <p:txEl>
                                              <p:pRg st="9" end="9"/>
                                            </p:txEl>
                                          </p:spTgt>
                                        </p:tgtEl>
                                        <p:attrNameLst>
                                          <p:attrName>style.visibility</p:attrName>
                                        </p:attrNameLst>
                                      </p:cBhvr>
                                      <p:to>
                                        <p:strVal val="visible"/>
                                      </p:to>
                                    </p:set>
                                    <p:anim calcmode="lin" valueType="num">
                                      <p:cBhvr additive="base">
                                        <p:cTn id="53" dur="500" fill="hold"/>
                                        <p:tgtEl>
                                          <p:spTgt spid="82947">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2947">
                                            <p:txEl>
                                              <p:pRg st="9" end="9"/>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82947">
                                            <p:txEl>
                                              <p:pRg st="10" end="10"/>
                                            </p:txEl>
                                          </p:spTgt>
                                        </p:tgtEl>
                                        <p:attrNameLst>
                                          <p:attrName>style.visibility</p:attrName>
                                        </p:attrNameLst>
                                      </p:cBhvr>
                                      <p:to>
                                        <p:strVal val="visible"/>
                                      </p:to>
                                    </p:set>
                                    <p:anim calcmode="lin" valueType="num">
                                      <p:cBhvr additive="base">
                                        <p:cTn id="57" dur="500" fill="hold"/>
                                        <p:tgtEl>
                                          <p:spTgt spid="82947">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8294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82947">
                                            <p:txEl>
                                              <p:pRg st="12" end="12"/>
                                            </p:txEl>
                                          </p:spTgt>
                                        </p:tgtEl>
                                        <p:attrNameLst>
                                          <p:attrName>style.visibility</p:attrName>
                                        </p:attrNameLst>
                                      </p:cBhvr>
                                      <p:to>
                                        <p:strVal val="visible"/>
                                      </p:to>
                                    </p:set>
                                    <p:anim calcmode="lin" valueType="num">
                                      <p:cBhvr additive="base">
                                        <p:cTn id="63" dur="500" fill="hold"/>
                                        <p:tgtEl>
                                          <p:spTgt spid="82947">
                                            <p:txEl>
                                              <p:pRg st="12" end="1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8294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82947">
                                            <p:txEl>
                                              <p:pRg st="13" end="13"/>
                                            </p:txEl>
                                          </p:spTgt>
                                        </p:tgtEl>
                                        <p:attrNameLst>
                                          <p:attrName>style.visibility</p:attrName>
                                        </p:attrNameLst>
                                      </p:cBhvr>
                                      <p:to>
                                        <p:strVal val="visible"/>
                                      </p:to>
                                    </p:set>
                                    <p:anim calcmode="lin" valueType="num">
                                      <p:cBhvr additive="base">
                                        <p:cTn id="69" dur="500" fill="hold"/>
                                        <p:tgtEl>
                                          <p:spTgt spid="82947">
                                            <p:txEl>
                                              <p:pRg st="13" end="13"/>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82947">
                                            <p:txEl>
                                              <p:pRg st="13" end="13"/>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82947">
                                            <p:txEl>
                                              <p:pRg st="14" end="14"/>
                                            </p:txEl>
                                          </p:spTgt>
                                        </p:tgtEl>
                                        <p:attrNameLst>
                                          <p:attrName>style.visibility</p:attrName>
                                        </p:attrNameLst>
                                      </p:cBhvr>
                                      <p:to>
                                        <p:strVal val="visible"/>
                                      </p:to>
                                    </p:set>
                                    <p:anim calcmode="lin" valueType="num">
                                      <p:cBhvr additive="base">
                                        <p:cTn id="73" dur="500" fill="hold"/>
                                        <p:tgtEl>
                                          <p:spTgt spid="82947">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82947">
                                            <p:txEl>
                                              <p:pRg st="14" end="14"/>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82947">
                                            <p:txEl>
                                              <p:pRg st="15" end="15"/>
                                            </p:txEl>
                                          </p:spTgt>
                                        </p:tgtEl>
                                        <p:attrNameLst>
                                          <p:attrName>style.visibility</p:attrName>
                                        </p:attrNameLst>
                                      </p:cBhvr>
                                      <p:to>
                                        <p:strVal val="visible"/>
                                      </p:to>
                                    </p:set>
                                    <p:anim calcmode="lin" valueType="num">
                                      <p:cBhvr additive="base">
                                        <p:cTn id="77" dur="500" fill="hold"/>
                                        <p:tgtEl>
                                          <p:spTgt spid="82947">
                                            <p:txEl>
                                              <p:pRg st="15" end="15"/>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82947">
                                            <p:txEl>
                                              <p:pRg st="15" end="15"/>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82947">
                                            <p:txEl>
                                              <p:pRg st="16" end="16"/>
                                            </p:txEl>
                                          </p:spTgt>
                                        </p:tgtEl>
                                        <p:attrNameLst>
                                          <p:attrName>style.visibility</p:attrName>
                                        </p:attrNameLst>
                                      </p:cBhvr>
                                      <p:to>
                                        <p:strVal val="visible"/>
                                      </p:to>
                                    </p:set>
                                    <p:anim calcmode="lin" valueType="num">
                                      <p:cBhvr additive="base">
                                        <p:cTn id="81" dur="500" fill="hold"/>
                                        <p:tgtEl>
                                          <p:spTgt spid="82947">
                                            <p:txEl>
                                              <p:pRg st="16" end="16"/>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82947">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369881" y="0"/>
            <a:ext cx="7772209" cy="514147"/>
          </a:xfrm>
        </p:spPr>
        <p:txBody>
          <a:bodyPr>
            <a:normAutofit fontScale="90000"/>
          </a:bodyPr>
          <a:lstStyle/>
          <a:p>
            <a:pPr algn="ctr" eaLnBrk="1" hangingPunct="1"/>
            <a:r>
              <a:rPr lang="el-GR" altLang="el-GR" sz="3200" smtClean="0">
                <a:latin typeface="Arial" charset="0"/>
              </a:rPr>
              <a:t>Γιορτές</a:t>
            </a:r>
          </a:p>
        </p:txBody>
      </p:sp>
      <p:sp>
        <p:nvSpPr>
          <p:cNvPr id="83971" name="Rectangle 3"/>
          <p:cNvSpPr>
            <a:spLocks noGrp="1" noChangeArrowheads="1"/>
          </p:cNvSpPr>
          <p:nvPr>
            <p:ph type="body" idx="1"/>
          </p:nvPr>
        </p:nvSpPr>
        <p:spPr>
          <a:xfrm>
            <a:off x="1371791" y="571160"/>
            <a:ext cx="7772209" cy="3793943"/>
          </a:xfrm>
        </p:spPr>
        <p:txBody>
          <a:bodyPr>
            <a:noAutofit/>
          </a:bodyPr>
          <a:lstStyle/>
          <a:p>
            <a:pPr eaLnBrk="1" hangingPunct="1">
              <a:spcBef>
                <a:spcPts val="0"/>
              </a:spcBef>
            </a:pPr>
            <a:r>
              <a:rPr lang="el-GR" altLang="el-GR" sz="1800" b="1" dirty="0" smtClean="0">
                <a:latin typeface="Arial" pitchFamily="34" charset="0"/>
                <a:cs typeface="Arial" pitchFamily="34" charset="0"/>
              </a:rPr>
              <a:t>Απόκριες</a:t>
            </a:r>
          </a:p>
          <a:p>
            <a:pPr eaLnBrk="1" hangingPunct="1">
              <a:spcBef>
                <a:spcPts val="0"/>
              </a:spcBef>
            </a:pPr>
            <a:r>
              <a:rPr lang="el-GR" altLang="el-GR" sz="1800" b="1" dirty="0" smtClean="0">
                <a:latin typeface="Arial" pitchFamily="34" charset="0"/>
                <a:cs typeface="Arial" pitchFamily="34" charset="0"/>
              </a:rPr>
              <a:t>Καθαρά Δευτέρ</a:t>
            </a:r>
            <a:r>
              <a:rPr lang="el-GR" altLang="el-GR" sz="1800" u="sng" dirty="0" smtClean="0">
                <a:latin typeface="Arial" pitchFamily="34" charset="0"/>
                <a:cs typeface="Arial" pitchFamily="34" charset="0"/>
              </a:rPr>
              <a:t>α</a:t>
            </a:r>
          </a:p>
          <a:p>
            <a:pPr eaLnBrk="1" hangingPunct="1">
              <a:spcBef>
                <a:spcPts val="0"/>
              </a:spcBef>
            </a:pPr>
            <a:r>
              <a:rPr lang="el-GR" altLang="el-GR" sz="1800" b="1" dirty="0" smtClean="0">
                <a:latin typeface="Arial" pitchFamily="34" charset="0"/>
                <a:cs typeface="Arial" pitchFamily="34" charset="0"/>
              </a:rPr>
              <a:t>Αγίου Θεοδώρου </a:t>
            </a:r>
            <a:r>
              <a:rPr lang="el-GR" altLang="el-GR" sz="1800" b="0" dirty="0" smtClean="0">
                <a:latin typeface="Arial" pitchFamily="34" charset="0"/>
                <a:cs typeface="Arial" pitchFamily="34" charset="0"/>
              </a:rPr>
              <a:t>(11/3)</a:t>
            </a:r>
            <a:endParaRPr lang="el-GR" altLang="el-GR" sz="1800" u="sng" dirty="0" smtClean="0">
              <a:latin typeface="Arial" pitchFamily="34" charset="0"/>
              <a:cs typeface="Arial" pitchFamily="34" charset="0"/>
            </a:endParaRPr>
          </a:p>
          <a:p>
            <a:pPr eaLnBrk="1" hangingPunct="1">
              <a:spcBef>
                <a:spcPts val="0"/>
              </a:spcBef>
            </a:pPr>
            <a:r>
              <a:rPr lang="el-GR" altLang="el-GR" sz="1800" b="1" dirty="0" smtClean="0">
                <a:latin typeface="Arial" pitchFamily="34" charset="0"/>
                <a:cs typeface="Arial" pitchFamily="34" charset="0"/>
              </a:rPr>
              <a:t>25</a:t>
            </a:r>
            <a:r>
              <a:rPr lang="el-GR" altLang="el-GR" sz="1800" b="1" baseline="30000" dirty="0" smtClean="0">
                <a:latin typeface="Arial" pitchFamily="34" charset="0"/>
                <a:cs typeface="Arial" pitchFamily="34" charset="0"/>
              </a:rPr>
              <a:t>η</a:t>
            </a:r>
            <a:r>
              <a:rPr lang="el-GR" altLang="el-GR" sz="1800" b="1" dirty="0" smtClean="0">
                <a:latin typeface="Arial" pitchFamily="34" charset="0"/>
                <a:cs typeface="Arial" pitchFamily="34" charset="0"/>
              </a:rPr>
              <a:t> Μαρτίου Εθνική γιορτή. Ευαγγελισμός της Θεοτόκου</a:t>
            </a:r>
            <a:r>
              <a:rPr lang="el-GR" altLang="el-GR" sz="1800" b="0" dirty="0" smtClean="0">
                <a:latin typeface="Arial" pitchFamily="34" charset="0"/>
                <a:cs typeface="Arial" pitchFamily="34" charset="0"/>
              </a:rPr>
              <a:t>.  (25/3)</a:t>
            </a:r>
          </a:p>
          <a:p>
            <a:pPr eaLnBrk="1" hangingPunct="1">
              <a:spcBef>
                <a:spcPts val="0"/>
              </a:spcBef>
            </a:pPr>
            <a:r>
              <a:rPr lang="el-GR" altLang="el-GR" sz="1800" b="1" dirty="0" smtClean="0">
                <a:latin typeface="Arial" pitchFamily="34" charset="0"/>
                <a:cs typeface="Arial" pitchFamily="34" charset="0"/>
              </a:rPr>
              <a:t>Γιορτή του βιβλίου </a:t>
            </a:r>
            <a:r>
              <a:rPr lang="el-GR" altLang="el-GR" sz="1800" b="0" dirty="0" smtClean="0">
                <a:latin typeface="Arial" pitchFamily="34" charset="0"/>
                <a:cs typeface="Arial" pitchFamily="34" charset="0"/>
              </a:rPr>
              <a:t>(4 /4)</a:t>
            </a:r>
            <a:endParaRPr lang="el-GR" altLang="el-GR" sz="1800" u="sng" dirty="0" smtClean="0">
              <a:latin typeface="Arial" pitchFamily="34" charset="0"/>
              <a:cs typeface="Arial" pitchFamily="34" charset="0"/>
            </a:endParaRPr>
          </a:p>
          <a:p>
            <a:pPr eaLnBrk="1" hangingPunct="1">
              <a:spcBef>
                <a:spcPts val="0"/>
              </a:spcBef>
            </a:pPr>
            <a:r>
              <a:rPr lang="el-GR" altLang="el-GR" sz="1800" b="1" dirty="0" smtClean="0">
                <a:latin typeface="Arial" pitchFamily="34" charset="0"/>
                <a:cs typeface="Arial" pitchFamily="34" charset="0"/>
              </a:rPr>
              <a:t>Λαζάρου</a:t>
            </a:r>
            <a:r>
              <a:rPr lang="el-GR" altLang="el-GR" sz="1800" b="0" dirty="0" smtClean="0">
                <a:latin typeface="Arial" pitchFamily="34" charset="0"/>
                <a:cs typeface="Arial" pitchFamily="34" charset="0"/>
              </a:rPr>
              <a:t> (κινητή εορτή)</a:t>
            </a:r>
          </a:p>
          <a:p>
            <a:pPr eaLnBrk="1" hangingPunct="1">
              <a:spcBef>
                <a:spcPts val="0"/>
              </a:spcBef>
            </a:pPr>
            <a:r>
              <a:rPr lang="el-GR" altLang="el-GR" sz="1800" b="1" dirty="0" smtClean="0">
                <a:latin typeface="Arial" pitchFamily="34" charset="0"/>
                <a:cs typeface="Arial" pitchFamily="34" charset="0"/>
              </a:rPr>
              <a:t>Βαΐων</a:t>
            </a:r>
            <a:r>
              <a:rPr lang="el-GR" altLang="el-GR" sz="1800" b="0" dirty="0" smtClean="0">
                <a:latin typeface="Arial" pitchFamily="34" charset="0"/>
                <a:cs typeface="Arial" pitchFamily="34" charset="0"/>
              </a:rPr>
              <a:t> (κινητή εορτή)</a:t>
            </a:r>
          </a:p>
          <a:p>
            <a:pPr eaLnBrk="1" hangingPunct="1">
              <a:spcBef>
                <a:spcPts val="0"/>
              </a:spcBef>
            </a:pPr>
            <a:r>
              <a:rPr lang="el-GR" altLang="el-GR" sz="1800" b="1" dirty="0" smtClean="0">
                <a:latin typeface="Arial" pitchFamily="34" charset="0"/>
                <a:cs typeface="Arial" pitchFamily="34" charset="0"/>
              </a:rPr>
              <a:t>Πάσχα</a:t>
            </a:r>
            <a:r>
              <a:rPr lang="el-GR" altLang="el-GR" sz="1800" u="sng" dirty="0" smtClean="0">
                <a:latin typeface="Arial" pitchFamily="34" charset="0"/>
                <a:cs typeface="Arial" pitchFamily="34" charset="0"/>
              </a:rPr>
              <a:t> </a:t>
            </a:r>
            <a:r>
              <a:rPr lang="el-GR" altLang="el-GR" sz="1800" b="0" dirty="0" smtClean="0">
                <a:latin typeface="Arial" pitchFamily="34" charset="0"/>
                <a:cs typeface="Arial" pitchFamily="34" charset="0"/>
              </a:rPr>
              <a:t>(κινητή εορτή, τα σχολεία κλειστά για 15 ημέρες)</a:t>
            </a:r>
          </a:p>
          <a:p>
            <a:pPr eaLnBrk="1" hangingPunct="1">
              <a:spcBef>
                <a:spcPts val="0"/>
              </a:spcBef>
            </a:pPr>
            <a:r>
              <a:rPr lang="el-GR" altLang="el-GR" sz="1800" b="1" dirty="0" smtClean="0">
                <a:latin typeface="Arial" pitchFamily="34" charset="0"/>
                <a:cs typeface="Arial" pitchFamily="34" charset="0"/>
              </a:rPr>
              <a:t>Κυριακή του Θωμά</a:t>
            </a:r>
            <a:r>
              <a:rPr lang="el-GR" altLang="el-GR" sz="1800" u="sng" dirty="0" smtClean="0">
                <a:latin typeface="Arial" pitchFamily="34" charset="0"/>
                <a:cs typeface="Arial" pitchFamily="34" charset="0"/>
              </a:rPr>
              <a:t> </a:t>
            </a:r>
            <a:r>
              <a:rPr lang="el-GR" altLang="el-GR" sz="1800" b="0" dirty="0" smtClean="0">
                <a:latin typeface="Arial" pitchFamily="34" charset="0"/>
                <a:cs typeface="Arial" pitchFamily="34" charset="0"/>
              </a:rPr>
              <a:t>( η Κυριακή μετά το Πάσχα)</a:t>
            </a:r>
          </a:p>
          <a:p>
            <a:pPr eaLnBrk="1" hangingPunct="1">
              <a:spcBef>
                <a:spcPts val="0"/>
              </a:spcBef>
            </a:pPr>
            <a:r>
              <a:rPr lang="el-GR" altLang="el-GR" sz="1800" b="1" dirty="0" smtClean="0">
                <a:latin typeface="Arial" pitchFamily="34" charset="0"/>
                <a:cs typeface="Arial" pitchFamily="34" charset="0"/>
              </a:rPr>
              <a:t>Ζωοδόχου Πηγής </a:t>
            </a:r>
            <a:r>
              <a:rPr lang="el-GR" altLang="el-GR" sz="1800" b="0" dirty="0" smtClean="0">
                <a:latin typeface="Arial" pitchFamily="34" charset="0"/>
                <a:cs typeface="Arial" pitchFamily="34" charset="0"/>
              </a:rPr>
              <a:t>(Παρασκευή μετά το Πάσχα)</a:t>
            </a:r>
          </a:p>
          <a:p>
            <a:pPr eaLnBrk="1" hangingPunct="1">
              <a:spcBef>
                <a:spcPts val="0"/>
              </a:spcBef>
            </a:pPr>
            <a:r>
              <a:rPr lang="el-GR" altLang="el-GR" sz="1800" b="1" dirty="0" smtClean="0">
                <a:latin typeface="Arial" pitchFamily="34" charset="0"/>
                <a:cs typeface="Arial" pitchFamily="34" charset="0"/>
              </a:rPr>
              <a:t>Πρωτομαγιά</a:t>
            </a:r>
            <a:r>
              <a:rPr lang="el-GR" altLang="el-GR" sz="1800" u="sng" dirty="0" smtClean="0">
                <a:latin typeface="Arial" pitchFamily="34" charset="0"/>
                <a:cs typeface="Arial" pitchFamily="34" charset="0"/>
              </a:rPr>
              <a:t> </a:t>
            </a:r>
            <a:r>
              <a:rPr lang="el-GR" altLang="el-GR" sz="1800" b="0" dirty="0" smtClean="0">
                <a:latin typeface="Arial" pitchFamily="34" charset="0"/>
                <a:cs typeface="Arial" pitchFamily="34" charset="0"/>
              </a:rPr>
              <a:t>(1/5)</a:t>
            </a:r>
          </a:p>
          <a:p>
            <a:pPr eaLnBrk="1" hangingPunct="1">
              <a:spcBef>
                <a:spcPts val="0"/>
              </a:spcBef>
            </a:pPr>
            <a:r>
              <a:rPr lang="el-GR" altLang="el-GR" sz="1800" b="1" dirty="0" smtClean="0">
                <a:latin typeface="Arial" pitchFamily="34" charset="0"/>
                <a:cs typeface="Arial" pitchFamily="34" charset="0"/>
              </a:rPr>
              <a:t>Γιορτή </a:t>
            </a:r>
            <a:r>
              <a:rPr lang="el-GR" altLang="el-GR" sz="1800" b="1" dirty="0" smtClean="0">
                <a:latin typeface="Arial" pitchFamily="34" charset="0"/>
                <a:cs typeface="Arial" pitchFamily="34" charset="0"/>
              </a:rPr>
              <a:t>της μητέρας </a:t>
            </a:r>
            <a:r>
              <a:rPr lang="el-GR" altLang="el-GR" sz="1800" b="0" dirty="0" smtClean="0">
                <a:latin typeface="Arial" pitchFamily="34" charset="0"/>
                <a:cs typeface="Arial" pitchFamily="34" charset="0"/>
              </a:rPr>
              <a:t>(πρώτη Κυριακή του Μαΐου)</a:t>
            </a:r>
          </a:p>
          <a:p>
            <a:pPr eaLnBrk="1" hangingPunct="1">
              <a:spcBef>
                <a:spcPts val="0"/>
              </a:spcBef>
            </a:pPr>
            <a:r>
              <a:rPr lang="el-GR" altLang="el-GR" sz="1800" b="1" dirty="0" smtClean="0">
                <a:latin typeface="Arial" pitchFamily="34" charset="0"/>
                <a:cs typeface="Arial" pitchFamily="34" charset="0"/>
              </a:rPr>
              <a:t>Ισιδώρου Χίου  </a:t>
            </a:r>
            <a:r>
              <a:rPr lang="el-GR" altLang="el-GR" sz="1800" b="0" dirty="0" smtClean="0">
                <a:latin typeface="Arial" pitchFamily="34" charset="0"/>
                <a:cs typeface="Arial" pitchFamily="34" charset="0"/>
              </a:rPr>
              <a:t>(14/5)</a:t>
            </a:r>
          </a:p>
        </p:txBody>
      </p:sp>
      <p:pic>
        <p:nvPicPr>
          <p:cNvPr id="8196" name="Picture 4" descr="images14"/>
          <p:cNvPicPr>
            <a:picLocks noChangeAspect="1" noChangeArrowheads="1"/>
          </p:cNvPicPr>
          <p:nvPr/>
        </p:nvPicPr>
        <p:blipFill>
          <a:blip r:embed="rId2" cstate="print"/>
          <a:srcRect/>
          <a:stretch>
            <a:fillRect/>
          </a:stretch>
        </p:blipFill>
        <p:spPr bwMode="auto">
          <a:xfrm>
            <a:off x="2737851" y="4797343"/>
            <a:ext cx="4266308" cy="154243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additive="base">
                                        <p:cTn id="7" dur="500" fill="hold"/>
                                        <p:tgtEl>
                                          <p:spTgt spid="83970"/>
                                        </p:tgtEl>
                                        <p:attrNameLst>
                                          <p:attrName>ppt_x</p:attrName>
                                        </p:attrNameLst>
                                      </p:cBhvr>
                                      <p:tavLst>
                                        <p:tav tm="0">
                                          <p:val>
                                            <p:strVal val="#ppt_x"/>
                                          </p:val>
                                        </p:tav>
                                        <p:tav tm="100000">
                                          <p:val>
                                            <p:strVal val="#ppt_x"/>
                                          </p:val>
                                        </p:tav>
                                      </p:tavLst>
                                    </p:anim>
                                    <p:anim calcmode="lin" valueType="num">
                                      <p:cBhvr additive="base">
                                        <p:cTn id="8" dur="500" fill="hold"/>
                                        <p:tgtEl>
                                          <p:spTgt spid="839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Effect transition="in" filter="wedge">
                                      <p:cBhvr>
                                        <p:cTn id="13" dur="2000"/>
                                        <p:tgtEl>
                                          <p:spTgt spid="83971">
                                            <p:txEl>
                                              <p:pRg st="0" end="0"/>
                                            </p:txEl>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83971">
                                            <p:txEl>
                                              <p:pRg st="1" end="1"/>
                                            </p:txEl>
                                          </p:spTgt>
                                        </p:tgtEl>
                                        <p:attrNameLst>
                                          <p:attrName>style.visibility</p:attrName>
                                        </p:attrNameLst>
                                      </p:cBhvr>
                                      <p:to>
                                        <p:strVal val="visible"/>
                                      </p:to>
                                    </p:set>
                                    <p:animEffect transition="in" filter="wedge">
                                      <p:cBhvr>
                                        <p:cTn id="16" dur="2000"/>
                                        <p:tgtEl>
                                          <p:spTgt spid="83971">
                                            <p:txEl>
                                              <p:pRg st="1" end="1"/>
                                            </p:txEl>
                                          </p:spTgt>
                                        </p:tgtEl>
                                      </p:cBhvr>
                                    </p:animEffect>
                                  </p:childTnLst>
                                </p:cTn>
                              </p:par>
                              <p:par>
                                <p:cTn id="17" presetID="20" presetClass="entr" presetSubtype="0" fill="hold" nodeType="withEffect">
                                  <p:stCondLst>
                                    <p:cond delay="0"/>
                                  </p:stCondLst>
                                  <p:childTnLst>
                                    <p:set>
                                      <p:cBhvr>
                                        <p:cTn id="18" dur="1" fill="hold">
                                          <p:stCondLst>
                                            <p:cond delay="0"/>
                                          </p:stCondLst>
                                        </p:cTn>
                                        <p:tgtEl>
                                          <p:spTgt spid="83971">
                                            <p:txEl>
                                              <p:pRg st="2" end="2"/>
                                            </p:txEl>
                                          </p:spTgt>
                                        </p:tgtEl>
                                        <p:attrNameLst>
                                          <p:attrName>style.visibility</p:attrName>
                                        </p:attrNameLst>
                                      </p:cBhvr>
                                      <p:to>
                                        <p:strVal val="visible"/>
                                      </p:to>
                                    </p:set>
                                    <p:animEffect transition="in" filter="wedge">
                                      <p:cBhvr>
                                        <p:cTn id="19" dur="2000"/>
                                        <p:tgtEl>
                                          <p:spTgt spid="83971">
                                            <p:txEl>
                                              <p:pRg st="2" end="2"/>
                                            </p:txEl>
                                          </p:spTgt>
                                        </p:tgtEl>
                                      </p:cBhvr>
                                    </p:animEffect>
                                  </p:childTnLst>
                                </p:cTn>
                              </p:par>
                              <p:par>
                                <p:cTn id="20" presetID="20" presetClass="entr" presetSubtype="0" fill="hold" nodeType="withEffect">
                                  <p:stCondLst>
                                    <p:cond delay="0"/>
                                  </p:stCondLst>
                                  <p:childTnLst>
                                    <p:set>
                                      <p:cBhvr>
                                        <p:cTn id="21" dur="1" fill="hold">
                                          <p:stCondLst>
                                            <p:cond delay="0"/>
                                          </p:stCondLst>
                                        </p:cTn>
                                        <p:tgtEl>
                                          <p:spTgt spid="83971">
                                            <p:txEl>
                                              <p:pRg st="3" end="3"/>
                                            </p:txEl>
                                          </p:spTgt>
                                        </p:tgtEl>
                                        <p:attrNameLst>
                                          <p:attrName>style.visibility</p:attrName>
                                        </p:attrNameLst>
                                      </p:cBhvr>
                                      <p:to>
                                        <p:strVal val="visible"/>
                                      </p:to>
                                    </p:set>
                                    <p:animEffect transition="in" filter="wedge">
                                      <p:cBhvr>
                                        <p:cTn id="22" dur="2000"/>
                                        <p:tgtEl>
                                          <p:spTgt spid="83971">
                                            <p:txEl>
                                              <p:pRg st="3" end="3"/>
                                            </p:txEl>
                                          </p:spTgt>
                                        </p:tgtEl>
                                      </p:cBhvr>
                                    </p:animEffect>
                                  </p:childTnLst>
                                </p:cTn>
                              </p:par>
                              <p:par>
                                <p:cTn id="23" presetID="20" presetClass="entr" presetSubtype="0" fill="hold" nodeType="withEffect">
                                  <p:stCondLst>
                                    <p:cond delay="0"/>
                                  </p:stCondLst>
                                  <p:childTnLst>
                                    <p:set>
                                      <p:cBhvr>
                                        <p:cTn id="24" dur="1" fill="hold">
                                          <p:stCondLst>
                                            <p:cond delay="0"/>
                                          </p:stCondLst>
                                        </p:cTn>
                                        <p:tgtEl>
                                          <p:spTgt spid="83971">
                                            <p:txEl>
                                              <p:pRg st="4" end="4"/>
                                            </p:txEl>
                                          </p:spTgt>
                                        </p:tgtEl>
                                        <p:attrNameLst>
                                          <p:attrName>style.visibility</p:attrName>
                                        </p:attrNameLst>
                                      </p:cBhvr>
                                      <p:to>
                                        <p:strVal val="visible"/>
                                      </p:to>
                                    </p:set>
                                    <p:animEffect transition="in" filter="wedge">
                                      <p:cBhvr>
                                        <p:cTn id="25" dur="2000"/>
                                        <p:tgtEl>
                                          <p:spTgt spid="83971">
                                            <p:txEl>
                                              <p:pRg st="4" end="4"/>
                                            </p:txEl>
                                          </p:spTgt>
                                        </p:tgtEl>
                                      </p:cBhvr>
                                    </p:animEffect>
                                  </p:childTnLst>
                                </p:cTn>
                              </p:par>
                              <p:par>
                                <p:cTn id="26" presetID="20" presetClass="entr" presetSubtype="0" fill="hold" nodeType="withEffect">
                                  <p:stCondLst>
                                    <p:cond delay="0"/>
                                  </p:stCondLst>
                                  <p:childTnLst>
                                    <p:set>
                                      <p:cBhvr>
                                        <p:cTn id="27" dur="1" fill="hold">
                                          <p:stCondLst>
                                            <p:cond delay="0"/>
                                          </p:stCondLst>
                                        </p:cTn>
                                        <p:tgtEl>
                                          <p:spTgt spid="83971">
                                            <p:txEl>
                                              <p:pRg st="5" end="5"/>
                                            </p:txEl>
                                          </p:spTgt>
                                        </p:tgtEl>
                                        <p:attrNameLst>
                                          <p:attrName>style.visibility</p:attrName>
                                        </p:attrNameLst>
                                      </p:cBhvr>
                                      <p:to>
                                        <p:strVal val="visible"/>
                                      </p:to>
                                    </p:set>
                                    <p:animEffect transition="in" filter="wedge">
                                      <p:cBhvr>
                                        <p:cTn id="28" dur="2000"/>
                                        <p:tgtEl>
                                          <p:spTgt spid="83971">
                                            <p:txEl>
                                              <p:pRg st="5" end="5"/>
                                            </p:txEl>
                                          </p:spTgt>
                                        </p:tgtEl>
                                      </p:cBhvr>
                                    </p:animEffect>
                                  </p:childTnLst>
                                </p:cTn>
                              </p:par>
                              <p:par>
                                <p:cTn id="29" presetID="20" presetClass="entr" presetSubtype="0" fill="hold" nodeType="withEffect">
                                  <p:stCondLst>
                                    <p:cond delay="0"/>
                                  </p:stCondLst>
                                  <p:childTnLst>
                                    <p:set>
                                      <p:cBhvr>
                                        <p:cTn id="30" dur="1" fill="hold">
                                          <p:stCondLst>
                                            <p:cond delay="0"/>
                                          </p:stCondLst>
                                        </p:cTn>
                                        <p:tgtEl>
                                          <p:spTgt spid="83971">
                                            <p:txEl>
                                              <p:pRg st="6" end="6"/>
                                            </p:txEl>
                                          </p:spTgt>
                                        </p:tgtEl>
                                        <p:attrNameLst>
                                          <p:attrName>style.visibility</p:attrName>
                                        </p:attrNameLst>
                                      </p:cBhvr>
                                      <p:to>
                                        <p:strVal val="visible"/>
                                      </p:to>
                                    </p:set>
                                    <p:animEffect transition="in" filter="wedge">
                                      <p:cBhvr>
                                        <p:cTn id="31" dur="2000"/>
                                        <p:tgtEl>
                                          <p:spTgt spid="83971">
                                            <p:txEl>
                                              <p:pRg st="6" end="6"/>
                                            </p:txEl>
                                          </p:spTgt>
                                        </p:tgtEl>
                                      </p:cBhvr>
                                    </p:animEffect>
                                  </p:childTnLst>
                                </p:cTn>
                              </p:par>
                              <p:par>
                                <p:cTn id="32" presetID="20" presetClass="entr" presetSubtype="0" fill="hold" nodeType="withEffect">
                                  <p:stCondLst>
                                    <p:cond delay="0"/>
                                  </p:stCondLst>
                                  <p:childTnLst>
                                    <p:set>
                                      <p:cBhvr>
                                        <p:cTn id="33" dur="1" fill="hold">
                                          <p:stCondLst>
                                            <p:cond delay="0"/>
                                          </p:stCondLst>
                                        </p:cTn>
                                        <p:tgtEl>
                                          <p:spTgt spid="83971">
                                            <p:txEl>
                                              <p:pRg st="7" end="7"/>
                                            </p:txEl>
                                          </p:spTgt>
                                        </p:tgtEl>
                                        <p:attrNameLst>
                                          <p:attrName>style.visibility</p:attrName>
                                        </p:attrNameLst>
                                      </p:cBhvr>
                                      <p:to>
                                        <p:strVal val="visible"/>
                                      </p:to>
                                    </p:set>
                                    <p:animEffect transition="in" filter="wedge">
                                      <p:cBhvr>
                                        <p:cTn id="34" dur="2000"/>
                                        <p:tgtEl>
                                          <p:spTgt spid="83971">
                                            <p:txEl>
                                              <p:pRg st="7" end="7"/>
                                            </p:txEl>
                                          </p:spTgt>
                                        </p:tgtEl>
                                      </p:cBhvr>
                                    </p:animEffect>
                                  </p:childTnLst>
                                </p:cTn>
                              </p:par>
                              <p:par>
                                <p:cTn id="35" presetID="20" presetClass="entr" presetSubtype="0" fill="hold" nodeType="withEffect">
                                  <p:stCondLst>
                                    <p:cond delay="0"/>
                                  </p:stCondLst>
                                  <p:childTnLst>
                                    <p:set>
                                      <p:cBhvr>
                                        <p:cTn id="36" dur="1" fill="hold">
                                          <p:stCondLst>
                                            <p:cond delay="0"/>
                                          </p:stCondLst>
                                        </p:cTn>
                                        <p:tgtEl>
                                          <p:spTgt spid="83971">
                                            <p:txEl>
                                              <p:pRg st="8" end="8"/>
                                            </p:txEl>
                                          </p:spTgt>
                                        </p:tgtEl>
                                        <p:attrNameLst>
                                          <p:attrName>style.visibility</p:attrName>
                                        </p:attrNameLst>
                                      </p:cBhvr>
                                      <p:to>
                                        <p:strVal val="visible"/>
                                      </p:to>
                                    </p:set>
                                    <p:animEffect transition="in" filter="wedge">
                                      <p:cBhvr>
                                        <p:cTn id="37" dur="2000"/>
                                        <p:tgtEl>
                                          <p:spTgt spid="83971">
                                            <p:txEl>
                                              <p:pRg st="8" end="8"/>
                                            </p:txEl>
                                          </p:spTgt>
                                        </p:tgtEl>
                                      </p:cBhvr>
                                    </p:animEffect>
                                  </p:childTnLst>
                                </p:cTn>
                              </p:par>
                              <p:par>
                                <p:cTn id="38" presetID="20" presetClass="entr" presetSubtype="0" fill="hold" nodeType="withEffect">
                                  <p:stCondLst>
                                    <p:cond delay="0"/>
                                  </p:stCondLst>
                                  <p:childTnLst>
                                    <p:set>
                                      <p:cBhvr>
                                        <p:cTn id="39" dur="1" fill="hold">
                                          <p:stCondLst>
                                            <p:cond delay="0"/>
                                          </p:stCondLst>
                                        </p:cTn>
                                        <p:tgtEl>
                                          <p:spTgt spid="83971">
                                            <p:txEl>
                                              <p:pRg st="9" end="9"/>
                                            </p:txEl>
                                          </p:spTgt>
                                        </p:tgtEl>
                                        <p:attrNameLst>
                                          <p:attrName>style.visibility</p:attrName>
                                        </p:attrNameLst>
                                      </p:cBhvr>
                                      <p:to>
                                        <p:strVal val="visible"/>
                                      </p:to>
                                    </p:set>
                                    <p:animEffect transition="in" filter="wedge">
                                      <p:cBhvr>
                                        <p:cTn id="40" dur="2000"/>
                                        <p:tgtEl>
                                          <p:spTgt spid="83971">
                                            <p:txEl>
                                              <p:pRg st="9" end="9"/>
                                            </p:txEl>
                                          </p:spTgt>
                                        </p:tgtEl>
                                      </p:cBhvr>
                                    </p:animEffect>
                                  </p:childTnLst>
                                </p:cTn>
                              </p:par>
                              <p:par>
                                <p:cTn id="41" presetID="20" presetClass="entr" presetSubtype="0" fill="hold" nodeType="withEffect">
                                  <p:stCondLst>
                                    <p:cond delay="0"/>
                                  </p:stCondLst>
                                  <p:childTnLst>
                                    <p:set>
                                      <p:cBhvr>
                                        <p:cTn id="42" dur="1" fill="hold">
                                          <p:stCondLst>
                                            <p:cond delay="0"/>
                                          </p:stCondLst>
                                        </p:cTn>
                                        <p:tgtEl>
                                          <p:spTgt spid="83971">
                                            <p:txEl>
                                              <p:pRg st="10" end="10"/>
                                            </p:txEl>
                                          </p:spTgt>
                                        </p:tgtEl>
                                        <p:attrNameLst>
                                          <p:attrName>style.visibility</p:attrName>
                                        </p:attrNameLst>
                                      </p:cBhvr>
                                      <p:to>
                                        <p:strVal val="visible"/>
                                      </p:to>
                                    </p:set>
                                    <p:animEffect transition="in" filter="wedge">
                                      <p:cBhvr>
                                        <p:cTn id="43" dur="2000"/>
                                        <p:tgtEl>
                                          <p:spTgt spid="83971">
                                            <p:txEl>
                                              <p:pRg st="10" end="10"/>
                                            </p:txEl>
                                          </p:spTgt>
                                        </p:tgtEl>
                                      </p:cBhvr>
                                    </p:animEffect>
                                  </p:childTnLst>
                                </p:cTn>
                              </p:par>
                              <p:par>
                                <p:cTn id="44" presetID="20" presetClass="entr" presetSubtype="0" fill="hold" nodeType="withEffect">
                                  <p:stCondLst>
                                    <p:cond delay="0"/>
                                  </p:stCondLst>
                                  <p:childTnLst>
                                    <p:set>
                                      <p:cBhvr>
                                        <p:cTn id="45" dur="1" fill="hold">
                                          <p:stCondLst>
                                            <p:cond delay="0"/>
                                          </p:stCondLst>
                                        </p:cTn>
                                        <p:tgtEl>
                                          <p:spTgt spid="83971">
                                            <p:txEl>
                                              <p:pRg st="11" end="11"/>
                                            </p:txEl>
                                          </p:spTgt>
                                        </p:tgtEl>
                                        <p:attrNameLst>
                                          <p:attrName>style.visibility</p:attrName>
                                        </p:attrNameLst>
                                      </p:cBhvr>
                                      <p:to>
                                        <p:strVal val="visible"/>
                                      </p:to>
                                    </p:set>
                                    <p:animEffect transition="in" filter="wedge">
                                      <p:cBhvr>
                                        <p:cTn id="46" dur="2000"/>
                                        <p:tgtEl>
                                          <p:spTgt spid="83971">
                                            <p:txEl>
                                              <p:pRg st="11" end="11"/>
                                            </p:txEl>
                                          </p:spTgt>
                                        </p:tgtEl>
                                      </p:cBhvr>
                                    </p:animEffect>
                                  </p:childTnLst>
                                </p:cTn>
                              </p:par>
                              <p:par>
                                <p:cTn id="47" presetID="20" presetClass="entr" presetSubtype="0" fill="hold" nodeType="withEffect">
                                  <p:stCondLst>
                                    <p:cond delay="0"/>
                                  </p:stCondLst>
                                  <p:childTnLst>
                                    <p:set>
                                      <p:cBhvr>
                                        <p:cTn id="48" dur="1" fill="hold">
                                          <p:stCondLst>
                                            <p:cond delay="0"/>
                                          </p:stCondLst>
                                        </p:cTn>
                                        <p:tgtEl>
                                          <p:spTgt spid="83971">
                                            <p:txEl>
                                              <p:pRg st="12" end="12"/>
                                            </p:txEl>
                                          </p:spTgt>
                                        </p:tgtEl>
                                        <p:attrNameLst>
                                          <p:attrName>style.visibility</p:attrName>
                                        </p:attrNameLst>
                                      </p:cBhvr>
                                      <p:to>
                                        <p:strVal val="visible"/>
                                      </p:to>
                                    </p:set>
                                    <p:animEffect transition="in" filter="wedge">
                                      <p:cBhvr>
                                        <p:cTn id="49" dur="2000"/>
                                        <p:tgtEl>
                                          <p:spTgt spid="8397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4"/>
          <p:cNvSpPr>
            <a:spLocks noGrp="1" noChangeArrowheads="1"/>
          </p:cNvSpPr>
          <p:nvPr>
            <p:ph type="title"/>
          </p:nvPr>
        </p:nvSpPr>
        <p:spPr>
          <a:xfrm>
            <a:off x="1371791" y="252492"/>
            <a:ext cx="7772209" cy="571161"/>
          </a:xfrm>
        </p:spPr>
        <p:txBody>
          <a:bodyPr/>
          <a:lstStyle/>
          <a:p>
            <a:pPr algn="ctr" eaLnBrk="1" hangingPunct="1"/>
            <a:r>
              <a:rPr lang="el-GR" altLang="el-GR" sz="2800" smtClean="0">
                <a:latin typeface="Arial" charset="0"/>
              </a:rPr>
              <a:t>Γλυκά-φαγητά –φρούτα της άνοιξης</a:t>
            </a:r>
          </a:p>
        </p:txBody>
      </p:sp>
      <p:sp>
        <p:nvSpPr>
          <p:cNvPr id="84997" name="Rectangle 5"/>
          <p:cNvSpPr>
            <a:spLocks noGrp="1" noChangeArrowheads="1"/>
          </p:cNvSpPr>
          <p:nvPr>
            <p:ph type="body" sz="half" idx="1"/>
          </p:nvPr>
        </p:nvSpPr>
        <p:spPr>
          <a:xfrm>
            <a:off x="683568" y="1124744"/>
            <a:ext cx="3784844" cy="4895081"/>
          </a:xfrm>
        </p:spPr>
        <p:txBody>
          <a:bodyPr>
            <a:normAutofit/>
          </a:bodyPr>
          <a:lstStyle/>
          <a:p>
            <a:pPr eaLnBrk="1" hangingPunct="1">
              <a:lnSpc>
                <a:spcPct val="80000"/>
              </a:lnSpc>
            </a:pPr>
            <a:r>
              <a:rPr lang="el-GR" altLang="el-GR" sz="1800" b="0" dirty="0" smtClean="0">
                <a:latin typeface="Arial" pitchFamily="34" charset="0"/>
                <a:cs typeface="Arial" pitchFamily="34" charset="0"/>
              </a:rPr>
              <a:t>Τις Αποκριές κάνουμε τυρόπιτες με φύλλο, μπουρέκια με γέμιση ρυζόγαλο και δίπλες.</a:t>
            </a:r>
            <a:endParaRPr lang="en-US" altLang="el-GR" sz="1800" b="0" dirty="0" smtClean="0">
              <a:latin typeface="Arial" pitchFamily="34" charset="0"/>
              <a:cs typeface="Arial" pitchFamily="34" charset="0"/>
            </a:endParaRPr>
          </a:p>
          <a:p>
            <a:pPr eaLnBrk="1" hangingPunct="1">
              <a:lnSpc>
                <a:spcPct val="80000"/>
              </a:lnSpc>
            </a:pPr>
            <a:endParaRPr lang="el-GR" altLang="el-GR" sz="1800" b="0" dirty="0" smtClean="0">
              <a:latin typeface="Arial" pitchFamily="34" charset="0"/>
              <a:cs typeface="Arial" pitchFamily="34" charset="0"/>
            </a:endParaRPr>
          </a:p>
          <a:p>
            <a:pPr eaLnBrk="1" hangingPunct="1">
              <a:lnSpc>
                <a:spcPct val="80000"/>
              </a:lnSpc>
            </a:pPr>
            <a:r>
              <a:rPr lang="el-GR" altLang="el-GR" sz="1800" b="0" dirty="0" smtClean="0">
                <a:latin typeface="Arial" pitchFamily="34" charset="0"/>
                <a:cs typeface="Arial" pitchFamily="34" charset="0"/>
              </a:rPr>
              <a:t>Το Πάσχα κάνουμε τσουρέκια και </a:t>
            </a:r>
            <a:r>
              <a:rPr lang="el-GR" altLang="el-GR" sz="1800" b="0" dirty="0" err="1" smtClean="0">
                <a:latin typeface="Arial" pitchFamily="34" charset="0"/>
                <a:cs typeface="Arial" pitchFamily="34" charset="0"/>
              </a:rPr>
              <a:t>λαζαράκια</a:t>
            </a:r>
            <a:r>
              <a:rPr lang="el-GR" altLang="el-GR" sz="1800" b="0" dirty="0" smtClean="0">
                <a:latin typeface="Arial" pitchFamily="34" charset="0"/>
                <a:cs typeface="Arial" pitchFamily="34" charset="0"/>
              </a:rPr>
              <a:t>.</a:t>
            </a:r>
            <a:endParaRPr lang="en-US" altLang="el-GR" sz="1800" b="0" dirty="0" smtClean="0">
              <a:latin typeface="Arial" pitchFamily="34" charset="0"/>
              <a:cs typeface="Arial" pitchFamily="34" charset="0"/>
            </a:endParaRPr>
          </a:p>
          <a:p>
            <a:pPr eaLnBrk="1" hangingPunct="1">
              <a:lnSpc>
                <a:spcPct val="80000"/>
              </a:lnSpc>
            </a:pPr>
            <a:endParaRPr lang="el-GR" altLang="el-GR" sz="1800" b="0" dirty="0" smtClean="0">
              <a:latin typeface="Arial" pitchFamily="34" charset="0"/>
              <a:cs typeface="Arial" pitchFamily="34" charset="0"/>
            </a:endParaRPr>
          </a:p>
          <a:p>
            <a:pPr eaLnBrk="1" hangingPunct="1">
              <a:lnSpc>
                <a:spcPct val="80000"/>
              </a:lnSpc>
            </a:pPr>
            <a:r>
              <a:rPr lang="el-GR" altLang="el-GR" sz="1800" b="0" dirty="0" smtClean="0">
                <a:latin typeface="Arial" pitchFamily="34" charset="0"/>
                <a:cs typeface="Arial" pitchFamily="34" charset="0"/>
              </a:rPr>
              <a:t>Την Σαρακοστή τρώμε νηστίσιμα (θαλασσινά, ταραμοσαλάτα, χαλβά)</a:t>
            </a:r>
            <a:endParaRPr lang="en-US" altLang="el-GR" sz="1800" b="0" dirty="0" smtClean="0">
              <a:latin typeface="Arial" pitchFamily="34" charset="0"/>
              <a:cs typeface="Arial" pitchFamily="34" charset="0"/>
            </a:endParaRPr>
          </a:p>
          <a:p>
            <a:pPr eaLnBrk="1" hangingPunct="1">
              <a:lnSpc>
                <a:spcPct val="80000"/>
              </a:lnSpc>
            </a:pPr>
            <a:endParaRPr lang="el-GR" altLang="el-GR" sz="1800" b="0" dirty="0" smtClean="0">
              <a:latin typeface="Arial" pitchFamily="34" charset="0"/>
              <a:cs typeface="Arial" pitchFamily="34" charset="0"/>
            </a:endParaRPr>
          </a:p>
          <a:p>
            <a:pPr eaLnBrk="1" hangingPunct="1">
              <a:lnSpc>
                <a:spcPct val="80000"/>
              </a:lnSpc>
            </a:pPr>
            <a:r>
              <a:rPr lang="el-GR" altLang="el-GR" sz="1800" b="0" dirty="0" smtClean="0">
                <a:latin typeface="Arial" pitchFamily="34" charset="0"/>
                <a:cs typeface="Arial" pitchFamily="34" charset="0"/>
              </a:rPr>
              <a:t>Το Πάσχα ψήνουμε αρνί και κατσίκι στη σούβλα και μαγειρίτσα.</a:t>
            </a:r>
            <a:endParaRPr lang="en-US" altLang="el-GR" sz="1800" b="0" dirty="0" smtClean="0">
              <a:latin typeface="Arial" pitchFamily="34" charset="0"/>
              <a:cs typeface="Arial" pitchFamily="34" charset="0"/>
            </a:endParaRPr>
          </a:p>
          <a:p>
            <a:pPr eaLnBrk="1" hangingPunct="1">
              <a:lnSpc>
                <a:spcPct val="80000"/>
              </a:lnSpc>
            </a:pPr>
            <a:endParaRPr lang="el-GR" altLang="el-GR" sz="1800" b="0" dirty="0" smtClean="0">
              <a:latin typeface="Arial" pitchFamily="34" charset="0"/>
              <a:cs typeface="Arial" pitchFamily="34" charset="0"/>
            </a:endParaRPr>
          </a:p>
          <a:p>
            <a:pPr eaLnBrk="1" hangingPunct="1">
              <a:lnSpc>
                <a:spcPct val="80000"/>
              </a:lnSpc>
            </a:pPr>
            <a:r>
              <a:rPr lang="el-GR" altLang="el-GR" sz="1800" b="0" dirty="0" smtClean="0">
                <a:latin typeface="Arial" pitchFamily="34" charset="0"/>
                <a:cs typeface="Arial" pitchFamily="34" charset="0"/>
              </a:rPr>
              <a:t>Την άνοιξη έχει πολλά φρούτα: φράουλες, κεράσια, βύσσινα, μούρα και βατόμουρα.</a:t>
            </a:r>
          </a:p>
        </p:txBody>
      </p:sp>
      <p:pic>
        <p:nvPicPr>
          <p:cNvPr id="85000" name="Picture 8" descr="cerise_burlatmesa(1)"/>
          <p:cNvPicPr>
            <a:picLocks noChangeAspect="1" noChangeArrowheads="1"/>
          </p:cNvPicPr>
          <p:nvPr>
            <p:ph sz="half" idx="2"/>
          </p:nvPr>
        </p:nvPicPr>
        <p:blipFill>
          <a:blip r:embed="rId2" cstate="print"/>
          <a:srcRect/>
          <a:stretch>
            <a:fillRect/>
          </a:stretch>
        </p:blipFill>
        <p:spPr>
          <a:xfrm>
            <a:off x="5868145" y="2800825"/>
            <a:ext cx="2666384" cy="1311745"/>
          </a:xfrm>
          <a:noFill/>
        </p:spPr>
      </p:pic>
      <p:pic>
        <p:nvPicPr>
          <p:cNvPr id="85001" name="Picture 9" descr="fraoyla%20mesa(1)"/>
          <p:cNvPicPr>
            <a:picLocks noChangeAspect="1" noChangeArrowheads="1"/>
          </p:cNvPicPr>
          <p:nvPr/>
        </p:nvPicPr>
        <p:blipFill>
          <a:blip r:embed="rId3" cstate="print"/>
          <a:srcRect/>
          <a:stretch>
            <a:fillRect/>
          </a:stretch>
        </p:blipFill>
        <p:spPr bwMode="auto">
          <a:xfrm>
            <a:off x="5796136" y="1371397"/>
            <a:ext cx="2535872" cy="1297039"/>
          </a:xfrm>
          <a:prstGeom prst="rect">
            <a:avLst/>
          </a:prstGeom>
          <a:noFill/>
          <a:ln w="9525">
            <a:noFill/>
            <a:miter lim="800000"/>
            <a:headEnd/>
            <a:tailEnd/>
          </a:ln>
        </p:spPr>
      </p:pic>
      <p:pic>
        <p:nvPicPr>
          <p:cNvPr id="85002" name="Picture 10" descr="moyramesa(1)"/>
          <p:cNvPicPr>
            <a:picLocks noChangeAspect="1" noChangeArrowheads="1"/>
          </p:cNvPicPr>
          <p:nvPr/>
        </p:nvPicPr>
        <p:blipFill>
          <a:blip r:embed="rId4" cstate="print"/>
          <a:srcRect/>
          <a:stretch>
            <a:fillRect/>
          </a:stretch>
        </p:blipFill>
        <p:spPr bwMode="auto">
          <a:xfrm>
            <a:off x="5868144" y="4343265"/>
            <a:ext cx="2614799" cy="15787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4996"/>
                                        </p:tgtEl>
                                        <p:attrNameLst>
                                          <p:attrName>style.visibility</p:attrName>
                                        </p:attrNameLst>
                                      </p:cBhvr>
                                      <p:to>
                                        <p:strVal val="visible"/>
                                      </p:to>
                                    </p:set>
                                    <p:anim calcmode="lin" valueType="num">
                                      <p:cBhvr additive="base">
                                        <p:cTn id="7" dur="500" fill="hold"/>
                                        <p:tgtEl>
                                          <p:spTgt spid="84996"/>
                                        </p:tgtEl>
                                        <p:attrNameLst>
                                          <p:attrName>ppt_x</p:attrName>
                                        </p:attrNameLst>
                                      </p:cBhvr>
                                      <p:tavLst>
                                        <p:tav tm="0">
                                          <p:val>
                                            <p:strVal val="#ppt_x"/>
                                          </p:val>
                                        </p:tav>
                                        <p:tav tm="100000">
                                          <p:val>
                                            <p:strVal val="#ppt_x"/>
                                          </p:val>
                                        </p:tav>
                                      </p:tavLst>
                                    </p:anim>
                                    <p:anim calcmode="lin" valueType="num">
                                      <p:cBhvr additive="base">
                                        <p:cTn id="8" dur="500" fill="hold"/>
                                        <p:tgtEl>
                                          <p:spTgt spid="849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84997">
                                            <p:txEl>
                                              <p:pRg st="0" end="0"/>
                                            </p:txEl>
                                          </p:spTgt>
                                        </p:tgtEl>
                                        <p:attrNameLst>
                                          <p:attrName>style.visibility</p:attrName>
                                        </p:attrNameLst>
                                      </p:cBhvr>
                                      <p:to>
                                        <p:strVal val="visible"/>
                                      </p:to>
                                    </p:set>
                                    <p:animEffect transition="in" filter="wedge">
                                      <p:cBhvr>
                                        <p:cTn id="13" dur="2000"/>
                                        <p:tgtEl>
                                          <p:spTgt spid="8499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grpId="0" nodeType="clickEffect">
                                  <p:stCondLst>
                                    <p:cond delay="0"/>
                                  </p:stCondLst>
                                  <p:childTnLst>
                                    <p:set>
                                      <p:cBhvr>
                                        <p:cTn id="17" dur="1" fill="hold">
                                          <p:stCondLst>
                                            <p:cond delay="0"/>
                                          </p:stCondLst>
                                        </p:cTn>
                                        <p:tgtEl>
                                          <p:spTgt spid="84997">
                                            <p:txEl>
                                              <p:pRg st="2" end="2"/>
                                            </p:txEl>
                                          </p:spTgt>
                                        </p:tgtEl>
                                        <p:attrNameLst>
                                          <p:attrName>style.visibility</p:attrName>
                                        </p:attrNameLst>
                                      </p:cBhvr>
                                      <p:to>
                                        <p:strVal val="visible"/>
                                      </p:to>
                                    </p:set>
                                    <p:animEffect transition="in" filter="wedge">
                                      <p:cBhvr>
                                        <p:cTn id="18" dur="2000"/>
                                        <p:tgtEl>
                                          <p:spTgt spid="84997">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84997">
                                            <p:txEl>
                                              <p:pRg st="4" end="4"/>
                                            </p:txEl>
                                          </p:spTgt>
                                        </p:tgtEl>
                                        <p:attrNameLst>
                                          <p:attrName>style.visibility</p:attrName>
                                        </p:attrNameLst>
                                      </p:cBhvr>
                                      <p:to>
                                        <p:strVal val="visible"/>
                                      </p:to>
                                    </p:set>
                                    <p:animEffect transition="in" filter="wedge">
                                      <p:cBhvr>
                                        <p:cTn id="23" dur="2000"/>
                                        <p:tgtEl>
                                          <p:spTgt spid="84997">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grpId="0" nodeType="clickEffect">
                                  <p:stCondLst>
                                    <p:cond delay="0"/>
                                  </p:stCondLst>
                                  <p:childTnLst>
                                    <p:set>
                                      <p:cBhvr>
                                        <p:cTn id="27" dur="1" fill="hold">
                                          <p:stCondLst>
                                            <p:cond delay="0"/>
                                          </p:stCondLst>
                                        </p:cTn>
                                        <p:tgtEl>
                                          <p:spTgt spid="84997">
                                            <p:txEl>
                                              <p:pRg st="6" end="6"/>
                                            </p:txEl>
                                          </p:spTgt>
                                        </p:tgtEl>
                                        <p:attrNameLst>
                                          <p:attrName>style.visibility</p:attrName>
                                        </p:attrNameLst>
                                      </p:cBhvr>
                                      <p:to>
                                        <p:strVal val="visible"/>
                                      </p:to>
                                    </p:set>
                                    <p:animEffect transition="in" filter="wedge">
                                      <p:cBhvr>
                                        <p:cTn id="28" dur="2000"/>
                                        <p:tgtEl>
                                          <p:spTgt spid="84997">
                                            <p:txEl>
                                              <p:pRg st="6" end="6"/>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0" presetClass="entr" presetSubtype="0" fill="hold" grpId="0" nodeType="clickEffect">
                                  <p:stCondLst>
                                    <p:cond delay="0"/>
                                  </p:stCondLst>
                                  <p:childTnLst>
                                    <p:set>
                                      <p:cBhvr>
                                        <p:cTn id="32" dur="1" fill="hold">
                                          <p:stCondLst>
                                            <p:cond delay="0"/>
                                          </p:stCondLst>
                                        </p:cTn>
                                        <p:tgtEl>
                                          <p:spTgt spid="84997">
                                            <p:txEl>
                                              <p:pRg st="8" end="8"/>
                                            </p:txEl>
                                          </p:spTgt>
                                        </p:tgtEl>
                                        <p:attrNameLst>
                                          <p:attrName>style.visibility</p:attrName>
                                        </p:attrNameLst>
                                      </p:cBhvr>
                                      <p:to>
                                        <p:strVal val="visible"/>
                                      </p:to>
                                    </p:set>
                                    <p:animEffect transition="in" filter="wedge">
                                      <p:cBhvr>
                                        <p:cTn id="33" dur="2000"/>
                                        <p:tgtEl>
                                          <p:spTgt spid="84997">
                                            <p:txEl>
                                              <p:pRg st="8" end="8"/>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nodeType="clickEffect">
                                  <p:stCondLst>
                                    <p:cond delay="0"/>
                                  </p:stCondLst>
                                  <p:childTnLst>
                                    <p:set>
                                      <p:cBhvr>
                                        <p:cTn id="37" dur="1" fill="hold">
                                          <p:stCondLst>
                                            <p:cond delay="0"/>
                                          </p:stCondLst>
                                        </p:cTn>
                                        <p:tgtEl>
                                          <p:spTgt spid="85001"/>
                                        </p:tgtEl>
                                        <p:attrNameLst>
                                          <p:attrName>style.visibility</p:attrName>
                                        </p:attrNameLst>
                                      </p:cBhvr>
                                      <p:to>
                                        <p:strVal val="visible"/>
                                      </p:to>
                                    </p:set>
                                    <p:animEffect transition="in" filter="checkerboard(across)">
                                      <p:cBhvr>
                                        <p:cTn id="38" dur="500"/>
                                        <p:tgtEl>
                                          <p:spTgt spid="8500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85000"/>
                                        </p:tgtEl>
                                        <p:attrNameLst>
                                          <p:attrName>style.visibility</p:attrName>
                                        </p:attrNameLst>
                                      </p:cBhvr>
                                      <p:to>
                                        <p:strVal val="visible"/>
                                      </p:to>
                                    </p:set>
                                    <p:animEffect transition="in" filter="blinds(horizontal)">
                                      <p:cBhvr>
                                        <p:cTn id="43" dur="500"/>
                                        <p:tgtEl>
                                          <p:spTgt spid="8500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85002"/>
                                        </p:tgtEl>
                                        <p:attrNameLst>
                                          <p:attrName>style.visibility</p:attrName>
                                        </p:attrNameLst>
                                      </p:cBhvr>
                                      <p:to>
                                        <p:strVal val="visible"/>
                                      </p:to>
                                    </p:set>
                                    <p:animEffect transition="in" filter="blinds(horizontal)">
                                      <p:cBhvr>
                                        <p:cTn id="48" dur="500"/>
                                        <p:tgtEl>
                                          <p:spTgt spid="85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p:bldP spid="8499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1369881" y="0"/>
            <a:ext cx="7772209" cy="457132"/>
          </a:xfrm>
        </p:spPr>
        <p:txBody>
          <a:bodyPr>
            <a:normAutofit fontScale="90000"/>
          </a:bodyPr>
          <a:lstStyle/>
          <a:p>
            <a:pPr algn="ctr" eaLnBrk="1" hangingPunct="1"/>
            <a:r>
              <a:rPr lang="el-GR" altLang="el-GR" sz="3200" smtClean="0">
                <a:latin typeface="Arial" charset="0"/>
              </a:rPr>
              <a:t>Αποκριές </a:t>
            </a:r>
          </a:p>
        </p:txBody>
      </p:sp>
      <p:sp>
        <p:nvSpPr>
          <p:cNvPr id="88067" name="Rectangle 3"/>
          <p:cNvSpPr>
            <a:spLocks noGrp="1" noChangeArrowheads="1"/>
          </p:cNvSpPr>
          <p:nvPr>
            <p:ph type="body" idx="1"/>
          </p:nvPr>
        </p:nvSpPr>
        <p:spPr>
          <a:xfrm>
            <a:off x="395536" y="548680"/>
            <a:ext cx="7772209" cy="5276872"/>
          </a:xfrm>
        </p:spPr>
        <p:txBody>
          <a:bodyPr>
            <a:normAutofit/>
          </a:bodyPr>
          <a:lstStyle/>
          <a:p>
            <a:pPr eaLnBrk="1" hangingPunct="1">
              <a:lnSpc>
                <a:spcPct val="80000"/>
              </a:lnSpc>
            </a:pPr>
            <a:r>
              <a:rPr lang="el-GR" altLang="el-GR" sz="1600" u="sng" dirty="0" smtClean="0">
                <a:latin typeface="Arial" pitchFamily="34" charset="0"/>
                <a:cs typeface="Arial" pitchFamily="34" charset="0"/>
              </a:rPr>
              <a:t>Τα αποκριάτικα έθιμα</a:t>
            </a:r>
            <a:r>
              <a:rPr lang="el-GR" altLang="el-GR" sz="1600" b="0" dirty="0" smtClean="0">
                <a:latin typeface="Arial" pitchFamily="34" charset="0"/>
                <a:cs typeface="Arial" pitchFamily="34" charset="0"/>
              </a:rPr>
              <a:t> πηγάζουν από την ανάγκη των ανθρώπων να επικαλεστούν ανώτερες δυνάμεις, ώστε να εξασφαλίσουν υγεία, ευημερία και γονιμότητα κατά την αλλαγή των εποχών. Ανάλογα  έθιμα τελούνταν τα αρχαία χρόνια στην αρχή τις άνοιξης [Διονύσια, Ανθεστήρια, </a:t>
            </a:r>
            <a:r>
              <a:rPr lang="el-GR" altLang="el-GR" sz="1600" b="0" dirty="0" err="1" smtClean="0">
                <a:latin typeface="Arial" pitchFamily="34" charset="0"/>
                <a:cs typeface="Arial" pitchFamily="34" charset="0"/>
              </a:rPr>
              <a:t>Λήναια</a:t>
            </a:r>
            <a:r>
              <a:rPr lang="el-GR" altLang="el-GR" sz="1600" b="0" dirty="0" smtClean="0">
                <a:latin typeface="Arial" pitchFamily="34" charset="0"/>
                <a:cs typeface="Arial" pitchFamily="34" charset="0"/>
              </a:rPr>
              <a:t>]  και σήμερα εορτάζονται  τρεις εβδομάδες [</a:t>
            </a:r>
            <a:r>
              <a:rPr lang="el-GR" altLang="el-GR" sz="1600" b="0" dirty="0" err="1" smtClean="0">
                <a:latin typeface="Arial" pitchFamily="34" charset="0"/>
                <a:cs typeface="Arial" pitchFamily="34" charset="0"/>
              </a:rPr>
              <a:t>Προφωνή</a:t>
            </a:r>
            <a:r>
              <a:rPr lang="el-GR" altLang="el-GR" sz="1600" b="0" dirty="0" smtClean="0">
                <a:latin typeface="Arial" pitchFamily="34" charset="0"/>
                <a:cs typeface="Arial" pitchFamily="34" charset="0"/>
              </a:rPr>
              <a:t>, Κρεατινή, Τυρινή] πριν τη Μ. </a:t>
            </a:r>
            <a:r>
              <a:rPr lang="el-GR" altLang="el-GR" sz="1600" b="0" dirty="0" err="1" smtClean="0">
                <a:latin typeface="Arial" pitchFamily="34" charset="0"/>
                <a:cs typeface="Arial" pitchFamily="34" charset="0"/>
              </a:rPr>
              <a:t>Σαρακοστή.Το</a:t>
            </a:r>
            <a:r>
              <a:rPr lang="el-GR" altLang="el-GR" sz="1600" b="0" dirty="0" smtClean="0">
                <a:latin typeface="Arial" pitchFamily="34" charset="0"/>
                <a:cs typeface="Arial" pitchFamily="34" charset="0"/>
              </a:rPr>
              <a:t> όργωμα, η σπορά, ο θάνατος, η ανάσταση  κυριαρχούν στα έθιμα του τόπου μας και παρουσιάζονται μέσα από τις μεταμφιέσεις ,τα αθυρόστομα τραγούδια και τις ανατροπές των κοινωνικών ρόλων. </a:t>
            </a:r>
          </a:p>
          <a:p>
            <a:pPr eaLnBrk="1" hangingPunct="1">
              <a:lnSpc>
                <a:spcPct val="80000"/>
              </a:lnSpc>
            </a:pPr>
            <a:r>
              <a:rPr lang="el-GR" altLang="el-GR" sz="1600" b="0" dirty="0" smtClean="0">
                <a:latin typeface="Arial" pitchFamily="34" charset="0"/>
                <a:cs typeface="Arial" pitchFamily="34" charset="0"/>
              </a:rPr>
              <a:t>Την </a:t>
            </a:r>
            <a:r>
              <a:rPr lang="el-GR" altLang="el-GR" sz="1600" u="sng" dirty="0" smtClean="0">
                <a:latin typeface="Arial" pitchFamily="34" charset="0"/>
                <a:cs typeface="Arial" pitchFamily="34" charset="0"/>
              </a:rPr>
              <a:t>τσικνοπέμπτη </a:t>
            </a:r>
            <a:r>
              <a:rPr lang="el-GR" altLang="el-GR" sz="1600" b="0" dirty="0" smtClean="0">
                <a:latin typeface="Arial" pitchFamily="34" charset="0"/>
                <a:cs typeface="Arial" pitchFamily="34" charset="0"/>
              </a:rPr>
              <a:t> ψήνουμε κρέας στα κάρβουνα για να «τσικνίσουμε» </a:t>
            </a:r>
          </a:p>
          <a:p>
            <a:pPr eaLnBrk="1" hangingPunct="1">
              <a:lnSpc>
                <a:spcPct val="80000"/>
              </a:lnSpc>
              <a:buFontTx/>
              <a:buNone/>
            </a:pPr>
            <a:r>
              <a:rPr lang="en-US" altLang="el-GR" sz="1600" b="0" dirty="0" smtClean="0">
                <a:latin typeface="Arial" pitchFamily="34" charset="0"/>
                <a:cs typeface="Arial" pitchFamily="34" charset="0"/>
              </a:rPr>
              <a:t>	</a:t>
            </a:r>
            <a:r>
              <a:rPr lang="el-GR" altLang="el-GR" sz="1600" b="0" dirty="0" smtClean="0">
                <a:latin typeface="Arial" pitchFamily="34" charset="0"/>
                <a:cs typeface="Arial" pitchFamily="34" charset="0"/>
              </a:rPr>
              <a:t>Φτιάχνουμε  μάσκες, καπέλα, και ντυνόμαστε μασκαράδες</a:t>
            </a:r>
            <a:r>
              <a:rPr lang="el-GR" altLang="el-GR" sz="1600" b="0" dirty="0" smtClean="0">
                <a:latin typeface="Arial" pitchFamily="34" charset="0"/>
                <a:cs typeface="Arial" pitchFamily="34" charset="0"/>
              </a:rPr>
              <a:t>. Τα </a:t>
            </a:r>
            <a:r>
              <a:rPr lang="el-GR" altLang="el-GR" sz="1600" b="0" dirty="0" smtClean="0">
                <a:latin typeface="Arial" pitchFamily="34" charset="0"/>
                <a:cs typeface="Arial" pitchFamily="34" charset="0"/>
              </a:rPr>
              <a:t>παιδιά γυρνάνε από σπίτι σε σπίτι και οι νοικοκυραίοι αφού μαντέψουν ποιος κρύβεται πίσω από κάθε στολή </a:t>
            </a:r>
            <a:r>
              <a:rPr lang="el-GR" altLang="el-GR" sz="1600" b="0" dirty="0" smtClean="0">
                <a:latin typeface="Arial" pitchFamily="34" charset="0"/>
                <a:cs typeface="Arial" pitchFamily="34" charset="0"/>
              </a:rPr>
              <a:t>φιλεύουν τα </a:t>
            </a:r>
            <a:r>
              <a:rPr lang="el-GR" altLang="el-GR" sz="1600" b="0" dirty="0" smtClean="0">
                <a:latin typeface="Arial" pitchFamily="34" charset="0"/>
                <a:cs typeface="Arial" pitchFamily="34" charset="0"/>
              </a:rPr>
              <a:t>παιδιά καραμέλες και γλυκά.</a:t>
            </a:r>
          </a:p>
          <a:p>
            <a:pPr eaLnBrk="1" hangingPunct="1">
              <a:lnSpc>
                <a:spcPct val="80000"/>
              </a:lnSpc>
            </a:pPr>
            <a:r>
              <a:rPr lang="el-GR" altLang="el-GR" sz="1600" b="0" dirty="0" smtClean="0">
                <a:latin typeface="Arial" pitchFamily="34" charset="0"/>
                <a:cs typeface="Arial" pitchFamily="34" charset="0"/>
              </a:rPr>
              <a:t>Την </a:t>
            </a:r>
            <a:r>
              <a:rPr lang="el-GR" altLang="el-GR" sz="1600" u="sng" dirty="0" smtClean="0">
                <a:latin typeface="Arial" pitchFamily="34" charset="0"/>
                <a:cs typeface="Arial" pitchFamily="34" charset="0"/>
              </a:rPr>
              <a:t>Καθαρή Δευτέρα</a:t>
            </a:r>
            <a:r>
              <a:rPr lang="el-GR" altLang="el-GR" sz="1600" b="0" dirty="0" smtClean="0">
                <a:latin typeface="Arial" pitchFamily="34" charset="0"/>
                <a:cs typeface="Arial" pitchFamily="34" charset="0"/>
              </a:rPr>
              <a:t> πετάμε το χαρταετό στον ουρανό, πηγαίνοντας εκδρομή στην εξοχή. </a:t>
            </a:r>
          </a:p>
          <a:p>
            <a:pPr eaLnBrk="1" hangingPunct="1">
              <a:lnSpc>
                <a:spcPct val="80000"/>
              </a:lnSpc>
            </a:pPr>
            <a:r>
              <a:rPr lang="el-GR" altLang="el-GR" sz="1600" b="0" dirty="0" smtClean="0">
                <a:latin typeface="Arial" pitchFamily="34" charset="0"/>
                <a:cs typeface="Arial" pitchFamily="34" charset="0"/>
              </a:rPr>
              <a:t>  </a:t>
            </a:r>
            <a:r>
              <a:rPr lang="el-GR" altLang="el-GR" sz="1600" u="sng" dirty="0" smtClean="0">
                <a:latin typeface="Arial" pitchFamily="34" charset="0"/>
                <a:cs typeface="Arial" pitchFamily="34" charset="0"/>
              </a:rPr>
              <a:t>Γαϊτανάκι</a:t>
            </a:r>
            <a:r>
              <a:rPr lang="el-GR" altLang="el-GR" sz="1600" b="0" dirty="0" smtClean="0">
                <a:latin typeface="Arial" pitchFamily="34" charset="0"/>
                <a:cs typeface="Arial" pitchFamily="34" charset="0"/>
              </a:rPr>
              <a:t>. Είναι αποκριάτικος χορός , όπου τα παιδιά χορεύουν κυκλικά γύρω από ένα κοντάρι στο </a:t>
            </a:r>
            <a:r>
              <a:rPr lang="el-GR" altLang="el-GR" sz="1600" b="0" dirty="0" smtClean="0">
                <a:latin typeface="Arial" pitchFamily="34" charset="0"/>
                <a:cs typeface="Arial" pitchFamily="34" charset="0"/>
              </a:rPr>
              <a:t>οποίο </a:t>
            </a:r>
            <a:r>
              <a:rPr lang="el-GR" altLang="el-GR" sz="1600" b="0" dirty="0" smtClean="0">
                <a:latin typeface="Arial" pitchFamily="34" charset="0"/>
                <a:cs typeface="Arial" pitchFamily="34" charset="0"/>
              </a:rPr>
              <a:t>κρέμονται κορδέλες, και όπως τις κρατούν </a:t>
            </a:r>
            <a:r>
              <a:rPr lang="el-GR" altLang="el-GR" sz="1600" b="0" dirty="0" smtClean="0">
                <a:latin typeface="Arial" pitchFamily="34" charset="0"/>
                <a:cs typeface="Arial" pitchFamily="34" charset="0"/>
              </a:rPr>
              <a:t>τα παιδιά </a:t>
            </a:r>
            <a:r>
              <a:rPr lang="el-GR" altLang="el-GR" sz="1600" b="0" dirty="0" smtClean="0">
                <a:latin typeface="Arial" pitchFamily="34" charset="0"/>
                <a:cs typeface="Arial" pitchFamily="34" charset="0"/>
              </a:rPr>
              <a:t>πλέκονται σιγά </a:t>
            </a:r>
            <a:r>
              <a:rPr lang="el-GR" altLang="el-GR" sz="1600" b="0" dirty="0" smtClean="0">
                <a:latin typeface="Arial" pitchFamily="34" charset="0"/>
                <a:cs typeface="Arial" pitchFamily="34" charset="0"/>
              </a:rPr>
              <a:t>σιγά σαν </a:t>
            </a:r>
            <a:r>
              <a:rPr lang="el-GR" altLang="el-GR" sz="1600" b="0" dirty="0" smtClean="0">
                <a:latin typeface="Arial" pitchFamily="34" charset="0"/>
                <a:cs typeface="Arial" pitchFamily="34" charset="0"/>
              </a:rPr>
              <a:t>σε πλεξίδα.</a:t>
            </a:r>
          </a:p>
          <a:p>
            <a:pPr eaLnBrk="1" hangingPunct="1">
              <a:lnSpc>
                <a:spcPct val="80000"/>
              </a:lnSpc>
            </a:pPr>
            <a:r>
              <a:rPr lang="el-GR" altLang="el-GR" sz="1600" b="0" dirty="0" smtClean="0">
                <a:latin typeface="Arial" pitchFamily="34" charset="0"/>
                <a:cs typeface="Arial" pitchFamily="34" charset="0"/>
              </a:rPr>
              <a:t>   </a:t>
            </a:r>
            <a:r>
              <a:rPr lang="el-GR" altLang="el-GR" sz="1600" b="0" u="sng" dirty="0" smtClean="0">
                <a:latin typeface="Arial" pitchFamily="34" charset="0"/>
                <a:cs typeface="Arial" pitchFamily="34" charset="0"/>
              </a:rPr>
              <a:t>Η </a:t>
            </a:r>
            <a:r>
              <a:rPr lang="el-GR" altLang="el-GR" sz="1600" u="sng" dirty="0" err="1" smtClean="0">
                <a:latin typeface="Arial" pitchFamily="34" charset="0"/>
                <a:cs typeface="Arial" pitchFamily="34" charset="0"/>
              </a:rPr>
              <a:t>κυρα</a:t>
            </a:r>
            <a:r>
              <a:rPr lang="el-GR" altLang="el-GR" sz="1600" u="sng" dirty="0" smtClean="0">
                <a:latin typeface="Arial" pitchFamily="34" charset="0"/>
                <a:cs typeface="Arial" pitchFamily="34" charset="0"/>
              </a:rPr>
              <a:t>-Σαρακοστή</a:t>
            </a:r>
            <a:r>
              <a:rPr lang="el-GR" altLang="el-GR" sz="1600" dirty="0" smtClean="0">
                <a:latin typeface="Arial" pitchFamily="34" charset="0"/>
                <a:cs typeface="Arial" pitchFamily="34" charset="0"/>
              </a:rPr>
              <a:t> </a:t>
            </a:r>
            <a:r>
              <a:rPr lang="el-GR" altLang="el-GR" sz="1600" b="0" dirty="0" smtClean="0">
                <a:latin typeface="Arial" pitchFamily="34" charset="0"/>
                <a:cs typeface="Arial" pitchFamily="34" charset="0"/>
              </a:rPr>
              <a:t>Τον καιρό που δεν υπήρχαν ημερολόγια, οι ελληνικές οικογένειες για να μετρούν τις εβδομάδες τις Σαρακοστής που έμεναν μέχρι το Πάσχα ,έφτιαχναν από χαρτί ή ζυμάρι μια γυναίκα σαν καλόγρια με εφτά πόδια [όσες οι εβδομάδες τις Μ. </a:t>
            </a:r>
            <a:r>
              <a:rPr lang="el-GR" altLang="el-GR" sz="1600" b="0" dirty="0" smtClean="0">
                <a:latin typeface="Arial" pitchFamily="34" charset="0"/>
                <a:cs typeface="Arial" pitchFamily="34" charset="0"/>
              </a:rPr>
              <a:t>Σαρακοστής</a:t>
            </a:r>
            <a:r>
              <a:rPr lang="el-GR" altLang="el-GR" sz="1600" b="0" dirty="0" smtClean="0">
                <a:latin typeface="Arial" pitchFamily="34" charset="0"/>
                <a:cs typeface="Arial" pitchFamily="34" charset="0"/>
              </a:rPr>
              <a:t>]</a:t>
            </a:r>
            <a:r>
              <a:rPr lang="en-US" altLang="el-GR" sz="1600" b="0" dirty="0" smtClean="0">
                <a:latin typeface="Arial" pitchFamily="34" charset="0"/>
                <a:cs typeface="Arial" pitchFamily="34" charset="0"/>
              </a:rPr>
              <a:t> </a:t>
            </a:r>
            <a:r>
              <a:rPr lang="el-GR" altLang="el-GR" sz="1600" b="0" dirty="0" smtClean="0">
                <a:latin typeface="Arial" pitchFamily="34" charset="0"/>
                <a:cs typeface="Arial" pitchFamily="34" charset="0"/>
              </a:rPr>
              <a:t>Κάθε Σάββατο έκοβαν κι ένα πόδι και το τελευταίο το Μεγάλο Σάββατο.</a:t>
            </a:r>
            <a:r>
              <a:rPr lang="el-GR" altLang="el-GR" sz="1400" b="0" dirty="0" smtClean="0"/>
              <a:t> </a:t>
            </a: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n-US" altLang="el-GR" sz="1400" b="0" dirty="0" smtClean="0"/>
          </a:p>
          <a:p>
            <a:pPr eaLnBrk="1" hangingPunct="1">
              <a:lnSpc>
                <a:spcPct val="80000"/>
              </a:lnSpc>
            </a:pPr>
            <a:endParaRPr lang="el-GR" altLang="el-GR" sz="1400" b="0" dirty="0" smtClean="0"/>
          </a:p>
        </p:txBody>
      </p:sp>
      <p:pic>
        <p:nvPicPr>
          <p:cNvPr id="88068" name="Picture 4" descr="j0216516"/>
          <p:cNvPicPr>
            <a:picLocks noChangeAspect="1" noChangeArrowheads="1"/>
          </p:cNvPicPr>
          <p:nvPr/>
        </p:nvPicPr>
        <p:blipFill>
          <a:blip r:embed="rId2" cstate="print"/>
          <a:srcRect/>
          <a:stretch>
            <a:fillRect/>
          </a:stretch>
        </p:blipFill>
        <p:spPr bwMode="auto">
          <a:xfrm>
            <a:off x="971600" y="5229200"/>
            <a:ext cx="2097809" cy="1365288"/>
          </a:xfrm>
          <a:prstGeom prst="rect">
            <a:avLst/>
          </a:prstGeom>
          <a:noFill/>
          <a:ln w="9525">
            <a:noFill/>
            <a:miter lim="800000"/>
            <a:headEnd/>
            <a:tailEnd/>
          </a:ln>
        </p:spPr>
      </p:pic>
      <p:pic>
        <p:nvPicPr>
          <p:cNvPr id="10245" name="Picture 5" descr="apokr12_small"/>
          <p:cNvPicPr>
            <a:picLocks noChangeAspect="1" noChangeArrowheads="1"/>
          </p:cNvPicPr>
          <p:nvPr/>
        </p:nvPicPr>
        <p:blipFill>
          <a:blip r:embed="rId3" cstate="print"/>
          <a:srcRect/>
          <a:stretch>
            <a:fillRect/>
          </a:stretch>
        </p:blipFill>
        <p:spPr bwMode="auto">
          <a:xfrm>
            <a:off x="6156176" y="5229200"/>
            <a:ext cx="1694678" cy="1266531"/>
          </a:xfrm>
          <a:prstGeom prst="rect">
            <a:avLst/>
          </a:prstGeom>
          <a:noFill/>
          <a:ln w="9525">
            <a:noFill/>
            <a:miter lim="800000"/>
            <a:headEnd/>
            <a:tailEnd/>
          </a:ln>
        </p:spPr>
      </p:pic>
      <p:pic>
        <p:nvPicPr>
          <p:cNvPr id="10246" name="Picture 6" descr="apokr9_small"/>
          <p:cNvPicPr>
            <a:picLocks noChangeAspect="1" noChangeArrowheads="1"/>
          </p:cNvPicPr>
          <p:nvPr/>
        </p:nvPicPr>
        <p:blipFill>
          <a:blip r:embed="rId4" cstate="print"/>
          <a:srcRect/>
          <a:stretch>
            <a:fillRect/>
          </a:stretch>
        </p:blipFill>
        <p:spPr bwMode="auto">
          <a:xfrm>
            <a:off x="3491880" y="5301208"/>
            <a:ext cx="1872208" cy="113734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6"/>
                                        </p:tgtEl>
                                        <p:attrNameLst>
                                          <p:attrName>style.visibility</p:attrName>
                                        </p:attrNameLst>
                                      </p:cBhvr>
                                      <p:to>
                                        <p:strVal val="visible"/>
                                      </p:to>
                                    </p:set>
                                    <p:anim calcmode="lin" valueType="num">
                                      <p:cBhvr additive="base">
                                        <p:cTn id="7" dur="500" fill="hold"/>
                                        <p:tgtEl>
                                          <p:spTgt spid="88066"/>
                                        </p:tgtEl>
                                        <p:attrNameLst>
                                          <p:attrName>ppt_x</p:attrName>
                                        </p:attrNameLst>
                                      </p:cBhvr>
                                      <p:tavLst>
                                        <p:tav tm="0">
                                          <p:val>
                                            <p:strVal val="#ppt_x"/>
                                          </p:val>
                                        </p:tav>
                                        <p:tav tm="100000">
                                          <p:val>
                                            <p:strVal val="#ppt_x"/>
                                          </p:val>
                                        </p:tav>
                                      </p:tavLst>
                                    </p:anim>
                                    <p:anim calcmode="lin" valueType="num">
                                      <p:cBhvr additive="base">
                                        <p:cTn id="8" dur="500" fill="hold"/>
                                        <p:tgtEl>
                                          <p:spTgt spid="8806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0" end="0"/>
                                            </p:txEl>
                                          </p:spTgt>
                                        </p:tgtEl>
                                        <p:attrNameLst>
                                          <p:attrName>style.visibility</p:attrName>
                                        </p:attrNameLst>
                                      </p:cBhvr>
                                      <p:to>
                                        <p:strVal val="visible"/>
                                      </p:to>
                                    </p:set>
                                    <p:anim calcmode="lin" valueType="num">
                                      <p:cBhvr additive="base">
                                        <p:cTn id="13"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1" end="1"/>
                                            </p:txEl>
                                          </p:spTgt>
                                        </p:tgtEl>
                                        <p:attrNameLst>
                                          <p:attrName>style.visibility</p:attrName>
                                        </p:attrNameLst>
                                      </p:cBhvr>
                                      <p:to>
                                        <p:strVal val="visible"/>
                                      </p:to>
                                    </p:set>
                                    <p:anim calcmode="lin" valueType="num">
                                      <p:cBhvr additive="base">
                                        <p:cTn id="19"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2" end="2"/>
                                            </p:txEl>
                                          </p:spTgt>
                                        </p:tgtEl>
                                        <p:attrNameLst>
                                          <p:attrName>style.visibility</p:attrName>
                                        </p:attrNameLst>
                                      </p:cBhvr>
                                      <p:to>
                                        <p:strVal val="visible"/>
                                      </p:to>
                                    </p:set>
                                    <p:anim calcmode="lin" valueType="num">
                                      <p:cBhvr additive="base">
                                        <p:cTn id="25"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3" end="3"/>
                                            </p:txEl>
                                          </p:spTgt>
                                        </p:tgtEl>
                                        <p:attrNameLst>
                                          <p:attrName>style.visibility</p:attrName>
                                        </p:attrNameLst>
                                      </p:cBhvr>
                                      <p:to>
                                        <p:strVal val="visible"/>
                                      </p:to>
                                    </p:set>
                                    <p:anim calcmode="lin" valueType="num">
                                      <p:cBhvr additive="base">
                                        <p:cTn id="31"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8067">
                                            <p:txEl>
                                              <p:pRg st="4" end="4"/>
                                            </p:txEl>
                                          </p:spTgt>
                                        </p:tgtEl>
                                        <p:attrNameLst>
                                          <p:attrName>style.visibility</p:attrName>
                                        </p:attrNameLst>
                                      </p:cBhvr>
                                      <p:to>
                                        <p:strVal val="visible"/>
                                      </p:to>
                                    </p:set>
                                    <p:anim calcmode="lin" valueType="num">
                                      <p:cBhvr additive="base">
                                        <p:cTn id="37"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8067">
                                            <p:txEl>
                                              <p:pRg st="5" end="5"/>
                                            </p:txEl>
                                          </p:spTgt>
                                        </p:tgtEl>
                                        <p:attrNameLst>
                                          <p:attrName>style.visibility</p:attrName>
                                        </p:attrNameLst>
                                      </p:cBhvr>
                                      <p:to>
                                        <p:strVal val="visible"/>
                                      </p:to>
                                    </p:set>
                                    <p:anim calcmode="lin" valueType="num">
                                      <p:cBhvr additive="base">
                                        <p:cTn id="43" dur="500" fill="hold"/>
                                        <p:tgtEl>
                                          <p:spTgt spid="8806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80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88068"/>
                                        </p:tgtEl>
                                        <p:attrNameLst>
                                          <p:attrName>style.visibility</p:attrName>
                                        </p:attrNameLst>
                                      </p:cBhvr>
                                      <p:to>
                                        <p:strVal val="visible"/>
                                      </p:to>
                                    </p:set>
                                    <p:animEffect transition="in" filter="dissolve">
                                      <p:cBhvr>
                                        <p:cTn id="49" dur="500"/>
                                        <p:tgtEl>
                                          <p:spTgt spid="88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1369881" y="0"/>
            <a:ext cx="7772209" cy="457132"/>
          </a:xfrm>
        </p:spPr>
        <p:txBody>
          <a:bodyPr>
            <a:normAutofit fontScale="90000"/>
          </a:bodyPr>
          <a:lstStyle/>
          <a:p>
            <a:pPr algn="ctr" eaLnBrk="1" hangingPunct="1"/>
            <a:r>
              <a:rPr lang="el-GR" altLang="el-GR" sz="3200" smtClean="0">
                <a:latin typeface="Arial" charset="0"/>
              </a:rPr>
              <a:t>Ζώα κα φυτά της άνοιξης</a:t>
            </a:r>
          </a:p>
        </p:txBody>
      </p:sp>
      <p:sp>
        <p:nvSpPr>
          <p:cNvPr id="91139" name="Rectangle 3"/>
          <p:cNvSpPr>
            <a:spLocks noGrp="1" noChangeArrowheads="1"/>
          </p:cNvSpPr>
          <p:nvPr>
            <p:ph type="body" idx="1"/>
          </p:nvPr>
        </p:nvSpPr>
        <p:spPr>
          <a:xfrm>
            <a:off x="467544" y="404664"/>
            <a:ext cx="3672408" cy="2514736"/>
          </a:xfrm>
        </p:spPr>
        <p:txBody>
          <a:bodyPr>
            <a:noAutofit/>
          </a:bodyPr>
          <a:lstStyle/>
          <a:p>
            <a:pPr eaLnBrk="1" hangingPunct="1"/>
            <a:r>
              <a:rPr lang="el-GR" altLang="el-GR" sz="1800" b="0" dirty="0" smtClean="0">
                <a:latin typeface="Arial" pitchFamily="34" charset="0"/>
                <a:cs typeface="Arial" pitchFamily="34" charset="0"/>
              </a:rPr>
              <a:t>Αλεπού</a:t>
            </a:r>
          </a:p>
          <a:p>
            <a:pPr eaLnBrk="1" hangingPunct="1"/>
            <a:r>
              <a:rPr lang="el-GR" altLang="el-GR" sz="1800" b="0" dirty="0" err="1" smtClean="0">
                <a:latin typeface="Arial" pitchFamily="34" charset="0"/>
                <a:cs typeface="Arial" pitchFamily="34" charset="0"/>
              </a:rPr>
              <a:t>Δεντροβάτραχος</a:t>
            </a:r>
            <a:endParaRPr lang="el-GR" altLang="el-GR" sz="1800" b="0" dirty="0" smtClean="0">
              <a:latin typeface="Arial" pitchFamily="34" charset="0"/>
              <a:cs typeface="Arial" pitchFamily="34" charset="0"/>
            </a:endParaRPr>
          </a:p>
          <a:p>
            <a:pPr eaLnBrk="1" hangingPunct="1"/>
            <a:r>
              <a:rPr lang="el-GR" altLang="el-GR" sz="1800" b="0" dirty="0" smtClean="0">
                <a:latin typeface="Arial" pitchFamily="34" charset="0"/>
                <a:cs typeface="Arial" pitchFamily="34" charset="0"/>
              </a:rPr>
              <a:t>Ορχιδέες</a:t>
            </a:r>
          </a:p>
          <a:p>
            <a:pPr eaLnBrk="1" hangingPunct="1"/>
            <a:r>
              <a:rPr lang="el-GR" altLang="el-GR" sz="1800" b="0" dirty="0" err="1" smtClean="0">
                <a:latin typeface="Arial" pitchFamily="34" charset="0"/>
                <a:cs typeface="Arial" pitchFamily="34" charset="0"/>
              </a:rPr>
              <a:t>Οκταπόδι</a:t>
            </a:r>
            <a:endParaRPr lang="el-GR" altLang="el-GR" sz="1800" b="0" dirty="0" smtClean="0">
              <a:latin typeface="Arial" pitchFamily="34" charset="0"/>
              <a:cs typeface="Arial" pitchFamily="34" charset="0"/>
            </a:endParaRPr>
          </a:p>
          <a:p>
            <a:pPr eaLnBrk="1" hangingPunct="1"/>
            <a:r>
              <a:rPr lang="el-GR" altLang="el-GR" sz="1800" b="0" dirty="0" smtClean="0">
                <a:latin typeface="Arial" pitchFamily="34" charset="0"/>
                <a:cs typeface="Arial" pitchFamily="34" charset="0"/>
              </a:rPr>
              <a:t>Χαλκοκουρούνες (ή </a:t>
            </a:r>
            <a:r>
              <a:rPr lang="el-GR" altLang="el-GR" sz="1800" b="0" dirty="0" err="1" smtClean="0">
                <a:latin typeface="Arial" pitchFamily="34" charset="0"/>
                <a:cs typeface="Arial" pitchFamily="34" charset="0"/>
              </a:rPr>
              <a:t>Κορακίες</a:t>
            </a:r>
            <a:r>
              <a:rPr lang="el-GR" altLang="el-GR" sz="1800" b="0" dirty="0" smtClean="0">
                <a:latin typeface="Arial" pitchFamily="34" charset="0"/>
                <a:cs typeface="Arial" pitchFamily="34" charset="0"/>
              </a:rPr>
              <a:t>)</a:t>
            </a:r>
          </a:p>
          <a:p>
            <a:pPr eaLnBrk="1" hangingPunct="1"/>
            <a:r>
              <a:rPr lang="el-GR" altLang="el-GR" sz="1800" b="0" dirty="0" smtClean="0">
                <a:latin typeface="Arial" pitchFamily="34" charset="0"/>
                <a:cs typeface="Arial" pitchFamily="34" charset="0"/>
              </a:rPr>
              <a:t>Θαλάσσια χελώνα</a:t>
            </a:r>
          </a:p>
          <a:p>
            <a:pPr eaLnBrk="1" hangingPunct="1"/>
            <a:r>
              <a:rPr lang="el-GR" altLang="el-GR" sz="1800" b="0" dirty="0" smtClean="0">
                <a:latin typeface="Arial" pitchFamily="34" charset="0"/>
                <a:cs typeface="Arial" pitchFamily="34" charset="0"/>
              </a:rPr>
              <a:t>Τουλίπες (ή </a:t>
            </a:r>
            <a:r>
              <a:rPr lang="el-GR" altLang="el-GR" sz="1800" b="0" dirty="0" err="1" smtClean="0">
                <a:latin typeface="Arial" pitchFamily="34" charset="0"/>
                <a:cs typeface="Arial" pitchFamily="34" charset="0"/>
              </a:rPr>
              <a:t>λαλάδες</a:t>
            </a:r>
            <a:r>
              <a:rPr lang="el-GR" altLang="el-GR" sz="1800" b="0" dirty="0" smtClean="0">
                <a:latin typeface="Arial" pitchFamily="34" charset="0"/>
                <a:cs typeface="Arial" pitchFamily="34" charset="0"/>
              </a:rPr>
              <a:t>)</a:t>
            </a:r>
          </a:p>
          <a:p>
            <a:pPr eaLnBrk="1" hangingPunct="1"/>
            <a:r>
              <a:rPr lang="el-GR" altLang="el-GR" sz="1800" b="0" dirty="0" smtClean="0">
                <a:latin typeface="Arial" pitchFamily="34" charset="0"/>
                <a:cs typeface="Arial" pitchFamily="34" charset="0"/>
              </a:rPr>
              <a:t>Νερόφιδο</a:t>
            </a:r>
          </a:p>
          <a:p>
            <a:pPr eaLnBrk="1" hangingPunct="1"/>
            <a:r>
              <a:rPr lang="el-GR" altLang="el-GR" sz="1800" b="0" dirty="0" smtClean="0">
                <a:latin typeface="Arial" pitchFamily="34" charset="0"/>
                <a:cs typeface="Arial" pitchFamily="34" charset="0"/>
              </a:rPr>
              <a:t>Πασχαλίτσες</a:t>
            </a:r>
          </a:p>
          <a:p>
            <a:pPr eaLnBrk="1" hangingPunct="1"/>
            <a:r>
              <a:rPr lang="el-GR" altLang="el-GR" sz="1800" b="0" dirty="0" smtClean="0">
                <a:latin typeface="Arial" pitchFamily="34" charset="0"/>
                <a:cs typeface="Arial" pitchFamily="34" charset="0"/>
              </a:rPr>
              <a:t>Μελισσοφάγοι</a:t>
            </a:r>
          </a:p>
          <a:p>
            <a:pPr eaLnBrk="1" hangingPunct="1"/>
            <a:r>
              <a:rPr lang="el-GR" altLang="el-GR" sz="1800" b="0" dirty="0" smtClean="0">
                <a:latin typeface="Arial" pitchFamily="34" charset="0"/>
                <a:cs typeface="Arial" pitchFamily="34" charset="0"/>
              </a:rPr>
              <a:t>Σκαθάρια </a:t>
            </a:r>
            <a:r>
              <a:rPr lang="el-GR" altLang="el-GR" sz="1800" b="0" dirty="0" err="1" smtClean="0">
                <a:latin typeface="Arial" pitchFamily="34" charset="0"/>
                <a:cs typeface="Arial" pitchFamily="34" charset="0"/>
              </a:rPr>
              <a:t>μακρυκέρατα</a:t>
            </a:r>
            <a:endParaRPr lang="el-GR" altLang="el-GR" sz="1800" b="0" dirty="0" smtClean="0"/>
          </a:p>
        </p:txBody>
      </p:sp>
      <p:pic>
        <p:nvPicPr>
          <p:cNvPr id="91140" name="Picture 4" descr="Fox - photo: mvdphoto"/>
          <p:cNvPicPr>
            <a:picLocks noChangeAspect="1" noChangeArrowheads="1"/>
          </p:cNvPicPr>
          <p:nvPr/>
        </p:nvPicPr>
        <p:blipFill>
          <a:blip r:embed="rId2" cstate="print"/>
          <a:srcRect/>
          <a:stretch>
            <a:fillRect/>
          </a:stretch>
        </p:blipFill>
        <p:spPr bwMode="auto">
          <a:xfrm>
            <a:off x="4644008" y="1988840"/>
            <a:ext cx="1904840" cy="750348"/>
          </a:xfrm>
          <a:prstGeom prst="rect">
            <a:avLst/>
          </a:prstGeom>
          <a:noFill/>
          <a:ln w="9525">
            <a:noFill/>
            <a:miter lim="800000"/>
            <a:headEnd/>
            <a:tailEnd/>
          </a:ln>
        </p:spPr>
      </p:pic>
      <p:pic>
        <p:nvPicPr>
          <p:cNvPr id="91141" name="Picture 5" descr="Tree frog - photo: Aquaworld, Crete"/>
          <p:cNvPicPr>
            <a:picLocks noChangeAspect="1" noChangeArrowheads="1"/>
          </p:cNvPicPr>
          <p:nvPr/>
        </p:nvPicPr>
        <p:blipFill>
          <a:blip r:embed="rId3" cstate="print"/>
          <a:srcRect/>
          <a:stretch>
            <a:fillRect/>
          </a:stretch>
        </p:blipFill>
        <p:spPr bwMode="auto">
          <a:xfrm>
            <a:off x="2483768" y="4077072"/>
            <a:ext cx="1904840" cy="807362"/>
          </a:xfrm>
          <a:prstGeom prst="rect">
            <a:avLst/>
          </a:prstGeom>
          <a:noFill/>
          <a:ln w="9525">
            <a:noFill/>
            <a:miter lim="800000"/>
            <a:headEnd/>
            <a:tailEnd/>
          </a:ln>
        </p:spPr>
      </p:pic>
      <p:pic>
        <p:nvPicPr>
          <p:cNvPr id="91142" name="Picture 6" descr="Orchid - photo: Mike Taylor"/>
          <p:cNvPicPr>
            <a:picLocks noChangeAspect="1" noChangeArrowheads="1"/>
          </p:cNvPicPr>
          <p:nvPr/>
        </p:nvPicPr>
        <p:blipFill>
          <a:blip r:embed="rId4" cstate="print"/>
          <a:srcRect/>
          <a:stretch>
            <a:fillRect/>
          </a:stretch>
        </p:blipFill>
        <p:spPr bwMode="auto">
          <a:xfrm>
            <a:off x="2539152" y="5029472"/>
            <a:ext cx="1906751" cy="1428411"/>
          </a:xfrm>
          <a:prstGeom prst="rect">
            <a:avLst/>
          </a:prstGeom>
          <a:noFill/>
          <a:ln w="9525">
            <a:noFill/>
            <a:miter lim="800000"/>
            <a:headEnd/>
            <a:tailEnd/>
          </a:ln>
        </p:spPr>
      </p:pic>
      <p:pic>
        <p:nvPicPr>
          <p:cNvPr id="91143" name="Picture 7" descr="Octopus - photo: Vladimir Motycka"/>
          <p:cNvPicPr>
            <a:picLocks noChangeAspect="1" noChangeArrowheads="1"/>
          </p:cNvPicPr>
          <p:nvPr/>
        </p:nvPicPr>
        <p:blipFill>
          <a:blip r:embed="rId5" cstate="print"/>
          <a:srcRect/>
          <a:stretch>
            <a:fillRect/>
          </a:stretch>
        </p:blipFill>
        <p:spPr bwMode="auto">
          <a:xfrm>
            <a:off x="4644008" y="1052736"/>
            <a:ext cx="1904840" cy="706569"/>
          </a:xfrm>
          <a:prstGeom prst="rect">
            <a:avLst/>
          </a:prstGeom>
          <a:noFill/>
          <a:ln w="9525">
            <a:noFill/>
            <a:miter lim="800000"/>
            <a:headEnd/>
            <a:tailEnd/>
          </a:ln>
        </p:spPr>
      </p:pic>
      <p:pic>
        <p:nvPicPr>
          <p:cNvPr id="91144" name="Picture 8" descr="Roller - photo: Rasim CET-NER"/>
          <p:cNvPicPr>
            <a:picLocks noChangeAspect="1" noChangeArrowheads="1"/>
          </p:cNvPicPr>
          <p:nvPr/>
        </p:nvPicPr>
        <p:blipFill>
          <a:blip r:embed="rId6" cstate="print"/>
          <a:srcRect/>
          <a:stretch>
            <a:fillRect/>
          </a:stretch>
        </p:blipFill>
        <p:spPr bwMode="auto">
          <a:xfrm>
            <a:off x="4755416" y="3086915"/>
            <a:ext cx="1904840" cy="827725"/>
          </a:xfrm>
          <a:prstGeom prst="rect">
            <a:avLst/>
          </a:prstGeom>
          <a:noFill/>
          <a:ln w="9525">
            <a:noFill/>
            <a:miter lim="800000"/>
            <a:headEnd/>
            <a:tailEnd/>
          </a:ln>
        </p:spPr>
      </p:pic>
      <p:pic>
        <p:nvPicPr>
          <p:cNvPr id="91145" name="Picture 9" descr="Loggerhead turtle"/>
          <p:cNvPicPr>
            <a:picLocks noChangeAspect="1" noChangeArrowheads="1"/>
          </p:cNvPicPr>
          <p:nvPr/>
        </p:nvPicPr>
        <p:blipFill>
          <a:blip r:embed="rId7" cstate="print"/>
          <a:srcRect/>
          <a:stretch>
            <a:fillRect/>
          </a:stretch>
        </p:blipFill>
        <p:spPr bwMode="auto">
          <a:xfrm>
            <a:off x="4755416" y="4162041"/>
            <a:ext cx="1904840" cy="857250"/>
          </a:xfrm>
          <a:prstGeom prst="rect">
            <a:avLst/>
          </a:prstGeom>
          <a:noFill/>
          <a:ln w="9525">
            <a:noFill/>
            <a:miter lim="800000"/>
            <a:headEnd/>
            <a:tailEnd/>
          </a:ln>
        </p:spPr>
      </p:pic>
      <p:pic>
        <p:nvPicPr>
          <p:cNvPr id="91146" name="Picture 10" descr="Tulipa  praecox - photo: Giannis Makridakis"/>
          <p:cNvPicPr>
            <a:picLocks noChangeAspect="1" noChangeArrowheads="1"/>
          </p:cNvPicPr>
          <p:nvPr/>
        </p:nvPicPr>
        <p:blipFill>
          <a:blip r:embed="rId8" cstate="print"/>
          <a:srcRect/>
          <a:stretch>
            <a:fillRect/>
          </a:stretch>
        </p:blipFill>
        <p:spPr bwMode="auto">
          <a:xfrm>
            <a:off x="4755416" y="5432644"/>
            <a:ext cx="1904840" cy="807363"/>
          </a:xfrm>
          <a:prstGeom prst="rect">
            <a:avLst/>
          </a:prstGeom>
          <a:noFill/>
          <a:ln w="9525">
            <a:noFill/>
            <a:miter lim="800000"/>
            <a:headEnd/>
            <a:tailEnd/>
          </a:ln>
        </p:spPr>
      </p:pic>
      <p:pic>
        <p:nvPicPr>
          <p:cNvPr id="91147" name="Picture 11" descr="Grass snake - photo: Paul Hobson"/>
          <p:cNvPicPr>
            <a:picLocks noChangeAspect="1" noChangeArrowheads="1"/>
          </p:cNvPicPr>
          <p:nvPr/>
        </p:nvPicPr>
        <p:blipFill>
          <a:blip r:embed="rId9" cstate="print"/>
          <a:srcRect/>
          <a:stretch>
            <a:fillRect/>
          </a:stretch>
        </p:blipFill>
        <p:spPr bwMode="auto">
          <a:xfrm>
            <a:off x="6807371" y="971279"/>
            <a:ext cx="1904840" cy="1614725"/>
          </a:xfrm>
          <a:prstGeom prst="rect">
            <a:avLst/>
          </a:prstGeom>
          <a:noFill/>
          <a:ln w="9525">
            <a:noFill/>
            <a:miter lim="800000"/>
            <a:headEnd/>
            <a:tailEnd/>
          </a:ln>
        </p:spPr>
      </p:pic>
      <p:pic>
        <p:nvPicPr>
          <p:cNvPr id="91148" name="Picture 12" descr="Ladybird beetle - photo: Thomas Andersson"/>
          <p:cNvPicPr>
            <a:picLocks noChangeAspect="1" noChangeArrowheads="1"/>
          </p:cNvPicPr>
          <p:nvPr/>
        </p:nvPicPr>
        <p:blipFill>
          <a:blip r:embed="rId10" cstate="print"/>
          <a:srcRect/>
          <a:stretch>
            <a:fillRect/>
          </a:stretch>
        </p:blipFill>
        <p:spPr bwMode="auto">
          <a:xfrm>
            <a:off x="6908630" y="2685778"/>
            <a:ext cx="1904841" cy="1072072"/>
          </a:xfrm>
          <a:prstGeom prst="rect">
            <a:avLst/>
          </a:prstGeom>
          <a:noFill/>
          <a:ln w="9525">
            <a:noFill/>
            <a:miter lim="800000"/>
            <a:headEnd/>
            <a:tailEnd/>
          </a:ln>
        </p:spPr>
      </p:pic>
      <p:pic>
        <p:nvPicPr>
          <p:cNvPr id="91149" name="Picture 13" descr="Bee-eater - photo: George Reszeter"/>
          <p:cNvPicPr>
            <a:picLocks noChangeAspect="1" noChangeArrowheads="1"/>
          </p:cNvPicPr>
          <p:nvPr/>
        </p:nvPicPr>
        <p:blipFill>
          <a:blip r:embed="rId11" cstate="print"/>
          <a:srcRect/>
          <a:stretch>
            <a:fillRect/>
          </a:stretch>
        </p:blipFill>
        <p:spPr bwMode="auto">
          <a:xfrm>
            <a:off x="6908630" y="3829118"/>
            <a:ext cx="1904841" cy="1385650"/>
          </a:xfrm>
          <a:prstGeom prst="rect">
            <a:avLst/>
          </a:prstGeom>
          <a:noFill/>
          <a:ln w="9525">
            <a:noFill/>
            <a:miter lim="800000"/>
            <a:headEnd/>
            <a:tailEnd/>
          </a:ln>
        </p:spPr>
      </p:pic>
      <p:pic>
        <p:nvPicPr>
          <p:cNvPr id="91150" name="Picture 14" descr="Longhorn beetle - photo: Mike Taylor"/>
          <p:cNvPicPr>
            <a:picLocks noChangeAspect="1" noChangeArrowheads="1"/>
          </p:cNvPicPr>
          <p:nvPr/>
        </p:nvPicPr>
        <p:blipFill>
          <a:blip r:embed="rId12" cstate="print"/>
          <a:srcRect/>
          <a:stretch>
            <a:fillRect/>
          </a:stretch>
        </p:blipFill>
        <p:spPr bwMode="auto">
          <a:xfrm>
            <a:off x="6908630" y="5257528"/>
            <a:ext cx="1904841" cy="14294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additive="base">
                                        <p:cTn id="7" dur="500" fill="hold"/>
                                        <p:tgtEl>
                                          <p:spTgt spid="91138"/>
                                        </p:tgtEl>
                                        <p:attrNameLst>
                                          <p:attrName>ppt_x</p:attrName>
                                        </p:attrNameLst>
                                      </p:cBhvr>
                                      <p:tavLst>
                                        <p:tav tm="0">
                                          <p:val>
                                            <p:strVal val="#ppt_x"/>
                                          </p:val>
                                        </p:tav>
                                        <p:tav tm="100000">
                                          <p:val>
                                            <p:strVal val="#ppt_x"/>
                                          </p:val>
                                        </p:tav>
                                      </p:tavLst>
                                    </p:anim>
                                    <p:anim calcmode="lin" valueType="num">
                                      <p:cBhvr additive="base">
                                        <p:cTn id="8" dur="500" fill="hold"/>
                                        <p:tgtEl>
                                          <p:spTgt spid="9113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Effect transition="in" filter="wedge">
                                      <p:cBhvr>
                                        <p:cTn id="13" dur="2000"/>
                                        <p:tgtEl>
                                          <p:spTgt spid="91139">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91140"/>
                                        </p:tgtEl>
                                        <p:attrNameLst>
                                          <p:attrName>style.visibility</p:attrName>
                                        </p:attrNameLst>
                                      </p:cBhvr>
                                      <p:to>
                                        <p:strVal val="visible"/>
                                      </p:to>
                                    </p:set>
                                    <p:animEffect transition="in" filter="box(in)">
                                      <p:cBhvr>
                                        <p:cTn id="18" dur="500"/>
                                        <p:tgtEl>
                                          <p:spTgt spid="9114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91139">
                                            <p:txEl>
                                              <p:pRg st="1" end="1"/>
                                            </p:txEl>
                                          </p:spTgt>
                                        </p:tgtEl>
                                        <p:attrNameLst>
                                          <p:attrName>style.visibility</p:attrName>
                                        </p:attrNameLst>
                                      </p:cBhvr>
                                      <p:to>
                                        <p:strVal val="visible"/>
                                      </p:to>
                                    </p:set>
                                    <p:anim calcmode="lin" valueType="num">
                                      <p:cBhvr additive="base">
                                        <p:cTn id="23" dur="5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11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91141"/>
                                        </p:tgtEl>
                                        <p:attrNameLst>
                                          <p:attrName>style.visibility</p:attrName>
                                        </p:attrNameLst>
                                      </p:cBhvr>
                                      <p:to>
                                        <p:strVal val="visible"/>
                                      </p:to>
                                    </p:set>
                                    <p:animEffect transition="in" filter="box(in)">
                                      <p:cBhvr>
                                        <p:cTn id="29" dur="500"/>
                                        <p:tgtEl>
                                          <p:spTgt spid="9114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91139">
                                            <p:txEl>
                                              <p:pRg st="2" end="2"/>
                                            </p:txEl>
                                          </p:spTgt>
                                        </p:tgtEl>
                                        <p:attrNameLst>
                                          <p:attrName>style.visibility</p:attrName>
                                        </p:attrNameLst>
                                      </p:cBhvr>
                                      <p:to>
                                        <p:strVal val="visible"/>
                                      </p:to>
                                    </p:set>
                                    <p:anim calcmode="lin" valueType="num">
                                      <p:cBhvr additive="base">
                                        <p:cTn id="34" dur="500" fill="hold"/>
                                        <p:tgtEl>
                                          <p:spTgt spid="91139">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911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91142"/>
                                        </p:tgtEl>
                                        <p:attrNameLst>
                                          <p:attrName>style.visibility</p:attrName>
                                        </p:attrNameLst>
                                      </p:cBhvr>
                                      <p:to>
                                        <p:strVal val="visible"/>
                                      </p:to>
                                    </p:set>
                                    <p:animEffect transition="in" filter="box(in)">
                                      <p:cBhvr>
                                        <p:cTn id="40" dur="500"/>
                                        <p:tgtEl>
                                          <p:spTgt spid="9114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91139">
                                            <p:txEl>
                                              <p:pRg st="3" end="3"/>
                                            </p:txEl>
                                          </p:spTgt>
                                        </p:tgtEl>
                                        <p:attrNameLst>
                                          <p:attrName>style.visibility</p:attrName>
                                        </p:attrNameLst>
                                      </p:cBhvr>
                                      <p:to>
                                        <p:strVal val="visible"/>
                                      </p:to>
                                    </p:set>
                                    <p:anim calcmode="lin" valueType="num">
                                      <p:cBhvr additive="base">
                                        <p:cTn id="45" dur="500" fill="hold"/>
                                        <p:tgtEl>
                                          <p:spTgt spid="91139">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911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4" presetClass="entr" presetSubtype="16" fill="hold" nodeType="clickEffect">
                                  <p:stCondLst>
                                    <p:cond delay="0"/>
                                  </p:stCondLst>
                                  <p:childTnLst>
                                    <p:set>
                                      <p:cBhvr>
                                        <p:cTn id="50" dur="1" fill="hold">
                                          <p:stCondLst>
                                            <p:cond delay="0"/>
                                          </p:stCondLst>
                                        </p:cTn>
                                        <p:tgtEl>
                                          <p:spTgt spid="91143"/>
                                        </p:tgtEl>
                                        <p:attrNameLst>
                                          <p:attrName>style.visibility</p:attrName>
                                        </p:attrNameLst>
                                      </p:cBhvr>
                                      <p:to>
                                        <p:strVal val="visible"/>
                                      </p:to>
                                    </p:set>
                                    <p:animEffect transition="in" filter="box(in)">
                                      <p:cBhvr>
                                        <p:cTn id="51" dur="500"/>
                                        <p:tgtEl>
                                          <p:spTgt spid="91143"/>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91139">
                                            <p:txEl>
                                              <p:pRg st="4" end="4"/>
                                            </p:txEl>
                                          </p:spTgt>
                                        </p:tgtEl>
                                        <p:attrNameLst>
                                          <p:attrName>style.visibility</p:attrName>
                                        </p:attrNameLst>
                                      </p:cBhvr>
                                      <p:to>
                                        <p:strVal val="visible"/>
                                      </p:to>
                                    </p:set>
                                    <p:anim calcmode="lin" valueType="num">
                                      <p:cBhvr additive="base">
                                        <p:cTn id="56" dur="500" fill="hold"/>
                                        <p:tgtEl>
                                          <p:spTgt spid="91139">
                                            <p:txEl>
                                              <p:pRg st="4" end="4"/>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911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91144"/>
                                        </p:tgtEl>
                                        <p:attrNameLst>
                                          <p:attrName>style.visibility</p:attrName>
                                        </p:attrNameLst>
                                      </p:cBhvr>
                                      <p:to>
                                        <p:strVal val="visible"/>
                                      </p:to>
                                    </p:set>
                                    <p:animEffect transition="in" filter="box(in)">
                                      <p:cBhvr>
                                        <p:cTn id="62" dur="500"/>
                                        <p:tgtEl>
                                          <p:spTgt spid="9114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91139">
                                            <p:txEl>
                                              <p:pRg st="5" end="5"/>
                                            </p:txEl>
                                          </p:spTgt>
                                        </p:tgtEl>
                                        <p:attrNameLst>
                                          <p:attrName>style.visibility</p:attrName>
                                        </p:attrNameLst>
                                      </p:cBhvr>
                                      <p:to>
                                        <p:strVal val="visible"/>
                                      </p:to>
                                    </p:set>
                                    <p:anim calcmode="lin" valueType="num">
                                      <p:cBhvr additive="base">
                                        <p:cTn id="67" dur="500" fill="hold"/>
                                        <p:tgtEl>
                                          <p:spTgt spid="91139">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911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4" presetClass="entr" presetSubtype="16" fill="hold" nodeType="clickEffect">
                                  <p:stCondLst>
                                    <p:cond delay="0"/>
                                  </p:stCondLst>
                                  <p:childTnLst>
                                    <p:set>
                                      <p:cBhvr>
                                        <p:cTn id="72" dur="1" fill="hold">
                                          <p:stCondLst>
                                            <p:cond delay="0"/>
                                          </p:stCondLst>
                                        </p:cTn>
                                        <p:tgtEl>
                                          <p:spTgt spid="91145"/>
                                        </p:tgtEl>
                                        <p:attrNameLst>
                                          <p:attrName>style.visibility</p:attrName>
                                        </p:attrNameLst>
                                      </p:cBhvr>
                                      <p:to>
                                        <p:strVal val="visible"/>
                                      </p:to>
                                    </p:set>
                                    <p:animEffect transition="in" filter="box(in)">
                                      <p:cBhvr>
                                        <p:cTn id="73" dur="500"/>
                                        <p:tgtEl>
                                          <p:spTgt spid="9114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 presetClass="entr" presetSubtype="4" fill="hold" nodeType="clickEffect">
                                  <p:stCondLst>
                                    <p:cond delay="0"/>
                                  </p:stCondLst>
                                  <p:childTnLst>
                                    <p:set>
                                      <p:cBhvr>
                                        <p:cTn id="77" dur="1" fill="hold">
                                          <p:stCondLst>
                                            <p:cond delay="0"/>
                                          </p:stCondLst>
                                        </p:cTn>
                                        <p:tgtEl>
                                          <p:spTgt spid="91139">
                                            <p:txEl>
                                              <p:pRg st="6" end="6"/>
                                            </p:txEl>
                                          </p:spTgt>
                                        </p:tgtEl>
                                        <p:attrNameLst>
                                          <p:attrName>style.visibility</p:attrName>
                                        </p:attrNameLst>
                                      </p:cBhvr>
                                      <p:to>
                                        <p:strVal val="visible"/>
                                      </p:to>
                                    </p:set>
                                    <p:anim calcmode="lin" valueType="num">
                                      <p:cBhvr additive="base">
                                        <p:cTn id="78" dur="500" fill="hold"/>
                                        <p:tgtEl>
                                          <p:spTgt spid="91139">
                                            <p:txEl>
                                              <p:pRg st="6" end="6"/>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9113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 presetClass="entr" presetSubtype="16" fill="hold" nodeType="clickEffect">
                                  <p:stCondLst>
                                    <p:cond delay="0"/>
                                  </p:stCondLst>
                                  <p:childTnLst>
                                    <p:set>
                                      <p:cBhvr>
                                        <p:cTn id="83" dur="1" fill="hold">
                                          <p:stCondLst>
                                            <p:cond delay="0"/>
                                          </p:stCondLst>
                                        </p:cTn>
                                        <p:tgtEl>
                                          <p:spTgt spid="91146"/>
                                        </p:tgtEl>
                                        <p:attrNameLst>
                                          <p:attrName>style.visibility</p:attrName>
                                        </p:attrNameLst>
                                      </p:cBhvr>
                                      <p:to>
                                        <p:strVal val="visible"/>
                                      </p:to>
                                    </p:set>
                                    <p:animEffect transition="in" filter="box(in)">
                                      <p:cBhvr>
                                        <p:cTn id="84" dur="500"/>
                                        <p:tgtEl>
                                          <p:spTgt spid="91146"/>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ntr" presetSubtype="4" fill="hold" nodeType="clickEffect">
                                  <p:stCondLst>
                                    <p:cond delay="0"/>
                                  </p:stCondLst>
                                  <p:childTnLst>
                                    <p:set>
                                      <p:cBhvr>
                                        <p:cTn id="88" dur="1" fill="hold">
                                          <p:stCondLst>
                                            <p:cond delay="0"/>
                                          </p:stCondLst>
                                        </p:cTn>
                                        <p:tgtEl>
                                          <p:spTgt spid="91139">
                                            <p:txEl>
                                              <p:pRg st="7" end="7"/>
                                            </p:txEl>
                                          </p:spTgt>
                                        </p:tgtEl>
                                        <p:attrNameLst>
                                          <p:attrName>style.visibility</p:attrName>
                                        </p:attrNameLst>
                                      </p:cBhvr>
                                      <p:to>
                                        <p:strVal val="visible"/>
                                      </p:to>
                                    </p:set>
                                    <p:anim calcmode="lin" valueType="num">
                                      <p:cBhvr additive="base">
                                        <p:cTn id="89" dur="500" fill="hold"/>
                                        <p:tgtEl>
                                          <p:spTgt spid="91139">
                                            <p:txEl>
                                              <p:pRg st="7" end="7"/>
                                            </p:txEl>
                                          </p:spTgt>
                                        </p:tgtEl>
                                        <p:attrNameLst>
                                          <p:attrName>ppt_x</p:attrName>
                                        </p:attrNameLst>
                                      </p:cBhvr>
                                      <p:tavLst>
                                        <p:tav tm="0">
                                          <p:val>
                                            <p:strVal val="#ppt_x"/>
                                          </p:val>
                                        </p:tav>
                                        <p:tav tm="100000">
                                          <p:val>
                                            <p:strVal val="#ppt_x"/>
                                          </p:val>
                                        </p:tav>
                                      </p:tavLst>
                                    </p:anim>
                                    <p:anim calcmode="lin" valueType="num">
                                      <p:cBhvr additive="base">
                                        <p:cTn id="90" dur="500" fill="hold"/>
                                        <p:tgtEl>
                                          <p:spTgt spid="9113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4" presetClass="entr" presetSubtype="16" fill="hold" nodeType="clickEffect">
                                  <p:stCondLst>
                                    <p:cond delay="0"/>
                                  </p:stCondLst>
                                  <p:childTnLst>
                                    <p:set>
                                      <p:cBhvr>
                                        <p:cTn id="94" dur="1" fill="hold">
                                          <p:stCondLst>
                                            <p:cond delay="0"/>
                                          </p:stCondLst>
                                        </p:cTn>
                                        <p:tgtEl>
                                          <p:spTgt spid="91147"/>
                                        </p:tgtEl>
                                        <p:attrNameLst>
                                          <p:attrName>style.visibility</p:attrName>
                                        </p:attrNameLst>
                                      </p:cBhvr>
                                      <p:to>
                                        <p:strVal val="visible"/>
                                      </p:to>
                                    </p:set>
                                    <p:animEffect transition="in" filter="box(in)">
                                      <p:cBhvr>
                                        <p:cTn id="95" dur="500"/>
                                        <p:tgtEl>
                                          <p:spTgt spid="91147"/>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 presetClass="entr" presetSubtype="4" fill="hold" nodeType="clickEffect">
                                  <p:stCondLst>
                                    <p:cond delay="0"/>
                                  </p:stCondLst>
                                  <p:childTnLst>
                                    <p:set>
                                      <p:cBhvr>
                                        <p:cTn id="99" dur="1" fill="hold">
                                          <p:stCondLst>
                                            <p:cond delay="0"/>
                                          </p:stCondLst>
                                        </p:cTn>
                                        <p:tgtEl>
                                          <p:spTgt spid="91139">
                                            <p:txEl>
                                              <p:pRg st="8" end="8"/>
                                            </p:txEl>
                                          </p:spTgt>
                                        </p:tgtEl>
                                        <p:attrNameLst>
                                          <p:attrName>style.visibility</p:attrName>
                                        </p:attrNameLst>
                                      </p:cBhvr>
                                      <p:to>
                                        <p:strVal val="visible"/>
                                      </p:to>
                                    </p:set>
                                    <p:anim calcmode="lin" valueType="num">
                                      <p:cBhvr additive="base">
                                        <p:cTn id="100" dur="500" fill="hold"/>
                                        <p:tgtEl>
                                          <p:spTgt spid="91139">
                                            <p:txEl>
                                              <p:pRg st="8" end="8"/>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9113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02" fill="hold" nodeType="clickPar">
                      <p:stCondLst>
                        <p:cond delay="indefinite"/>
                      </p:stCondLst>
                      <p:childTnLst>
                        <p:par>
                          <p:cTn id="103" fill="hold" nodeType="withGroup">
                            <p:stCondLst>
                              <p:cond delay="0"/>
                            </p:stCondLst>
                            <p:childTnLst>
                              <p:par>
                                <p:cTn id="104" presetID="4" presetClass="entr" presetSubtype="16" fill="hold" nodeType="clickEffect">
                                  <p:stCondLst>
                                    <p:cond delay="0"/>
                                  </p:stCondLst>
                                  <p:childTnLst>
                                    <p:set>
                                      <p:cBhvr>
                                        <p:cTn id="105" dur="1" fill="hold">
                                          <p:stCondLst>
                                            <p:cond delay="0"/>
                                          </p:stCondLst>
                                        </p:cTn>
                                        <p:tgtEl>
                                          <p:spTgt spid="91148"/>
                                        </p:tgtEl>
                                        <p:attrNameLst>
                                          <p:attrName>style.visibility</p:attrName>
                                        </p:attrNameLst>
                                      </p:cBhvr>
                                      <p:to>
                                        <p:strVal val="visible"/>
                                      </p:to>
                                    </p:set>
                                    <p:animEffect transition="in" filter="box(in)">
                                      <p:cBhvr>
                                        <p:cTn id="106" dur="500"/>
                                        <p:tgtEl>
                                          <p:spTgt spid="91148"/>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nodeType="clickEffect">
                                  <p:stCondLst>
                                    <p:cond delay="0"/>
                                  </p:stCondLst>
                                  <p:childTnLst>
                                    <p:set>
                                      <p:cBhvr>
                                        <p:cTn id="110" dur="1" fill="hold">
                                          <p:stCondLst>
                                            <p:cond delay="0"/>
                                          </p:stCondLst>
                                        </p:cTn>
                                        <p:tgtEl>
                                          <p:spTgt spid="91139">
                                            <p:txEl>
                                              <p:pRg st="9" end="9"/>
                                            </p:txEl>
                                          </p:spTgt>
                                        </p:tgtEl>
                                        <p:attrNameLst>
                                          <p:attrName>style.visibility</p:attrName>
                                        </p:attrNameLst>
                                      </p:cBhvr>
                                      <p:to>
                                        <p:strVal val="visible"/>
                                      </p:to>
                                    </p:set>
                                    <p:anim calcmode="lin" valueType="num">
                                      <p:cBhvr additive="base">
                                        <p:cTn id="111" dur="500" fill="hold"/>
                                        <p:tgtEl>
                                          <p:spTgt spid="91139">
                                            <p:txEl>
                                              <p:pRg st="9" end="9"/>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9113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4" presetClass="entr" presetSubtype="16" fill="hold" nodeType="clickEffect">
                                  <p:stCondLst>
                                    <p:cond delay="0"/>
                                  </p:stCondLst>
                                  <p:childTnLst>
                                    <p:set>
                                      <p:cBhvr>
                                        <p:cTn id="116" dur="1" fill="hold">
                                          <p:stCondLst>
                                            <p:cond delay="0"/>
                                          </p:stCondLst>
                                        </p:cTn>
                                        <p:tgtEl>
                                          <p:spTgt spid="91149"/>
                                        </p:tgtEl>
                                        <p:attrNameLst>
                                          <p:attrName>style.visibility</p:attrName>
                                        </p:attrNameLst>
                                      </p:cBhvr>
                                      <p:to>
                                        <p:strVal val="visible"/>
                                      </p:to>
                                    </p:set>
                                    <p:animEffect transition="in" filter="box(in)">
                                      <p:cBhvr>
                                        <p:cTn id="117" dur="500"/>
                                        <p:tgtEl>
                                          <p:spTgt spid="91149"/>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2" presetClass="entr" presetSubtype="4" fill="hold" nodeType="clickEffect">
                                  <p:stCondLst>
                                    <p:cond delay="0"/>
                                  </p:stCondLst>
                                  <p:childTnLst>
                                    <p:set>
                                      <p:cBhvr>
                                        <p:cTn id="121" dur="1" fill="hold">
                                          <p:stCondLst>
                                            <p:cond delay="0"/>
                                          </p:stCondLst>
                                        </p:cTn>
                                        <p:tgtEl>
                                          <p:spTgt spid="91139">
                                            <p:txEl>
                                              <p:pRg st="10" end="10"/>
                                            </p:txEl>
                                          </p:spTgt>
                                        </p:tgtEl>
                                        <p:attrNameLst>
                                          <p:attrName>style.visibility</p:attrName>
                                        </p:attrNameLst>
                                      </p:cBhvr>
                                      <p:to>
                                        <p:strVal val="visible"/>
                                      </p:to>
                                    </p:set>
                                    <p:anim calcmode="lin" valueType="num">
                                      <p:cBhvr additive="base">
                                        <p:cTn id="122" dur="500" fill="hold"/>
                                        <p:tgtEl>
                                          <p:spTgt spid="91139">
                                            <p:txEl>
                                              <p:pRg st="10" end="10"/>
                                            </p:txEl>
                                          </p:spTgt>
                                        </p:tgtEl>
                                        <p:attrNameLst>
                                          <p:attrName>ppt_x</p:attrName>
                                        </p:attrNameLst>
                                      </p:cBhvr>
                                      <p:tavLst>
                                        <p:tav tm="0">
                                          <p:val>
                                            <p:strVal val="#ppt_x"/>
                                          </p:val>
                                        </p:tav>
                                        <p:tav tm="100000">
                                          <p:val>
                                            <p:strVal val="#ppt_x"/>
                                          </p:val>
                                        </p:tav>
                                      </p:tavLst>
                                    </p:anim>
                                    <p:anim calcmode="lin" valueType="num">
                                      <p:cBhvr additive="base">
                                        <p:cTn id="123" dur="500" fill="hold"/>
                                        <p:tgtEl>
                                          <p:spTgt spid="9113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24" fill="hold" nodeType="clickPar">
                      <p:stCondLst>
                        <p:cond delay="indefinite"/>
                      </p:stCondLst>
                      <p:childTnLst>
                        <p:par>
                          <p:cTn id="125" fill="hold" nodeType="withGroup">
                            <p:stCondLst>
                              <p:cond delay="0"/>
                            </p:stCondLst>
                            <p:childTnLst>
                              <p:par>
                                <p:cTn id="126" presetID="4" presetClass="entr" presetSubtype="16" fill="hold" nodeType="clickEffect">
                                  <p:stCondLst>
                                    <p:cond delay="0"/>
                                  </p:stCondLst>
                                  <p:childTnLst>
                                    <p:set>
                                      <p:cBhvr>
                                        <p:cTn id="127" dur="1" fill="hold">
                                          <p:stCondLst>
                                            <p:cond delay="0"/>
                                          </p:stCondLst>
                                        </p:cTn>
                                        <p:tgtEl>
                                          <p:spTgt spid="91150"/>
                                        </p:tgtEl>
                                        <p:attrNameLst>
                                          <p:attrName>style.visibility</p:attrName>
                                        </p:attrNameLst>
                                      </p:cBhvr>
                                      <p:to>
                                        <p:strVal val="visible"/>
                                      </p:to>
                                    </p:set>
                                    <p:animEffect transition="in" filter="box(in)">
                                      <p:cBhvr>
                                        <p:cTn id="128" dur="500"/>
                                        <p:tgtEl>
                                          <p:spTgt spid="91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389</Words>
  <Application>Microsoft Office PowerPoint</Application>
  <PresentationFormat>Προβολή στην οθόνη (4:3)</PresentationFormat>
  <Paragraphs>119</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Θέμα του Office</vt:lpstr>
      <vt:lpstr>Η άνοιξη σε ... προτάσεις</vt:lpstr>
      <vt:lpstr>Ποιήματα και τραγούδια της άνοιξης.</vt:lpstr>
      <vt:lpstr>Η άνοιξη στη λαϊκή μας παράδοση</vt:lpstr>
      <vt:lpstr>Εργασίες</vt:lpstr>
      <vt:lpstr>Παροιμίες για τους μήνες της άνοιξης</vt:lpstr>
      <vt:lpstr>Γιορτές</vt:lpstr>
      <vt:lpstr>Γλυκά-φαγητά –φρούτα της άνοιξης</vt:lpstr>
      <vt:lpstr>Αποκριές </vt:lpstr>
      <vt:lpstr>Ζώα κα φυτά της άνοιξης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άνοιξη σε ... προτάσεις</dc:title>
  <dc:creator>user</dc:creator>
  <cp:lastModifiedBy>user</cp:lastModifiedBy>
  <cp:revision>3</cp:revision>
  <dcterms:created xsi:type="dcterms:W3CDTF">2021-03-06T21:52:34Z</dcterms:created>
  <dcterms:modified xsi:type="dcterms:W3CDTF">2021-03-06T22:13:25Z</dcterms:modified>
</cp:coreProperties>
</file>