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76" r:id="rId4"/>
  </p:sldMasterIdLst>
  <p:notesMasterIdLst>
    <p:notesMasterId r:id="rId15"/>
  </p:notesMasterIdLst>
  <p:handoutMasterIdLst>
    <p:handoutMasterId r:id="rId16"/>
  </p:handoutMasterIdLst>
  <p:sldIdLst>
    <p:sldId id="256" r:id="rId5"/>
    <p:sldId id="257" r:id="rId6"/>
    <p:sldId id="261" r:id="rId7"/>
    <p:sldId id="262" r:id="rId8"/>
    <p:sldId id="263" r:id="rId9"/>
    <p:sldId id="264" r:id="rId10"/>
    <p:sldId id="265" r:id="rId11"/>
    <p:sldId id="266" r:id="rId12"/>
    <p:sldId id="267" r:id="rId13"/>
    <p:sldId id="260" r:id="rId14"/>
  </p:sldIdLst>
  <p:sldSz cx="12192000" cy="6858000"/>
  <p:notesSz cx="6858000" cy="9144000"/>
  <p:defaultTextStyle>
    <a:defPPr rtl="0">
      <a:defRPr lang="el-G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564" y="66"/>
      </p:cViewPr>
      <p:guideLst/>
    </p:cSldViewPr>
  </p:slideViewPr>
  <p:notesTextViewPr>
    <p:cViewPr>
      <p:scale>
        <a:sx n="1" d="1"/>
        <a:sy n="1" d="1"/>
      </p:scale>
      <p:origin x="0" y="0"/>
    </p:cViewPr>
  </p:notesTextViewPr>
  <p:notesViewPr>
    <p:cSldViewPr snapToGrid="0">
      <p:cViewPr varScale="1">
        <p:scale>
          <a:sx n="89" d="100"/>
          <a:sy n="89" d="100"/>
        </p:scale>
        <p:origin x="377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xmlns="" id="{EFC93C9C-48B6-4C85-928B-1F3874C357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xmlns="" id="{6C7A5B7F-BBE9-471E-8B68-F88A51265F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975290-3BF6-4DF1-B6C4-35F1E2F222ED}" type="datetimeFigureOut">
              <a:rPr lang="el-GR" smtClean="0"/>
              <a:t>10/2/2021</a:t>
            </a:fld>
            <a:endParaRPr lang="el-GR"/>
          </a:p>
        </p:txBody>
      </p:sp>
      <p:sp>
        <p:nvSpPr>
          <p:cNvPr id="4" name="Θέση υποσέλιδου 3">
            <a:extLst>
              <a:ext uri="{FF2B5EF4-FFF2-40B4-BE49-F238E27FC236}">
                <a16:creationId xmlns:a16="http://schemas.microsoft.com/office/drawing/2014/main" xmlns="" id="{61EBD42E-C9BF-4925-ABF8-76823F75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xmlns="" id="{EA652385-D1CB-474A-8D4B-F1C81B63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60E270-1F6C-4D56-88F6-EDD4506D5D7C}" type="slidenum">
              <a:rPr lang="el-GR" smtClean="0"/>
              <a:t>‹#›</a:t>
            </a:fld>
            <a:endParaRPr lang="el-GR"/>
          </a:p>
        </p:txBody>
      </p:sp>
    </p:spTree>
    <p:extLst>
      <p:ext uri="{BB962C8B-B14F-4D97-AF65-F5344CB8AC3E}">
        <p14:creationId xmlns:p14="http://schemas.microsoft.com/office/powerpoint/2010/main" val="2797899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979E9-6167-4810-997F-DCA6355F9828}" type="datetimeFigureOut">
              <a:rPr lang="el-GR" noProof="0" smtClean="0"/>
              <a:t>10/2/2021</a:t>
            </a:fld>
            <a:endParaRPr lang="el-GR" noProof="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Επεξεργασία στυλ κειμένου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90A31-4947-4BBA-BCF1-3200C6E6B465}" type="slidenum">
              <a:rPr lang="el-GR" noProof="0" smtClean="0"/>
              <a:t>‹#›</a:t>
            </a:fld>
            <a:endParaRPr lang="el-GR" noProof="0"/>
          </a:p>
        </p:txBody>
      </p:sp>
    </p:spTree>
    <p:extLst>
      <p:ext uri="{BB962C8B-B14F-4D97-AF65-F5344CB8AC3E}">
        <p14:creationId xmlns:p14="http://schemas.microsoft.com/office/powerpoint/2010/main" val="26724966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88E90A31-4947-4BBA-BCF1-3200C6E6B465}" type="slidenum">
              <a:rPr lang="el-GR" noProof="0" smtClean="0"/>
              <a:t>2</a:t>
            </a:fld>
            <a:endParaRPr lang="el-GR" noProof="0"/>
          </a:p>
        </p:txBody>
      </p:sp>
    </p:spTree>
    <p:extLst>
      <p:ext uri="{BB962C8B-B14F-4D97-AF65-F5344CB8AC3E}">
        <p14:creationId xmlns:p14="http://schemas.microsoft.com/office/powerpoint/2010/main" val="357331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88E90A31-4947-4BBA-BCF1-3200C6E6B465}" type="slidenum">
              <a:rPr lang="el-GR" noProof="0" smtClean="0"/>
              <a:t>3</a:t>
            </a:fld>
            <a:endParaRPr lang="el-GR" noProof="0"/>
          </a:p>
        </p:txBody>
      </p:sp>
    </p:spTree>
    <p:extLst>
      <p:ext uri="{BB962C8B-B14F-4D97-AF65-F5344CB8AC3E}">
        <p14:creationId xmlns:p14="http://schemas.microsoft.com/office/powerpoint/2010/main" val="171278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88E90A31-4947-4BBA-BCF1-3200C6E6B465}" type="slidenum">
              <a:rPr lang="el-GR" noProof="0" smtClean="0"/>
              <a:t>4</a:t>
            </a:fld>
            <a:endParaRPr lang="el-GR" noProof="0"/>
          </a:p>
        </p:txBody>
      </p:sp>
    </p:spTree>
    <p:extLst>
      <p:ext uri="{BB962C8B-B14F-4D97-AF65-F5344CB8AC3E}">
        <p14:creationId xmlns:p14="http://schemas.microsoft.com/office/powerpoint/2010/main" val="317372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88E90A31-4947-4BBA-BCF1-3200C6E6B465}" type="slidenum">
              <a:rPr lang="el-GR" noProof="0" smtClean="0"/>
              <a:t>5</a:t>
            </a:fld>
            <a:endParaRPr lang="el-GR" noProof="0"/>
          </a:p>
        </p:txBody>
      </p:sp>
    </p:spTree>
    <p:extLst>
      <p:ext uri="{BB962C8B-B14F-4D97-AF65-F5344CB8AC3E}">
        <p14:creationId xmlns:p14="http://schemas.microsoft.com/office/powerpoint/2010/main" val="389041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88E90A31-4947-4BBA-BCF1-3200C6E6B465}" type="slidenum">
              <a:rPr lang="el-GR" noProof="0" smtClean="0"/>
              <a:t>6</a:t>
            </a:fld>
            <a:endParaRPr lang="el-GR" noProof="0"/>
          </a:p>
        </p:txBody>
      </p:sp>
    </p:spTree>
    <p:extLst>
      <p:ext uri="{BB962C8B-B14F-4D97-AF65-F5344CB8AC3E}">
        <p14:creationId xmlns:p14="http://schemas.microsoft.com/office/powerpoint/2010/main" val="135504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88E90A31-4947-4BBA-BCF1-3200C6E6B465}" type="slidenum">
              <a:rPr lang="el-GR" noProof="0" smtClean="0"/>
              <a:t>7</a:t>
            </a:fld>
            <a:endParaRPr lang="el-GR" noProof="0"/>
          </a:p>
        </p:txBody>
      </p:sp>
    </p:spTree>
    <p:extLst>
      <p:ext uri="{BB962C8B-B14F-4D97-AF65-F5344CB8AC3E}">
        <p14:creationId xmlns:p14="http://schemas.microsoft.com/office/powerpoint/2010/main" val="419870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88E90A31-4947-4BBA-BCF1-3200C6E6B465}" type="slidenum">
              <a:rPr lang="el-GR" noProof="0" smtClean="0"/>
              <a:t>8</a:t>
            </a:fld>
            <a:endParaRPr lang="el-GR" noProof="0"/>
          </a:p>
        </p:txBody>
      </p:sp>
    </p:spTree>
    <p:extLst>
      <p:ext uri="{BB962C8B-B14F-4D97-AF65-F5344CB8AC3E}">
        <p14:creationId xmlns:p14="http://schemas.microsoft.com/office/powerpoint/2010/main" val="84996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88E90A31-4947-4BBA-BCF1-3200C6E6B465}" type="slidenum">
              <a:rPr lang="el-GR" noProof="0" smtClean="0"/>
              <a:t>9</a:t>
            </a:fld>
            <a:endParaRPr lang="el-GR" noProof="0"/>
          </a:p>
        </p:txBody>
      </p:sp>
    </p:spTree>
    <p:extLst>
      <p:ext uri="{BB962C8B-B14F-4D97-AF65-F5344CB8AC3E}">
        <p14:creationId xmlns:p14="http://schemas.microsoft.com/office/powerpoint/2010/main" val="48598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88E90A31-4947-4BBA-BCF1-3200C6E6B465}" type="slidenum">
              <a:rPr lang="el-GR" noProof="0" smtClean="0"/>
              <a:t>10</a:t>
            </a:fld>
            <a:endParaRPr lang="el-GR" noProof="0"/>
          </a:p>
        </p:txBody>
      </p:sp>
    </p:spTree>
    <p:extLst>
      <p:ext uri="{BB962C8B-B14F-4D97-AF65-F5344CB8AC3E}">
        <p14:creationId xmlns:p14="http://schemas.microsoft.com/office/powerpoint/2010/main" val="375718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Ορθογώνιο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ctrTitle" hasCustomPrompt="1"/>
          </p:nvPr>
        </p:nvSpPr>
        <p:spPr>
          <a:xfrm>
            <a:off x="1109980" y="882376"/>
            <a:ext cx="9966960" cy="2926080"/>
          </a:xfrm>
        </p:spPr>
        <p:txBody>
          <a:bodyPr rtlCol="0" anchor="b">
            <a:normAutofit/>
          </a:bodyPr>
          <a:lstStyle>
            <a:lvl1pPr algn="ctr">
              <a:lnSpc>
                <a:spcPct val="85000"/>
              </a:lnSpc>
              <a:defRPr sz="7200" b="1" cap="all" baseline="0">
                <a:solidFill>
                  <a:srgbClr val="FFFFFF"/>
                </a:solidFill>
              </a:defRPr>
            </a:lvl1pPr>
          </a:lstStyle>
          <a:p>
            <a:pPr rtl="0"/>
            <a:r>
              <a:rPr lang="el-GR" noProof="0"/>
              <a:t>Κάντε κλικ για να επεξεργαστείτε το Στυλ κύριου τίτλου</a:t>
            </a:r>
          </a:p>
        </p:txBody>
      </p:sp>
      <p:sp>
        <p:nvSpPr>
          <p:cNvPr id="3" name="Υπότιτλος 2"/>
          <p:cNvSpPr>
            <a:spLocks noGrp="1"/>
          </p:cNvSpPr>
          <p:nvPr>
            <p:ph type="subTitle" idx="1"/>
          </p:nvPr>
        </p:nvSpPr>
        <p:spPr>
          <a:xfrm>
            <a:off x="1709530" y="3869634"/>
            <a:ext cx="8767860" cy="1388165"/>
          </a:xfrm>
        </p:spPr>
        <p:txBody>
          <a:bodyPr rtlCol="0">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l-GR" noProof="0" smtClean="0"/>
              <a:t>Στυλ κύριου υπότιτλου</a:t>
            </a:r>
            <a:endParaRPr lang="el-GR" noProof="0"/>
          </a:p>
        </p:txBody>
      </p:sp>
      <p:sp>
        <p:nvSpPr>
          <p:cNvPr id="4" name="Θέση ημερομηνίας 3"/>
          <p:cNvSpPr>
            <a:spLocks noGrp="1"/>
          </p:cNvSpPr>
          <p:nvPr>
            <p:ph type="dt" sz="half" idx="10"/>
          </p:nvPr>
        </p:nvSpPr>
        <p:spPr/>
        <p:txBody>
          <a:bodyPr rtlCol="0"/>
          <a:lstStyle>
            <a:lvl1pPr>
              <a:defRPr>
                <a:solidFill>
                  <a:srgbClr val="FFFFFF"/>
                </a:solidFill>
              </a:defRPr>
            </a:lvl1pPr>
          </a:lstStyle>
          <a:p>
            <a:pPr rtl="0"/>
            <a:fld id="{1834E50E-52A3-476E-BF81-F826C8D919FF}" type="datetime1">
              <a:rPr lang="el-GR" noProof="0" smtClean="0"/>
              <a:t>10/2/2021</a:t>
            </a:fld>
            <a:endParaRPr lang="el-GR" noProof="0"/>
          </a:p>
        </p:txBody>
      </p:sp>
      <p:sp>
        <p:nvSpPr>
          <p:cNvPr id="5" name="Θέση υποσέλιδου 4"/>
          <p:cNvSpPr>
            <a:spLocks noGrp="1"/>
          </p:cNvSpPr>
          <p:nvPr>
            <p:ph type="ftr" sz="quarter" idx="11"/>
          </p:nvPr>
        </p:nvSpPr>
        <p:spPr/>
        <p:txBody>
          <a:bodyPr rtlCol="0"/>
          <a:lstStyle>
            <a:lvl1pPr>
              <a:defRPr>
                <a:solidFill>
                  <a:srgbClr val="FFFFFF"/>
                </a:solidFill>
              </a:defRPr>
            </a:lvl1pPr>
          </a:lstStyle>
          <a:p>
            <a:pPr rtl="0"/>
            <a:r>
              <a:rPr lang="el-GR" noProof="0"/>
              <a:t>
              </a:t>
            </a:r>
          </a:p>
        </p:txBody>
      </p:sp>
      <p:sp>
        <p:nvSpPr>
          <p:cNvPr id="6" name="Θέση αριθμού διαφάνειας 5"/>
          <p:cNvSpPr>
            <a:spLocks noGrp="1"/>
          </p:cNvSpPr>
          <p:nvPr>
            <p:ph type="sldNum" sz="quarter" idx="12"/>
          </p:nvPr>
        </p:nvSpPr>
        <p:spPr/>
        <p:txBody>
          <a:bodyPr rtlCol="0"/>
          <a:lstStyle>
            <a:lvl1pPr>
              <a:defRPr>
                <a:solidFill>
                  <a:srgbClr val="FFFFFF"/>
                </a:solidFill>
              </a:defRPr>
            </a:lvl1pPr>
          </a:lstStyle>
          <a:p>
            <a:pPr rtl="0"/>
            <a:fld id="{6D22F896-40B5-4ADD-8801-0D06FADFA095}" type="slidenum">
              <a:rPr lang="el-GR" noProof="0" smtClean="0"/>
              <a:t>‹#›</a:t>
            </a:fld>
            <a:endParaRPr lang="el-GR" noProof="0"/>
          </a:p>
        </p:txBody>
      </p:sp>
      <p:cxnSp>
        <p:nvCxnSpPr>
          <p:cNvPr id="8" name="Ευθεία γραμμή σύνδεσης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κατακόρυφου κειμένου 2"/>
          <p:cNvSpPr>
            <a:spLocks noGrp="1"/>
          </p:cNvSpPr>
          <p:nvPr>
            <p:ph type="body" orient="vert" idx="1" hasCustomPrompt="1"/>
          </p:nvPr>
        </p:nvSpPr>
        <p:spPr/>
        <p:txBody>
          <a:bodyPr vert="eaVert"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DE8CA26E-B0FE-4D06-B455-0C5228F283EF}" type="datetime1">
              <a:rPr lang="el-GR" noProof="0" smtClean="0"/>
              <a:t>10/2/2021</a:t>
            </a:fld>
            <a:endParaRPr lang="el-GR" noProof="0"/>
          </a:p>
        </p:txBody>
      </p:sp>
      <p:sp>
        <p:nvSpPr>
          <p:cNvPr id="5" name="Θέση υποσέλιδου 4"/>
          <p:cNvSpPr>
            <a:spLocks noGrp="1"/>
          </p:cNvSpPr>
          <p:nvPr>
            <p:ph type="ftr" sz="quarter" idx="11"/>
          </p:nvPr>
        </p:nvSpPr>
        <p:spPr/>
        <p:txBody>
          <a:bodyPr rtlCol="0"/>
          <a:lstStyle/>
          <a:p>
            <a:pPr rtl="0"/>
            <a:r>
              <a:rPr lang="el-GR" noProof="0"/>
              <a:t>
              </a:t>
            </a:r>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724900" y="762000"/>
            <a:ext cx="2324100" cy="5410200"/>
          </a:xfrm>
        </p:spPr>
        <p:txBody>
          <a:bodyPr vert="eaVert" rtlCol="0"/>
          <a:lstStyle/>
          <a:p>
            <a:pPr rtl="0"/>
            <a:r>
              <a:rPr lang="el-GR" noProof="0"/>
              <a:t>Κάντε κλικ για να επεξεργαστείτε το Στυλ κύριου τίτλου</a:t>
            </a:r>
          </a:p>
        </p:txBody>
      </p:sp>
      <p:sp>
        <p:nvSpPr>
          <p:cNvPr id="3" name="Θέση κατακόρυφου κειμένου 2"/>
          <p:cNvSpPr>
            <a:spLocks noGrp="1"/>
          </p:cNvSpPr>
          <p:nvPr>
            <p:ph type="body" orient="vert" idx="1" hasCustomPrompt="1"/>
          </p:nvPr>
        </p:nvSpPr>
        <p:spPr>
          <a:xfrm>
            <a:off x="1143000" y="762000"/>
            <a:ext cx="7429500" cy="5410200"/>
          </a:xfrm>
        </p:spPr>
        <p:txBody>
          <a:bodyPr vert="eaVert"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A3B49AE5-395E-42DA-8246-6C48872EF6CD}" type="datetime1">
              <a:rPr lang="el-GR" noProof="0" smtClean="0"/>
              <a:t>10/2/2021</a:t>
            </a:fld>
            <a:endParaRPr lang="el-GR" noProof="0"/>
          </a:p>
        </p:txBody>
      </p:sp>
      <p:sp>
        <p:nvSpPr>
          <p:cNvPr id="5" name="Θέση υποσέλιδου 4"/>
          <p:cNvSpPr>
            <a:spLocks noGrp="1"/>
          </p:cNvSpPr>
          <p:nvPr>
            <p:ph type="ftr" sz="quarter" idx="11"/>
          </p:nvPr>
        </p:nvSpPr>
        <p:spPr/>
        <p:txBody>
          <a:bodyPr rtlCol="0"/>
          <a:lstStyle/>
          <a:p>
            <a:pPr rtl="0"/>
            <a:r>
              <a:rPr lang="el-GR" noProof="0"/>
              <a:t>
              </a:t>
            </a:r>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extLst>
      <p:ext uri="{BB962C8B-B14F-4D97-AF65-F5344CB8AC3E}">
        <p14:creationId xmlns:p14="http://schemas.microsoft.com/office/powerpoint/2010/main" val="19947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idx="1" hasCustomPrompt="1"/>
          </p:nvPr>
        </p:nvSpPr>
        <p:spPr/>
        <p:txBody>
          <a:bodyPr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714B0C8B-EC28-4896-B089-9A072DAC5ADB}" type="datetime1">
              <a:rPr lang="el-GR" noProof="0" smtClean="0"/>
              <a:t>10/2/2021</a:t>
            </a:fld>
            <a:endParaRPr lang="el-GR" noProof="0"/>
          </a:p>
        </p:txBody>
      </p:sp>
      <p:sp>
        <p:nvSpPr>
          <p:cNvPr id="5" name="Θέση υποσέλιδου 4"/>
          <p:cNvSpPr>
            <a:spLocks noGrp="1"/>
          </p:cNvSpPr>
          <p:nvPr>
            <p:ph type="ftr" sz="quarter" idx="11"/>
          </p:nvPr>
        </p:nvSpPr>
        <p:spPr/>
        <p:txBody>
          <a:bodyPr rtlCol="0"/>
          <a:lstStyle/>
          <a:p>
            <a:pPr rtl="0"/>
            <a:r>
              <a:rPr lang="el-GR" noProof="0"/>
              <a:t>
              </a:t>
            </a:r>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extLst>
      <p:ext uri="{BB962C8B-B14F-4D97-AF65-F5344CB8AC3E}">
        <p14:creationId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106424" y="1173575"/>
            <a:ext cx="9966960" cy="2926080"/>
          </a:xfrm>
        </p:spPr>
        <p:txBody>
          <a:bodyPr rtlCol="0" anchor="b">
            <a:noAutofit/>
          </a:bodyPr>
          <a:lstStyle>
            <a:lvl1pPr algn="ctr">
              <a:lnSpc>
                <a:spcPct val="85000"/>
              </a:lnSpc>
              <a:defRPr sz="7200" b="0" cap="all" baseline="0"/>
            </a:lvl1p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709928" y="4154520"/>
            <a:ext cx="8769096" cy="1363806"/>
          </a:xfrm>
        </p:spPr>
        <p:txBody>
          <a:bodyPr rtlCol="0"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Επεξεργασία στυλ κειμένου υποδείγματος</a:t>
            </a:r>
          </a:p>
        </p:txBody>
      </p:sp>
      <p:sp>
        <p:nvSpPr>
          <p:cNvPr id="4" name="Θέση ημερομηνίας 3"/>
          <p:cNvSpPr>
            <a:spLocks noGrp="1"/>
          </p:cNvSpPr>
          <p:nvPr>
            <p:ph type="dt" sz="half" idx="10"/>
          </p:nvPr>
        </p:nvSpPr>
        <p:spPr/>
        <p:txBody>
          <a:bodyPr rtlCol="0"/>
          <a:lstStyle/>
          <a:p>
            <a:pPr rtl="0"/>
            <a:fld id="{B3F64198-0EA5-42F3-BF2D-445F952D5F30}" type="datetime1">
              <a:rPr lang="el-GR" noProof="0" smtClean="0"/>
              <a:t>10/2/2021</a:t>
            </a:fld>
            <a:endParaRPr lang="el-GR" noProof="0"/>
          </a:p>
        </p:txBody>
      </p:sp>
      <p:sp>
        <p:nvSpPr>
          <p:cNvPr id="5" name="Θέση υποσέλιδου 4"/>
          <p:cNvSpPr>
            <a:spLocks noGrp="1"/>
          </p:cNvSpPr>
          <p:nvPr>
            <p:ph type="ftr" sz="quarter" idx="11"/>
          </p:nvPr>
        </p:nvSpPr>
        <p:spPr/>
        <p:txBody>
          <a:bodyPr rtlCol="0"/>
          <a:lstStyle/>
          <a:p>
            <a:pPr rtl="0"/>
            <a:r>
              <a:rPr lang="el-GR" noProof="0"/>
              <a:t>
              </a:t>
            </a:r>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cxnSp>
        <p:nvCxnSpPr>
          <p:cNvPr id="7" name="Ευθεία γραμμή σύνδεσης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Τίτλος 7"/>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sz="half" idx="1" hasCustomPrompt="1"/>
          </p:nvPr>
        </p:nvSpPr>
        <p:spPr>
          <a:xfrm>
            <a:off x="1143000" y="2057399"/>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περιεχομένου 3"/>
          <p:cNvSpPr>
            <a:spLocks noGrp="1"/>
          </p:cNvSpPr>
          <p:nvPr>
            <p:ph sz="half" idx="2" hasCustomPrompt="1"/>
          </p:nvPr>
        </p:nvSpPr>
        <p:spPr>
          <a:xfrm>
            <a:off x="6267612" y="2057400"/>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p:cNvSpPr>
            <a:spLocks noGrp="1"/>
          </p:cNvSpPr>
          <p:nvPr>
            <p:ph type="dt" sz="half" idx="10"/>
          </p:nvPr>
        </p:nvSpPr>
        <p:spPr/>
        <p:txBody>
          <a:bodyPr rtlCol="0"/>
          <a:lstStyle/>
          <a:p>
            <a:pPr rtl="0"/>
            <a:fld id="{394B1755-1A82-44C1-A8D1-BD0CA45D9D94}" type="datetime1">
              <a:rPr lang="el-GR" noProof="0" smtClean="0"/>
              <a:t>10/2/2021</a:t>
            </a:fld>
            <a:endParaRPr lang="el-GR" noProof="0"/>
          </a:p>
        </p:txBody>
      </p:sp>
      <p:sp>
        <p:nvSpPr>
          <p:cNvPr id="6" name="Θέση υποσέλιδου 5"/>
          <p:cNvSpPr>
            <a:spLocks noGrp="1"/>
          </p:cNvSpPr>
          <p:nvPr>
            <p:ph type="ftr" sz="quarter" idx="11"/>
          </p:nvPr>
        </p:nvSpPr>
        <p:spPr/>
        <p:txBody>
          <a:bodyPr rtlCol="0"/>
          <a:lstStyle/>
          <a:p>
            <a:pPr rtl="0"/>
            <a:r>
              <a:rPr lang="el-GR" noProof="0"/>
              <a:t>
              </a:t>
            </a:r>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Τίτλος 9"/>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143000" y="2001511"/>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Επεξεργασία στυλ κειμένου υποδείγματος</a:t>
            </a:r>
          </a:p>
        </p:txBody>
      </p:sp>
      <p:sp>
        <p:nvSpPr>
          <p:cNvPr id="4" name="Θέση περιεχομένου 3"/>
          <p:cNvSpPr>
            <a:spLocks noGrp="1"/>
          </p:cNvSpPr>
          <p:nvPr>
            <p:ph sz="half" idx="2" hasCustomPrompt="1"/>
          </p:nvPr>
        </p:nvSpPr>
        <p:spPr>
          <a:xfrm>
            <a:off x="1143000" y="2721483"/>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p:cNvSpPr>
            <a:spLocks noGrp="1"/>
          </p:cNvSpPr>
          <p:nvPr>
            <p:ph type="body" sz="quarter" idx="3" hasCustomPrompt="1"/>
          </p:nvPr>
        </p:nvSpPr>
        <p:spPr>
          <a:xfrm>
            <a:off x="6269173" y="1999032"/>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Επεξεργασία στυλ κειμένου υποδείγματος</a:t>
            </a:r>
          </a:p>
        </p:txBody>
      </p:sp>
      <p:sp>
        <p:nvSpPr>
          <p:cNvPr id="6" name="Θέση περιεχομένου 5"/>
          <p:cNvSpPr>
            <a:spLocks noGrp="1"/>
          </p:cNvSpPr>
          <p:nvPr>
            <p:ph sz="quarter" idx="4" hasCustomPrompt="1"/>
          </p:nvPr>
        </p:nvSpPr>
        <p:spPr>
          <a:xfrm>
            <a:off x="6269173" y="2719322"/>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6"/>
          <p:cNvSpPr>
            <a:spLocks noGrp="1"/>
          </p:cNvSpPr>
          <p:nvPr>
            <p:ph type="dt" sz="half" idx="10"/>
          </p:nvPr>
        </p:nvSpPr>
        <p:spPr/>
        <p:txBody>
          <a:bodyPr rtlCol="0"/>
          <a:lstStyle/>
          <a:p>
            <a:pPr rtl="0"/>
            <a:fld id="{08F3DC58-5D5A-4CCB-823A-D7720E7AE4C3}" type="datetime1">
              <a:rPr lang="el-GR" noProof="0" smtClean="0"/>
              <a:t>10/2/2021</a:t>
            </a:fld>
            <a:endParaRPr lang="el-GR" noProof="0"/>
          </a:p>
        </p:txBody>
      </p:sp>
      <p:sp>
        <p:nvSpPr>
          <p:cNvPr id="8" name="Θέση υποσέλιδου 7"/>
          <p:cNvSpPr>
            <a:spLocks noGrp="1"/>
          </p:cNvSpPr>
          <p:nvPr>
            <p:ph type="ftr" sz="quarter" idx="11"/>
          </p:nvPr>
        </p:nvSpPr>
        <p:spPr/>
        <p:txBody>
          <a:bodyPr rtlCol="0"/>
          <a:lstStyle/>
          <a:p>
            <a:pPr rtl="0"/>
            <a:r>
              <a:rPr lang="el-GR" noProof="0"/>
              <a:t>
              </a:t>
            </a:r>
          </a:p>
        </p:txBody>
      </p:sp>
      <p:sp>
        <p:nvSpPr>
          <p:cNvPr id="9" name="Θέση αριθμού διαφάνειας 8"/>
          <p:cNvSpPr>
            <a:spLocks noGrp="1"/>
          </p:cNvSpPr>
          <p:nvPr>
            <p:ph type="sldNum" sz="quarter" idx="12"/>
          </p:nvPr>
        </p:nvSpPr>
        <p:spPr/>
        <p:txBody>
          <a:bodyPr rtlCol="0"/>
          <a:lstStyle/>
          <a:p>
            <a:pPr rtl="0"/>
            <a:fld id="{6D22F896-40B5-4ADD-8801-0D06FADFA095}" type="slidenum">
              <a:rPr lang="el-GR" noProof="0" smtClean="0"/>
              <a:pPr/>
              <a:t>‹#›</a:t>
            </a:fld>
            <a:endParaRPr lang="el-GR" noProof="0"/>
          </a:p>
        </p:txBody>
      </p:sp>
    </p:spTree>
    <p:extLst>
      <p:ext uri="{BB962C8B-B14F-4D97-AF65-F5344CB8AC3E}">
        <p14:creationId xmlns:p14="http://schemas.microsoft.com/office/powerpoint/2010/main" val="196335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ημερομηνίας 2"/>
          <p:cNvSpPr>
            <a:spLocks noGrp="1"/>
          </p:cNvSpPr>
          <p:nvPr>
            <p:ph type="dt" sz="half" idx="10"/>
          </p:nvPr>
        </p:nvSpPr>
        <p:spPr/>
        <p:txBody>
          <a:bodyPr rtlCol="0"/>
          <a:lstStyle/>
          <a:p>
            <a:pPr rtl="0"/>
            <a:fld id="{61CD4EC1-95E7-4EFF-AC12-F7C984E8F2ED}" type="datetime1">
              <a:rPr lang="el-GR" noProof="0" smtClean="0"/>
              <a:t>10/2/2021</a:t>
            </a:fld>
            <a:endParaRPr lang="el-GR" noProof="0"/>
          </a:p>
        </p:txBody>
      </p:sp>
      <p:sp>
        <p:nvSpPr>
          <p:cNvPr id="4" name="Θέση υποσέλιδου 3"/>
          <p:cNvSpPr>
            <a:spLocks noGrp="1"/>
          </p:cNvSpPr>
          <p:nvPr>
            <p:ph type="ftr" sz="quarter" idx="11"/>
          </p:nvPr>
        </p:nvSpPr>
        <p:spPr/>
        <p:txBody>
          <a:bodyPr rtlCol="0"/>
          <a:lstStyle/>
          <a:p>
            <a:pPr rtl="0"/>
            <a:r>
              <a:rPr lang="el-GR" noProof="0"/>
              <a:t>
              </a:t>
            </a:r>
          </a:p>
        </p:txBody>
      </p:sp>
      <p:sp>
        <p:nvSpPr>
          <p:cNvPr id="5" name="Θέση αριθμού διαφάνειας 4"/>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1531B01E-6741-428D-B529-1B77FD646FBE}" type="datetime1">
              <a:rPr lang="el-GR" noProof="0" smtClean="0"/>
              <a:t>10/2/2021</a:t>
            </a:fld>
            <a:endParaRPr lang="el-GR" noProof="0"/>
          </a:p>
        </p:txBody>
      </p:sp>
      <p:sp>
        <p:nvSpPr>
          <p:cNvPr id="3" name="Θέση υποσέλιδου 2"/>
          <p:cNvSpPr>
            <a:spLocks noGrp="1"/>
          </p:cNvSpPr>
          <p:nvPr>
            <p:ph type="ftr" sz="quarter" idx="11"/>
          </p:nvPr>
        </p:nvSpPr>
        <p:spPr/>
        <p:txBody>
          <a:bodyPr rtlCol="0"/>
          <a:lstStyle/>
          <a:p>
            <a:pPr rtl="0"/>
            <a:r>
              <a:rPr lang="el-GR" noProof="0"/>
              <a:t>
              </a:t>
            </a:r>
          </a:p>
        </p:txBody>
      </p:sp>
      <p:sp>
        <p:nvSpPr>
          <p:cNvPr id="4" name="Θέση αριθμού διαφάνειας 3"/>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143000" y="1097280"/>
            <a:ext cx="3931920" cy="1737360"/>
          </a:xfrm>
        </p:spPr>
        <p:txBody>
          <a:bodyPr rtlCol="0" anchor="b">
            <a:noAutofit/>
          </a:bodyPr>
          <a:lstStyle>
            <a:lvl1pPr>
              <a:lnSpc>
                <a:spcPct val="90000"/>
              </a:lnSpc>
              <a:defRPr sz="4000" b="0"/>
            </a:lvl1pPr>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idx="1" hasCustomPrompt="1"/>
          </p:nvPr>
        </p:nvSpPr>
        <p:spPr>
          <a:xfrm>
            <a:off x="5852159" y="1097280"/>
            <a:ext cx="5212080" cy="466344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κειμένου 3"/>
          <p:cNvSpPr>
            <a:spLocks noGrp="1"/>
          </p:cNvSpPr>
          <p:nvPr>
            <p:ph type="body" sz="half" idx="2" hasCustomPrompt="1"/>
          </p:nvPr>
        </p:nvSpPr>
        <p:spPr>
          <a:xfrm>
            <a:off x="1143000" y="2834640"/>
            <a:ext cx="3931920" cy="301752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Επεξεργασία στυλ κειμένου υποδείγματος</a:t>
            </a:r>
          </a:p>
        </p:txBody>
      </p:sp>
      <p:sp>
        <p:nvSpPr>
          <p:cNvPr id="5" name="Θέση ημερομηνίας 4"/>
          <p:cNvSpPr>
            <a:spLocks noGrp="1"/>
          </p:cNvSpPr>
          <p:nvPr>
            <p:ph type="dt" sz="half" idx="10"/>
          </p:nvPr>
        </p:nvSpPr>
        <p:spPr/>
        <p:txBody>
          <a:bodyPr rtlCol="0"/>
          <a:lstStyle/>
          <a:p>
            <a:pPr rtl="0"/>
            <a:fld id="{9D79AB5B-8577-4C57-A2B2-E32B797AE64D}" type="datetime1">
              <a:rPr lang="el-GR" noProof="0" smtClean="0"/>
              <a:t>10/2/2021</a:t>
            </a:fld>
            <a:endParaRPr lang="el-GR" noProof="0"/>
          </a:p>
        </p:txBody>
      </p:sp>
      <p:sp>
        <p:nvSpPr>
          <p:cNvPr id="6" name="Θέση υποσέλιδου 5"/>
          <p:cNvSpPr>
            <a:spLocks noGrp="1"/>
          </p:cNvSpPr>
          <p:nvPr>
            <p:ph type="ftr" sz="quarter" idx="11"/>
          </p:nvPr>
        </p:nvSpPr>
        <p:spPr/>
        <p:txBody>
          <a:bodyPr rtlCol="0"/>
          <a:lstStyle/>
          <a:p>
            <a:pPr rtl="0"/>
            <a:r>
              <a:rPr lang="el-GR" noProof="0"/>
              <a:t>
              </a:t>
            </a:r>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143000" y="1097280"/>
            <a:ext cx="3931920" cy="1737360"/>
          </a:xfrm>
        </p:spPr>
        <p:txBody>
          <a:bodyPr rtlCol="0" anchor="b">
            <a:noAutofit/>
          </a:bodyPr>
          <a:lstStyle>
            <a:lvl1pPr>
              <a:lnSpc>
                <a:spcPct val="90000"/>
              </a:lnSpc>
              <a:defRPr sz="4000" b="0"/>
            </a:lvl1pPr>
          </a:lstStyle>
          <a:p>
            <a:pPr rtl="0"/>
            <a:r>
              <a:rPr lang="el-GR" noProof="0"/>
              <a:t>Κάντε κλικ για να επεξεργαστείτε το Στυλ κύριου τίτλου</a:t>
            </a:r>
          </a:p>
        </p:txBody>
      </p:sp>
      <p:sp>
        <p:nvSpPr>
          <p:cNvPr id="3" name="Θέση εικόνας 2"/>
          <p:cNvSpPr>
            <a:spLocks noGrp="1" noChangeAspect="1"/>
          </p:cNvSpPr>
          <p:nvPr>
            <p:ph type="pic" idx="1" hasCustomPrompt="1"/>
          </p:nvPr>
        </p:nvSpPr>
        <p:spPr>
          <a:xfrm>
            <a:off x="5413248" y="1069847"/>
            <a:ext cx="6099048" cy="4800600"/>
          </a:xfrm>
        </p:spPr>
        <p:txBody>
          <a:bodyPr lIns="274320" tIns="182880" rtlCol="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μια εικόνα</a:t>
            </a:r>
          </a:p>
        </p:txBody>
      </p:sp>
      <p:sp>
        <p:nvSpPr>
          <p:cNvPr id="4" name="Θέση κειμένου 3"/>
          <p:cNvSpPr>
            <a:spLocks noGrp="1"/>
          </p:cNvSpPr>
          <p:nvPr>
            <p:ph type="body" sz="half" idx="2" hasCustomPrompt="1"/>
          </p:nvPr>
        </p:nvSpPr>
        <p:spPr>
          <a:xfrm>
            <a:off x="1143000" y="2834640"/>
            <a:ext cx="3931920" cy="288036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Επεξεργασία στυλ κειμένου υποδείγματος</a:t>
            </a:r>
          </a:p>
        </p:txBody>
      </p:sp>
      <p:sp>
        <p:nvSpPr>
          <p:cNvPr id="5" name="Θέση ημερομηνίας 4"/>
          <p:cNvSpPr>
            <a:spLocks noGrp="1"/>
          </p:cNvSpPr>
          <p:nvPr>
            <p:ph type="dt" sz="half" idx="10"/>
          </p:nvPr>
        </p:nvSpPr>
        <p:spPr/>
        <p:txBody>
          <a:bodyPr rtlCol="0"/>
          <a:lstStyle/>
          <a:p>
            <a:pPr rtl="0"/>
            <a:fld id="{79A283E8-CCF8-444F-8253-D042FE0CEED2}" type="datetime1">
              <a:rPr lang="el-GR" noProof="0" smtClean="0"/>
              <a:t>10/2/2021</a:t>
            </a:fld>
            <a:endParaRPr lang="el-GR" noProof="0"/>
          </a:p>
        </p:txBody>
      </p:sp>
      <p:sp>
        <p:nvSpPr>
          <p:cNvPr id="6" name="Θέση υποσέλιδου 5"/>
          <p:cNvSpPr>
            <a:spLocks noGrp="1"/>
          </p:cNvSpPr>
          <p:nvPr>
            <p:ph type="ftr" sz="quarter" idx="11"/>
          </p:nvPr>
        </p:nvSpPr>
        <p:spPr/>
        <p:txBody>
          <a:bodyPr rtlCol="0"/>
          <a:lstStyle/>
          <a:p>
            <a:pPr rtl="0"/>
            <a:r>
              <a:rPr lang="el-GR" noProof="0"/>
              <a:t>
              </a:t>
            </a:r>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Ορθογώνιο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Θέση τίτλου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rtl="0"/>
            <a:r>
              <a:rPr lang="el-GR" noProof="0" dirty="0"/>
              <a:t>Επεξεργασία στυλ κειμένου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Θέση ημερομηνίας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3FE6C42C-85B0-405D-B6DE-6D8B32E3DF13}" type="datetime1">
              <a:rPr lang="el-GR" noProof="0" smtClean="0"/>
              <a:t>10/2/2021</a:t>
            </a:fld>
            <a:endParaRPr lang="el-GR" noProof="0"/>
          </a:p>
        </p:txBody>
      </p:sp>
      <p:sp>
        <p:nvSpPr>
          <p:cNvPr id="5" name="Θέση υποσέλιδου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r>
              <a:rPr lang="el-GR" noProof="0"/>
              <a:t>
              </a:t>
            </a:r>
          </a:p>
        </p:txBody>
      </p:sp>
      <p:sp>
        <p:nvSpPr>
          <p:cNvPr id="6" name="Θέση αριθμού διαφάνειας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6D22F896-40B5-4ADD-8801-0D06FADFA095}" type="slidenum">
              <a:rPr lang="el-GR" noProof="0" smtClean="0"/>
              <a:pPr/>
              <a:t>‹#›</a:t>
            </a:fld>
            <a:endParaRPr lang="el-GR" noProof="0"/>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0" name="Ευθεία γραμμή σύνδεσης 41">
            <a:extLst>
              <a:ext uri="{FF2B5EF4-FFF2-40B4-BE49-F238E27FC236}">
                <a16:creationId xmlns:a16="http://schemas.microsoft.com/office/drawing/2014/main" xmlns="" id="{63FED537-3AF1-4C36-9904-77B6A54D27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xmlns="" id="{050E78D6-F072-48E7-8270-20EFBDD26F36}"/>
              </a:ext>
            </a:extLst>
          </p:cNvPr>
          <p:cNvSpPr>
            <a:spLocks noGrp="1"/>
          </p:cNvSpPr>
          <p:nvPr>
            <p:ph type="ctrTitle"/>
          </p:nvPr>
        </p:nvSpPr>
        <p:spPr>
          <a:xfrm>
            <a:off x="368521" y="5274272"/>
            <a:ext cx="11449877" cy="774589"/>
          </a:xfrm>
        </p:spPr>
        <p:txBody>
          <a:bodyPr rtlCol="0">
            <a:noAutofit/>
          </a:bodyPr>
          <a:lstStyle/>
          <a:p>
            <a:pPr rtl="0"/>
            <a:r>
              <a:rPr lang="el-GR" sz="4000" cap="none" dirty="0" smtClean="0"/>
              <a:t>Ζ’  Θεματική Ενότητα : Θρησκείες της Ανατολής</a:t>
            </a:r>
            <a:endParaRPr lang="el-GR" sz="4000" cap="none" dirty="0"/>
          </a:p>
        </p:txBody>
      </p:sp>
      <p:sp>
        <p:nvSpPr>
          <p:cNvPr id="3" name="Υπότιτλος 2">
            <a:extLst>
              <a:ext uri="{FF2B5EF4-FFF2-40B4-BE49-F238E27FC236}">
                <a16:creationId xmlns:a16="http://schemas.microsoft.com/office/drawing/2014/main" xmlns="" id="{3FC7BD98-5486-489C-BAA0-A69CEFF691B3}"/>
              </a:ext>
            </a:extLst>
          </p:cNvPr>
          <p:cNvSpPr>
            <a:spLocks noGrp="1"/>
          </p:cNvSpPr>
          <p:nvPr>
            <p:ph type="subTitle" idx="1"/>
          </p:nvPr>
        </p:nvSpPr>
        <p:spPr>
          <a:xfrm>
            <a:off x="1709530" y="6048861"/>
            <a:ext cx="8767860" cy="553690"/>
          </a:xfrm>
        </p:spPr>
        <p:txBody>
          <a:bodyPr rtlCol="0">
            <a:noAutofit/>
          </a:bodyPr>
          <a:lstStyle/>
          <a:p>
            <a:pPr rtl="0"/>
            <a:r>
              <a:rPr lang="el-GR" sz="3200" b="1" dirty="0" err="1" smtClean="0"/>
              <a:t>Ινδοϊσμός</a:t>
            </a:r>
            <a:r>
              <a:rPr lang="en-US" sz="3200" b="1" dirty="0" smtClean="0"/>
              <a:t>, </a:t>
            </a:r>
            <a:r>
              <a:rPr lang="el-GR" sz="3200" b="1" dirty="0" smtClean="0"/>
              <a:t>Βουδισμός, Θρησκείες της Κίνας</a:t>
            </a:r>
          </a:p>
          <a:p>
            <a:pPr rtl="0"/>
            <a:endParaRPr lang="el-GR" sz="1700" dirty="0"/>
          </a:p>
        </p:txBody>
      </p:sp>
      <p:pic>
        <p:nvPicPr>
          <p:cNvPr id="4" name="Εικόνα 3"/>
          <p:cNvPicPr>
            <a:picLocks noChangeAspect="1"/>
          </p:cNvPicPr>
          <p:nvPr/>
        </p:nvPicPr>
        <p:blipFill rotWithShape="1">
          <a:blip r:embed="rId2">
            <a:extLst>
              <a:ext uri="{28A0092B-C50C-407E-A947-70E740481C1C}">
                <a14:useLocalDpi xmlns:a14="http://schemas.microsoft.com/office/drawing/2010/main" val="0"/>
              </a:ext>
            </a:extLst>
          </a:blip>
          <a:srcRect t="19710" b="17044"/>
          <a:stretch/>
        </p:blipFill>
        <p:spPr>
          <a:xfrm>
            <a:off x="228118" y="93095"/>
            <a:ext cx="11738595" cy="5303103"/>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Ορθογώνιο 23">
            <a:extLst>
              <a:ext uri="{FF2B5EF4-FFF2-40B4-BE49-F238E27FC236}">
                <a16:creationId xmlns:a16="http://schemas.microsoft.com/office/drawing/2014/main" xmlns="" id="{E3DC42C2-6B58-404C-B339-2C72808A5B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8" name="Θέση περιεχομένου 7">
            <a:extLst>
              <a:ext uri="{FF2B5EF4-FFF2-40B4-BE49-F238E27FC236}">
                <a16:creationId xmlns:a16="http://schemas.microsoft.com/office/drawing/2014/main" xmlns="" id="{41FF5D4E-7134-4EA4-BA11-FE50F4576B73}"/>
              </a:ext>
            </a:extLst>
          </p:cNvPr>
          <p:cNvSpPr>
            <a:spLocks noGrp="1"/>
          </p:cNvSpPr>
          <p:nvPr>
            <p:ph idx="1"/>
          </p:nvPr>
        </p:nvSpPr>
        <p:spPr>
          <a:xfrm>
            <a:off x="6448840" y="4456043"/>
            <a:ext cx="5038844" cy="1639957"/>
          </a:xfrm>
        </p:spPr>
        <p:txBody>
          <a:bodyPr rtlCol="0">
            <a:normAutofit/>
          </a:bodyPr>
          <a:lstStyle/>
          <a:p>
            <a:pPr marL="45720" indent="0" algn="r" rtl="0">
              <a:lnSpc>
                <a:spcPct val="100000"/>
              </a:lnSpc>
              <a:buNone/>
            </a:pPr>
            <a:r>
              <a:rPr lang="el-GR" dirty="0" smtClean="0">
                <a:solidFill>
                  <a:srgbClr val="FFFF00"/>
                </a:solidFill>
                <a:latin typeface="Arial" panose="020B0604020202020204" pitchFamily="34" charset="0"/>
                <a:cs typeface="Arial" panose="020B0604020202020204" pitchFamily="34" charset="0"/>
              </a:rPr>
              <a:t>Επιμέλεια παρουσίασης:</a:t>
            </a:r>
          </a:p>
          <a:p>
            <a:pPr marL="45720" indent="0" algn="r" rtl="0">
              <a:lnSpc>
                <a:spcPct val="100000"/>
              </a:lnSpc>
              <a:buNone/>
            </a:pPr>
            <a:r>
              <a:rPr lang="el-GR" dirty="0" smtClean="0">
                <a:solidFill>
                  <a:schemeClr val="accent1">
                    <a:lumMod val="50000"/>
                  </a:schemeClr>
                </a:solidFill>
                <a:latin typeface="Arial" panose="020B0604020202020204" pitchFamily="34" charset="0"/>
                <a:cs typeface="Arial" panose="020B0604020202020204" pitchFamily="34" charset="0"/>
              </a:rPr>
              <a:t>Σκλαβούνος Αντώνιος</a:t>
            </a:r>
          </a:p>
          <a:p>
            <a:pPr marL="45720" indent="0" algn="r" rtl="0">
              <a:lnSpc>
                <a:spcPct val="100000"/>
              </a:lnSpc>
              <a:buNone/>
            </a:pPr>
            <a:r>
              <a:rPr lang="el-GR" dirty="0" smtClean="0">
                <a:solidFill>
                  <a:schemeClr val="accent1">
                    <a:lumMod val="50000"/>
                  </a:schemeClr>
                </a:solidFill>
                <a:latin typeface="Arial" panose="020B0604020202020204" pitchFamily="34" charset="0"/>
                <a:cs typeface="Arial" panose="020B0604020202020204" pitchFamily="34" charset="0"/>
              </a:rPr>
              <a:t>Θεολόγος</a:t>
            </a:r>
            <a:endParaRPr lang="el-GR" dirty="0">
              <a:solidFill>
                <a:schemeClr val="accent1">
                  <a:lumMod val="50000"/>
                </a:schemeClr>
              </a:solidFill>
              <a:latin typeface="Arial" panose="020B0604020202020204" pitchFamily="34" charset="0"/>
              <a:cs typeface="Arial" panose="020B0604020202020204" pitchFamily="34" charset="0"/>
            </a:endParaRPr>
          </a:p>
          <a:p>
            <a:pPr rtl="0"/>
            <a:endParaRPr lang="el-GR" dirty="0">
              <a:solidFill>
                <a:srgbClr val="FFFFFF"/>
              </a:solidFill>
            </a:endParaRPr>
          </a:p>
        </p:txBody>
      </p:sp>
      <p:sp>
        <p:nvSpPr>
          <p:cNvPr id="26" name="Ορθογώνιο 25">
            <a:extLst>
              <a:ext uri="{FF2B5EF4-FFF2-40B4-BE49-F238E27FC236}">
                <a16:creationId xmlns:a16="http://schemas.microsoft.com/office/drawing/2014/main" xmlns="" id="{FCF82941-5589-49BF-B6B1-76122B2D0E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40" y="575309"/>
            <a:ext cx="5715000" cy="5715000"/>
          </a:xfrm>
          <a:prstGeom prst="rect">
            <a:avLst/>
          </a:prstGeom>
        </p:spPr>
      </p:pic>
    </p:spTree>
    <p:extLst>
      <p:ext uri="{BB962C8B-B14F-4D97-AF65-F5344CB8AC3E}">
        <p14:creationId xmlns:p14="http://schemas.microsoft.com/office/powerpoint/2010/main" val="164698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B4B6193-F9F1-4C54-838F-77350B9FC5DC}"/>
              </a:ext>
            </a:extLst>
          </p:cNvPr>
          <p:cNvSpPr>
            <a:spLocks noGrp="1"/>
          </p:cNvSpPr>
          <p:nvPr>
            <p:ph type="title"/>
          </p:nvPr>
        </p:nvSpPr>
        <p:spPr>
          <a:xfrm>
            <a:off x="361123" y="344557"/>
            <a:ext cx="6859241" cy="6135757"/>
          </a:xfrm>
        </p:spPr>
        <p:txBody>
          <a:bodyPr rtlCol="0">
            <a:noAutofit/>
          </a:bodyPr>
          <a:lstStyle/>
          <a:p>
            <a:pPr algn="just">
              <a:lnSpc>
                <a:spcPct val="150000"/>
              </a:lnSpc>
            </a:pPr>
            <a:r>
              <a:rPr lang="el-GR" sz="2000" b="1" dirty="0" smtClean="0">
                <a:solidFill>
                  <a:srgbClr val="000000"/>
                </a:solidFill>
                <a:latin typeface="Arial Narrow" panose="020B0606020202030204" pitchFamily="34" charset="0"/>
              </a:rPr>
              <a:t/>
            </a:r>
            <a:br>
              <a:rPr lang="el-GR" sz="2000" b="1" dirty="0" smtClean="0">
                <a:solidFill>
                  <a:srgbClr val="000000"/>
                </a:solidFill>
                <a:latin typeface="Arial Narrow" panose="020B0606020202030204" pitchFamily="34" charset="0"/>
              </a:rPr>
            </a:br>
            <a:r>
              <a:rPr lang="el-GR" sz="2000" b="1" dirty="0" smtClean="0">
                <a:solidFill>
                  <a:srgbClr val="000000"/>
                </a:solidFill>
                <a:latin typeface="Arial Narrow" panose="020B0606020202030204" pitchFamily="34" charset="0"/>
              </a:rPr>
              <a:t>Ινδουισμός</a:t>
            </a:r>
            <a:r>
              <a:rPr lang="el-GR" sz="2000" b="1" dirty="0">
                <a:solidFill>
                  <a:srgbClr val="000000"/>
                </a:solidFill>
                <a:latin typeface="Arial Narrow" panose="020B0606020202030204" pitchFamily="34" charset="0"/>
              </a:rPr>
              <a:t>, </a:t>
            </a:r>
            <a:r>
              <a:rPr lang="el-GR" sz="2000" b="1" dirty="0" err="1">
                <a:solidFill>
                  <a:srgbClr val="000000"/>
                </a:solidFill>
                <a:latin typeface="Arial Narrow" panose="020B0606020202030204" pitchFamily="34" charset="0"/>
              </a:rPr>
              <a:t>Ινδοϊσμός</a:t>
            </a:r>
            <a:r>
              <a:rPr lang="el-GR" sz="2000" b="1" dirty="0">
                <a:solidFill>
                  <a:srgbClr val="000000"/>
                </a:solidFill>
                <a:latin typeface="Arial Narrow" panose="020B0606020202030204" pitchFamily="34" charset="0"/>
              </a:rPr>
              <a:t>, Βραχμανισμός και βραχμανική θρησκεία είναι ονομασίες με τις οποίες περιγράφονται οι </a:t>
            </a:r>
            <a:r>
              <a:rPr lang="el-GR" sz="2000" b="1" dirty="0" err="1">
                <a:solidFill>
                  <a:srgbClr val="000000"/>
                </a:solidFill>
                <a:latin typeface="Arial Narrow" panose="020B0606020202030204" pitchFamily="34" charset="0"/>
              </a:rPr>
              <a:t>πάμπολλες</a:t>
            </a:r>
            <a:r>
              <a:rPr lang="el-GR" sz="2000" b="1" dirty="0">
                <a:solidFill>
                  <a:srgbClr val="000000"/>
                </a:solidFill>
                <a:latin typeface="Arial Narrow" panose="020B0606020202030204" pitchFamily="34" charset="0"/>
              </a:rPr>
              <a:t> τοπικές θρησκείες, θρησκευτικές πρακτικές και επιμέρους σχολές </a:t>
            </a:r>
            <a:r>
              <a:rPr lang="el-GR" sz="2000" dirty="0">
                <a:solidFill>
                  <a:srgbClr val="000000"/>
                </a:solidFill>
                <a:latin typeface="Arial Narrow" panose="020B0606020202030204" pitchFamily="34" charset="0"/>
              </a:rPr>
              <a:t>(αιρέσεις, </a:t>
            </a:r>
            <a:r>
              <a:rPr lang="el-GR" sz="2000" dirty="0" err="1">
                <a:solidFill>
                  <a:srgbClr val="000000"/>
                </a:solidFill>
                <a:latin typeface="Arial Narrow" panose="020B0606020202030204" pitchFamily="34" charset="0"/>
              </a:rPr>
              <a:t>σαμπραντάγιας</a:t>
            </a:r>
            <a:r>
              <a:rPr lang="el-GR" sz="2000" dirty="0">
                <a:solidFill>
                  <a:srgbClr val="000000"/>
                </a:solidFill>
                <a:latin typeface="Arial Narrow" panose="020B0606020202030204" pitchFamily="34" charset="0"/>
              </a:rPr>
              <a:t>) </a:t>
            </a:r>
            <a:r>
              <a:rPr lang="el-GR" sz="2000" b="1" dirty="0">
                <a:solidFill>
                  <a:srgbClr val="000000"/>
                </a:solidFill>
                <a:latin typeface="Arial Narrow" panose="020B0606020202030204" pitchFamily="34" charset="0"/>
              </a:rPr>
              <a:t>της Ινδίας. </a:t>
            </a:r>
            <a:r>
              <a:rPr lang="el-GR" sz="2000" dirty="0">
                <a:solidFill>
                  <a:srgbClr val="000000"/>
                </a:solidFill>
                <a:latin typeface="Arial Narrow" panose="020B0606020202030204" pitchFamily="34" charset="0"/>
              </a:rPr>
              <a:t>Από τους ίδιους τους πιστούς της, η θρησκεία των Ινδών περιγράφεται συνήθως από τη σανσκριτική έκφραση , </a:t>
            </a:r>
            <a:r>
              <a:rPr lang="el-GR" sz="2000" b="1" dirty="0" err="1">
                <a:solidFill>
                  <a:srgbClr val="000000"/>
                </a:solidFill>
                <a:latin typeface="Arial Narrow" panose="020B0606020202030204" pitchFamily="34" charset="0"/>
              </a:rPr>
              <a:t>Σανατάνα</a:t>
            </a:r>
            <a:r>
              <a:rPr lang="el-GR" sz="2000" b="1" dirty="0">
                <a:solidFill>
                  <a:srgbClr val="000000"/>
                </a:solidFill>
                <a:latin typeface="Arial Narrow" panose="020B0606020202030204" pitchFamily="34" charset="0"/>
              </a:rPr>
              <a:t> </a:t>
            </a:r>
            <a:r>
              <a:rPr lang="el-GR" sz="2000" b="1" dirty="0" err="1">
                <a:solidFill>
                  <a:srgbClr val="000000"/>
                </a:solidFill>
                <a:latin typeface="Arial Narrow" panose="020B0606020202030204" pitchFamily="34" charset="0"/>
              </a:rPr>
              <a:t>Ντάρμα</a:t>
            </a:r>
            <a:r>
              <a:rPr lang="el-GR" sz="2000" dirty="0">
                <a:solidFill>
                  <a:srgbClr val="000000"/>
                </a:solidFill>
                <a:latin typeface="Arial Narrow" panose="020B0606020202030204" pitchFamily="34" charset="0"/>
              </a:rPr>
              <a:t>, που σημαίνει «αιώνιος νόμος», «αιώνια τάξη» ή «πατρική πίστη». </a:t>
            </a:r>
            <a:r>
              <a:rPr lang="el-GR" sz="2000" b="1" dirty="0">
                <a:solidFill>
                  <a:srgbClr val="000000"/>
                </a:solidFill>
                <a:latin typeface="Arial Narrow" panose="020B0606020202030204" pitchFamily="34" charset="0"/>
              </a:rPr>
              <a:t>Γενικά ο Ινδουισμός είναι θρησκεία</a:t>
            </a:r>
            <a:r>
              <a:rPr lang="el-GR" sz="2000" b="1" dirty="0" smtClean="0">
                <a:solidFill>
                  <a:srgbClr val="000000"/>
                </a:solidFill>
                <a:latin typeface="Arial Narrow" panose="020B0606020202030204" pitchFamily="34" charset="0"/>
              </a:rPr>
              <a:t>.  </a:t>
            </a:r>
            <a:r>
              <a:rPr lang="el-GR" sz="2400" dirty="0">
                <a:solidFill>
                  <a:srgbClr val="000000"/>
                </a:solidFill>
              </a:rPr>
              <a:t/>
            </a:r>
            <a:br>
              <a:rPr lang="el-GR" sz="2400" dirty="0">
                <a:solidFill>
                  <a:srgbClr val="000000"/>
                </a:solidFill>
              </a:rPr>
            </a:br>
            <a:endParaRPr lang="el-GR" sz="2400" dirty="0">
              <a:solidFill>
                <a:srgbClr val="000000"/>
              </a:solidFill>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388" y="612081"/>
            <a:ext cx="4348784" cy="5600707"/>
          </a:xfrm>
          <a:prstGeom prst="rect">
            <a:avLst/>
          </a:prstGeom>
          <a:ln>
            <a:noFill/>
          </a:ln>
          <a:effectLst>
            <a:softEdge rad="112500"/>
          </a:effectLst>
        </p:spPr>
      </p:pic>
    </p:spTree>
    <p:extLst>
      <p:ext uri="{BB962C8B-B14F-4D97-AF65-F5344CB8AC3E}">
        <p14:creationId xmlns:p14="http://schemas.microsoft.com/office/powerpoint/2010/main" val="92847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B4B6193-F9F1-4C54-838F-77350B9FC5DC}"/>
              </a:ext>
            </a:extLst>
          </p:cNvPr>
          <p:cNvSpPr>
            <a:spLocks noGrp="1"/>
          </p:cNvSpPr>
          <p:nvPr>
            <p:ph type="title"/>
          </p:nvPr>
        </p:nvSpPr>
        <p:spPr>
          <a:xfrm>
            <a:off x="361124" y="4959625"/>
            <a:ext cx="11526076" cy="1653209"/>
          </a:xfrm>
        </p:spPr>
        <p:txBody>
          <a:bodyPr rtlCol="0">
            <a:noAutofit/>
          </a:bodyPr>
          <a:lstStyle/>
          <a:p>
            <a:pPr algn="ctr">
              <a:lnSpc>
                <a:spcPct val="100000"/>
              </a:lnSpc>
            </a:pPr>
            <a:r>
              <a:rPr lang="el-GR" sz="1800" b="1" dirty="0" smtClean="0">
                <a:solidFill>
                  <a:srgbClr val="000000"/>
                </a:solidFill>
                <a:latin typeface="Arial Narrow" panose="020B0606020202030204" pitchFamily="34" charset="0"/>
              </a:rPr>
              <a:t/>
            </a:r>
            <a:br>
              <a:rPr lang="el-GR" sz="1800" b="1" dirty="0" smtClean="0">
                <a:solidFill>
                  <a:srgbClr val="000000"/>
                </a:solidFill>
                <a:latin typeface="Arial Narrow" panose="020B0606020202030204" pitchFamily="34" charset="0"/>
              </a:rPr>
            </a:br>
            <a:r>
              <a:rPr lang="el-GR" sz="2000" dirty="0">
                <a:solidFill>
                  <a:srgbClr val="000000"/>
                </a:solidFill>
                <a:latin typeface="Arial Narrow" panose="020B0606020202030204" pitchFamily="34" charset="0"/>
              </a:rPr>
              <a:t>Αναφέρεται συχνά ως η αρχαιότερη θρησκεία του κόσμου, καθώς κάποιες από τις ρίζες της ανάγονται στην Εποχή του Σιδήρου. Ο Ινδουισμός είναι η τρίτη μεγαλύτερη θρησκεία του κόσμου σε αριθμό πιστών, μετά το Χριστιανισμό και το Ισλάμ, με περίπου ένα δισεκατομμύριο πιστούς, </a:t>
            </a:r>
            <a:r>
              <a:rPr lang="el-GR" sz="2000" b="1" dirty="0">
                <a:solidFill>
                  <a:srgbClr val="000000"/>
                </a:solidFill>
                <a:latin typeface="Arial Narrow" panose="020B0606020202030204" pitchFamily="34" charset="0"/>
              </a:rPr>
              <a:t>εκ των οποίων πάνω από το 90% κατοικεί στην Ινδία</a:t>
            </a:r>
            <a:r>
              <a:rPr lang="el-GR" sz="2000" dirty="0">
                <a:solidFill>
                  <a:srgbClr val="000000"/>
                </a:solidFill>
                <a:latin typeface="Arial Narrow" panose="020B0606020202030204" pitchFamily="34" charset="0"/>
              </a:rPr>
              <a:t>. Ινδουιστικές κοινότητες βρίσκονται επίσης στο Νεπάλ, τη Σρι Λάνκα, τη Μαλαισία, τη Σιγκαπούρη, το Μαυρίκιο, τα Νησιά Φίτζι, τη Σουρινάμ, τη Γουιάνα, το Τρινιντάντ και Τομπάγκο, το Ηνωμένο Βασίλειο, τον Καναδά και τις Ηνωμένες Πολιτείες</a:t>
            </a:r>
            <a:r>
              <a:rPr lang="el-GR" sz="2000" dirty="0" smtClean="0">
                <a:solidFill>
                  <a:srgbClr val="000000"/>
                </a:solidFill>
                <a:latin typeface="Arial Narrow" panose="020B0606020202030204" pitchFamily="34" charset="0"/>
              </a:rPr>
              <a:t>.</a:t>
            </a:r>
            <a:r>
              <a:rPr lang="el-GR" sz="1800" dirty="0" smtClean="0">
                <a:solidFill>
                  <a:srgbClr val="000000"/>
                </a:solidFill>
              </a:rPr>
              <a:t/>
            </a:r>
            <a:br>
              <a:rPr lang="el-GR" sz="1800" dirty="0" smtClean="0">
                <a:solidFill>
                  <a:srgbClr val="000000"/>
                </a:solidFill>
              </a:rPr>
            </a:br>
            <a:r>
              <a:rPr lang="el-GR" sz="1800" b="1" dirty="0" smtClean="0">
                <a:solidFill>
                  <a:srgbClr val="000000"/>
                </a:solidFill>
                <a:latin typeface="Arial Narrow" panose="020B0606020202030204" pitchFamily="34" charset="0"/>
              </a:rPr>
              <a:t>  </a:t>
            </a:r>
            <a:r>
              <a:rPr lang="el-GR" sz="1800" dirty="0">
                <a:solidFill>
                  <a:srgbClr val="000000"/>
                </a:solidFill>
              </a:rPr>
              <a:t/>
            </a:r>
            <a:br>
              <a:rPr lang="el-GR" sz="1800" dirty="0">
                <a:solidFill>
                  <a:srgbClr val="000000"/>
                </a:solidFill>
              </a:rPr>
            </a:br>
            <a:endParaRPr lang="el-GR" sz="1800" dirty="0">
              <a:solidFill>
                <a:srgbClr val="000000"/>
              </a:solidFill>
            </a:endParaRP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287" y="331305"/>
            <a:ext cx="7620000" cy="4495800"/>
          </a:xfrm>
          <a:prstGeom prst="rect">
            <a:avLst/>
          </a:prstGeom>
          <a:ln>
            <a:noFill/>
          </a:ln>
          <a:effectLst>
            <a:softEdge rad="112500"/>
          </a:effectLst>
        </p:spPr>
      </p:pic>
    </p:spTree>
    <p:extLst>
      <p:ext uri="{BB962C8B-B14F-4D97-AF65-F5344CB8AC3E}">
        <p14:creationId xmlns:p14="http://schemas.microsoft.com/office/powerpoint/2010/main" val="11779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B4B6193-F9F1-4C54-838F-77350B9FC5DC}"/>
              </a:ext>
            </a:extLst>
          </p:cNvPr>
          <p:cNvSpPr>
            <a:spLocks noGrp="1"/>
          </p:cNvSpPr>
          <p:nvPr>
            <p:ph type="title"/>
          </p:nvPr>
        </p:nvSpPr>
        <p:spPr>
          <a:xfrm>
            <a:off x="361124" y="384313"/>
            <a:ext cx="5814389" cy="6228521"/>
          </a:xfrm>
        </p:spPr>
        <p:txBody>
          <a:bodyPr rtlCol="0">
            <a:noAutofit/>
          </a:bodyPr>
          <a:lstStyle/>
          <a:p>
            <a:pPr algn="just"/>
            <a:r>
              <a:rPr lang="el-GR" sz="2200" b="1" dirty="0" smtClean="0">
                <a:solidFill>
                  <a:srgbClr val="000000"/>
                </a:solidFill>
                <a:latin typeface="Arial Narrow" panose="020B0606020202030204" pitchFamily="34" charset="0"/>
              </a:rPr>
              <a:t/>
            </a:r>
            <a:br>
              <a:rPr lang="el-GR" sz="2200" b="1" dirty="0" smtClean="0">
                <a:solidFill>
                  <a:srgbClr val="000000"/>
                </a:solidFill>
                <a:latin typeface="Arial Narrow" panose="020B0606020202030204" pitchFamily="34" charset="0"/>
              </a:rPr>
            </a:br>
            <a:r>
              <a:rPr lang="el-GR" sz="2200" dirty="0">
                <a:solidFill>
                  <a:srgbClr val="000000"/>
                </a:solidFill>
                <a:latin typeface="Arial Narrow" panose="020B0606020202030204" pitchFamily="34" charset="0"/>
              </a:rPr>
              <a:t>Ο Ινδουισμός βασίζεται στα ιερά κείμενα </a:t>
            </a:r>
            <a:r>
              <a:rPr lang="el-GR" sz="2200" b="1" dirty="0" err="1">
                <a:solidFill>
                  <a:srgbClr val="000000"/>
                </a:solidFill>
                <a:latin typeface="Arial Narrow" panose="020B0606020202030204" pitchFamily="34" charset="0"/>
              </a:rPr>
              <a:t>Βέντα</a:t>
            </a:r>
            <a:r>
              <a:rPr lang="el-GR" sz="2200" dirty="0">
                <a:solidFill>
                  <a:srgbClr val="000000"/>
                </a:solidFill>
                <a:latin typeface="Arial Narrow" panose="020B0606020202030204" pitchFamily="34" charset="0"/>
              </a:rPr>
              <a:t> (</a:t>
            </a:r>
            <a:r>
              <a:rPr lang="el-GR" sz="2200" b="1" dirty="0" err="1">
                <a:solidFill>
                  <a:srgbClr val="000000"/>
                </a:solidFill>
                <a:latin typeface="Arial Narrow" panose="020B0606020202030204" pitchFamily="34" charset="0"/>
              </a:rPr>
              <a:t>Βέδες</a:t>
            </a:r>
            <a:r>
              <a:rPr lang="el-GR" sz="2200" dirty="0">
                <a:solidFill>
                  <a:srgbClr val="000000"/>
                </a:solidFill>
                <a:latin typeface="Arial Narrow" panose="020B0606020202030204" pitchFamily="34" charset="0"/>
              </a:rPr>
              <a:t>) καθώς και στη διδασκαλία των γκουρού (δασκάλων</a:t>
            </a:r>
            <a:r>
              <a:rPr lang="el-GR" sz="2200" dirty="0" smtClean="0">
                <a:solidFill>
                  <a:srgbClr val="000000"/>
                </a:solidFill>
                <a:latin typeface="Arial Narrow" panose="020B0606020202030204" pitchFamily="34" charset="0"/>
              </a:rPr>
              <a:t>).</a:t>
            </a:r>
            <a:br>
              <a:rPr lang="el-GR" sz="2200" dirty="0" smtClean="0">
                <a:solidFill>
                  <a:srgbClr val="000000"/>
                </a:solidFill>
                <a:latin typeface="Arial Narrow" panose="020B0606020202030204" pitchFamily="34" charset="0"/>
              </a:rPr>
            </a:br>
            <a:r>
              <a:rPr lang="el-GR" sz="2200" dirty="0">
                <a:solidFill>
                  <a:srgbClr val="000000"/>
                </a:solidFill>
                <a:latin typeface="Arial Narrow" panose="020B0606020202030204" pitchFamily="34" charset="0"/>
              </a:rPr>
              <a:t/>
            </a:r>
            <a:br>
              <a:rPr lang="el-GR" sz="2200" dirty="0">
                <a:solidFill>
                  <a:srgbClr val="000000"/>
                </a:solidFill>
                <a:latin typeface="Arial Narrow" panose="020B0606020202030204" pitchFamily="34" charset="0"/>
              </a:rPr>
            </a:br>
            <a:r>
              <a:rPr lang="el-GR" sz="2200" b="1" dirty="0">
                <a:solidFill>
                  <a:srgbClr val="000000"/>
                </a:solidFill>
                <a:latin typeface="Arial Narrow" panose="020B0606020202030204" pitchFamily="34" charset="0"/>
              </a:rPr>
              <a:t>Βραχμανισμός είναι η επίσημη ονομασία της ινδικής θρησκείας. </a:t>
            </a:r>
            <a:r>
              <a:rPr lang="el-GR" sz="2200" dirty="0">
                <a:solidFill>
                  <a:srgbClr val="000000"/>
                </a:solidFill>
                <a:latin typeface="Arial Narrow" panose="020B0606020202030204" pitchFamily="34" charset="0"/>
              </a:rPr>
              <a:t>Ετυμολογικά, ο όρος προέρχεται από την ονομασία της </a:t>
            </a:r>
            <a:r>
              <a:rPr lang="el-GR" sz="2200" b="1" dirty="0">
                <a:solidFill>
                  <a:srgbClr val="000000"/>
                </a:solidFill>
                <a:latin typeface="Arial Narrow" panose="020B0606020202030204" pitchFamily="34" charset="0"/>
              </a:rPr>
              <a:t>κάστας</a:t>
            </a:r>
            <a:r>
              <a:rPr lang="el-GR" sz="2200" dirty="0">
                <a:solidFill>
                  <a:srgbClr val="000000"/>
                </a:solidFill>
                <a:latin typeface="Arial Narrow" panose="020B0606020202030204" pitchFamily="34" charset="0"/>
              </a:rPr>
              <a:t> των Ινδών ιερέων ή βραχμάνων (στα σανσκριτικά «</a:t>
            </a:r>
            <a:r>
              <a:rPr lang="el-GR" sz="2200" dirty="0" err="1">
                <a:solidFill>
                  <a:srgbClr val="000000"/>
                </a:solidFill>
                <a:latin typeface="Arial Narrow" panose="020B0606020202030204" pitchFamily="34" charset="0"/>
              </a:rPr>
              <a:t>Μπράχμανα</a:t>
            </a:r>
            <a:r>
              <a:rPr lang="el-GR" sz="2200" dirty="0">
                <a:solidFill>
                  <a:srgbClr val="000000"/>
                </a:solidFill>
                <a:latin typeface="Arial Narrow" panose="020B0606020202030204" pitchFamily="34" charset="0"/>
              </a:rPr>
              <a:t>») και χρησιμοποιείται από την πρώτη χιλιετία π.Χ., όταν η κάστα των ιερέων απέκτησε την κοινωνική της θέση</a:t>
            </a:r>
            <a:r>
              <a:rPr lang="el-GR" sz="2200" dirty="0" smtClean="0">
                <a:solidFill>
                  <a:srgbClr val="000000"/>
                </a:solidFill>
                <a:latin typeface="Arial Narrow" panose="020B0606020202030204" pitchFamily="34" charset="0"/>
              </a:rPr>
              <a:t>.</a:t>
            </a:r>
            <a:br>
              <a:rPr lang="el-GR" sz="2200" dirty="0" smtClean="0">
                <a:solidFill>
                  <a:srgbClr val="000000"/>
                </a:solidFill>
                <a:latin typeface="Arial Narrow" panose="020B0606020202030204" pitchFamily="34" charset="0"/>
              </a:rPr>
            </a:br>
            <a:r>
              <a:rPr lang="el-GR" sz="2200" dirty="0">
                <a:solidFill>
                  <a:srgbClr val="000000"/>
                </a:solidFill>
                <a:latin typeface="Arial Narrow" panose="020B0606020202030204" pitchFamily="34" charset="0"/>
              </a:rPr>
              <a:t/>
            </a:r>
            <a:br>
              <a:rPr lang="el-GR" sz="2200" dirty="0">
                <a:solidFill>
                  <a:srgbClr val="000000"/>
                </a:solidFill>
                <a:latin typeface="Arial Narrow" panose="020B0606020202030204" pitchFamily="34" charset="0"/>
              </a:rPr>
            </a:br>
            <a:r>
              <a:rPr lang="el-GR" sz="2200" dirty="0">
                <a:solidFill>
                  <a:srgbClr val="000000"/>
                </a:solidFill>
                <a:latin typeface="Arial Narrow" panose="020B0606020202030204" pitchFamily="34" charset="0"/>
              </a:rPr>
              <a:t>Ο όρος Ινδουισμός είναι ξενικός, αλλά είναι αυτός που έχει επικρατήσει. Ετυμολογικά προέρχεται από τον ποταμό Ινδό και χρησιμοποιήθηκε αρχικά από τους μουσουλμάνους που έφταναν στην Ινδία για να προσδιορίσει τους μη μουσουλμάνους Ινδούς</a:t>
            </a:r>
            <a:r>
              <a:rPr lang="el-GR" sz="2200" dirty="0" smtClean="0">
                <a:solidFill>
                  <a:srgbClr val="000000"/>
                </a:solidFill>
                <a:latin typeface="Arial Narrow" panose="020B0606020202030204" pitchFamily="34" charset="0"/>
              </a:rPr>
              <a:t>.</a:t>
            </a:r>
            <a:r>
              <a:rPr lang="el-GR" sz="2200" dirty="0">
                <a:latin typeface="Arial Narrow" panose="020B0606020202030204" pitchFamily="34" charset="0"/>
              </a:rPr>
              <a:t/>
            </a:r>
            <a:br>
              <a:rPr lang="el-GR" sz="2200" dirty="0">
                <a:latin typeface="Arial Narrow" panose="020B0606020202030204" pitchFamily="34" charset="0"/>
              </a:rPr>
            </a:br>
            <a:r>
              <a:rPr lang="el-GR" sz="2200" b="1" dirty="0" smtClean="0">
                <a:solidFill>
                  <a:srgbClr val="000000"/>
                </a:solidFill>
                <a:latin typeface="Arial Narrow" panose="020B0606020202030204" pitchFamily="34" charset="0"/>
              </a:rPr>
              <a:t>  </a:t>
            </a:r>
            <a:r>
              <a:rPr lang="el-GR" sz="2200" dirty="0">
                <a:solidFill>
                  <a:srgbClr val="000000"/>
                </a:solidFill>
                <a:latin typeface="Arial Narrow" panose="020B0606020202030204" pitchFamily="34" charset="0"/>
              </a:rPr>
              <a:t/>
            </a:r>
            <a:br>
              <a:rPr lang="el-GR" sz="2200" dirty="0">
                <a:solidFill>
                  <a:srgbClr val="000000"/>
                </a:solidFill>
                <a:latin typeface="Arial Narrow" panose="020B0606020202030204" pitchFamily="34" charset="0"/>
              </a:rPr>
            </a:br>
            <a:endParaRPr lang="el-GR" sz="2200" dirty="0">
              <a:solidFill>
                <a:srgbClr val="000000"/>
              </a:solidFill>
              <a:latin typeface="Arial Narrow" panose="020B0606020202030204" pitchFamily="34" charset="0"/>
            </a:endParaRPr>
          </a:p>
        </p:txBody>
      </p:sp>
      <p:pic>
        <p:nvPicPr>
          <p:cNvPr id="4" name="Εικόνα 3"/>
          <p:cNvPicPr>
            <a:picLocks noChangeAspect="1"/>
          </p:cNvPicPr>
          <p:nvPr/>
        </p:nvPicPr>
        <p:blipFill rotWithShape="1">
          <a:blip r:embed="rId3">
            <a:extLst>
              <a:ext uri="{28A0092B-C50C-407E-A947-70E740481C1C}">
                <a14:useLocalDpi xmlns:a14="http://schemas.microsoft.com/office/drawing/2010/main" val="0"/>
              </a:ext>
            </a:extLst>
          </a:blip>
          <a:srcRect l="49787"/>
          <a:stretch/>
        </p:blipFill>
        <p:spPr>
          <a:xfrm>
            <a:off x="6387549" y="382138"/>
            <a:ext cx="5393634" cy="6137932"/>
          </a:xfrm>
          <a:prstGeom prst="rect">
            <a:avLst/>
          </a:prstGeom>
          <a:ln>
            <a:noFill/>
          </a:ln>
          <a:effectLst>
            <a:softEdge rad="112500"/>
          </a:effectLst>
        </p:spPr>
      </p:pic>
    </p:spTree>
    <p:extLst>
      <p:ext uri="{BB962C8B-B14F-4D97-AF65-F5344CB8AC3E}">
        <p14:creationId xmlns:p14="http://schemas.microsoft.com/office/powerpoint/2010/main" val="4150436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B4B6193-F9F1-4C54-838F-77350B9FC5DC}"/>
              </a:ext>
            </a:extLst>
          </p:cNvPr>
          <p:cNvSpPr>
            <a:spLocks noGrp="1"/>
          </p:cNvSpPr>
          <p:nvPr>
            <p:ph type="title"/>
          </p:nvPr>
        </p:nvSpPr>
        <p:spPr>
          <a:xfrm>
            <a:off x="400880" y="477077"/>
            <a:ext cx="11459815" cy="3631095"/>
          </a:xfrm>
        </p:spPr>
        <p:txBody>
          <a:bodyPr rtlCol="0">
            <a:noAutofit/>
          </a:bodyPr>
          <a:lstStyle/>
          <a:p>
            <a:pPr algn="ctr"/>
            <a:r>
              <a:rPr lang="el-GR" sz="2000" b="1" dirty="0" smtClean="0">
                <a:solidFill>
                  <a:srgbClr val="000000"/>
                </a:solidFill>
                <a:latin typeface="Arial Narrow" panose="020B0606020202030204" pitchFamily="34" charset="0"/>
              </a:rPr>
              <a:t/>
            </a:r>
            <a:br>
              <a:rPr lang="el-GR" sz="2000" b="1" dirty="0" smtClean="0">
                <a:solidFill>
                  <a:srgbClr val="000000"/>
                </a:solidFill>
                <a:latin typeface="Arial Narrow" panose="020B0606020202030204" pitchFamily="34" charset="0"/>
              </a:rPr>
            </a:br>
            <a:r>
              <a:rPr lang="el-GR" sz="2000" dirty="0" err="1">
                <a:solidFill>
                  <a:srgbClr val="000000"/>
                </a:solidFill>
                <a:latin typeface="Arial Narrow" panose="020B0606020202030204" pitchFamily="34" charset="0"/>
              </a:rPr>
              <a:t>Προβεδική</a:t>
            </a:r>
            <a:r>
              <a:rPr lang="el-GR" sz="2000" dirty="0">
                <a:solidFill>
                  <a:srgbClr val="000000"/>
                </a:solidFill>
                <a:latin typeface="Arial Narrow" panose="020B0606020202030204" pitchFamily="34" charset="0"/>
              </a:rPr>
              <a:t> περίοδος του Ινδουισμού ονομάζεται η περίοδος της ιστορίας του πριν την εμφάνιση των ιερών κειμένων, που ονομάζονται «</a:t>
            </a:r>
            <a:r>
              <a:rPr lang="el-GR" sz="2000" dirty="0" err="1">
                <a:solidFill>
                  <a:srgbClr val="000000"/>
                </a:solidFill>
                <a:latin typeface="Arial Narrow" panose="020B0606020202030204" pitchFamily="34" charset="0"/>
              </a:rPr>
              <a:t>βέδες</a:t>
            </a:r>
            <a:r>
              <a:rPr lang="el-GR" sz="2000" dirty="0">
                <a:solidFill>
                  <a:srgbClr val="000000"/>
                </a:solidFill>
                <a:latin typeface="Arial Narrow" panose="020B0606020202030204" pitchFamily="34" charset="0"/>
              </a:rPr>
              <a:t>» («</a:t>
            </a:r>
            <a:r>
              <a:rPr lang="el-GR" sz="2000" dirty="0" err="1">
                <a:solidFill>
                  <a:srgbClr val="000000"/>
                </a:solidFill>
                <a:latin typeface="Arial Narrow" panose="020B0606020202030204" pitchFamily="34" charset="0"/>
              </a:rPr>
              <a:t>βέδα</a:t>
            </a:r>
            <a:r>
              <a:rPr lang="el-GR" sz="2000" dirty="0">
                <a:solidFill>
                  <a:srgbClr val="000000"/>
                </a:solidFill>
                <a:latin typeface="Arial Narrow" panose="020B0606020202030204" pitchFamily="34" charset="0"/>
              </a:rPr>
              <a:t>» στα σανσκριτικά σημαίνει «ιερή γνώση»). Η περίοδος αυτή, που ξεκινά από τα βάθη της ιστορίας, φτάνει μέχρι την κάθοδο των </a:t>
            </a:r>
            <a:r>
              <a:rPr lang="el-GR" sz="2000" dirty="0" err="1">
                <a:solidFill>
                  <a:srgbClr val="000000"/>
                </a:solidFill>
                <a:latin typeface="Arial Narrow" panose="020B0606020202030204" pitchFamily="34" charset="0"/>
              </a:rPr>
              <a:t>Αρίων</a:t>
            </a:r>
            <a:r>
              <a:rPr lang="el-GR" sz="2000" dirty="0">
                <a:solidFill>
                  <a:srgbClr val="000000"/>
                </a:solidFill>
                <a:latin typeface="Arial Narrow" panose="020B0606020202030204" pitchFamily="34" charset="0"/>
              </a:rPr>
              <a:t> στη χερσόνησο της Ινδίας, η θρησκεία των οποίων σταδιακά συγχωνεύτηκε με αυτή των γηγενών κατοίκων</a:t>
            </a:r>
            <a:r>
              <a:rPr lang="el-GR" sz="2000" dirty="0" smtClean="0">
                <a:solidFill>
                  <a:srgbClr val="000000"/>
                </a:solidFill>
                <a:latin typeface="Arial Narrow" panose="020B0606020202030204" pitchFamily="34" charset="0"/>
              </a:rPr>
              <a:t>.</a:t>
            </a:r>
            <a:br>
              <a:rPr lang="el-GR" sz="2000" dirty="0" smtClean="0">
                <a:solidFill>
                  <a:srgbClr val="000000"/>
                </a:solidFill>
                <a:latin typeface="Arial Narrow" panose="020B0606020202030204" pitchFamily="34" charset="0"/>
              </a:rPr>
            </a:br>
            <a:r>
              <a:rPr lang="el-GR" sz="2000" dirty="0">
                <a:solidFill>
                  <a:srgbClr val="000000"/>
                </a:solidFill>
                <a:latin typeface="Arial Narrow" panose="020B0606020202030204" pitchFamily="34" charset="0"/>
              </a:rPr>
              <a:t/>
            </a:r>
            <a:br>
              <a:rPr lang="el-GR" sz="2000" dirty="0">
                <a:solidFill>
                  <a:srgbClr val="000000"/>
                </a:solidFill>
                <a:latin typeface="Arial Narrow" panose="020B0606020202030204" pitchFamily="34" charset="0"/>
              </a:rPr>
            </a:br>
            <a:r>
              <a:rPr lang="el-GR" sz="2000" dirty="0">
                <a:solidFill>
                  <a:srgbClr val="000000"/>
                </a:solidFill>
                <a:latin typeface="Arial Narrow" panose="020B0606020202030204" pitchFamily="34" charset="0"/>
              </a:rPr>
              <a:t>Οι αυτόχθονες Ινδοί ήταν λαοί πιθανόν νεγροειδείς, οι οποίοι είχαν αναπτύξει αγροτικό πολιτισμό, με μητριαρχικά χαρακτηριστικά. Από τις θρησκευτικές πρακτικές των αυτοχθόνων αυτών, εισήχθησαν στον Ινδουισμό και διατηρούνται μέχρι σήμερα συγκεκριμένα στοιχεία, όπως η λατρεία του φαλλού και των θεών της γονιμότητας. Τα στοιχεία αυτά δεν έχουν ιδιαίτερη σημασία στα βεδικά κείμενα. </a:t>
            </a:r>
            <a:r>
              <a:rPr lang="el-GR" sz="2000" dirty="0" smtClean="0">
                <a:solidFill>
                  <a:srgbClr val="000000"/>
                </a:solidFill>
                <a:latin typeface="Arial Narrow" panose="020B0606020202030204" pitchFamily="34" charset="0"/>
              </a:rPr>
              <a:t/>
            </a:r>
            <a:br>
              <a:rPr lang="el-GR" sz="2000" dirty="0" smtClean="0">
                <a:solidFill>
                  <a:srgbClr val="000000"/>
                </a:solidFill>
                <a:latin typeface="Arial Narrow" panose="020B0606020202030204" pitchFamily="34" charset="0"/>
              </a:rPr>
            </a:br>
            <a:r>
              <a:rPr lang="el-GR" sz="2000" dirty="0" smtClean="0">
                <a:solidFill>
                  <a:srgbClr val="000000"/>
                </a:solidFill>
                <a:latin typeface="Arial Narrow" panose="020B0606020202030204" pitchFamily="34" charset="0"/>
              </a:rPr>
              <a:t/>
            </a:r>
            <a:br>
              <a:rPr lang="el-GR" sz="2000" dirty="0" smtClean="0">
                <a:solidFill>
                  <a:srgbClr val="000000"/>
                </a:solidFill>
                <a:latin typeface="Arial Narrow" panose="020B0606020202030204" pitchFamily="34" charset="0"/>
              </a:rPr>
            </a:br>
            <a:r>
              <a:rPr lang="el-GR" sz="2000" dirty="0" smtClean="0">
                <a:solidFill>
                  <a:srgbClr val="000000"/>
                </a:solidFill>
                <a:latin typeface="Arial Narrow" panose="020B0606020202030204" pitchFamily="34" charset="0"/>
              </a:rPr>
              <a:t>Εκτός </a:t>
            </a:r>
            <a:r>
              <a:rPr lang="el-GR" sz="2000" dirty="0">
                <a:solidFill>
                  <a:srgbClr val="000000"/>
                </a:solidFill>
                <a:latin typeface="Arial Narrow" panose="020B0606020202030204" pitchFamily="34" charset="0"/>
              </a:rPr>
              <a:t>από τη λατρεία του φαλλού (</a:t>
            </a:r>
            <a:r>
              <a:rPr lang="el-GR" sz="2000" dirty="0" err="1">
                <a:solidFill>
                  <a:srgbClr val="000000"/>
                </a:solidFill>
                <a:latin typeface="Arial Narrow" panose="020B0606020202030204" pitchFamily="34" charset="0"/>
              </a:rPr>
              <a:t>λίνγκαμ</a:t>
            </a:r>
            <a:r>
              <a:rPr lang="el-GR" sz="2000" dirty="0">
                <a:solidFill>
                  <a:srgbClr val="000000"/>
                </a:solidFill>
                <a:latin typeface="Arial Narrow" panose="020B0606020202030204" pitchFamily="34" charset="0"/>
              </a:rPr>
              <a:t>), ο σημερινός Ινδουισμός έχει διατηρήσει από αυτή την εποχή τη σβάστικα, ως σύμβολο του ήλιου, αλλά και τη λατρεία ιερών ζώων.</a:t>
            </a:r>
            <a:br>
              <a:rPr lang="el-GR" sz="2000" dirty="0">
                <a:solidFill>
                  <a:srgbClr val="000000"/>
                </a:solidFill>
                <a:latin typeface="Arial Narrow" panose="020B0606020202030204" pitchFamily="34" charset="0"/>
              </a:rPr>
            </a:br>
            <a:r>
              <a:rPr lang="el-GR" sz="2000" b="1" dirty="0" smtClean="0">
                <a:solidFill>
                  <a:srgbClr val="000000"/>
                </a:solidFill>
                <a:latin typeface="Arial Narrow" panose="020B0606020202030204" pitchFamily="34" charset="0"/>
              </a:rPr>
              <a:t>  </a:t>
            </a:r>
            <a:r>
              <a:rPr lang="el-GR" sz="2000" dirty="0">
                <a:solidFill>
                  <a:srgbClr val="000000"/>
                </a:solidFill>
                <a:latin typeface="Arial Narrow" panose="020B0606020202030204" pitchFamily="34" charset="0"/>
              </a:rPr>
              <a:t/>
            </a:r>
            <a:br>
              <a:rPr lang="el-GR" sz="2000" dirty="0">
                <a:solidFill>
                  <a:srgbClr val="000000"/>
                </a:solidFill>
                <a:latin typeface="Arial Narrow" panose="020B0606020202030204" pitchFamily="34" charset="0"/>
              </a:rPr>
            </a:br>
            <a:endParaRPr lang="el-GR" sz="2000" dirty="0">
              <a:solidFill>
                <a:srgbClr val="000000"/>
              </a:solidFill>
              <a:latin typeface="Arial Narrow" panose="020B0606020202030204" pitchFamily="34" charset="0"/>
            </a:endParaRPr>
          </a:p>
        </p:txBody>
      </p:sp>
      <p:pic>
        <p:nvPicPr>
          <p:cNvPr id="3" name="Εικόνα 2"/>
          <p:cNvPicPr>
            <a:picLocks noChangeAspect="1"/>
          </p:cNvPicPr>
          <p:nvPr/>
        </p:nvPicPr>
        <p:blipFill rotWithShape="1">
          <a:blip r:embed="rId3">
            <a:extLst>
              <a:ext uri="{28A0092B-C50C-407E-A947-70E740481C1C}">
                <a14:useLocalDpi xmlns:a14="http://schemas.microsoft.com/office/drawing/2010/main" val="0"/>
              </a:ext>
            </a:extLst>
          </a:blip>
          <a:srcRect t="21026" b="24077"/>
          <a:stretch/>
        </p:blipFill>
        <p:spPr>
          <a:xfrm>
            <a:off x="2871995" y="4108172"/>
            <a:ext cx="6076950" cy="2504662"/>
          </a:xfrm>
          <a:prstGeom prst="rect">
            <a:avLst/>
          </a:prstGeom>
          <a:ln>
            <a:noFill/>
          </a:ln>
          <a:effectLst>
            <a:softEdge rad="112500"/>
          </a:effectLst>
        </p:spPr>
      </p:pic>
    </p:spTree>
    <p:extLst>
      <p:ext uri="{BB962C8B-B14F-4D97-AF65-F5344CB8AC3E}">
        <p14:creationId xmlns:p14="http://schemas.microsoft.com/office/powerpoint/2010/main" val="397559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B4B6193-F9F1-4C54-838F-77350B9FC5DC}"/>
              </a:ext>
            </a:extLst>
          </p:cNvPr>
          <p:cNvSpPr>
            <a:spLocks noGrp="1"/>
          </p:cNvSpPr>
          <p:nvPr>
            <p:ph type="title"/>
          </p:nvPr>
        </p:nvSpPr>
        <p:spPr>
          <a:xfrm>
            <a:off x="228602" y="662609"/>
            <a:ext cx="6543258" cy="5830956"/>
          </a:xfrm>
        </p:spPr>
        <p:txBody>
          <a:bodyPr rtlCol="0">
            <a:noAutofit/>
          </a:bodyPr>
          <a:lstStyle/>
          <a:p>
            <a:pPr algn="ctr"/>
            <a:r>
              <a:rPr lang="el-GR" sz="2000" b="1" dirty="0" smtClean="0">
                <a:solidFill>
                  <a:srgbClr val="000000"/>
                </a:solidFill>
                <a:latin typeface="Arial Narrow" panose="020B0606020202030204" pitchFamily="34" charset="0"/>
              </a:rPr>
              <a:t/>
            </a:r>
            <a:br>
              <a:rPr lang="el-GR" sz="2000" b="1" dirty="0" smtClean="0">
                <a:solidFill>
                  <a:srgbClr val="000000"/>
                </a:solidFill>
                <a:latin typeface="Arial Narrow" panose="020B0606020202030204" pitchFamily="34" charset="0"/>
              </a:rPr>
            </a:br>
            <a:r>
              <a:rPr lang="el-GR" sz="1600" dirty="0">
                <a:solidFill>
                  <a:srgbClr val="000000"/>
                </a:solidFill>
                <a:latin typeface="Arial" panose="020B0604020202020204" pitchFamily="34" charset="0"/>
                <a:cs typeface="Arial" panose="020B0604020202020204" pitchFamily="34" charset="0"/>
              </a:rPr>
              <a:t>Τη δεύτερη χιλιετία π.Χ. έφτασαν στην Ινδία οι </a:t>
            </a:r>
            <a:r>
              <a:rPr lang="el-GR" sz="1600" dirty="0" err="1">
                <a:solidFill>
                  <a:srgbClr val="000000"/>
                </a:solidFill>
                <a:latin typeface="Arial" panose="020B0604020202020204" pitchFamily="34" charset="0"/>
                <a:cs typeface="Arial" panose="020B0604020202020204" pitchFamily="34" charset="0"/>
              </a:rPr>
              <a:t>Άριοι</a:t>
            </a:r>
            <a:r>
              <a:rPr lang="el-GR" sz="1600" dirty="0">
                <a:solidFill>
                  <a:srgbClr val="000000"/>
                </a:solidFill>
                <a:latin typeface="Arial" panose="020B0604020202020204" pitchFamily="34" charset="0"/>
                <a:cs typeface="Arial" panose="020B0604020202020204" pitchFamily="34" charset="0"/>
              </a:rPr>
              <a:t>, περνώντας τα βουνά της βορειοδυτικής Ινδίας και εκτοπίζοντας τους αυτόχθονες προς το νότο. Ήταν λαός πολεμικός και είχε μια πλήρη θρησκεία με πολλούς θεούς. Η θρησκεία τους χαρακτηρίζεται </a:t>
            </a:r>
            <a:r>
              <a:rPr lang="el-GR" sz="1600" dirty="0" err="1">
                <a:solidFill>
                  <a:srgbClr val="000000"/>
                </a:solidFill>
                <a:latin typeface="Arial" panose="020B0604020202020204" pitchFamily="34" charset="0"/>
                <a:cs typeface="Arial" panose="020B0604020202020204" pitchFamily="34" charset="0"/>
              </a:rPr>
              <a:t>ενοθεϊστική</a:t>
            </a:r>
            <a:r>
              <a:rPr lang="el-GR" sz="1600" dirty="0">
                <a:solidFill>
                  <a:srgbClr val="000000"/>
                </a:solidFill>
                <a:latin typeface="Arial" panose="020B0604020202020204" pitchFamily="34" charset="0"/>
                <a:cs typeface="Arial" panose="020B0604020202020204" pitchFamily="34" charset="0"/>
              </a:rPr>
              <a:t>, καθώς διαφορετικοί θεοί λατρεύονται ξεχωριστά ως Υπέρτατο Ον, χωρίς όμως να παραγνωρίζεται η ύπαρξη και άλλων θεών.</a:t>
            </a:r>
            <a:br>
              <a:rPr lang="el-GR" sz="1600" dirty="0">
                <a:solidFill>
                  <a:srgbClr val="000000"/>
                </a:solidFill>
                <a:latin typeface="Arial" panose="020B0604020202020204" pitchFamily="34" charset="0"/>
                <a:cs typeface="Arial" panose="020B0604020202020204" pitchFamily="34" charset="0"/>
              </a:rPr>
            </a:br>
            <a:r>
              <a:rPr lang="el-GR" sz="1600" dirty="0">
                <a:solidFill>
                  <a:srgbClr val="000000"/>
                </a:solidFill>
                <a:latin typeface="Arial" panose="020B0604020202020204" pitchFamily="34" charset="0"/>
                <a:cs typeface="Arial" panose="020B0604020202020204" pitchFamily="34" charset="0"/>
              </a:rPr>
              <a:t>Προχωρώντας οι </a:t>
            </a:r>
            <a:r>
              <a:rPr lang="el-GR" sz="1600" dirty="0" err="1">
                <a:solidFill>
                  <a:srgbClr val="000000"/>
                </a:solidFill>
                <a:latin typeface="Arial" panose="020B0604020202020204" pitchFamily="34" charset="0"/>
                <a:cs typeface="Arial" panose="020B0604020202020204" pitchFamily="34" charset="0"/>
              </a:rPr>
              <a:t>Άριοι</a:t>
            </a:r>
            <a:r>
              <a:rPr lang="el-GR" sz="1600" dirty="0">
                <a:solidFill>
                  <a:srgbClr val="000000"/>
                </a:solidFill>
                <a:latin typeface="Arial" panose="020B0604020202020204" pitchFamily="34" charset="0"/>
                <a:cs typeface="Arial" panose="020B0604020202020204" pitchFamily="34" charset="0"/>
              </a:rPr>
              <a:t> προς το νότο, κατέκτησαν ουσιαστικά τα εδάφη των αυτοχθόνων και εισήγαγαν για πρώτη φορά το σύστημα των καστών. </a:t>
            </a:r>
            <a:r>
              <a:rPr lang="el-GR" sz="1600" b="1" dirty="0">
                <a:solidFill>
                  <a:srgbClr val="000000"/>
                </a:solidFill>
                <a:latin typeface="Arial" panose="020B0604020202020204" pitchFamily="34" charset="0"/>
                <a:cs typeface="Arial" panose="020B0604020202020204" pitchFamily="34" charset="0"/>
              </a:rPr>
              <a:t>Οι ίδιοι συγκρότησαν τις τρεις πρώτες κάστες, μεταξύ αυτών και την κάστα των βραχμάνων, ενώ οι αυτόχθονες αποτέλεσαν την τέταρτη κάστα, την κάστα των «</a:t>
            </a:r>
            <a:r>
              <a:rPr lang="el-GR" sz="1600" b="1" dirty="0" err="1">
                <a:solidFill>
                  <a:srgbClr val="000000"/>
                </a:solidFill>
                <a:latin typeface="Arial" panose="020B0604020202020204" pitchFamily="34" charset="0"/>
                <a:cs typeface="Arial" panose="020B0604020202020204" pitchFamily="34" charset="0"/>
              </a:rPr>
              <a:t>Σούντρα</a:t>
            </a:r>
            <a:r>
              <a:rPr lang="el-GR" sz="1600" b="1" dirty="0">
                <a:solidFill>
                  <a:srgbClr val="000000"/>
                </a:solidFill>
                <a:latin typeface="Arial" panose="020B0604020202020204" pitchFamily="34" charset="0"/>
                <a:cs typeface="Arial" panose="020B0604020202020204" pitchFamily="34" charset="0"/>
              </a:rPr>
              <a:t>»</a:t>
            </a:r>
            <a:r>
              <a:rPr lang="el-GR" sz="1600" dirty="0">
                <a:solidFill>
                  <a:srgbClr val="000000"/>
                </a:solidFill>
                <a:latin typeface="Arial" panose="020B0604020202020204" pitchFamily="34" charset="0"/>
                <a:cs typeface="Arial" panose="020B0604020202020204" pitchFamily="34" charset="0"/>
              </a:rPr>
              <a:t>. Η κάστα των βραχμάνων απέκτησε μεγάλη δύναμη, σε βαθμό που δεν υπάρχει σε καμία άλλη θρησκεία, καθώς ισχυρίζονται ότι ακόμη και οι θεοί υποτάσσονται στη γνώση τους. Το μονοπώλιο της γνώσης είναι ένα δικαίωμα της κάστας των βραχμάνων που διατηρείται μέχρι και σήμερα στον Ινδουισμό.</a:t>
            </a:r>
            <a:br>
              <a:rPr lang="el-GR" sz="1600" dirty="0">
                <a:solidFill>
                  <a:srgbClr val="000000"/>
                </a:solidFill>
                <a:latin typeface="Arial" panose="020B0604020202020204" pitchFamily="34" charset="0"/>
                <a:cs typeface="Arial" panose="020B0604020202020204" pitchFamily="34" charset="0"/>
              </a:rPr>
            </a:br>
            <a:r>
              <a:rPr lang="el-GR" sz="1600" dirty="0">
                <a:solidFill>
                  <a:srgbClr val="000000"/>
                </a:solidFill>
                <a:latin typeface="Arial" panose="020B0604020202020204" pitchFamily="34" charset="0"/>
                <a:cs typeface="Arial" panose="020B0604020202020204" pitchFamily="34" charset="0"/>
              </a:rPr>
              <a:t>Κατά την κλασική περίοδο, από το 500 π.Χ. και μετά, ο Ινδουισμός πήρε τη σημερινή μορφή του και εξαπλώθηκε ραγδαία, με τη βοήθεια και της </a:t>
            </a:r>
            <a:r>
              <a:rPr lang="el-GR" sz="1600" b="1" dirty="0">
                <a:solidFill>
                  <a:srgbClr val="000000"/>
                </a:solidFill>
                <a:latin typeface="Arial" panose="020B0604020202020204" pitchFamily="34" charset="0"/>
                <a:cs typeface="Arial" panose="020B0604020202020204" pitchFamily="34" charset="0"/>
              </a:rPr>
              <a:t>σανσκριτικής γλώσσας</a:t>
            </a:r>
            <a:r>
              <a:rPr lang="el-GR" sz="1600" dirty="0">
                <a:solidFill>
                  <a:srgbClr val="000000"/>
                </a:solidFill>
                <a:latin typeface="Arial" panose="020B0604020202020204" pitchFamily="34" charset="0"/>
                <a:cs typeface="Arial" panose="020B0604020202020204" pitchFamily="34" charset="0"/>
              </a:rPr>
              <a:t>. Από αυτή την περίοδο και μετά, οι τελετές προς τιμήν των θεών δε γίνονταν πλέον υπαίθρια, αλλά σε ναούς με αγάλματα των θεών, μπροστά στα οποία οι πιστοί άφηναν τις προσφορές τους. Μετά τον 4ο αιώνα π.Χ., ο Ινδουισμός απειλήθηκε από την εξάπλωση του Βουδισμού, αλλά καθώς ο τελευταίος εξαπλώθηκε τελικά προς τα ανατολικά, ο Ινδουισμός ανέκαμψε σημαντικά και τον 4ο μ.Χ. αιώνα αναγνωρίστηκε επίσημα.</a:t>
            </a:r>
            <a:r>
              <a:rPr lang="el-GR" sz="2000" dirty="0">
                <a:solidFill>
                  <a:srgbClr val="000000"/>
                </a:solidFill>
                <a:latin typeface="Arial Narrow" panose="020B0606020202030204" pitchFamily="34" charset="0"/>
              </a:rPr>
              <a:t/>
            </a:r>
            <a:br>
              <a:rPr lang="el-GR" sz="2000" dirty="0">
                <a:solidFill>
                  <a:srgbClr val="000000"/>
                </a:solidFill>
                <a:latin typeface="Arial Narrow" panose="020B0606020202030204" pitchFamily="34" charset="0"/>
              </a:rPr>
            </a:br>
            <a:r>
              <a:rPr lang="el-GR" sz="2000" dirty="0">
                <a:solidFill>
                  <a:srgbClr val="000000"/>
                </a:solidFill>
                <a:latin typeface="Arial Narrow" panose="020B0606020202030204" pitchFamily="34" charset="0"/>
              </a:rPr>
              <a:t/>
            </a:r>
            <a:br>
              <a:rPr lang="el-GR" sz="2000" dirty="0">
                <a:solidFill>
                  <a:srgbClr val="000000"/>
                </a:solidFill>
                <a:latin typeface="Arial Narrow" panose="020B0606020202030204" pitchFamily="34" charset="0"/>
              </a:rPr>
            </a:br>
            <a:r>
              <a:rPr lang="el-GR" sz="2000" b="1" dirty="0" smtClean="0">
                <a:solidFill>
                  <a:srgbClr val="000000"/>
                </a:solidFill>
                <a:latin typeface="Arial Narrow" panose="020B0606020202030204" pitchFamily="34" charset="0"/>
              </a:rPr>
              <a:t>  </a:t>
            </a:r>
            <a:r>
              <a:rPr lang="el-GR" sz="2000" dirty="0">
                <a:solidFill>
                  <a:srgbClr val="000000"/>
                </a:solidFill>
                <a:latin typeface="Arial Narrow" panose="020B0606020202030204" pitchFamily="34" charset="0"/>
              </a:rPr>
              <a:t/>
            </a:r>
            <a:br>
              <a:rPr lang="el-GR" sz="2000" dirty="0">
                <a:solidFill>
                  <a:srgbClr val="000000"/>
                </a:solidFill>
                <a:latin typeface="Arial Narrow" panose="020B0606020202030204" pitchFamily="34" charset="0"/>
              </a:rPr>
            </a:br>
            <a:endParaRPr lang="el-GR" sz="2000" dirty="0">
              <a:solidFill>
                <a:srgbClr val="000000"/>
              </a:solidFill>
              <a:latin typeface="Arial Narrow" panose="020B0606020202030204" pitchFamily="34" charset="0"/>
            </a:endParaRPr>
          </a:p>
        </p:txBody>
      </p:sp>
      <p:pic>
        <p:nvPicPr>
          <p:cNvPr id="4" name="Εικόνα 3"/>
          <p:cNvPicPr>
            <a:picLocks noChangeAspect="1"/>
          </p:cNvPicPr>
          <p:nvPr/>
        </p:nvPicPr>
        <p:blipFill rotWithShape="1">
          <a:blip r:embed="rId3">
            <a:extLst>
              <a:ext uri="{28A0092B-C50C-407E-A947-70E740481C1C}">
                <a14:useLocalDpi xmlns:a14="http://schemas.microsoft.com/office/drawing/2010/main" val="0"/>
              </a:ext>
            </a:extLst>
          </a:blip>
          <a:srcRect l="4710" r="12447"/>
          <a:stretch/>
        </p:blipFill>
        <p:spPr>
          <a:xfrm>
            <a:off x="6771860" y="987849"/>
            <a:ext cx="5115341" cy="4670270"/>
          </a:xfrm>
          <a:prstGeom prst="rect">
            <a:avLst/>
          </a:prstGeom>
          <a:ln>
            <a:noFill/>
          </a:ln>
          <a:effectLst>
            <a:softEdge rad="112500"/>
          </a:effectLst>
        </p:spPr>
      </p:pic>
    </p:spTree>
    <p:extLst>
      <p:ext uri="{BB962C8B-B14F-4D97-AF65-F5344CB8AC3E}">
        <p14:creationId xmlns:p14="http://schemas.microsoft.com/office/powerpoint/2010/main" val="363825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B4B6193-F9F1-4C54-838F-77350B9FC5DC}"/>
              </a:ext>
            </a:extLst>
          </p:cNvPr>
          <p:cNvSpPr>
            <a:spLocks noGrp="1"/>
          </p:cNvSpPr>
          <p:nvPr>
            <p:ph type="title"/>
          </p:nvPr>
        </p:nvSpPr>
        <p:spPr>
          <a:xfrm>
            <a:off x="361124" y="407506"/>
            <a:ext cx="7391397" cy="5830956"/>
          </a:xfrm>
        </p:spPr>
        <p:txBody>
          <a:bodyPr rtlCol="0">
            <a:noAutofit/>
          </a:bodyPr>
          <a:lstStyle/>
          <a:p>
            <a:pPr algn="ctr"/>
            <a:r>
              <a:rPr lang="el-GR" sz="2000" dirty="0">
                <a:solidFill>
                  <a:srgbClr val="000000"/>
                </a:solidFill>
                <a:latin typeface="Arial" panose="020B0604020202020204" pitchFamily="34" charset="0"/>
                <a:cs typeface="Arial" panose="020B0604020202020204" pitchFamily="34" charset="0"/>
              </a:rPr>
              <a:t>Μετά τον 8ο αιώνα, το Ισλάμ είχε εξαπλωθεί στη βόρεια Ινδία, και πολλοί Ινδουιστές είχαν μεταστραφεί σε αυτό. Την ίδια εποχή, ομάδες πιστών, υπό την επιρροή του μονοθεϊστικού Ισλάμ επιχείρησαν να εισάγουν το μονοθεϊσμό και στον Ινδουισμό. </a:t>
            </a:r>
            <a:r>
              <a:rPr lang="el-GR" sz="2000" b="1" dirty="0">
                <a:solidFill>
                  <a:srgbClr val="000000"/>
                </a:solidFill>
                <a:latin typeface="Arial" panose="020B0604020202020204" pitchFamily="34" charset="0"/>
                <a:cs typeface="Arial" panose="020B0604020202020204" pitchFamily="34" charset="0"/>
              </a:rPr>
              <a:t>Την ίδια εποχή σχηματίστηκε και η «αίρεση» των </a:t>
            </a:r>
            <a:r>
              <a:rPr lang="el-GR" sz="2000" b="1" dirty="0" err="1">
                <a:solidFill>
                  <a:srgbClr val="000000"/>
                </a:solidFill>
                <a:latin typeface="Arial" panose="020B0604020202020204" pitchFamily="34" charset="0"/>
                <a:cs typeface="Arial" panose="020B0604020202020204" pitchFamily="34" charset="0"/>
              </a:rPr>
              <a:t>Σιχ</a:t>
            </a:r>
            <a:r>
              <a:rPr lang="el-GR" sz="2000" b="1" dirty="0">
                <a:solidFill>
                  <a:srgbClr val="000000"/>
                </a:solidFill>
                <a:latin typeface="Arial" panose="020B0604020202020204" pitchFamily="34" charset="0"/>
                <a:cs typeface="Arial" panose="020B0604020202020204" pitchFamily="34" charset="0"/>
              </a:rPr>
              <a:t>, οι οποίοι είναι μονοθεϊστές και θεωρούν ότι είναι εντελώς διαφορετική θρησκεία, καθώς πιστεύουν σε ένα μείγμα ινδουιστικών και ισλαμικών δογμάτων.</a:t>
            </a:r>
            <a:br>
              <a:rPr lang="el-GR" sz="2000" b="1" dirty="0">
                <a:solidFill>
                  <a:srgbClr val="000000"/>
                </a:solidFill>
                <a:latin typeface="Arial" panose="020B0604020202020204" pitchFamily="34" charset="0"/>
                <a:cs typeface="Arial" panose="020B0604020202020204" pitchFamily="34" charset="0"/>
              </a:rPr>
            </a:br>
            <a:r>
              <a:rPr lang="el-GR" sz="2000" dirty="0">
                <a:solidFill>
                  <a:srgbClr val="000000"/>
                </a:solidFill>
                <a:latin typeface="Arial" panose="020B0604020202020204" pitchFamily="34" charset="0"/>
                <a:cs typeface="Arial" panose="020B0604020202020204" pitchFamily="34" charset="0"/>
              </a:rPr>
              <a:t>Κατά την περίοδο της Βρετανικής κυριαρχίας, μετά το 1877, διάφοροι μεταρρυθμιστές, υπό την επίδραση των νέων τεχνολογιών και φιλοσοφικών ρευμάτων, προσπάθησαν να συμφιλιώσουν τον Ινδουισμό με τις άλλες θρησκείες, θεωρώντας ότι ο Ινδουισμός είναι δυνατόν να έχει χώρο για τη λατρεία και άλλων προφητών και θρησκευτικών δασκάλων.</a:t>
            </a:r>
            <a:br>
              <a:rPr lang="el-GR" sz="2000" dirty="0">
                <a:solidFill>
                  <a:srgbClr val="000000"/>
                </a:solidFill>
                <a:latin typeface="Arial" panose="020B0604020202020204" pitchFamily="34" charset="0"/>
                <a:cs typeface="Arial" panose="020B0604020202020204" pitchFamily="34" charset="0"/>
              </a:rPr>
            </a:br>
            <a:r>
              <a:rPr lang="el-GR" sz="2000" dirty="0">
                <a:solidFill>
                  <a:srgbClr val="000000"/>
                </a:solidFill>
                <a:latin typeface="Arial" panose="020B0604020202020204" pitchFamily="34" charset="0"/>
                <a:cs typeface="Arial" panose="020B0604020202020204" pitchFamily="34" charset="0"/>
              </a:rPr>
              <a:t>Μετά την ανεξαρτησία της Ινδίας, το 1947, προέκυψαν προβλήματα στη συνύπαρξη Ινδουιστών και μουσουλμάνων, τα οποία οδήγησαν στην απόσχιση των μουσουλμάνων, οι οποίοι δημιούργησαν το </a:t>
            </a:r>
            <a:r>
              <a:rPr lang="el-GR" sz="2000" b="1" dirty="0">
                <a:solidFill>
                  <a:srgbClr val="000000"/>
                </a:solidFill>
                <a:latin typeface="Arial" panose="020B0604020202020204" pitchFamily="34" charset="0"/>
                <a:cs typeface="Arial" panose="020B0604020202020204" pitchFamily="34" charset="0"/>
              </a:rPr>
              <a:t>Πακιστάν</a:t>
            </a:r>
            <a:r>
              <a:rPr lang="el-GR" sz="2000" dirty="0">
                <a:solidFill>
                  <a:srgbClr val="000000"/>
                </a:solidFill>
                <a:latin typeface="Arial" panose="020B0604020202020204" pitchFamily="34" charset="0"/>
                <a:cs typeface="Arial" panose="020B0604020202020204" pitchFamily="34" charset="0"/>
              </a:rPr>
              <a:t>. Έτσι, η Ινδία έγινε ένα κράτος με σχεδόν αμιγή Ινδουιστικό πληθυσμό.</a:t>
            </a: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521" y="407506"/>
            <a:ext cx="3909392" cy="5933310"/>
          </a:xfrm>
          <a:prstGeom prst="rect">
            <a:avLst/>
          </a:prstGeom>
          <a:ln>
            <a:noFill/>
          </a:ln>
          <a:effectLst>
            <a:softEdge rad="112500"/>
          </a:effectLst>
        </p:spPr>
      </p:pic>
    </p:spTree>
    <p:extLst>
      <p:ext uri="{BB962C8B-B14F-4D97-AF65-F5344CB8AC3E}">
        <p14:creationId xmlns:p14="http://schemas.microsoft.com/office/powerpoint/2010/main" val="58141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B4B6193-F9F1-4C54-838F-77350B9FC5DC}"/>
              </a:ext>
            </a:extLst>
          </p:cNvPr>
          <p:cNvSpPr>
            <a:spLocks noGrp="1"/>
          </p:cNvSpPr>
          <p:nvPr>
            <p:ph type="title"/>
          </p:nvPr>
        </p:nvSpPr>
        <p:spPr>
          <a:xfrm>
            <a:off x="361125" y="407506"/>
            <a:ext cx="5880649" cy="6112564"/>
          </a:xfrm>
        </p:spPr>
        <p:txBody>
          <a:bodyPr rtlCol="0">
            <a:noAutofit/>
          </a:bodyPr>
          <a:lstStyle/>
          <a:p>
            <a:pPr>
              <a:lnSpc>
                <a:spcPct val="100000"/>
              </a:lnSpc>
            </a:pPr>
            <a:r>
              <a:rPr lang="el-GR" sz="1800" b="1" dirty="0">
                <a:solidFill>
                  <a:srgbClr val="000000"/>
                </a:solidFill>
                <a:latin typeface="Arial Narrow" panose="020B0606020202030204" pitchFamily="34" charset="0"/>
              </a:rPr>
              <a:t>Η «Αιώνια Θρησκεία» </a:t>
            </a:r>
            <a:r>
              <a:rPr lang="el-GR" sz="1800" dirty="0">
                <a:solidFill>
                  <a:srgbClr val="000000"/>
                </a:solidFill>
                <a:latin typeface="Arial Narrow" panose="020B0606020202030204" pitchFamily="34" charset="0"/>
              </a:rPr>
              <a:t>(</a:t>
            </a:r>
            <a:r>
              <a:rPr lang="el-GR" sz="1800" dirty="0" err="1">
                <a:solidFill>
                  <a:srgbClr val="000000"/>
                </a:solidFill>
                <a:latin typeface="Arial Narrow" panose="020B0606020202030204" pitchFamily="34" charset="0"/>
              </a:rPr>
              <a:t>Σανατάνα</a:t>
            </a:r>
            <a:r>
              <a:rPr lang="el-GR" sz="1800" dirty="0">
                <a:solidFill>
                  <a:srgbClr val="000000"/>
                </a:solidFill>
                <a:latin typeface="Arial Narrow" panose="020B0606020202030204" pitchFamily="34" charset="0"/>
              </a:rPr>
              <a:t> </a:t>
            </a:r>
            <a:r>
              <a:rPr lang="el-GR" sz="1800" dirty="0" err="1">
                <a:solidFill>
                  <a:srgbClr val="000000"/>
                </a:solidFill>
                <a:latin typeface="Arial Narrow" panose="020B0606020202030204" pitchFamily="34" charset="0"/>
              </a:rPr>
              <a:t>Ντάρμα</a:t>
            </a:r>
            <a:r>
              <a:rPr lang="el-GR" sz="1800" dirty="0">
                <a:solidFill>
                  <a:srgbClr val="000000"/>
                </a:solidFill>
                <a:latin typeface="Arial Narrow" panose="020B0606020202030204" pitchFamily="34" charset="0"/>
              </a:rPr>
              <a:t>) δεν έχει ιδρυτή, ούτε υπάρχει συγκεκριμένο πρόσωπο-σωτήρας</a:t>
            </a:r>
            <a:r>
              <a:rPr lang="el-GR" sz="1800" b="1" dirty="0">
                <a:solidFill>
                  <a:srgbClr val="000000"/>
                </a:solidFill>
                <a:latin typeface="Arial Narrow" panose="020B0606020202030204" pitchFamily="34" charset="0"/>
              </a:rPr>
              <a:t>. Ο πιστός μπορεί να έχει έναν προσωπικό Θεό-δημιουργό, ή να πιστεύει απλά στην ιδέα ενός νόμου που διέπει τον κόσμο. </a:t>
            </a:r>
            <a:r>
              <a:rPr lang="el-GR" sz="1800" dirty="0">
                <a:solidFill>
                  <a:srgbClr val="000000"/>
                </a:solidFill>
                <a:latin typeface="Arial Narrow" panose="020B0606020202030204" pitchFamily="34" charset="0"/>
              </a:rPr>
              <a:t>Σε διάφορες εποχές εμφανίστηκαν διδάσκαλοι και σοφοί άνδρες, οι οποίοι με τα κηρύγματα και τη διδασκαλία τους έδωσαν νέα κατεύθυνση και νέα πνοή στα θρησκευτικά πιστεύω του ινδουισμού</a:t>
            </a:r>
            <a:r>
              <a:rPr lang="el-GR" sz="1800" dirty="0" smtClean="0">
                <a:solidFill>
                  <a:srgbClr val="000000"/>
                </a:solidFill>
                <a:latin typeface="Arial Narrow" panose="020B0606020202030204" pitchFamily="34" charset="0"/>
              </a:rPr>
              <a:t>.</a:t>
            </a:r>
            <a:br>
              <a:rPr lang="el-GR" sz="1800" dirty="0" smtClean="0">
                <a:solidFill>
                  <a:srgbClr val="000000"/>
                </a:solidFill>
                <a:latin typeface="Arial Narrow" panose="020B0606020202030204" pitchFamily="34" charset="0"/>
              </a:rPr>
            </a:br>
            <a:r>
              <a:rPr lang="el-GR" sz="1800" dirty="0">
                <a:solidFill>
                  <a:srgbClr val="000000"/>
                </a:solidFill>
                <a:latin typeface="Arial Narrow" panose="020B0606020202030204" pitchFamily="34" charset="0"/>
              </a:rPr>
              <a:t/>
            </a:r>
            <a:br>
              <a:rPr lang="el-GR" sz="1800" dirty="0">
                <a:solidFill>
                  <a:srgbClr val="000000"/>
                </a:solidFill>
                <a:latin typeface="Arial Narrow" panose="020B0606020202030204" pitchFamily="34" charset="0"/>
              </a:rPr>
            </a:br>
            <a:r>
              <a:rPr lang="el-GR" sz="1800" dirty="0">
                <a:solidFill>
                  <a:srgbClr val="000000"/>
                </a:solidFill>
                <a:latin typeface="Arial Narrow" panose="020B0606020202030204" pitchFamily="34" charset="0"/>
              </a:rPr>
              <a:t>Ο Ινδουισμός είναι μια εντυπωσιακά ευπροσάρμοστη στις συνθήκες κάθε εποχής θρησκεία. </a:t>
            </a:r>
            <a:r>
              <a:rPr lang="el-GR" sz="1800" b="1" dirty="0">
                <a:solidFill>
                  <a:srgbClr val="000000"/>
                </a:solidFill>
                <a:latin typeface="Arial Narrow" panose="020B0606020202030204" pitchFamily="34" charset="0"/>
              </a:rPr>
              <a:t>Περιλαμβάνει μεγάλη ποικιλία θρησκευτικών πρακτικών και εξελίσσεται συνεχώς, από την αρχαιότητα μέχρι σήμερα.</a:t>
            </a:r>
            <a:r>
              <a:rPr lang="el-GR" sz="1800" dirty="0">
                <a:solidFill>
                  <a:srgbClr val="000000"/>
                </a:solidFill>
                <a:latin typeface="Arial Narrow" panose="020B0606020202030204" pitchFamily="34" charset="0"/>
              </a:rPr>
              <a:t> Δεν έχει κάποιο ιερό κείμενο, ενώ οι κατά καιρούς διδάσκαλοι έδειξαν νέους «δρόμους σωτηρίας». </a:t>
            </a:r>
            <a:r>
              <a:rPr lang="el-GR" sz="1800" dirty="0" smtClean="0">
                <a:solidFill>
                  <a:srgbClr val="000000"/>
                </a:solidFill>
                <a:latin typeface="Arial Narrow" panose="020B0606020202030204" pitchFamily="34" charset="0"/>
              </a:rPr>
              <a:t/>
            </a:r>
            <a:br>
              <a:rPr lang="el-GR" sz="1800" dirty="0" smtClean="0">
                <a:solidFill>
                  <a:srgbClr val="000000"/>
                </a:solidFill>
                <a:latin typeface="Arial Narrow" panose="020B0606020202030204" pitchFamily="34" charset="0"/>
              </a:rPr>
            </a:br>
            <a:r>
              <a:rPr lang="el-GR" sz="1800" dirty="0" smtClean="0">
                <a:solidFill>
                  <a:srgbClr val="000000"/>
                </a:solidFill>
                <a:latin typeface="Arial Narrow" panose="020B0606020202030204" pitchFamily="34" charset="0"/>
              </a:rPr>
              <a:t/>
            </a:r>
            <a:br>
              <a:rPr lang="el-GR" sz="1800" dirty="0" smtClean="0">
                <a:solidFill>
                  <a:srgbClr val="000000"/>
                </a:solidFill>
                <a:latin typeface="Arial Narrow" panose="020B0606020202030204" pitchFamily="34" charset="0"/>
              </a:rPr>
            </a:br>
            <a:r>
              <a:rPr lang="el-GR" sz="1800" dirty="0" smtClean="0">
                <a:solidFill>
                  <a:srgbClr val="000000"/>
                </a:solidFill>
                <a:latin typeface="Arial Narrow" panose="020B0606020202030204" pitchFamily="34" charset="0"/>
              </a:rPr>
              <a:t>Αρχικά</a:t>
            </a:r>
            <a:r>
              <a:rPr lang="el-GR" sz="1800" dirty="0">
                <a:solidFill>
                  <a:srgbClr val="000000"/>
                </a:solidFill>
                <a:latin typeface="Arial Narrow" panose="020B0606020202030204" pitchFamily="34" charset="0"/>
              </a:rPr>
              <a:t>, ως θρησκεία των αυτοχθόνων Ινδών, ήταν ουσιαστικά λατρεία της φύσης. Αργότερα εξελίχθηκε και συστηματοποιήθηκε από τους βραχμάνους. Απέκτησε την ιδέα ότι ο κόσμος </a:t>
            </a:r>
            <a:r>
              <a:rPr lang="el-GR" sz="1800" dirty="0" err="1">
                <a:solidFill>
                  <a:srgbClr val="000000"/>
                </a:solidFill>
                <a:latin typeface="Arial Narrow" panose="020B0606020202030204" pitchFamily="34" charset="0"/>
              </a:rPr>
              <a:t>διέπεται</a:t>
            </a:r>
            <a:r>
              <a:rPr lang="el-GR" sz="1800" dirty="0">
                <a:solidFill>
                  <a:srgbClr val="000000"/>
                </a:solidFill>
                <a:latin typeface="Arial Narrow" panose="020B0606020202030204" pitchFamily="34" charset="0"/>
              </a:rPr>
              <a:t> από κάποιο καθολικό νόμο (</a:t>
            </a:r>
            <a:r>
              <a:rPr lang="el-GR" sz="1800" dirty="0" err="1">
                <a:solidFill>
                  <a:srgbClr val="000000"/>
                </a:solidFill>
                <a:latin typeface="Arial Narrow" panose="020B0606020202030204" pitchFamily="34" charset="0"/>
              </a:rPr>
              <a:t>ντάρμα</a:t>
            </a:r>
            <a:r>
              <a:rPr lang="el-GR" sz="1800" dirty="0">
                <a:solidFill>
                  <a:srgbClr val="000000"/>
                </a:solidFill>
                <a:latin typeface="Arial Narrow" panose="020B0606020202030204" pitchFamily="34" charset="0"/>
              </a:rPr>
              <a:t>), η επίγεια έκφανση του οποίου είναι το αυστηρό, ιεραρχικό κοινωνικό σύστημα των καστών, καθώς και την ιδέα ότι ο κόσμος συνεχώς φτάνει σε ένα τέλος και ξεκινάει από την αρχή.</a:t>
            </a:r>
          </a:p>
        </p:txBody>
      </p:sp>
      <p:pic>
        <p:nvPicPr>
          <p:cNvPr id="4" name="Εικόνα 3"/>
          <p:cNvPicPr>
            <a:picLocks noChangeAspect="1"/>
          </p:cNvPicPr>
          <p:nvPr/>
        </p:nvPicPr>
        <p:blipFill rotWithShape="1">
          <a:blip r:embed="rId3">
            <a:extLst>
              <a:ext uri="{28A0092B-C50C-407E-A947-70E740481C1C}">
                <a14:useLocalDpi xmlns:a14="http://schemas.microsoft.com/office/drawing/2010/main" val="0"/>
              </a:ext>
            </a:extLst>
          </a:blip>
          <a:srcRect l="7255" r="7945"/>
          <a:stretch/>
        </p:blipFill>
        <p:spPr>
          <a:xfrm>
            <a:off x="6376853" y="999090"/>
            <a:ext cx="5404330" cy="4712598"/>
          </a:xfrm>
          <a:prstGeom prst="rect">
            <a:avLst/>
          </a:prstGeom>
          <a:ln>
            <a:noFill/>
          </a:ln>
          <a:effectLst>
            <a:softEdge rad="112500"/>
          </a:effectLst>
        </p:spPr>
      </p:pic>
    </p:spTree>
    <p:extLst>
      <p:ext uri="{BB962C8B-B14F-4D97-AF65-F5344CB8AC3E}">
        <p14:creationId xmlns:p14="http://schemas.microsoft.com/office/powerpoint/2010/main" val="136206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B4B6193-F9F1-4C54-838F-77350B9FC5DC}"/>
              </a:ext>
            </a:extLst>
          </p:cNvPr>
          <p:cNvSpPr>
            <a:spLocks noGrp="1"/>
          </p:cNvSpPr>
          <p:nvPr>
            <p:ph type="title"/>
          </p:nvPr>
        </p:nvSpPr>
        <p:spPr>
          <a:xfrm>
            <a:off x="361125" y="407506"/>
            <a:ext cx="4979501" cy="6112564"/>
          </a:xfrm>
        </p:spPr>
        <p:txBody>
          <a:bodyPr rtlCol="0">
            <a:noAutofit/>
          </a:bodyPr>
          <a:lstStyle/>
          <a:p>
            <a:pPr>
              <a:lnSpc>
                <a:spcPct val="150000"/>
              </a:lnSpc>
            </a:pPr>
            <a:r>
              <a:rPr lang="el-GR" sz="2000" dirty="0">
                <a:solidFill>
                  <a:srgbClr val="000000"/>
                </a:solidFill>
                <a:latin typeface="Arial" panose="020B0604020202020204" pitchFamily="34" charset="0"/>
                <a:cs typeface="Arial" panose="020B0604020202020204" pitchFamily="34" charset="0"/>
              </a:rPr>
              <a:t>Ο Ινδουισμός είναι αποκλειστικό γέννημα του ινδικού πολιτισμού. Η εκτός Ινδίας επιρροή του περιορίζεται μόνο σε μικρό ιεραποστολικό έργο στην νοτιοανατολική Ασία και την Ινδονησία, με σκοπό την ενσωμάτωση φυλών ως νέες κάστες, ενώ μεμονωμένοι μη Ινδοί μεταστράφηκαν στον Ινδουισμό υπό την επίδραση βραχμάνων στοχαστών, ιδίως κατά τις δεκαετίες του 1960 και 1970 στην Ευρώπη και στις ΗΠΑ, όπου επικρατούσε η λεγόμενη «μανία με την Ινδία».</a:t>
            </a: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409" y="1177788"/>
            <a:ext cx="6096000" cy="4572000"/>
          </a:xfrm>
          <a:prstGeom prst="rect">
            <a:avLst/>
          </a:prstGeom>
          <a:ln>
            <a:noFill/>
          </a:ln>
          <a:effectLst>
            <a:softEdge rad="112500"/>
          </a:effectLst>
        </p:spPr>
      </p:pic>
    </p:spTree>
    <p:extLst>
      <p:ext uri="{BB962C8B-B14F-4D97-AF65-F5344CB8AC3E}">
        <p14:creationId xmlns:p14="http://schemas.microsoft.com/office/powerpoint/2010/main" val="854415767"/>
      </p:ext>
    </p:extLst>
  </p:cSld>
  <p:clrMapOvr>
    <a:masterClrMapping/>
  </p:clrMapOvr>
</p:sld>
</file>

<file path=ppt/theme/theme1.xml><?xml version="1.0" encoding="utf-8"?>
<a:theme xmlns:a="http://schemas.openxmlformats.org/drawingml/2006/main" name="Βάση">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65EBD3-98B5-4FD2-8FAF-5D4022A9F7F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04E1485-0760-4ABF-A612-28A97B86DF09}">
  <ds:schemaRefs>
    <ds:schemaRef ds:uri="http://schemas.microsoft.com/sharepoint/v3/contenttype/forms"/>
  </ds:schemaRefs>
</ds:datastoreItem>
</file>

<file path=customXml/itemProps3.xml><?xml version="1.0" encoding="utf-8"?>
<ds:datastoreItem xmlns:ds="http://schemas.openxmlformats.org/officeDocument/2006/customXml" ds:itemID="{55813238-AF3D-40EB-A3A4-550AB8513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Σχεδίαση τουριστικής όψης</Template>
  <TotalTime>0</TotalTime>
  <Words>250</Words>
  <Application>Microsoft Office PowerPoint</Application>
  <PresentationFormat>Ευρεία οθόνη</PresentationFormat>
  <Paragraphs>22</Paragraphs>
  <Slides>10</Slides>
  <Notes>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Arial Narrow</vt:lpstr>
      <vt:lpstr>Calibri</vt:lpstr>
      <vt:lpstr>Corbel</vt:lpstr>
      <vt:lpstr>Βάση</vt:lpstr>
      <vt:lpstr>Ζ’  Θεματική Ενότητα : Θρησκείες της Ανατολής</vt:lpstr>
      <vt:lpstr> Ινδουισμός, Ινδοϊσμός, Βραχμανισμός και βραχμανική θρησκεία είναι ονομασίες με τις οποίες περιγράφονται οι πάμπολλες τοπικές θρησκείες, θρησκευτικές πρακτικές και επιμέρους σχολές (αιρέσεις, σαμπραντάγιας) της Ινδίας. Από τους ίδιους τους πιστούς της, η θρησκεία των Ινδών περιγράφεται συνήθως από τη σανσκριτική έκφραση , Σανατάνα Ντάρμα, που σημαίνει «αιώνιος νόμος», «αιώνια τάξη» ή «πατρική πίστη». Γενικά ο Ινδουισμός είναι θρησκεία.   </vt:lpstr>
      <vt:lpstr> Αναφέρεται συχνά ως η αρχαιότερη θρησκεία του κόσμου, καθώς κάποιες από τις ρίζες της ανάγονται στην Εποχή του Σιδήρου. Ο Ινδουισμός είναι η τρίτη μεγαλύτερη θρησκεία του κόσμου σε αριθμό πιστών, μετά το Χριστιανισμό και το Ισλάμ, με περίπου ένα δισεκατομμύριο πιστούς, εκ των οποίων πάνω από το 90% κατοικεί στην Ινδία. Ινδουιστικές κοινότητες βρίσκονται επίσης στο Νεπάλ, τη Σρι Λάνκα, τη Μαλαισία, τη Σιγκαπούρη, το Μαυρίκιο, τα Νησιά Φίτζι, τη Σουρινάμ, τη Γουιάνα, το Τρινιντάντ και Τομπάγκο, το Ηνωμένο Βασίλειο, τον Καναδά και τις Ηνωμένες Πολιτείες.    </vt:lpstr>
      <vt:lpstr> Ο Ινδουισμός βασίζεται στα ιερά κείμενα Βέντα (Βέδες) καθώς και στη διδασκαλία των γκουρού (δασκάλων).  Βραχμανισμός είναι η επίσημη ονομασία της ινδικής θρησκείας. Ετυμολογικά, ο όρος προέρχεται από την ονομασία της κάστας των Ινδών ιερέων ή βραχμάνων (στα σανσκριτικά «Μπράχμανα») και χρησιμοποιείται από την πρώτη χιλιετία π.Χ., όταν η κάστα των ιερέων απέκτησε την κοινωνική της θέση.  Ο όρος Ινδουισμός είναι ξενικός, αλλά είναι αυτός που έχει επικρατήσει. Ετυμολογικά προέρχεται από τον ποταμό Ινδό και χρησιμοποιήθηκε αρχικά από τους μουσουλμάνους που έφταναν στην Ινδία για να προσδιορίσει τους μη μουσουλμάνους Ινδούς.    </vt:lpstr>
      <vt:lpstr> Προβεδική περίοδος του Ινδουισμού ονομάζεται η περίοδος της ιστορίας του πριν την εμφάνιση των ιερών κειμένων, που ονομάζονται «βέδες» («βέδα» στα σανσκριτικά σημαίνει «ιερή γνώση»). Η περίοδος αυτή, που ξεκινά από τα βάθη της ιστορίας, φτάνει μέχρι την κάθοδο των Αρίων στη χερσόνησο της Ινδίας, η θρησκεία των οποίων σταδιακά συγχωνεύτηκε με αυτή των γηγενών κατοίκων.  Οι αυτόχθονες Ινδοί ήταν λαοί πιθανόν νεγροειδείς, οι οποίοι είχαν αναπτύξει αγροτικό πολιτισμό, με μητριαρχικά χαρακτηριστικά. Από τις θρησκευτικές πρακτικές των αυτοχθόνων αυτών, εισήχθησαν στον Ινδουισμό και διατηρούνται μέχρι σήμερα συγκεκριμένα στοιχεία, όπως η λατρεία του φαλλού και των θεών της γονιμότητας. Τα στοιχεία αυτά δεν έχουν ιδιαίτερη σημασία στα βεδικά κείμενα.   Εκτός από τη λατρεία του φαλλού (λίνγκαμ), ο σημερινός Ινδουισμός έχει διατηρήσει από αυτή την εποχή τη σβάστικα, ως σύμβολο του ήλιου, αλλά και τη λατρεία ιερών ζώων.    </vt:lpstr>
      <vt:lpstr> Τη δεύτερη χιλιετία π.Χ. έφτασαν στην Ινδία οι Άριοι, περνώντας τα βουνά της βορειοδυτικής Ινδίας και εκτοπίζοντας τους αυτόχθονες προς το νότο. Ήταν λαός πολεμικός και είχε μια πλήρη θρησκεία με πολλούς θεούς. Η θρησκεία τους χαρακτηρίζεται ενοθεϊστική, καθώς διαφορετικοί θεοί λατρεύονται ξεχωριστά ως Υπέρτατο Ον, χωρίς όμως να παραγνωρίζεται η ύπαρξη και άλλων θεών. Προχωρώντας οι Άριοι προς το νότο, κατέκτησαν ουσιαστικά τα εδάφη των αυτοχθόνων και εισήγαγαν για πρώτη φορά το σύστημα των καστών. Οι ίδιοι συγκρότησαν τις τρεις πρώτες κάστες, μεταξύ αυτών και την κάστα των βραχμάνων, ενώ οι αυτόχθονες αποτέλεσαν την τέταρτη κάστα, την κάστα των «Σούντρα». Η κάστα των βραχμάνων απέκτησε μεγάλη δύναμη, σε βαθμό που δεν υπάρχει σε καμία άλλη θρησκεία, καθώς ισχυρίζονται ότι ακόμη και οι θεοί υποτάσσονται στη γνώση τους. Το μονοπώλιο της γνώσης είναι ένα δικαίωμα της κάστας των βραχμάνων που διατηρείται μέχρι και σήμερα στον Ινδουισμό. Κατά την κλασική περίοδο, από το 500 π.Χ. και μετά, ο Ινδουισμός πήρε τη σημερινή μορφή του και εξαπλώθηκε ραγδαία, με τη βοήθεια και της σανσκριτικής γλώσσας. Από αυτή την περίοδο και μετά, οι τελετές προς τιμήν των θεών δε γίνονταν πλέον υπαίθρια, αλλά σε ναούς με αγάλματα των θεών, μπροστά στα οποία οι πιστοί άφηναν τις προσφορές τους. Μετά τον 4ο αιώνα π.Χ., ο Ινδουισμός απειλήθηκε από την εξάπλωση του Βουδισμού, αλλά καθώς ο τελευταίος εξαπλώθηκε τελικά προς τα ανατολικά, ο Ινδουισμός ανέκαμψε σημαντικά και τον 4ο μ.Χ. αιώνα αναγνωρίστηκε επίσημα.     </vt:lpstr>
      <vt:lpstr>Μετά τον 8ο αιώνα, το Ισλάμ είχε εξαπλωθεί στη βόρεια Ινδία, και πολλοί Ινδουιστές είχαν μεταστραφεί σε αυτό. Την ίδια εποχή, ομάδες πιστών, υπό την επιρροή του μονοθεϊστικού Ισλάμ επιχείρησαν να εισάγουν το μονοθεϊσμό και στον Ινδουισμό. Την ίδια εποχή σχηματίστηκε και η «αίρεση» των Σιχ, οι οποίοι είναι μονοθεϊστές και θεωρούν ότι είναι εντελώς διαφορετική θρησκεία, καθώς πιστεύουν σε ένα μείγμα ινδουιστικών και ισλαμικών δογμάτων. Κατά την περίοδο της Βρετανικής κυριαρχίας, μετά το 1877, διάφοροι μεταρρυθμιστές, υπό την επίδραση των νέων τεχνολογιών και φιλοσοφικών ρευμάτων, προσπάθησαν να συμφιλιώσουν τον Ινδουισμό με τις άλλες θρησκείες, θεωρώντας ότι ο Ινδουισμός είναι δυνατόν να έχει χώρο για τη λατρεία και άλλων προφητών και θρησκευτικών δασκάλων. Μετά την ανεξαρτησία της Ινδίας, το 1947, προέκυψαν προβλήματα στη συνύπαρξη Ινδουιστών και μουσουλμάνων, τα οποία οδήγησαν στην απόσχιση των μουσουλμάνων, οι οποίοι δημιούργησαν το Πακιστάν. Έτσι, η Ινδία έγινε ένα κράτος με σχεδόν αμιγή Ινδουιστικό πληθυσμό.</vt:lpstr>
      <vt:lpstr>Η «Αιώνια Θρησκεία» (Σανατάνα Ντάρμα) δεν έχει ιδρυτή, ούτε υπάρχει συγκεκριμένο πρόσωπο-σωτήρας. Ο πιστός μπορεί να έχει έναν προσωπικό Θεό-δημιουργό, ή να πιστεύει απλά στην ιδέα ενός νόμου που διέπει τον κόσμο. Σε διάφορες εποχές εμφανίστηκαν διδάσκαλοι και σοφοί άνδρες, οι οποίοι με τα κηρύγματα και τη διδασκαλία τους έδωσαν νέα κατεύθυνση και νέα πνοή στα θρησκευτικά πιστεύω του ινδουισμού.  Ο Ινδουισμός είναι μια εντυπωσιακά ευπροσάρμοστη στις συνθήκες κάθε εποχής θρησκεία. Περιλαμβάνει μεγάλη ποικιλία θρησκευτικών πρακτικών και εξελίσσεται συνεχώς, από την αρχαιότητα μέχρι σήμερα. Δεν έχει κάποιο ιερό κείμενο, ενώ οι κατά καιρούς διδάσκαλοι έδειξαν νέους «δρόμους σωτηρίας».   Αρχικά, ως θρησκεία των αυτοχθόνων Ινδών, ήταν ουσιαστικά λατρεία της φύσης. Αργότερα εξελίχθηκε και συστηματοποιήθηκε από τους βραχμάνους. Απέκτησε την ιδέα ότι ο κόσμος διέπεται από κάποιο καθολικό νόμο (ντάρμα), η επίγεια έκφανση του οποίου είναι το αυστηρό, ιεραρχικό κοινωνικό σύστημα των καστών, καθώς και την ιδέα ότι ο κόσμος συνεχώς φτάνει σε ένα τέλος και ξεκινάει από την αρχή.</vt:lpstr>
      <vt:lpstr>Ο Ινδουισμός είναι αποκλειστικό γέννημα του ινδικού πολιτισμού. Η εκτός Ινδίας επιρροή του περιορίζεται μόνο σε μικρό ιεραποστολικό έργο στην νοτιοανατολική Ασία και την Ινδονησία, με σκοπό την ενσωμάτωση φυλών ως νέες κάστες, ενώ μεμονωμένοι μη Ινδοί μεταστράφηκαν στον Ινδουισμό υπό την επίδραση βραχμάνων στοχαστών, ιδίως κατά τις δεκαετίες του 1960 και 1970 στην Ευρώπη και στις ΗΠΑ, όπου επικρατούσε η λεγόμενη «μανία με την Ινδία».</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2021-02-10T19:17:21Z</dcterms:created>
  <dcterms:modified xsi:type="dcterms:W3CDTF">2021-02-10T20:26:43Z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