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96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551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313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85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22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220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20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23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60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5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27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wner\AppData\Local\Microsoft\Windows\Temporary Internet Files\Content.IE5\18X3X63O\MP900439472[1].jpg"/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67"/>
          <a:stretch/>
        </p:blipFill>
        <p:spPr bwMode="auto">
          <a:xfrm>
            <a:off x="-1044" y="-1"/>
            <a:ext cx="9145044" cy="690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43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bg1"/>
          </a:solidFill>
          <a:latin typeface="Segoe Print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0" kern="1200">
          <a:solidFill>
            <a:schemeClr val="bg1"/>
          </a:solidFill>
          <a:latin typeface="Segoe Print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kern="1200">
          <a:solidFill>
            <a:schemeClr val="bg1"/>
          </a:solidFill>
          <a:latin typeface="Segoe Print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0" kern="1200">
          <a:solidFill>
            <a:schemeClr val="bg1"/>
          </a:solidFill>
          <a:latin typeface="Segoe Print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0" kern="1200">
          <a:solidFill>
            <a:schemeClr val="bg1"/>
          </a:solidFill>
          <a:latin typeface="Segoe Print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0" kern="1200">
          <a:solidFill>
            <a:schemeClr val="bg1"/>
          </a:solidFill>
          <a:latin typeface="Segoe Prin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ipedia.org/wiki/%CE%9C%CE%B1%CE%B8%CE%B7%CE%BC%CE%B1%CF%84%CE%B9%CE%BA%CE%AC" TargetMode="External"/><Relationship Id="rId7" Type="http://schemas.openxmlformats.org/officeDocument/2006/relationships/hyperlink" Target="https://el.wikipedia.org/wiki/%CE%A3%CF%85%CE%BC%CF%80%CE%B5%CF%81%CE%B9%CF%86%CE%BF%CF%81%CE%B9%CE%BA%CE%AD%CF%82_%CE%B5%CF%80%CE%B9%CF%83%CF%84%CE%AE%CE%BC%CE%B5%CF%82" TargetMode="External"/><Relationship Id="rId2" Type="http://schemas.openxmlformats.org/officeDocument/2006/relationships/hyperlink" Target="https://el.wikipedia.org/wiki/%CE%A6%CF%85%CF%83%CE%B9%CE%BA%CF%8C_%CE%BC%CE%AD%CE%B3%CE%B5%CE%B8%CE%BF%CF%8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l.wikipedia.org/wiki/%CE%A8%CF%85%CF%87%CE%BF%CE%BB%CE%BF%CE%B3%CE%AF%CE%B1" TargetMode="External"/><Relationship Id="rId5" Type="http://schemas.openxmlformats.org/officeDocument/2006/relationships/hyperlink" Target="https://el.wikipedia.org/wiki/%CE%9A%CE%BF%CE%B9%CE%BD%CF%89%CE%BD%CE%B9%CE%BF%CE%BB%CE%BF%CE%B3%CE%AF%CE%B1" TargetMode="External"/><Relationship Id="rId4" Type="http://schemas.openxmlformats.org/officeDocument/2006/relationships/hyperlink" Target="https://el.wikipedia.org/wiki/%CE%A6%CF%85%CF%83%CE%B9%CE%BA%CE%A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720155" y="738138"/>
            <a:ext cx="7509445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ΟΡΙΣΜΟΣ –ΧΑΡΑΚΤΗΡΙΣΤΙΚΑ -ΕΙΔΗ </a:t>
            </a:r>
            <a:r>
              <a:rPr lang="el-G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ΕΡΕΥΝΑΣ</a:t>
            </a:r>
            <a:endParaRPr lang="el-GR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590800"/>
            <a:ext cx="830580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bg1"/>
                </a:solidFill>
              </a:rPr>
              <a:t>Στόχοι μετά το τέλος του μαθήματος θα είσαστε ικανοί να: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bg1"/>
                </a:solidFill>
              </a:rPr>
              <a:t>Γνωρίζετε τον ορισμό της έρευνας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bg1"/>
                </a:solidFill>
              </a:rPr>
              <a:t>Αντιλαμβάνεστε την  σημασία της έρευνας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bg1"/>
                </a:solidFill>
                <a:latin typeface="Minion Pro Cond" charset="0"/>
              </a:rPr>
              <a:t>Να κατανοείτε τα χαρακτηριστικά </a:t>
            </a:r>
            <a:r>
              <a:rPr lang="el-GR" sz="2400" dirty="0">
                <a:solidFill>
                  <a:schemeClr val="bg1"/>
                </a:solidFill>
                <a:latin typeface="Minion Pro Cond" charset="0"/>
              </a:rPr>
              <a:t>επιστημονικής </a:t>
            </a:r>
            <a:r>
              <a:rPr lang="el-GR" sz="2400" dirty="0" smtClean="0">
                <a:solidFill>
                  <a:schemeClr val="bg1"/>
                </a:solidFill>
                <a:latin typeface="Minion Pro Cond" charset="0"/>
              </a:rPr>
              <a:t>έρευνας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bg1"/>
                </a:solidFill>
                <a:latin typeface="Minion Pro Cond" charset="0"/>
              </a:rPr>
              <a:t>Να κατανοήσετε την έννοια της μεταβλητής και να εκφράζεται απλά παραδείγματα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bg1"/>
                </a:solidFill>
              </a:rPr>
              <a:t>Να ορίζετε τα είδη και τις κατηγορίες της έρευνας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7" name="Επεξήγηση με κάτω βέλος 6"/>
          <p:cNvSpPr/>
          <p:nvPr/>
        </p:nvSpPr>
        <p:spPr>
          <a:xfrm>
            <a:off x="7952664" y="5474613"/>
            <a:ext cx="1143000" cy="8382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7976832" y="5474613"/>
            <a:ext cx="111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dirty="0" smtClean="0">
                <a:solidFill>
                  <a:schemeClr val="bg1"/>
                </a:solidFill>
              </a:rPr>
              <a:t>Ορισμός της έρευνας κάνε ερώτηση τι</a:t>
            </a:r>
            <a:r>
              <a:rPr lang="en-US" sz="1100" dirty="0" smtClean="0">
                <a:solidFill>
                  <a:schemeClr val="bg1"/>
                </a:solidFill>
              </a:rPr>
              <a:t>;</a:t>
            </a:r>
            <a:endParaRPr lang="el-GR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25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Στρογγυλεμένο ορθογώνιο 2"/>
          <p:cNvSpPr>
            <a:spLocks noChangeArrowheads="1"/>
          </p:cNvSpPr>
          <p:nvPr/>
        </p:nvSpPr>
        <p:spPr bwMode="auto">
          <a:xfrm>
            <a:off x="287339" y="306388"/>
            <a:ext cx="8323262" cy="936625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l-GR" sz="5400" dirty="0">
                <a:solidFill>
                  <a:schemeClr val="bg1"/>
                </a:solidFill>
                <a:latin typeface="Minion Pro Cond" charset="0"/>
              </a:rPr>
              <a:t>Ορισμός  έρευνας </a:t>
            </a:r>
          </a:p>
        </p:txBody>
      </p:sp>
      <p:sp>
        <p:nvSpPr>
          <p:cNvPr id="5" name="Ορθογώνιο 1"/>
          <p:cNvSpPr>
            <a:spLocks noChangeArrowheads="1"/>
          </p:cNvSpPr>
          <p:nvPr/>
        </p:nvSpPr>
        <p:spPr bwMode="auto">
          <a:xfrm>
            <a:off x="287339" y="1981200"/>
            <a:ext cx="8397876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/>
          <a:p>
            <a:pPr indent="173038" algn="just" eaLnBrk="1" hangingPunct="1"/>
            <a:r>
              <a:rPr lang="el-GR" sz="2800" dirty="0">
                <a:solidFill>
                  <a:schemeClr val="bg1"/>
                </a:solidFill>
              </a:rPr>
              <a:t>Α)Με τον όρο </a:t>
            </a:r>
            <a:r>
              <a:rPr lang="el-GR" sz="2800" u="sng" dirty="0">
                <a:solidFill>
                  <a:srgbClr val="FF0000"/>
                </a:solidFill>
              </a:rPr>
              <a:t>έρευνα</a:t>
            </a:r>
            <a:r>
              <a:rPr lang="el-GR" sz="2800" dirty="0">
                <a:solidFill>
                  <a:srgbClr val="002060"/>
                </a:solidFill>
              </a:rPr>
              <a:t> </a:t>
            </a:r>
            <a:r>
              <a:rPr lang="el-GR" sz="2800" dirty="0">
                <a:solidFill>
                  <a:schemeClr val="bg1"/>
                </a:solidFill>
              </a:rPr>
              <a:t>εννοούμε </a:t>
            </a:r>
            <a:r>
              <a:rPr lang="el-GR" sz="2800" dirty="0">
                <a:solidFill>
                  <a:srgbClr val="FF0000"/>
                </a:solidFill>
              </a:rPr>
              <a:t>το σύνολο των οργανωμένων ενεργειών που γίνονται με σκοπό να ανακαλυφθεί κάτι νέο ή να ερμηνευθεί κάτι που μας ενδιαφέρει</a:t>
            </a:r>
            <a:r>
              <a:rPr lang="el-GR" sz="2800" dirty="0" smtClean="0">
                <a:solidFill>
                  <a:srgbClr val="FF0000"/>
                </a:solidFill>
              </a:rPr>
              <a:t>. (μία νέα γνώση)</a:t>
            </a:r>
            <a:endParaRPr lang="el-GR" sz="2800" dirty="0">
              <a:solidFill>
                <a:srgbClr val="FF0000"/>
              </a:solidFill>
            </a:endParaRPr>
          </a:p>
          <a:p>
            <a:pPr indent="173038" algn="just" eaLnBrk="1" hangingPunct="1"/>
            <a:endParaRPr lang="el-GR" sz="2800" dirty="0" smtClean="0">
              <a:solidFill>
                <a:schemeClr val="bg1"/>
              </a:solidFill>
            </a:endParaRPr>
          </a:p>
          <a:p>
            <a:pPr indent="173038" algn="just" eaLnBrk="1" hangingPunct="1"/>
            <a:r>
              <a:rPr lang="el-GR" sz="2800" dirty="0" smtClean="0">
                <a:solidFill>
                  <a:schemeClr val="bg1"/>
                </a:solidFill>
              </a:rPr>
              <a:t>Β)Η </a:t>
            </a:r>
            <a:r>
              <a:rPr lang="el-GR" sz="2800" dirty="0">
                <a:solidFill>
                  <a:schemeClr val="bg1"/>
                </a:solidFill>
              </a:rPr>
              <a:t>µ</a:t>
            </a:r>
            <a:r>
              <a:rPr lang="el-GR" sz="2800" dirty="0" err="1">
                <a:solidFill>
                  <a:schemeClr val="bg1"/>
                </a:solidFill>
              </a:rPr>
              <a:t>ελέτη</a:t>
            </a:r>
            <a:r>
              <a:rPr lang="el-GR" sz="2800" dirty="0">
                <a:solidFill>
                  <a:schemeClr val="bg1"/>
                </a:solidFill>
              </a:rPr>
              <a:t> και διερεύνηση που αναφέρεται στην ανακάλυψη νέων γεγονότων ή απλά στην επιβεβαίωση των υπαρχόντων. </a:t>
            </a:r>
            <a:endParaRPr lang="el-GR" sz="2800" b="1" dirty="0">
              <a:solidFill>
                <a:schemeClr val="bg1"/>
              </a:solidFill>
            </a:endParaRPr>
          </a:p>
        </p:txBody>
      </p:sp>
      <p:sp>
        <p:nvSpPr>
          <p:cNvPr id="6" name="Επεξήγηση με κάτω βέλος 5"/>
          <p:cNvSpPr/>
          <p:nvPr/>
        </p:nvSpPr>
        <p:spPr>
          <a:xfrm>
            <a:off x="7952664" y="5474613"/>
            <a:ext cx="1143000" cy="8382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TextBox 6"/>
          <p:cNvSpPr txBox="1"/>
          <p:nvPr/>
        </p:nvSpPr>
        <p:spPr>
          <a:xfrm>
            <a:off x="7976832" y="5474613"/>
            <a:ext cx="11188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dirty="0" smtClean="0">
                <a:solidFill>
                  <a:schemeClr val="bg1"/>
                </a:solidFill>
              </a:rPr>
              <a:t>Σημασία της έρευνας</a:t>
            </a:r>
            <a:endParaRPr lang="el-GR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02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Στρογγυλεμένο ορθογώνιο 2"/>
          <p:cNvSpPr>
            <a:spLocks noChangeArrowheads="1"/>
          </p:cNvSpPr>
          <p:nvPr/>
        </p:nvSpPr>
        <p:spPr bwMode="auto">
          <a:xfrm>
            <a:off x="457200" y="152400"/>
            <a:ext cx="8323262" cy="936625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l-GR" sz="4000" dirty="0">
                <a:latin typeface="Minion Pro Cond" charset="0"/>
              </a:rPr>
              <a:t> </a:t>
            </a:r>
            <a:r>
              <a:rPr lang="el-GR" sz="4000" dirty="0" smtClean="0">
                <a:solidFill>
                  <a:schemeClr val="bg1"/>
                </a:solidFill>
                <a:latin typeface="Minion Pro Cond" charset="0"/>
              </a:rPr>
              <a:t>Η </a:t>
            </a:r>
            <a:r>
              <a:rPr lang="el-GR" sz="4800" dirty="0">
                <a:solidFill>
                  <a:schemeClr val="bg1"/>
                </a:solidFill>
                <a:latin typeface="Minion Pro Cond" charset="0"/>
              </a:rPr>
              <a:t>Σημασία της  έρευνας       </a:t>
            </a:r>
          </a:p>
        </p:txBody>
      </p:sp>
      <p:sp>
        <p:nvSpPr>
          <p:cNvPr id="5" name="Rectangle 3"/>
          <p:cNvSpPr>
            <a:spLocks noRot="1" noChangeArrowheads="1"/>
          </p:cNvSpPr>
          <p:nvPr/>
        </p:nvSpPr>
        <p:spPr bwMode="auto">
          <a:xfrm>
            <a:off x="-166449" y="1089025"/>
            <a:ext cx="8911654" cy="2165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/>
          <a:p>
            <a:pPr marL="839788" lvl="1" indent="-382588" eaLnBrk="1" hangingPunct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l-GR" altLang="el-GR" sz="2500" b="1" dirty="0">
              <a:solidFill>
                <a:schemeClr val="bg1"/>
              </a:solidFill>
            </a:endParaRPr>
          </a:p>
          <a:p>
            <a:pPr marL="571500" indent="-36513" algn="just" eaLnBrk="1" hangingPunct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l-GR" altLang="el-GR" sz="2500" b="1" dirty="0">
                <a:solidFill>
                  <a:schemeClr val="bg1"/>
                </a:solidFill>
              </a:rPr>
              <a:t>        </a:t>
            </a:r>
            <a:r>
              <a:rPr lang="el-GR" altLang="el-GR" sz="2500" dirty="0">
                <a:solidFill>
                  <a:schemeClr val="bg1"/>
                </a:solidFill>
              </a:rPr>
              <a:t>Η έρευνα είναι μια από τις σημαντικότερες δραστηριότητες στη σύγχρονη εποχή και αφορά όλους τους τομείς της ανθρώπινης δραστηριότητας.</a:t>
            </a:r>
            <a:endParaRPr lang="en-US" altLang="el-GR" sz="2500" dirty="0">
              <a:solidFill>
                <a:schemeClr val="bg1"/>
              </a:solidFill>
            </a:endParaRPr>
          </a:p>
          <a:p>
            <a:pPr marL="571500" indent="-36513" algn="just" eaLnBrk="1" hangingPunct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altLang="el-GR" sz="2500" dirty="0">
                <a:solidFill>
                  <a:schemeClr val="bg1"/>
                </a:solidFill>
              </a:rPr>
              <a:t>       </a:t>
            </a:r>
            <a:r>
              <a:rPr lang="el-GR" altLang="el-GR" sz="2500" dirty="0">
                <a:solidFill>
                  <a:schemeClr val="bg1"/>
                </a:solidFill>
              </a:rPr>
              <a:t> Τα επιτεύγματα της επιστημονικής έρευνας είναι ιδιαίτερα αισθητά στις θετικές επιστήμες και οι επιδράσεις τους φαίνονται στην καθημερινή μας ζωή.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4335" y="3505200"/>
            <a:ext cx="8928992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36513" algn="just" eaLnBrk="1" hangingPunct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l-GR" altLang="el-GR" sz="2500" dirty="0">
                <a:solidFill>
                  <a:schemeClr val="bg1"/>
                </a:solidFill>
              </a:rPr>
              <a:t>Έτσι η έρευνα:</a:t>
            </a:r>
          </a:p>
          <a:p>
            <a:pPr marL="1131888" lvl="2" indent="-217488" algn="just" eaLnBrk="1" hangingPunct="1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l-GR" altLang="el-GR" sz="2500" dirty="0">
                <a:solidFill>
                  <a:schemeClr val="bg1"/>
                </a:solidFill>
              </a:rPr>
              <a:t>Βελτιώνει όλο το φάσμα δραστηριοτήτων της βιομηχανίας ή της επιχείρησης.</a:t>
            </a:r>
          </a:p>
          <a:p>
            <a:pPr marL="1131888" lvl="2" indent="-217488" algn="just" eaLnBrk="1" hangingPunct="1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l-GR" altLang="el-GR" sz="2500" dirty="0">
                <a:solidFill>
                  <a:schemeClr val="bg1"/>
                </a:solidFill>
              </a:rPr>
              <a:t>Συμβάλλει στην καταπολέμηση ασθενειών</a:t>
            </a:r>
          </a:p>
          <a:p>
            <a:pPr marL="1131888" lvl="2" indent="-217488" algn="just" eaLnBrk="1" hangingPunct="1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l-GR" altLang="el-GR" sz="2500" dirty="0">
                <a:solidFill>
                  <a:schemeClr val="bg1"/>
                </a:solidFill>
              </a:rPr>
              <a:t>Δημιουργεί ανθεκτικές ποικιλίες φυτών σε έντομα ή ζιζάνια</a:t>
            </a:r>
          </a:p>
          <a:p>
            <a:pPr marL="1131888" lvl="2" indent="-217488" algn="just" eaLnBrk="1" hangingPunct="1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l-GR" altLang="el-GR" sz="2500" dirty="0">
                <a:solidFill>
                  <a:schemeClr val="bg1"/>
                </a:solidFill>
              </a:rPr>
              <a:t>Βελτιώνει τις σύγχρονες κατασκευές </a:t>
            </a:r>
          </a:p>
          <a:p>
            <a:pPr marL="1131888" lvl="2" indent="-217488" algn="just" eaLnBrk="1" hangingPunct="1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l-GR" altLang="el-GR" sz="2500" dirty="0">
                <a:solidFill>
                  <a:schemeClr val="bg1"/>
                </a:solidFill>
              </a:rPr>
              <a:t>Μπορεί να μας οδηγήσει σε εφευρέσεις      </a:t>
            </a:r>
            <a:r>
              <a:rPr lang="el-GR" altLang="el-GR" sz="2500" dirty="0" err="1">
                <a:solidFill>
                  <a:schemeClr val="bg1"/>
                </a:solidFill>
              </a:rPr>
              <a:t>κ.λ.π</a:t>
            </a:r>
            <a:r>
              <a:rPr lang="el-GR" altLang="el-GR" sz="25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7069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4"/>
          <p:cNvSpPr>
            <a:spLocks noChangeArrowheads="1"/>
          </p:cNvSpPr>
          <p:nvPr/>
        </p:nvSpPr>
        <p:spPr bwMode="auto">
          <a:xfrm>
            <a:off x="609600" y="304800"/>
            <a:ext cx="8059422" cy="3516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/>
          <a:p>
            <a:pPr indent="173038" algn="just" eaLnBrk="1" hangingPunct="1"/>
            <a:r>
              <a:rPr lang="el-GR" sz="2300" dirty="0" smtClean="0">
                <a:solidFill>
                  <a:schemeClr val="bg1"/>
                </a:solidFill>
              </a:rPr>
              <a:t>φαινομένων </a:t>
            </a:r>
            <a:r>
              <a:rPr lang="el-GR" sz="2300" dirty="0">
                <a:solidFill>
                  <a:schemeClr val="bg1"/>
                </a:solidFill>
              </a:rPr>
              <a:t>(επιστήμη</a:t>
            </a:r>
            <a:r>
              <a:rPr lang="el-GR" sz="2300" dirty="0" smtClean="0">
                <a:solidFill>
                  <a:schemeClr val="bg1"/>
                </a:solidFill>
              </a:rPr>
              <a:t>)</a:t>
            </a:r>
            <a:endParaRPr lang="en-US" sz="2300" dirty="0" smtClean="0">
              <a:solidFill>
                <a:schemeClr val="bg1"/>
              </a:solidFill>
            </a:endParaRP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el-GR" sz="2300" dirty="0" smtClean="0">
                <a:solidFill>
                  <a:schemeClr val="bg1"/>
                </a:solidFill>
              </a:rPr>
              <a:t>Στη δημιουργία </a:t>
            </a:r>
            <a:r>
              <a:rPr lang="el-GR" sz="2300" dirty="0">
                <a:solidFill>
                  <a:schemeClr val="bg1"/>
                </a:solidFill>
              </a:rPr>
              <a:t>συνθετικών </a:t>
            </a:r>
            <a:r>
              <a:rPr lang="el-GR" sz="2300" dirty="0" smtClean="0">
                <a:solidFill>
                  <a:schemeClr val="bg1"/>
                </a:solidFill>
              </a:rPr>
              <a:t>υλικών </a:t>
            </a:r>
            <a:endParaRPr lang="en-US" sz="2300" dirty="0" smtClean="0">
              <a:solidFill>
                <a:schemeClr val="bg1"/>
              </a:solidFill>
            </a:endParaRP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el-GR" sz="2300" dirty="0" smtClean="0">
                <a:solidFill>
                  <a:schemeClr val="bg1"/>
                </a:solidFill>
              </a:rPr>
              <a:t>Στη </a:t>
            </a:r>
            <a:r>
              <a:rPr lang="el-GR" sz="2300" dirty="0">
                <a:solidFill>
                  <a:schemeClr val="bg1"/>
                </a:solidFill>
              </a:rPr>
              <a:t>βελτίωση συνθηκών </a:t>
            </a:r>
            <a:r>
              <a:rPr lang="el-GR" sz="2300" dirty="0" smtClean="0">
                <a:solidFill>
                  <a:schemeClr val="bg1"/>
                </a:solidFill>
              </a:rPr>
              <a:t>εργασίας</a:t>
            </a:r>
            <a:endParaRPr lang="en-US" sz="2300" dirty="0" smtClean="0">
              <a:solidFill>
                <a:schemeClr val="bg1"/>
              </a:solidFill>
            </a:endParaRP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chemeClr val="bg1"/>
                </a:solidFill>
              </a:rPr>
              <a:t>Σ</a:t>
            </a:r>
            <a:r>
              <a:rPr lang="el-GR" sz="2300" dirty="0" smtClean="0">
                <a:solidFill>
                  <a:schemeClr val="bg1"/>
                </a:solidFill>
              </a:rPr>
              <a:t>το </a:t>
            </a:r>
            <a:r>
              <a:rPr lang="el-GR" sz="2300" dirty="0">
                <a:solidFill>
                  <a:schemeClr val="bg1"/>
                </a:solidFill>
              </a:rPr>
              <a:t>σχεδιασμό νέων προϊόντων </a:t>
            </a:r>
            <a:r>
              <a:rPr lang="el-GR" sz="2300" dirty="0" smtClean="0">
                <a:solidFill>
                  <a:schemeClr val="bg1"/>
                </a:solidFill>
              </a:rPr>
              <a:t>(</a:t>
            </a:r>
            <a:r>
              <a:rPr lang="el-GR" sz="2300" dirty="0">
                <a:solidFill>
                  <a:schemeClr val="bg1"/>
                </a:solidFill>
              </a:rPr>
              <a:t>τεχνολογία</a:t>
            </a:r>
            <a:r>
              <a:rPr lang="el-GR" sz="2300" dirty="0" smtClean="0">
                <a:solidFill>
                  <a:schemeClr val="bg1"/>
                </a:solidFill>
              </a:rPr>
              <a:t>)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endParaRPr lang="en-US" sz="2300" dirty="0">
              <a:solidFill>
                <a:schemeClr val="bg1"/>
              </a:solidFill>
            </a:endParaRP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el-GR" sz="2300" dirty="0" smtClean="0">
                <a:solidFill>
                  <a:schemeClr val="bg1"/>
                </a:solidFill>
              </a:rPr>
              <a:t>Στη βελτίωση </a:t>
            </a:r>
            <a:r>
              <a:rPr lang="el-GR" sz="2300" dirty="0">
                <a:solidFill>
                  <a:schemeClr val="bg1"/>
                </a:solidFill>
              </a:rPr>
              <a:t>βιομηχανικών </a:t>
            </a:r>
            <a:r>
              <a:rPr lang="el-GR" sz="2300" dirty="0" smtClean="0">
                <a:solidFill>
                  <a:schemeClr val="bg1"/>
                </a:solidFill>
              </a:rPr>
              <a:t>προϊόντων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el-GR" sz="2300" dirty="0" smtClean="0">
                <a:solidFill>
                  <a:schemeClr val="bg1"/>
                </a:solidFill>
              </a:rPr>
              <a:t>Στη </a:t>
            </a:r>
            <a:r>
              <a:rPr lang="el-GR" sz="2300" dirty="0">
                <a:solidFill>
                  <a:schemeClr val="bg1"/>
                </a:solidFill>
              </a:rPr>
              <a:t>βελτίωση βιομηχανικών διαδικασιών 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l-GR" sz="2300" dirty="0" smtClean="0">
                <a:solidFill>
                  <a:schemeClr val="bg1"/>
                </a:solidFill>
              </a:rPr>
              <a:t>παραγωγής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el-GR" sz="2300" dirty="0" smtClean="0">
                <a:solidFill>
                  <a:schemeClr val="bg1"/>
                </a:solidFill>
              </a:rPr>
              <a:t>Στη </a:t>
            </a:r>
            <a:r>
              <a:rPr lang="el-GR" sz="2300" dirty="0">
                <a:solidFill>
                  <a:schemeClr val="bg1"/>
                </a:solidFill>
              </a:rPr>
              <a:t>προστασία του περιβάλλοντος από συγκεκριμένους κατά περίπτωση </a:t>
            </a:r>
            <a:r>
              <a:rPr lang="el-GR" sz="2300" dirty="0" smtClean="0">
                <a:solidFill>
                  <a:schemeClr val="bg1"/>
                </a:solidFill>
              </a:rPr>
              <a:t>ρύπους</a:t>
            </a:r>
            <a:r>
              <a:rPr lang="en-GB" altLang="el-GR" sz="2300" dirty="0" smtClean="0">
                <a:solidFill>
                  <a:schemeClr val="bg1"/>
                </a:solidFill>
              </a:rPr>
              <a:t> 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el-GR" sz="2300" dirty="0" smtClean="0">
                <a:solidFill>
                  <a:schemeClr val="bg1"/>
                </a:solidFill>
              </a:rPr>
              <a:t>Στη </a:t>
            </a:r>
            <a:r>
              <a:rPr lang="el-GR" sz="2300" dirty="0">
                <a:solidFill>
                  <a:schemeClr val="bg1"/>
                </a:solidFill>
              </a:rPr>
              <a:t>καλύτερη αξιοποίηση των πρώτων </a:t>
            </a:r>
            <a:r>
              <a:rPr lang="el-GR" sz="2300" dirty="0" smtClean="0">
                <a:solidFill>
                  <a:schemeClr val="bg1"/>
                </a:solidFill>
              </a:rPr>
              <a:t>υλών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838200" y="4038600"/>
            <a:ext cx="69128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038" algn="just" eaLnBrk="1" hangingPunct="1"/>
            <a:r>
              <a:rPr lang="el-GR" sz="2400" dirty="0" smtClean="0">
                <a:solidFill>
                  <a:schemeClr val="bg1"/>
                </a:solidFill>
              </a:rPr>
              <a:t> </a:t>
            </a:r>
            <a:r>
              <a:rPr lang="el-GR" altLang="el-GR" sz="2400" dirty="0">
                <a:solidFill>
                  <a:schemeClr val="bg1"/>
                </a:solidFill>
              </a:rPr>
              <a:t>Α</a:t>
            </a:r>
            <a:r>
              <a:rPr lang="en-GB" altLang="el-GR" sz="2400" dirty="0" err="1">
                <a:solidFill>
                  <a:schemeClr val="bg1"/>
                </a:solidFill>
              </a:rPr>
              <a:t>ρχίζει</a:t>
            </a:r>
            <a:r>
              <a:rPr lang="en-GB" altLang="el-GR" sz="2400" dirty="0">
                <a:solidFill>
                  <a:schemeClr val="bg1"/>
                </a:solidFill>
              </a:rPr>
              <a:t> από μ</a:t>
            </a:r>
            <a:r>
              <a:rPr lang="el-GR" altLang="el-GR" sz="2400" dirty="0">
                <a:solidFill>
                  <a:schemeClr val="bg1"/>
                </a:solidFill>
              </a:rPr>
              <a:t>ί</a:t>
            </a:r>
            <a:r>
              <a:rPr lang="en-GB" altLang="el-GR" sz="2400" dirty="0">
                <a:solidFill>
                  <a:schemeClr val="bg1"/>
                </a:solidFill>
              </a:rPr>
              <a:t>α </a:t>
            </a:r>
            <a:r>
              <a:rPr lang="el-GR" altLang="el-GR" sz="2400" dirty="0" err="1">
                <a:solidFill>
                  <a:schemeClr val="bg1"/>
                </a:solidFill>
              </a:rPr>
              <a:t>ι</a:t>
            </a:r>
            <a:r>
              <a:rPr lang="en-GB" altLang="el-GR" sz="2400" dirty="0" err="1" smtClean="0">
                <a:solidFill>
                  <a:schemeClr val="bg1"/>
                </a:solidFill>
              </a:rPr>
              <a:t>δέ</a:t>
            </a:r>
            <a:r>
              <a:rPr lang="en-GB" altLang="el-GR" sz="2400" dirty="0" smtClean="0">
                <a:solidFill>
                  <a:schemeClr val="bg1"/>
                </a:solidFill>
              </a:rPr>
              <a:t>α</a:t>
            </a:r>
            <a:r>
              <a:rPr lang="en-GB" altLang="el-GR" sz="2400" dirty="0">
                <a:solidFill>
                  <a:schemeClr val="bg1"/>
                </a:solidFill>
              </a:rPr>
              <a:t>,</a:t>
            </a:r>
            <a:r>
              <a:rPr lang="el-GR" altLang="el-GR" sz="2400" dirty="0">
                <a:solidFill>
                  <a:schemeClr val="bg1"/>
                </a:solidFill>
              </a:rPr>
              <a:t> που μπορεί να βασίζεται :</a:t>
            </a:r>
            <a:endParaRPr lang="en-GB" altLang="el-GR" sz="2400" dirty="0">
              <a:solidFill>
                <a:schemeClr val="bg1"/>
              </a:solidFill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GB" altLang="el-GR" sz="2400" dirty="0" err="1">
                <a:solidFill>
                  <a:srgbClr val="FF0000"/>
                </a:solidFill>
              </a:rPr>
              <a:t>Τυχ</a:t>
            </a:r>
            <a:r>
              <a:rPr lang="en-GB" altLang="el-GR" sz="2400" dirty="0">
                <a:solidFill>
                  <a:srgbClr val="FF0000"/>
                </a:solidFill>
              </a:rPr>
              <a:t>αία παρατήρηση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GB" altLang="el-GR" sz="2400" dirty="0" err="1">
                <a:solidFill>
                  <a:srgbClr val="FF0000"/>
                </a:solidFill>
              </a:rPr>
              <a:t>Ερευνητική</a:t>
            </a:r>
            <a:r>
              <a:rPr lang="en-GB" altLang="el-GR" sz="2400" dirty="0">
                <a:solidFill>
                  <a:srgbClr val="FF0000"/>
                </a:solidFill>
              </a:rPr>
              <a:t> </a:t>
            </a:r>
            <a:r>
              <a:rPr lang="en-GB" altLang="el-GR" sz="2400" dirty="0" err="1">
                <a:solidFill>
                  <a:srgbClr val="FF0000"/>
                </a:solidFill>
              </a:rPr>
              <a:t>συζήτηση</a:t>
            </a:r>
            <a:endParaRPr lang="en-GB" altLang="el-GR" sz="2400" dirty="0">
              <a:solidFill>
                <a:srgbClr val="FF0000"/>
              </a:solidFill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GB" altLang="el-GR" sz="2400" dirty="0" err="1">
                <a:solidFill>
                  <a:srgbClr val="FF0000"/>
                </a:solidFill>
              </a:rPr>
              <a:t>Μελέτη</a:t>
            </a:r>
            <a:r>
              <a:rPr lang="en-GB" altLang="el-GR" sz="2400" dirty="0">
                <a:solidFill>
                  <a:srgbClr val="FF0000"/>
                </a:solidFill>
              </a:rPr>
              <a:t> βιβ</a:t>
            </a:r>
            <a:r>
              <a:rPr lang="en-GB" altLang="el-GR" sz="2400" dirty="0" err="1">
                <a:solidFill>
                  <a:srgbClr val="FF0000"/>
                </a:solidFill>
              </a:rPr>
              <a:t>λιογρ</a:t>
            </a:r>
            <a:r>
              <a:rPr lang="en-GB" altLang="el-GR" sz="2400" dirty="0">
                <a:solidFill>
                  <a:srgbClr val="FF0000"/>
                </a:solidFill>
              </a:rPr>
              <a:t>αφίας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GB" altLang="el-GR" sz="2400" dirty="0" err="1">
                <a:solidFill>
                  <a:srgbClr val="FF0000"/>
                </a:solidFill>
              </a:rPr>
              <a:t>Έμ</a:t>
            </a:r>
            <a:r>
              <a:rPr lang="en-GB" altLang="el-GR" sz="2400" dirty="0">
                <a:solidFill>
                  <a:srgbClr val="FF0000"/>
                </a:solidFill>
              </a:rPr>
              <a:t>πνευση </a:t>
            </a:r>
          </a:p>
        </p:txBody>
      </p:sp>
    </p:spTree>
    <p:extLst>
      <p:ext uri="{BB962C8B-B14F-4D97-AF65-F5344CB8AC3E}">
        <p14:creationId xmlns:p14="http://schemas.microsoft.com/office/powerpoint/2010/main" val="3245046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Στρογγυλεμένο ορθογώνιο 1"/>
          <p:cNvSpPr>
            <a:spLocks noChangeArrowheads="1"/>
          </p:cNvSpPr>
          <p:nvPr/>
        </p:nvSpPr>
        <p:spPr bwMode="auto">
          <a:xfrm>
            <a:off x="287339" y="266700"/>
            <a:ext cx="8399461" cy="1230987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l-GR" sz="4000" dirty="0">
                <a:solidFill>
                  <a:schemeClr val="bg1"/>
                </a:solidFill>
                <a:latin typeface="Minion Pro Cond" charset="0"/>
              </a:rPr>
              <a:t>  </a:t>
            </a:r>
            <a:r>
              <a:rPr lang="el-GR" sz="3600" dirty="0">
                <a:solidFill>
                  <a:schemeClr val="bg1"/>
                </a:solidFill>
                <a:latin typeface="Minion Pro Cond" charset="0"/>
              </a:rPr>
              <a:t>Χαρακτηριστικά επιστημονικής </a:t>
            </a:r>
            <a:r>
              <a:rPr lang="el-GR" sz="3600" dirty="0" smtClean="0">
                <a:solidFill>
                  <a:schemeClr val="bg1"/>
                </a:solidFill>
                <a:latin typeface="Minion Pro Cond" charset="0"/>
              </a:rPr>
              <a:t>έρευνας </a:t>
            </a:r>
            <a:endParaRPr lang="el-GR" sz="3600" dirty="0">
              <a:solidFill>
                <a:schemeClr val="bg1"/>
              </a:solidFill>
              <a:latin typeface="Minion Pro Cond" charset="0"/>
            </a:endParaRPr>
          </a:p>
        </p:txBody>
      </p:sp>
      <p:sp>
        <p:nvSpPr>
          <p:cNvPr id="8" name="Rectangle 4"/>
          <p:cNvSpPr>
            <a:spLocks noRot="1" noChangeArrowheads="1"/>
          </p:cNvSpPr>
          <p:nvPr/>
        </p:nvSpPr>
        <p:spPr bwMode="auto">
          <a:xfrm>
            <a:off x="59181" y="1905000"/>
            <a:ext cx="8475219" cy="4244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>
            <a:lvl1pPr marL="571500" indent="239713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39788" indent="-382588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795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795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795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795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 algn="just" eaLnBrk="1" hangingPunct="1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None/>
              <a:defRPr/>
            </a:pPr>
            <a:r>
              <a:rPr lang="el-GR" altLang="el-GR" sz="3400" dirty="0" smtClean="0">
                <a:solidFill>
                  <a:schemeClr val="bg1"/>
                </a:solidFill>
              </a:rPr>
              <a:t> </a:t>
            </a:r>
            <a:r>
              <a:rPr lang="el-GR" altLang="el-GR" sz="2400" dirty="0" smtClean="0">
                <a:solidFill>
                  <a:schemeClr val="bg1"/>
                </a:solidFill>
              </a:rPr>
              <a:t>Η επιστημονική έρευνα έχει μια  </a:t>
            </a:r>
            <a:endParaRPr lang="en-US" altLang="el-GR" sz="2400" dirty="0" smtClean="0">
              <a:solidFill>
                <a:schemeClr val="bg1"/>
              </a:solidFill>
            </a:endParaRPr>
          </a:p>
          <a:p>
            <a:pPr marL="1085850" indent="-514350" eaLnBrk="1" hangingPunct="1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el-GR" altLang="el-GR" sz="2400" dirty="0" smtClean="0">
                <a:solidFill>
                  <a:srgbClr val="FF0000"/>
                </a:solidFill>
              </a:rPr>
              <a:t>Αφετηρία </a:t>
            </a:r>
            <a:endParaRPr lang="el-GR" altLang="el-GR" sz="2400" dirty="0">
              <a:solidFill>
                <a:srgbClr val="FF0000"/>
              </a:solidFill>
            </a:endParaRPr>
          </a:p>
          <a:p>
            <a:pPr marL="1085850" indent="-514350" eaLnBrk="1" hangingPunct="1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el-GR" altLang="el-GR" sz="2400" dirty="0" smtClean="0">
                <a:solidFill>
                  <a:srgbClr val="FF0000"/>
                </a:solidFill>
              </a:rPr>
              <a:t>Ένα συγκεκριμένο πρόβλημα ή υπόθεση.</a:t>
            </a:r>
            <a:endParaRPr lang="en-US" altLang="el-GR" sz="2400" dirty="0" smtClean="0">
              <a:solidFill>
                <a:srgbClr val="FF0000"/>
              </a:solidFill>
            </a:endParaRPr>
          </a:p>
          <a:p>
            <a:pPr marL="1085850" indent="-514350" eaLnBrk="1" hangingPunct="1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el-GR" altLang="el-GR" sz="2400" dirty="0" smtClean="0">
                <a:solidFill>
                  <a:srgbClr val="FF0000"/>
                </a:solidFill>
              </a:rPr>
              <a:t>Στηρίζεται σε συστηματική και μεθοδική εργασία (σε θεωρητικό και πειραματικό επίπεδο) που τη διακρίνει αυστηρή λογική, με σκοπό να προταθεί λύση στο πρόβλημα ή με σκοπό την επαλήθευση ή την απόρριψη της υπόθεσης που διατυπώθηκε.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None/>
              <a:defRPr/>
            </a:pPr>
            <a:r>
              <a:rPr lang="el-GR" altLang="el-GR" sz="1600" dirty="0" smtClean="0">
                <a:solidFill>
                  <a:schemeClr val="hlink"/>
                </a:solidFill>
              </a:rPr>
              <a:t> </a:t>
            </a:r>
            <a:endParaRPr lang="el-GR" altLang="el-GR" sz="3400" dirty="0">
              <a:solidFill>
                <a:schemeClr val="hlink"/>
              </a:solidFill>
            </a:endParaRPr>
          </a:p>
          <a:p>
            <a:pPr marL="1028700" indent="-457200" eaLnBrk="1" hangingPunct="1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l-GR" altLang="el-GR" sz="3400" dirty="0" smtClean="0"/>
              <a:t> </a:t>
            </a:r>
            <a:r>
              <a:rPr lang="el-GR" altLang="el-GR" sz="2400" dirty="0" smtClean="0">
                <a:solidFill>
                  <a:schemeClr val="bg1"/>
                </a:solidFill>
              </a:rPr>
              <a:t>Η επιστημονική έρευνα δέχεται ότι για να είναι η γνώση έγκυρη πρέπει να επαληθεύεται από τα εμπειρικά δεδομένα.</a:t>
            </a:r>
          </a:p>
        </p:txBody>
      </p:sp>
      <p:sp>
        <p:nvSpPr>
          <p:cNvPr id="9" name="Επεξήγηση με κάτω βέλος 8"/>
          <p:cNvSpPr/>
          <p:nvPr/>
        </p:nvSpPr>
        <p:spPr>
          <a:xfrm>
            <a:off x="7952664" y="5474613"/>
            <a:ext cx="1143000" cy="8382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TextBox 9"/>
          <p:cNvSpPr txBox="1"/>
          <p:nvPr/>
        </p:nvSpPr>
        <p:spPr>
          <a:xfrm>
            <a:off x="7976832" y="5474613"/>
            <a:ext cx="11188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dirty="0" smtClean="0">
                <a:solidFill>
                  <a:schemeClr val="bg1"/>
                </a:solidFill>
              </a:rPr>
              <a:t>Χαρακτηριστικά της έρευνας</a:t>
            </a:r>
            <a:endParaRPr lang="el-GR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103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Στρογγυλεμένο ορθογώνιο 1"/>
          <p:cNvSpPr>
            <a:spLocks noChangeArrowheads="1"/>
          </p:cNvSpPr>
          <p:nvPr/>
        </p:nvSpPr>
        <p:spPr bwMode="auto">
          <a:xfrm>
            <a:off x="287339" y="177800"/>
            <a:ext cx="8551862" cy="936625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l-GR" sz="2800" dirty="0">
                <a:latin typeface="Minion Pro Cond" charset="0"/>
              </a:rPr>
              <a:t>  </a:t>
            </a:r>
            <a:r>
              <a:rPr lang="el-GR" sz="2800" dirty="0">
                <a:solidFill>
                  <a:schemeClr val="bg1"/>
                </a:solidFill>
                <a:latin typeface="Minion Pro Cond" charset="0"/>
              </a:rPr>
              <a:t>Χαρακτηριστικά επιστημονικής έρευνας </a:t>
            </a:r>
          </a:p>
        </p:txBody>
      </p:sp>
      <p:sp>
        <p:nvSpPr>
          <p:cNvPr id="5" name="Ορθογώνιο 4"/>
          <p:cNvSpPr>
            <a:spLocks noChangeArrowheads="1"/>
          </p:cNvSpPr>
          <p:nvPr/>
        </p:nvSpPr>
        <p:spPr bwMode="auto">
          <a:xfrm>
            <a:off x="187325" y="1147763"/>
            <a:ext cx="8499475" cy="540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 eaLnBrk="1" hangingPunct="1">
              <a:buFont typeface="Wingdings" charset="0"/>
              <a:buChar char="ü"/>
            </a:pPr>
            <a:r>
              <a:rPr lang="el-GR" sz="2000" dirty="0">
                <a:solidFill>
                  <a:srgbClr val="FF0000"/>
                </a:solidFill>
              </a:rPr>
              <a:t>Απορρίπτει τις προσωπικές εμπειρίες ως μεθόδους απόκτησης γνώσης </a:t>
            </a:r>
            <a:r>
              <a:rPr lang="el-GR" sz="2000" dirty="0">
                <a:solidFill>
                  <a:schemeClr val="bg1"/>
                </a:solidFill>
              </a:rPr>
              <a:t>και  δέχεται ως έγκυρη και αξιόπιστη γνώση μόνον αυτή που μπορεί να      επαληθευτεί από την εμπειρική πραγματικότητα.</a:t>
            </a:r>
          </a:p>
          <a:p>
            <a:pPr marL="342900" indent="-342900" algn="just" eaLnBrk="1" hangingPunct="1">
              <a:buFont typeface="Wingdings" charset="0"/>
              <a:buChar char="ü"/>
            </a:pPr>
            <a:r>
              <a:rPr lang="el-GR" sz="2000" dirty="0">
                <a:solidFill>
                  <a:srgbClr val="FF0000"/>
                </a:solidFill>
              </a:rPr>
              <a:t>Ασχολείται με την ανακάλυψη νέων γνώσεων.</a:t>
            </a: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chemeClr val="bg1"/>
                </a:solidFill>
              </a:rPr>
              <a:t>Καμιά φορά όμως μια έρευνα μπορεί να είναι επανάληψη κάποιας άλλης με σκοπό επαλήθευση ή διόρθωση των ευρημάτων της.</a:t>
            </a:r>
          </a:p>
          <a:p>
            <a:pPr marL="342900" indent="-342900" algn="just" eaLnBrk="1" hangingPunct="1">
              <a:buFont typeface="Wingdings" charset="0"/>
              <a:buChar char="ü"/>
            </a:pPr>
            <a:r>
              <a:rPr lang="el-GR" sz="2000" dirty="0">
                <a:solidFill>
                  <a:srgbClr val="002060"/>
                </a:solidFill>
              </a:rPr>
              <a:t> </a:t>
            </a:r>
            <a:r>
              <a:rPr lang="el-GR" sz="2000" dirty="0">
                <a:solidFill>
                  <a:srgbClr val="FF0000"/>
                </a:solidFill>
              </a:rPr>
              <a:t>Στηρίζεται σε συστηματική και μεθοδική εργασία που τη διακρίνει αυστηρή λογική.</a:t>
            </a:r>
          </a:p>
          <a:p>
            <a:pPr marL="342900" indent="-342900" algn="just" eaLnBrk="1" hangingPunct="1">
              <a:buFont typeface="Wingdings" charset="0"/>
              <a:buChar char="ü"/>
            </a:pPr>
            <a:r>
              <a:rPr lang="el-GR" sz="2000" dirty="0">
                <a:solidFill>
                  <a:srgbClr val="FF0000"/>
                </a:solidFill>
              </a:rPr>
              <a:t>Η διερεύνηση του προβλήματος και η επαλήθευση ή η απόρριψη της υπόθεσης γίνεται κάτω από ελεγχόμενες συνθήκες </a:t>
            </a:r>
            <a:r>
              <a:rPr lang="el-GR" sz="2000" dirty="0">
                <a:solidFill>
                  <a:schemeClr val="bg1"/>
                </a:solidFill>
              </a:rPr>
              <a:t>ενώ καταβάλλεται προσπάθεια για μεγιστοποίηση αντικειμενικότητας στις μετρήσεις και για αντικειμενική ανάλυση των δεδομένων.</a:t>
            </a:r>
          </a:p>
          <a:p>
            <a:pPr marL="342900" indent="-342900" algn="just" eaLnBrk="1" hangingPunct="1">
              <a:buFont typeface="Wingdings" charset="0"/>
              <a:buChar char="ü"/>
            </a:pPr>
            <a:r>
              <a:rPr lang="el-GR" sz="2000" dirty="0">
                <a:solidFill>
                  <a:srgbClr val="FF0000"/>
                </a:solidFill>
              </a:rPr>
              <a:t>Τα πορίσματα της επιστημονικής έρευνας δεν είναι τελεσίδικη γνώση. Κάθε εύρημα ισχύει "</a:t>
            </a:r>
            <a:r>
              <a:rPr lang="el-GR" sz="2000" dirty="0">
                <a:solidFill>
                  <a:schemeClr val="bg1"/>
                </a:solidFill>
              </a:rPr>
              <a:t>μέχρις αποδείξεως του εναντίου</a:t>
            </a:r>
            <a:r>
              <a:rPr lang="el-GR" sz="2000" dirty="0">
                <a:solidFill>
                  <a:srgbClr val="FF0000"/>
                </a:solidFill>
              </a:rPr>
              <a:t>"</a:t>
            </a:r>
          </a:p>
          <a:p>
            <a:pPr marL="342900" indent="-342900" algn="just" eaLnBrk="1" hangingPunct="1">
              <a:buFont typeface="Wingdings" charset="0"/>
              <a:buChar char="ü"/>
            </a:pPr>
            <a:r>
              <a:rPr lang="el-GR" sz="2000" dirty="0">
                <a:solidFill>
                  <a:srgbClr val="FF0000"/>
                </a:solidFill>
              </a:rPr>
              <a:t>Απολήγει σε μια γραπτή μελέτη</a:t>
            </a:r>
            <a:r>
              <a:rPr lang="el-GR" sz="2000" dirty="0">
                <a:solidFill>
                  <a:schemeClr val="bg1"/>
                </a:solidFill>
              </a:rPr>
              <a:t>,</a:t>
            </a:r>
            <a:r>
              <a:rPr lang="el-GR" sz="2000" dirty="0"/>
              <a:t> </a:t>
            </a:r>
            <a:r>
              <a:rPr lang="el-GR" sz="2000" dirty="0">
                <a:solidFill>
                  <a:schemeClr val="bg1"/>
                </a:solidFill>
              </a:rPr>
              <a:t>η οποία είναι στη διάθεση κάθε ενδιαφερομένου.</a:t>
            </a:r>
          </a:p>
          <a:p>
            <a:pPr marL="342900" indent="-342900" algn="just" eaLnBrk="1" hangingPunct="1">
              <a:buFont typeface="Wingdings" charset="0"/>
              <a:buChar char="ü"/>
            </a:pPr>
            <a:r>
              <a:rPr lang="el-GR" sz="2000" dirty="0">
                <a:solidFill>
                  <a:srgbClr val="FF0000"/>
                </a:solidFill>
              </a:rPr>
              <a:t>Δίνει έμφαση στην ανακάλυψη γενικών αρχών και στη διατύπωση θεωριών.</a:t>
            </a:r>
          </a:p>
          <a:p>
            <a:pPr marL="342900" indent="-342900" algn="just" eaLnBrk="1" hangingPunct="1">
              <a:buFont typeface="Wingdings" charset="0"/>
              <a:buChar char="ü"/>
            </a:pPr>
            <a:r>
              <a:rPr lang="el-GR" sz="2000" dirty="0">
                <a:solidFill>
                  <a:srgbClr val="FF0000"/>
                </a:solidFill>
              </a:rPr>
              <a:t>Για να ολοκληρωθεί, απαιτείται υπομονή</a:t>
            </a:r>
            <a:endParaRPr lang="el-G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571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Στρογγυλεμένο ορθογώνιο 1"/>
          <p:cNvSpPr>
            <a:spLocks noChangeArrowheads="1"/>
          </p:cNvSpPr>
          <p:nvPr/>
        </p:nvSpPr>
        <p:spPr bwMode="auto">
          <a:xfrm>
            <a:off x="339762" y="177800"/>
            <a:ext cx="8323262" cy="607060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/>
            <a:endParaRPr lang="el-GR" sz="2800" dirty="0">
              <a:solidFill>
                <a:schemeClr val="bg1"/>
              </a:solidFill>
              <a:latin typeface="Minion Pro Cond" charset="0"/>
            </a:endParaRPr>
          </a:p>
        </p:txBody>
      </p:sp>
      <p:sp>
        <p:nvSpPr>
          <p:cNvPr id="5" name="Ορθογώνιο 3"/>
          <p:cNvSpPr>
            <a:spLocks noChangeArrowheads="1"/>
          </p:cNvSpPr>
          <p:nvPr/>
        </p:nvSpPr>
        <p:spPr bwMode="auto">
          <a:xfrm>
            <a:off x="609600" y="177800"/>
            <a:ext cx="7848600" cy="591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/>
          <a:p>
            <a:pPr indent="173038" algn="just" eaLnBrk="1" hangingPunct="1"/>
            <a:r>
              <a:rPr lang="el-GR" dirty="0">
                <a:solidFill>
                  <a:srgbClr val="002060"/>
                </a:solidFill>
              </a:rPr>
              <a:t> </a:t>
            </a:r>
            <a:endParaRPr lang="el-GR" dirty="0" smtClean="0">
              <a:solidFill>
                <a:srgbClr val="002060"/>
              </a:solidFill>
            </a:endParaRPr>
          </a:p>
          <a:p>
            <a:pPr indent="173038" algn="just"/>
            <a:r>
              <a:rPr lang="el-GR" sz="2000" dirty="0">
                <a:latin typeface="Minion Pro Cond" charset="0"/>
              </a:rPr>
              <a:t> </a:t>
            </a:r>
            <a:r>
              <a:rPr lang="el-GR" sz="2000" dirty="0" smtClean="0">
                <a:latin typeface="Minion Pro Cond" charset="0"/>
              </a:rPr>
              <a:t>                                      </a:t>
            </a:r>
            <a:r>
              <a:rPr lang="el-GR" sz="2000" b="1" u="sng" dirty="0" smtClean="0">
                <a:solidFill>
                  <a:schemeClr val="bg1"/>
                </a:solidFill>
                <a:latin typeface="Minion Pro Cond" charset="0"/>
              </a:rPr>
              <a:t>Ο </a:t>
            </a:r>
            <a:r>
              <a:rPr lang="el-GR" sz="2000" b="1" u="sng" dirty="0">
                <a:solidFill>
                  <a:schemeClr val="bg1"/>
                </a:solidFill>
                <a:latin typeface="Minion Pro Cond" charset="0"/>
              </a:rPr>
              <a:t>όρος μεταβλητή</a:t>
            </a:r>
            <a:endParaRPr lang="el-GR" sz="2000" b="1" u="sng" dirty="0">
              <a:solidFill>
                <a:srgbClr val="002060"/>
              </a:solidFill>
            </a:endParaRPr>
          </a:p>
          <a:p>
            <a:pPr indent="173038" algn="just" eaLnBrk="1" hangingPunct="1"/>
            <a:endParaRPr lang="el-GR" sz="2000" dirty="0" smtClean="0">
              <a:solidFill>
                <a:srgbClr val="002060"/>
              </a:solidFill>
            </a:endParaRPr>
          </a:p>
          <a:p>
            <a:pPr indent="173038" algn="just" eaLnBrk="1" hangingPunct="1"/>
            <a:endParaRPr lang="el-GR" sz="2000" dirty="0" smtClean="0">
              <a:solidFill>
                <a:srgbClr val="002060"/>
              </a:solidFill>
            </a:endParaRPr>
          </a:p>
          <a:p>
            <a:pPr indent="173038" algn="just" eaLnBrk="1" hangingPunct="1"/>
            <a:r>
              <a:rPr lang="el-GR" sz="2000" dirty="0" smtClean="0">
                <a:solidFill>
                  <a:schemeClr val="bg1"/>
                </a:solidFill>
              </a:rPr>
              <a:t>Όλες </a:t>
            </a:r>
            <a:r>
              <a:rPr lang="el-GR" sz="2000" dirty="0">
                <a:solidFill>
                  <a:schemeClr val="bg1"/>
                </a:solidFill>
              </a:rPr>
              <a:t>οι έρευνες αναφέρονται σε</a:t>
            </a:r>
            <a:r>
              <a:rPr lang="el-GR" sz="2000" dirty="0">
                <a:solidFill>
                  <a:srgbClr val="FF0000"/>
                </a:solidFill>
              </a:rPr>
              <a:t>  </a:t>
            </a:r>
            <a:r>
              <a:rPr lang="el-GR" sz="2000" b="1" u="sng" dirty="0"/>
              <a:t>«μεταβλητές»  </a:t>
            </a:r>
            <a:r>
              <a:rPr lang="el-GR" sz="2000" dirty="0">
                <a:solidFill>
                  <a:schemeClr val="bg1"/>
                </a:solidFill>
              </a:rPr>
              <a:t>και περιγράφουν τη σχέση που υπάρχει μεταξύ των μεταβλητών αυτών. </a:t>
            </a:r>
            <a:endParaRPr lang="en-US" sz="2000" dirty="0">
              <a:solidFill>
                <a:schemeClr val="bg1"/>
              </a:solidFill>
            </a:endParaRPr>
          </a:p>
          <a:p>
            <a:pPr indent="173038" algn="just" eaLnBrk="1" hangingPunct="1"/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b="1" u="sng" dirty="0"/>
              <a:t>Κατά λέξη σημαίνει κάτι που μεταβάλλεται λαμβάνοντας διάφορες τιμές, βαθμούς ή αξίες. </a:t>
            </a:r>
            <a:endParaRPr lang="el-GR" sz="2000" b="1" u="sng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b="1" u="sng" dirty="0"/>
              <a:t>Ειδικότερα όμως με τον όρο αυτό αποδίδεται στις έρευνες κάθε </a:t>
            </a:r>
            <a:r>
              <a:rPr lang="el-GR" sz="2000" b="1" u="sng" dirty="0">
                <a:hlinkClick r:id="rId2" tooltip="Φυσικό μέγεθος"/>
              </a:rPr>
              <a:t>φυσικό μέγεθος</a:t>
            </a:r>
            <a:r>
              <a:rPr lang="el-GR" sz="2000" b="1" u="sng" dirty="0"/>
              <a:t> που μπορεί να μετρηθεί ή να σημανθεί. </a:t>
            </a:r>
          </a:p>
          <a:p>
            <a:pPr indent="173038" algn="just" eaLnBrk="1" hangingPunct="1"/>
            <a:endParaRPr lang="en-US" sz="2000" dirty="0"/>
          </a:p>
          <a:p>
            <a:pPr indent="173038" eaLnBrk="1" hangingPunct="1"/>
            <a:r>
              <a:rPr lang="el-GR" sz="2000" dirty="0">
                <a:solidFill>
                  <a:schemeClr val="bg1"/>
                </a:solidFill>
              </a:rPr>
              <a:t>Στην ουσία ο όρος μεταβλητή είναι </a:t>
            </a:r>
            <a:r>
              <a:rPr lang="el-GR" sz="2000" dirty="0">
                <a:solidFill>
                  <a:srgbClr val="FF0000"/>
                </a:solidFill>
                <a:hlinkClick r:id="rId3" tooltip="Μαθηματικά"/>
              </a:rPr>
              <a:t>μαθηματικός</a:t>
            </a:r>
            <a:r>
              <a:rPr lang="el-GR" sz="2000" dirty="0">
                <a:solidFill>
                  <a:schemeClr val="bg1"/>
                </a:solidFill>
              </a:rPr>
              <a:t> και </a:t>
            </a:r>
            <a:r>
              <a:rPr lang="el-GR" sz="2000" dirty="0">
                <a:solidFill>
                  <a:schemeClr val="bg1"/>
                </a:solidFill>
                <a:hlinkClick r:id="rId4" tooltip="Φυσική"/>
              </a:rPr>
              <a:t>φυσικός</a:t>
            </a:r>
            <a:r>
              <a:rPr lang="el-GR" sz="2000" dirty="0">
                <a:solidFill>
                  <a:schemeClr val="bg1"/>
                </a:solidFill>
              </a:rPr>
              <a:t> που </a:t>
            </a:r>
            <a:r>
              <a:rPr lang="el-GR" sz="2000" dirty="0" smtClean="0">
                <a:solidFill>
                  <a:schemeClr val="bg1"/>
                </a:solidFill>
              </a:rPr>
              <a:t>χρησιμοποιείται </a:t>
            </a:r>
            <a:r>
              <a:rPr lang="el-GR" sz="2000" dirty="0" err="1" smtClean="0">
                <a:solidFill>
                  <a:schemeClr val="bg1"/>
                </a:solidFill>
              </a:rPr>
              <a:t>κατ</a:t>
            </a:r>
            <a:r>
              <a:rPr lang="el-GR" sz="2000" dirty="0" smtClean="0">
                <a:solidFill>
                  <a:schemeClr val="bg1"/>
                </a:solidFill>
              </a:rPr>
              <a:t>΄ επέκταση </a:t>
            </a:r>
            <a:r>
              <a:rPr lang="el-GR" sz="2000" dirty="0">
                <a:solidFill>
                  <a:schemeClr val="bg1"/>
                </a:solidFill>
              </a:rPr>
              <a:t>και ως </a:t>
            </a:r>
            <a:r>
              <a:rPr lang="el-GR" sz="2000" dirty="0" err="1">
                <a:solidFill>
                  <a:schemeClr val="bg1"/>
                </a:solidFill>
                <a:hlinkClick r:id="rId5" tooltip="Κοινωνιολογία"/>
              </a:rPr>
              <a:t>κοινωνικός</a:t>
            </a:r>
            <a:r>
              <a:rPr lang="el-GR" sz="2000" dirty="0" err="1">
                <a:solidFill>
                  <a:schemeClr val="bg1"/>
                </a:solidFill>
              </a:rPr>
              <a:t>,</a:t>
            </a:r>
            <a:r>
              <a:rPr lang="el-GR" sz="2000" dirty="0" err="1">
                <a:solidFill>
                  <a:schemeClr val="bg1"/>
                </a:solidFill>
                <a:hlinkClick r:id="rId6" tooltip="Ψυχολογία"/>
              </a:rPr>
              <a:t>ψυχολογικός</a:t>
            </a:r>
            <a:r>
              <a:rPr lang="el-GR" sz="2000" dirty="0">
                <a:solidFill>
                  <a:schemeClr val="bg1"/>
                </a:solidFill>
              </a:rPr>
              <a:t> κ.λπ</a:t>
            </a:r>
            <a:r>
              <a:rPr lang="el-GR" sz="2000" dirty="0" smtClean="0">
                <a:solidFill>
                  <a:schemeClr val="bg1"/>
                </a:solidFill>
              </a:rPr>
              <a:t>.</a:t>
            </a:r>
          </a:p>
          <a:p>
            <a:pPr indent="173038" algn="just" eaLnBrk="1" hangingPunct="1"/>
            <a:endParaRPr lang="el-GR" sz="2000" dirty="0"/>
          </a:p>
          <a:p>
            <a:pPr indent="173038" algn="just" eaLnBrk="1" hangingPunct="1"/>
            <a:r>
              <a:rPr lang="el-GR" sz="2000" dirty="0">
                <a:solidFill>
                  <a:schemeClr val="bg1"/>
                </a:solidFill>
              </a:rPr>
              <a:t>Ακόμα και </a:t>
            </a:r>
            <a:r>
              <a:rPr lang="el-GR" sz="2000" dirty="0" smtClean="0">
                <a:solidFill>
                  <a:schemeClr val="bg1"/>
                </a:solidFill>
              </a:rPr>
              <a:t>στις </a:t>
            </a:r>
            <a:r>
              <a:rPr lang="el-GR" sz="2000" dirty="0" err="1" smtClean="0">
                <a:solidFill>
                  <a:schemeClr val="bg1"/>
                </a:solidFill>
                <a:hlinkClick r:id="rId7" tooltip="Συμπεριφορικές επιστήμες"/>
              </a:rPr>
              <a:t>συμπεριφορικές</a:t>
            </a:r>
            <a:r>
              <a:rPr lang="el-GR" sz="2000" dirty="0" smtClean="0">
                <a:solidFill>
                  <a:schemeClr val="bg1"/>
                </a:solidFill>
                <a:hlinkClick r:id="rId7" tooltip="Συμπεριφορικές επιστήμες"/>
              </a:rPr>
              <a:t> </a:t>
            </a:r>
            <a:r>
              <a:rPr lang="el-GR" sz="2000" dirty="0">
                <a:solidFill>
                  <a:schemeClr val="bg1"/>
                </a:solidFill>
                <a:hlinkClick r:id="rId7" tooltip="Συμπεριφορικές επιστήμες"/>
              </a:rPr>
              <a:t>επιστήμες</a:t>
            </a:r>
            <a:r>
              <a:rPr lang="el-GR" sz="2000" dirty="0">
                <a:solidFill>
                  <a:schemeClr val="bg1"/>
                </a:solidFill>
              </a:rPr>
              <a:t> ο όρος μεταβλητή αποτελεί σύνολο παραγόντων που καθορίζουν συμπεριφορές που ποικίλουν μεταξύ ανθρώπων και ομάδων λαμβάνοντας ομοίως διάφορες τιμές κυρίως </a:t>
            </a:r>
            <a:r>
              <a:rPr lang="el-GR" sz="2000" b="1" u="sng" dirty="0"/>
              <a:t>έντασης</a:t>
            </a:r>
            <a:r>
              <a:rPr lang="el-GR" sz="2000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46133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545</Words>
  <Application>Microsoft Office PowerPoint</Application>
  <PresentationFormat>Προβολή στην οθόνη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3" baseType="lpstr">
      <vt:lpstr>Arial</vt:lpstr>
      <vt:lpstr>Calibri</vt:lpstr>
      <vt:lpstr>Minion Pro Cond</vt:lpstr>
      <vt:lpstr>Segoe Print</vt:lpstr>
      <vt:lpstr>Wingdings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www.brainybetty.com</dc:creator>
  <cp:lastModifiedBy>Χρήστης των Windows</cp:lastModifiedBy>
  <cp:revision>13</cp:revision>
  <dcterms:created xsi:type="dcterms:W3CDTF">2012-07-05T13:18:19Z</dcterms:created>
  <dcterms:modified xsi:type="dcterms:W3CDTF">2018-11-19T13:13:37Z</dcterms:modified>
</cp:coreProperties>
</file>