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6" r:id="rId1"/>
  </p:sldMasterIdLst>
  <p:sldIdLst>
    <p:sldId id="256" r:id="rId2"/>
    <p:sldId id="257" r:id="rId3"/>
    <p:sldId id="267" r:id="rId4"/>
    <p:sldId id="258" r:id="rId5"/>
    <p:sldId id="269" r:id="rId6"/>
    <p:sldId id="260" r:id="rId7"/>
    <p:sldId id="261" r:id="rId8"/>
    <p:sldId id="268" r:id="rId9"/>
    <p:sldId id="262" r:id="rId10"/>
    <p:sldId id="270" r:id="rId11"/>
    <p:sldId id="271" r:id="rId12"/>
    <p:sldId id="272" r:id="rId13"/>
    <p:sldId id="263" r:id="rId14"/>
    <p:sldId id="264" r:id="rId15"/>
    <p:sldId id="273" r:id="rId16"/>
    <p:sldId id="265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43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66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2757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44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2232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524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87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3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09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11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91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66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44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8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5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7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21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59" y="2091350"/>
            <a:ext cx="6540855" cy="1959486"/>
          </a:xfrm>
        </p:spPr>
        <p:txBody>
          <a:bodyPr/>
          <a:lstStyle/>
          <a:p>
            <a:r>
              <a:rPr dirty="0" err="1"/>
              <a:t>Διδ</a:t>
            </a:r>
            <a:r>
              <a:rPr dirty="0"/>
              <a:t>ακτική Ενότητα: Στόχοι της Έρευνας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Τεχνολογί</a:t>
            </a:r>
            <a:r>
              <a:rPr dirty="0"/>
              <a:t>α Γ' Γυμνασίου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4903B3-FA49-9317-675A-0031A3FA5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463296"/>
            <a:ext cx="6347714" cy="5578067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4️⃣ </a:t>
            </a:r>
            <a:r>
              <a:rPr lang="el-GR" b="1" dirty="0"/>
              <a:t>Να περιγράψω γιατί μου αρέσει η μουσική.</a:t>
            </a:r>
            <a:br>
              <a:rPr lang="el-GR" dirty="0"/>
            </a:br>
            <a:r>
              <a:rPr lang="el-GR" dirty="0"/>
              <a:t>➡️ ❌ </a:t>
            </a:r>
            <a:r>
              <a:rPr lang="el-GR" b="1" dirty="0"/>
              <a:t>ΟΧΙ</a:t>
            </a:r>
            <a:r>
              <a:rPr lang="el-GR" dirty="0"/>
              <a:t> – Είναι υποκειμενικό, αφορά προσωπική εμπειρία, όχι έρευνα.</a:t>
            </a:r>
            <a:br>
              <a:rPr lang="el-GR" dirty="0"/>
            </a:br>
            <a:endParaRPr lang="el-GR" dirty="0"/>
          </a:p>
          <a:p>
            <a:pPr marL="0" indent="0">
              <a:buNone/>
            </a:pPr>
            <a:r>
              <a:rPr lang="el-GR" dirty="0"/>
              <a:t>5️⃣ </a:t>
            </a:r>
            <a:r>
              <a:rPr lang="el-GR" b="1" dirty="0"/>
              <a:t>Να διερευνήσω πώς οι μαθητές συμμετέχουν σε δράσεις ανακύκλωσης στο σχολείο.</a:t>
            </a:r>
            <a:br>
              <a:rPr lang="el-GR" dirty="0"/>
            </a:br>
            <a:r>
              <a:rPr lang="el-GR" dirty="0"/>
              <a:t>➡️ ✅ </a:t>
            </a:r>
            <a:r>
              <a:rPr lang="el-GR" b="1" dirty="0"/>
              <a:t>ΝΑΙ</a:t>
            </a:r>
            <a:r>
              <a:rPr lang="el-GR" dirty="0"/>
              <a:t> – Ερευνητικός, σχετικός με το πρόβλημα και εφαρμόσιμος.</a:t>
            </a:r>
            <a:br>
              <a:rPr lang="el-GR" dirty="0"/>
            </a:br>
            <a:endParaRPr lang="el-GR" dirty="0"/>
          </a:p>
          <a:p>
            <a:pPr marL="0" indent="0">
              <a:buNone/>
            </a:pPr>
            <a:r>
              <a:rPr lang="el-GR" dirty="0"/>
              <a:t>6️⃣ </a:t>
            </a:r>
            <a:r>
              <a:rPr lang="el-GR" b="1" dirty="0"/>
              <a:t>Να δείξω ότι η ανακύκλωση είναι σημαντική για όλους.</a:t>
            </a:r>
            <a:br>
              <a:rPr lang="el-GR" dirty="0"/>
            </a:br>
            <a:r>
              <a:rPr lang="el-GR" dirty="0"/>
              <a:t>➡️ ❌ </a:t>
            </a:r>
            <a:r>
              <a:rPr lang="el-GR" b="1" dirty="0"/>
              <a:t>ΟΧΙ</a:t>
            </a:r>
            <a:r>
              <a:rPr lang="el-GR" dirty="0"/>
              <a:t> – Έχει προκαθορισμένο συμπέρασμα (“είναι σημαντική”), δεν είναι ουδέτερος στόχος.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4683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82C681D-85AD-886A-4138-46B797288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402336"/>
            <a:ext cx="6347714" cy="56390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7️⃣ </a:t>
            </a:r>
            <a:r>
              <a:rPr lang="el-GR" b="1" dirty="0"/>
              <a:t>Να συγκρίνω τις ώρες ύπνου των μαθητών που χρησιμοποιούν κινητό πριν κοιμηθούν και αυτών που δεν το κάνουν.</a:t>
            </a:r>
            <a:br>
              <a:rPr lang="el-GR" dirty="0"/>
            </a:br>
            <a:r>
              <a:rPr lang="el-GR" dirty="0"/>
              <a:t>➡️ ✅ </a:t>
            </a:r>
            <a:r>
              <a:rPr lang="el-GR" b="1" dirty="0"/>
              <a:t>ΝΑΙ</a:t>
            </a:r>
            <a:r>
              <a:rPr lang="el-GR" dirty="0"/>
              <a:t> – Ερευνητικός, συγκριτικός και συγκεκριμένος.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dirty="0"/>
              <a:t>8️⃣ </a:t>
            </a:r>
            <a:r>
              <a:rPr lang="el-GR" b="1" dirty="0"/>
              <a:t>Να αποδείξω ότι τα κινητά προκαλούν πρόβλημα ύπνου.</a:t>
            </a:r>
            <a:br>
              <a:rPr lang="el-GR" dirty="0"/>
            </a:br>
            <a:r>
              <a:rPr lang="el-GR" dirty="0"/>
              <a:t>➡️ ❌ </a:t>
            </a:r>
            <a:r>
              <a:rPr lang="el-GR" b="1" dirty="0"/>
              <a:t>ΟΧΙ</a:t>
            </a:r>
            <a:r>
              <a:rPr lang="el-GR" dirty="0"/>
              <a:t> – Δεν “αποδεικνύουμε” στην έρευνα, “εξετάζουμε” ή “διερευνούμε” — είναι προκατειλημμένο.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dirty="0"/>
              <a:t>9️⃣ </a:t>
            </a:r>
            <a:r>
              <a:rPr lang="el-GR" b="1" dirty="0"/>
              <a:t>Να εξετάσω πόσο χρόνο περνούν οι μαθητές καθημερινά στο διαδίκτυο.</a:t>
            </a:r>
            <a:br>
              <a:rPr lang="el-GR" dirty="0"/>
            </a:br>
            <a:r>
              <a:rPr lang="el-GR" dirty="0"/>
              <a:t>➡️ ✅ </a:t>
            </a:r>
            <a:r>
              <a:rPr lang="el-GR" b="1" dirty="0"/>
              <a:t>ΝΑΙ</a:t>
            </a:r>
            <a:r>
              <a:rPr lang="el-GR" dirty="0"/>
              <a:t> – Σαφής, ουδέτερος, βασίζεται σε δεδομένα.</a:t>
            </a:r>
            <a:br>
              <a:rPr lang="el-GR" dirty="0"/>
            </a:br>
            <a:endParaRPr lang="el-GR" dirty="0"/>
          </a:p>
          <a:p>
            <a:pPr marL="0" indent="0">
              <a:buNone/>
            </a:pPr>
            <a:r>
              <a:rPr lang="el-GR" dirty="0"/>
              <a:t>🔟 </a:t>
            </a:r>
            <a:r>
              <a:rPr lang="el-GR" b="1" dirty="0"/>
              <a:t>Να δείξω ότι τα </a:t>
            </a:r>
            <a:r>
              <a:rPr lang="el-GR" b="1" dirty="0" err="1"/>
              <a:t>social</a:t>
            </a:r>
            <a:r>
              <a:rPr lang="el-GR" b="1" dirty="0"/>
              <a:t> </a:t>
            </a:r>
            <a:r>
              <a:rPr lang="el-GR" b="1" dirty="0" err="1"/>
              <a:t>media</a:t>
            </a:r>
            <a:r>
              <a:rPr lang="el-GR" b="1" dirty="0"/>
              <a:t> είναι κακά για τους εφήβους.</a:t>
            </a:r>
            <a:br>
              <a:rPr lang="el-GR" dirty="0"/>
            </a:br>
            <a:r>
              <a:rPr lang="el-GR" dirty="0"/>
              <a:t>➡️ ❌ </a:t>
            </a:r>
            <a:r>
              <a:rPr lang="el-GR" b="1" dirty="0"/>
              <a:t>ΟΧΙ</a:t>
            </a:r>
            <a:r>
              <a:rPr lang="el-GR" dirty="0"/>
              <a:t> – Έχει αρνητική προκατάληψη (“είναι κακά”), δεν αφήνει περιθώριο διερεύνησης.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04015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E677DD-CC88-C0BD-389C-48FA27574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950" y="977966"/>
            <a:ext cx="6571489" cy="4398706"/>
          </a:xfrm>
        </p:spPr>
        <p:txBody>
          <a:bodyPr/>
          <a:lstStyle/>
          <a:p>
            <a:pPr lvl="0"/>
            <a:endParaRPr lang="el-GR" sz="2000" u="sng" dirty="0"/>
          </a:p>
          <a:p>
            <a:pPr marL="0" lvl="0" indent="0">
              <a:buNone/>
            </a:pPr>
            <a:endParaRPr lang="el-GR" sz="2400" u="sng" dirty="0"/>
          </a:p>
          <a:p>
            <a:pPr lvl="0"/>
            <a:r>
              <a:rPr lang="el-GR" sz="2000" u="sng" dirty="0"/>
              <a:t>Οι “ΝΑΙ” </a:t>
            </a:r>
            <a:r>
              <a:rPr lang="el-GR" sz="2000" dirty="0"/>
              <a:t>στόχοι έχουν ρήματα όπως </a:t>
            </a:r>
            <a:r>
              <a:rPr lang="el-GR" sz="2000" b="1" dirty="0"/>
              <a:t>να διερευνήσω, να εξετάσω, να καταγράψω, να συγκρίνω</a:t>
            </a:r>
            <a:r>
              <a:rPr lang="el-GR" sz="2000" dirty="0"/>
              <a:t>.</a:t>
            </a:r>
          </a:p>
          <a:p>
            <a:pPr lvl="0"/>
            <a:r>
              <a:rPr lang="el-GR" sz="2000" u="sng" dirty="0"/>
              <a:t>Οι “ΟΧΙ” </a:t>
            </a:r>
            <a:r>
              <a:rPr lang="el-GR" sz="2000" dirty="0"/>
              <a:t>στόχοι εκφράζουν </a:t>
            </a:r>
            <a:r>
              <a:rPr lang="el-GR" sz="2000" b="1" dirty="0"/>
              <a:t>γνώμη, προκατάληψη ή προσωπική εμπειρία</a:t>
            </a:r>
            <a:r>
              <a:rPr lang="el-GR" sz="2000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63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Αν</a:t>
            </a:r>
            <a:r>
              <a:rPr dirty="0"/>
              <a:t>ακεφαλαίωση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Ο </a:t>
            </a:r>
            <a:r>
              <a:rPr dirty="0" err="1"/>
              <a:t>Χρυσός</a:t>
            </a:r>
            <a:r>
              <a:rPr dirty="0"/>
              <a:t> Κα</a:t>
            </a:r>
            <a:r>
              <a:rPr dirty="0" err="1"/>
              <a:t>νόν</a:t>
            </a:r>
            <a:r>
              <a:rPr dirty="0"/>
              <a:t>ας:</a:t>
            </a:r>
          </a:p>
          <a:p>
            <a:endParaRPr dirty="0"/>
          </a:p>
          <a:p>
            <a:pPr marL="0" indent="0">
              <a:buNone/>
            </a:pPr>
            <a:r>
              <a:rPr dirty="0" err="1"/>
              <a:t>Έν</a:t>
            </a:r>
            <a:r>
              <a:rPr dirty="0"/>
              <a:t>ας καλός στόχος είναι:</a:t>
            </a:r>
          </a:p>
          <a:p>
            <a:pPr marL="0" indent="0">
              <a:buNone/>
            </a:pPr>
            <a:r>
              <a:rPr dirty="0"/>
              <a:t>• ΣΥΓΚΕΚΡΙΜΕΝΟΣ</a:t>
            </a:r>
          </a:p>
          <a:p>
            <a:pPr marL="0" indent="0">
              <a:buNone/>
            </a:pPr>
            <a:r>
              <a:rPr dirty="0"/>
              <a:t>• ΡΕΑΛΙΣΤΙΚΟΣ</a:t>
            </a:r>
          </a:p>
          <a:p>
            <a:pPr marL="0" indent="0">
              <a:buNone/>
            </a:pPr>
            <a:r>
              <a:rPr dirty="0"/>
              <a:t>• ΣΥΝΔΕΔΕΜΕΝΟΣ ΜΕ ΤΟ ΠΡΟΒΛΗΜΑ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Παράδειγμα 1 </a:t>
            </a:r>
            <a:r>
              <a:rPr dirty="0"/>
              <a:t>– Από 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Πρό</a:t>
            </a:r>
            <a:r>
              <a:rPr dirty="0"/>
              <a:t>βλημα στους Στόχους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 err="1">
                <a:solidFill>
                  <a:srgbClr val="0070C0"/>
                </a:solidFill>
              </a:rPr>
              <a:t>Πρό</a:t>
            </a:r>
            <a:r>
              <a:rPr dirty="0">
                <a:solidFill>
                  <a:srgbClr val="0070C0"/>
                </a:solidFill>
              </a:rPr>
              <a:t>βλημα: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dirty="0"/>
              <a:t>• </a:t>
            </a:r>
            <a:r>
              <a:rPr sz="2200" dirty="0" err="1"/>
              <a:t>Πώς</a:t>
            </a:r>
            <a:r>
              <a:rPr sz="2200" dirty="0"/>
              <a:t> επ</a:t>
            </a:r>
            <a:r>
              <a:rPr sz="2200" dirty="0" err="1"/>
              <a:t>ηρεάζει</a:t>
            </a:r>
            <a:r>
              <a:rPr sz="2200" dirty="0"/>
              <a:t> η </a:t>
            </a:r>
            <a:r>
              <a:rPr sz="2200" dirty="0" err="1"/>
              <a:t>χρήση</a:t>
            </a:r>
            <a:r>
              <a:rPr sz="2200" dirty="0"/>
              <a:t> </a:t>
            </a:r>
            <a:r>
              <a:rPr sz="2200" dirty="0" err="1"/>
              <a:t>του</a:t>
            </a:r>
            <a:r>
              <a:rPr sz="2200" dirty="0"/>
              <a:t> </a:t>
            </a:r>
            <a:r>
              <a:rPr sz="2200" dirty="0" err="1"/>
              <a:t>κινητού</a:t>
            </a:r>
            <a:r>
              <a:rPr sz="2200" dirty="0"/>
              <a:t> </a:t>
            </a:r>
            <a:r>
              <a:rPr sz="2200" dirty="0" err="1"/>
              <a:t>τον</a:t>
            </a:r>
            <a:r>
              <a:rPr sz="2200" dirty="0"/>
              <a:t> ύπ</a:t>
            </a:r>
            <a:r>
              <a:rPr sz="2200" dirty="0" err="1"/>
              <a:t>νο</a:t>
            </a:r>
            <a:r>
              <a:rPr sz="2200" dirty="0"/>
              <a:t> </a:t>
            </a:r>
            <a:r>
              <a:rPr sz="2200" dirty="0" err="1"/>
              <a:t>των</a:t>
            </a:r>
            <a:r>
              <a:rPr sz="2200" dirty="0"/>
              <a:t> μα</a:t>
            </a:r>
            <a:r>
              <a:rPr sz="2200" dirty="0" err="1"/>
              <a:t>θητών</a:t>
            </a:r>
            <a:r>
              <a:rPr sz="2200" dirty="0"/>
              <a:t>;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lang="el-GR" dirty="0">
                <a:solidFill>
                  <a:srgbClr val="0070C0"/>
                </a:solidFill>
              </a:rPr>
              <a:t>Στόχος</a:t>
            </a:r>
            <a:r>
              <a:rPr dirty="0">
                <a:solidFill>
                  <a:srgbClr val="0070C0"/>
                </a:solidFill>
              </a:rPr>
              <a:t>:</a:t>
            </a:r>
          </a:p>
          <a:p>
            <a:r>
              <a:rPr dirty="0"/>
              <a:t>• Να </a:t>
            </a:r>
            <a:r>
              <a:rPr dirty="0" err="1"/>
              <a:t>μετρηθεί</a:t>
            </a:r>
            <a:r>
              <a:rPr dirty="0"/>
              <a:t> π</a:t>
            </a:r>
            <a:r>
              <a:rPr dirty="0" err="1"/>
              <a:t>όσες</a:t>
            </a:r>
            <a:r>
              <a:rPr dirty="0"/>
              <a:t> </a:t>
            </a:r>
            <a:r>
              <a:rPr dirty="0" err="1"/>
              <a:t>ώρες</a:t>
            </a:r>
            <a:r>
              <a:rPr dirty="0"/>
              <a:t> </a:t>
            </a:r>
            <a:r>
              <a:rPr dirty="0" err="1"/>
              <a:t>χρησιμο</a:t>
            </a:r>
            <a:r>
              <a:rPr dirty="0"/>
              <a:t>ποιούν το κινητό πριν τον ύπνο.</a:t>
            </a:r>
          </a:p>
          <a:p>
            <a:r>
              <a:rPr dirty="0"/>
              <a:t>• Να </a:t>
            </a:r>
            <a:r>
              <a:rPr dirty="0" err="1"/>
              <a:t>διερευνηθεί</a:t>
            </a:r>
            <a:r>
              <a:rPr dirty="0"/>
              <a:t> αν </a:t>
            </a:r>
            <a:r>
              <a:rPr dirty="0" err="1"/>
              <a:t>δυσκολεύοντ</a:t>
            </a:r>
            <a:r>
              <a:rPr dirty="0"/>
              <a:t>αι να κοιμηθούν.</a:t>
            </a:r>
          </a:p>
          <a:p>
            <a:r>
              <a:rPr dirty="0"/>
              <a:t>• Να </a:t>
            </a:r>
            <a:r>
              <a:rPr dirty="0" err="1"/>
              <a:t>εντο</a:t>
            </a:r>
            <a:r>
              <a:rPr dirty="0"/>
              <a:t>πιστούν τρόποι περιορισμού χρήσης πριν τον ύπνο.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252828-0B78-D74D-7507-3C7C2C8CE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499872"/>
          </a:xfrm>
        </p:spPr>
        <p:txBody>
          <a:bodyPr>
            <a:normAutofit fontScale="90000"/>
          </a:bodyPr>
          <a:lstStyle/>
          <a:p>
            <a:r>
              <a:rPr lang="el-GR" sz="2800" dirty="0"/>
              <a:t>Παράδειγμα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00F0BB1-4598-0016-4C6E-A91B3946A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109472"/>
            <a:ext cx="6347714" cy="49318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1900" b="1" dirty="0">
                <a:solidFill>
                  <a:srgbClr val="0070C0"/>
                </a:solidFill>
              </a:rPr>
              <a:t>Πρόβλημα:</a:t>
            </a:r>
          </a:p>
          <a:p>
            <a:pPr marL="0" indent="0">
              <a:buNone/>
            </a:pPr>
            <a:r>
              <a:rPr lang="el-GR" sz="1900" dirty="0"/>
              <a:t>Πόσο συχνά ασκούνται οι μαθητές και ποιοι παράγοντες επηρεάζουν τη συμμετοχή τους στον αθλητισμό;</a:t>
            </a:r>
          </a:p>
          <a:p>
            <a:pPr marL="0" indent="0">
              <a:buNone/>
            </a:pPr>
            <a:r>
              <a:rPr lang="el-GR" sz="1900" b="1" dirty="0">
                <a:solidFill>
                  <a:srgbClr val="0070C0"/>
                </a:solidFill>
              </a:rPr>
              <a:t>Στόχοι:</a:t>
            </a:r>
          </a:p>
          <a:p>
            <a:pPr>
              <a:buFont typeface="+mj-lt"/>
              <a:buAutoNum type="arabicPeriod"/>
            </a:pPr>
            <a:r>
              <a:rPr lang="el-GR" sz="1900" b="1" dirty="0"/>
              <a:t>Να καταγραφεί η συχνότητα άσκησης των μαθητών</a:t>
            </a:r>
            <a:br>
              <a:rPr lang="el-GR" sz="1900" dirty="0"/>
            </a:br>
            <a:r>
              <a:rPr lang="el-GR" sz="1900" dirty="0"/>
              <a:t>(</a:t>
            </a:r>
            <a:r>
              <a:rPr lang="el-GR" sz="1900" dirty="0">
                <a:highlight>
                  <a:srgbClr val="00FF00"/>
                </a:highlight>
              </a:rPr>
              <a:t>π.χ. πόσες φορές την εβδομάδα γυμνάζονται</a:t>
            </a:r>
            <a:r>
              <a:rPr lang="el-GR" sz="1900" dirty="0"/>
              <a:t>).</a:t>
            </a:r>
          </a:p>
          <a:p>
            <a:pPr>
              <a:buFont typeface="+mj-lt"/>
              <a:buAutoNum type="arabicPeriod"/>
            </a:pPr>
            <a:r>
              <a:rPr lang="el-GR" sz="1900" dirty="0"/>
              <a:t> </a:t>
            </a:r>
            <a:r>
              <a:rPr lang="el-GR" sz="1900" b="1" dirty="0"/>
              <a:t>Να εντοπιστούν τα είδη αθλημάτων που επιλέγουν περισσότερο</a:t>
            </a:r>
            <a:br>
              <a:rPr lang="el-GR" sz="1900" dirty="0"/>
            </a:br>
            <a:r>
              <a:rPr lang="el-GR" sz="1900" dirty="0"/>
              <a:t>(</a:t>
            </a:r>
            <a:r>
              <a:rPr lang="el-GR" sz="1900" dirty="0">
                <a:highlight>
                  <a:srgbClr val="00FF00"/>
                </a:highlight>
              </a:rPr>
              <a:t>ομαδικά, ατομικά, σχολικές δραστηριότητες, εξωσχολικά</a:t>
            </a:r>
            <a:r>
              <a:rPr lang="el-GR" sz="1900" dirty="0"/>
              <a:t>).</a:t>
            </a:r>
          </a:p>
          <a:p>
            <a:pPr>
              <a:buFont typeface="+mj-lt"/>
              <a:buAutoNum type="arabicPeriod"/>
            </a:pPr>
            <a:r>
              <a:rPr lang="el-GR" sz="1900" dirty="0"/>
              <a:t> </a:t>
            </a:r>
            <a:r>
              <a:rPr lang="el-GR" sz="1900" b="1" dirty="0"/>
              <a:t>Να διερευνηθούν οι λόγοι συμμετοχής ή μη συμμετοχής στον αθλητισμό</a:t>
            </a:r>
            <a:br>
              <a:rPr lang="el-GR" sz="1900" dirty="0"/>
            </a:br>
            <a:r>
              <a:rPr lang="el-GR" sz="1900" dirty="0"/>
              <a:t>(</a:t>
            </a:r>
            <a:r>
              <a:rPr lang="el-GR" sz="1900" dirty="0">
                <a:highlight>
                  <a:srgbClr val="00FF00"/>
                </a:highlight>
              </a:rPr>
              <a:t>κίνητρα: υγεία, διασκέδαση, φίλοι — εμπόδια: χρόνος, κούραση, κόστος</a:t>
            </a:r>
            <a:r>
              <a:rPr lang="el-GR" sz="1900" dirty="0"/>
              <a:t>).</a:t>
            </a:r>
          </a:p>
          <a:p>
            <a:pPr>
              <a:buFont typeface="+mj-lt"/>
              <a:buAutoNum type="arabicPeriod"/>
            </a:pPr>
            <a:r>
              <a:rPr lang="el-GR" sz="1900" b="1" dirty="0"/>
              <a:t>Να εξεταστεί αν η άσκηση επηρεάζει την ευεξία και τη σχολική συγκέντρωση</a:t>
            </a:r>
            <a:br>
              <a:rPr lang="el-GR" sz="1900" dirty="0"/>
            </a:br>
            <a:r>
              <a:rPr lang="el-GR" sz="1900" dirty="0"/>
              <a:t>(</a:t>
            </a:r>
            <a:r>
              <a:rPr lang="el-GR" sz="1900" dirty="0">
                <a:highlight>
                  <a:srgbClr val="00FF00"/>
                </a:highlight>
              </a:rPr>
              <a:t>πώς νιώθουν μετά την άσκηση, σχέση άσκησης–ενέργειας</a:t>
            </a:r>
            <a:r>
              <a:rPr lang="el-GR" sz="1900" dirty="0"/>
              <a:t>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5172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5718049" cy="780288"/>
          </a:xfrm>
        </p:spPr>
        <p:txBody>
          <a:bodyPr>
            <a:normAutofit fontScale="90000"/>
          </a:bodyPr>
          <a:lstStyle/>
          <a:p>
            <a:r>
              <a:rPr dirty="0" err="1"/>
              <a:t>Ατομική</a:t>
            </a:r>
            <a:r>
              <a:rPr dirty="0"/>
              <a:t> </a:t>
            </a:r>
            <a:r>
              <a:rPr dirty="0" err="1"/>
              <a:t>Εργ</a:t>
            </a:r>
            <a:r>
              <a:rPr dirty="0"/>
              <a:t>ασία</a:t>
            </a:r>
            <a:r>
              <a:rPr lang="en-US" dirty="0"/>
              <a:t>:</a:t>
            </a:r>
            <a:r>
              <a:rPr lang="el-GR" dirty="0"/>
              <a:t> Βρείτε 3 στόχους για το πρόβλημα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103" y="2073829"/>
            <a:ext cx="634771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ΘΕΜΑ: Ανάγνωση βιβλίων</a:t>
            </a:r>
          </a:p>
          <a:p>
            <a:r>
              <a:rPr lang="el-GR" b="1" dirty="0"/>
              <a:t>Πρόβλημα:</a:t>
            </a:r>
            <a:r>
              <a:rPr lang="el-GR" dirty="0"/>
              <a:t> Διαβάζουν βιβλία οι μαθητές στον ελεύθερο χρόνο τους;</a:t>
            </a:r>
            <a:br>
              <a:rPr lang="el-GR" dirty="0"/>
            </a:br>
            <a:endParaRPr lang="el-GR" dirty="0"/>
          </a:p>
          <a:p>
            <a:pPr marL="0" indent="0">
              <a:buNone/>
            </a:pPr>
            <a:r>
              <a:rPr lang="el-GR" b="1" dirty="0">
                <a:solidFill>
                  <a:srgbClr val="0070C0"/>
                </a:solidFill>
              </a:rPr>
              <a:t>            Στόχοι:</a:t>
            </a:r>
          </a:p>
          <a:p>
            <a:pPr marL="0" indent="0">
              <a:buNone/>
            </a:pPr>
            <a:r>
              <a:rPr lang="el-GR" dirty="0"/>
              <a:t>                         1……</a:t>
            </a:r>
          </a:p>
          <a:p>
            <a:pPr marL="0" indent="0">
              <a:buNone/>
            </a:pPr>
            <a:r>
              <a:rPr lang="el-GR" dirty="0"/>
              <a:t>                         2……</a:t>
            </a:r>
          </a:p>
          <a:p>
            <a:pPr marL="0" indent="0">
              <a:buNone/>
            </a:pPr>
            <a:r>
              <a:rPr lang="el-GR" dirty="0"/>
              <a:t>                         3……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Κλείσιμο</a:t>
            </a:r>
            <a:r>
              <a:rPr dirty="0"/>
              <a:t> Μα</a:t>
            </a:r>
            <a:r>
              <a:rPr dirty="0" err="1"/>
              <a:t>θήμ</a:t>
            </a:r>
            <a:r>
              <a:rPr dirty="0"/>
              <a:t>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– </a:t>
            </a:r>
            <a:r>
              <a:rPr dirty="0" err="1"/>
              <a:t>Οι</a:t>
            </a:r>
            <a:r>
              <a:rPr dirty="0"/>
              <a:t> </a:t>
            </a:r>
            <a:r>
              <a:rPr dirty="0" err="1"/>
              <a:t>στόχοι</a:t>
            </a:r>
            <a:r>
              <a:rPr dirty="0"/>
              <a:t> </a:t>
            </a:r>
            <a:r>
              <a:rPr dirty="0" err="1"/>
              <a:t>εξηγούν</a:t>
            </a:r>
            <a:r>
              <a:rPr dirty="0"/>
              <a:t> ΤΙ θα </a:t>
            </a:r>
            <a:r>
              <a:rPr dirty="0" err="1"/>
              <a:t>ψάξουμε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– </a:t>
            </a:r>
            <a:r>
              <a:rPr dirty="0" err="1"/>
              <a:t>Το</a:t>
            </a:r>
            <a:r>
              <a:rPr dirty="0"/>
              <a:t> π</a:t>
            </a:r>
            <a:r>
              <a:rPr dirty="0" err="1"/>
              <a:t>ρό</a:t>
            </a:r>
            <a:r>
              <a:rPr dirty="0"/>
              <a:t>βλημα εξηγεί ΓΙΑΤΙ το ψάχνουμε.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Εισ</a:t>
            </a:r>
            <a:r>
              <a:rPr dirty="0"/>
              <a:t>αγωγή στο Μάθημα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400" dirty="0"/>
              <a:t>• </a:t>
            </a:r>
            <a:r>
              <a:rPr sz="2400" dirty="0" err="1"/>
              <a:t>Στόχοι</a:t>
            </a:r>
            <a:r>
              <a:rPr sz="2400" dirty="0"/>
              <a:t> </a:t>
            </a:r>
            <a:r>
              <a:rPr sz="2400" dirty="0" err="1"/>
              <a:t>έρευν</a:t>
            </a:r>
            <a:r>
              <a:rPr sz="2400" dirty="0"/>
              <a:t>ας = </a:t>
            </a:r>
            <a:r>
              <a:rPr lang="el-GR" sz="2400" dirty="0"/>
              <a:t>τι θέλουμε </a:t>
            </a:r>
            <a:r>
              <a:rPr lang="el-GR" sz="2400" i="1" dirty="0"/>
              <a:t>να πετύχουμε</a:t>
            </a:r>
            <a:r>
              <a:rPr lang="el-GR" sz="2400" dirty="0"/>
              <a:t> ή </a:t>
            </a:r>
            <a:r>
              <a:rPr lang="el-GR" sz="2400" i="1" dirty="0"/>
              <a:t>να μάθουμε</a:t>
            </a:r>
            <a:r>
              <a:rPr lang="el-GR" sz="2400" dirty="0"/>
              <a:t> μέσα από αυτή — δηλαδή τους </a:t>
            </a:r>
            <a:r>
              <a:rPr lang="el-GR" sz="2400" b="1" dirty="0"/>
              <a:t>στόχους</a:t>
            </a:r>
            <a:r>
              <a:rPr lang="el-GR" sz="2400" dirty="0"/>
              <a:t>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sz="2400" dirty="0"/>
              <a:t>• </a:t>
            </a:r>
            <a:r>
              <a:rPr sz="2400" dirty="0" err="1"/>
              <a:t>Ερώτηση</a:t>
            </a:r>
            <a:r>
              <a:rPr sz="2400" dirty="0"/>
              <a:t> :</a:t>
            </a:r>
          </a:p>
          <a:p>
            <a:r>
              <a:rPr sz="2400" dirty="0"/>
              <a:t>  – </a:t>
            </a:r>
            <a:r>
              <a:rPr sz="2400" dirty="0" err="1"/>
              <a:t>Τι</a:t>
            </a:r>
            <a:r>
              <a:rPr sz="2400" dirty="0"/>
              <a:t> </a:t>
            </a:r>
            <a:r>
              <a:rPr sz="2400" dirty="0" err="1"/>
              <a:t>σημ</a:t>
            </a:r>
            <a:r>
              <a:rPr sz="2400" dirty="0"/>
              <a:t>αίνει «στόχος»;</a:t>
            </a:r>
          </a:p>
          <a:p>
            <a:r>
              <a:rPr sz="2400" dirty="0"/>
              <a:t>  – </a:t>
            </a:r>
            <a:r>
              <a:rPr sz="2400" dirty="0" err="1"/>
              <a:t>Είν</a:t>
            </a:r>
            <a:r>
              <a:rPr sz="2400" dirty="0"/>
              <a:t>αι το ίδιο με το «πρόβλημα»;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610E08-C269-9B53-99BF-38FFB5495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255" y="1816608"/>
            <a:ext cx="6409105" cy="3474720"/>
          </a:xfrm>
        </p:spPr>
        <p:txBody>
          <a:bodyPr>
            <a:normAutofit/>
          </a:bodyPr>
          <a:lstStyle/>
          <a:p>
            <a:r>
              <a:rPr lang="el-GR" sz="2400" b="1" dirty="0"/>
              <a:t>Απάντηση:</a:t>
            </a:r>
            <a:br>
              <a:rPr lang="el-GR" sz="2400" dirty="0"/>
            </a:br>
            <a:r>
              <a:rPr lang="el-GR" sz="2400" dirty="0"/>
              <a:t>Όχι. Το πρόβλημα είναι η απορία, ενώ ο στόχος είναι τι θέλω να πετύχω ψάχνοντάς την.</a:t>
            </a:r>
          </a:p>
        </p:txBody>
      </p:sp>
    </p:spTree>
    <p:extLst>
      <p:ext uri="{BB962C8B-B14F-4D97-AF65-F5344CB8AC3E}">
        <p14:creationId xmlns:p14="http://schemas.microsoft.com/office/powerpoint/2010/main" val="413289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663" y="170688"/>
            <a:ext cx="6347713" cy="1320800"/>
          </a:xfrm>
        </p:spPr>
        <p:txBody>
          <a:bodyPr/>
          <a:lstStyle/>
          <a:p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οι Στόχοι της Έρευνας;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" y="1597152"/>
            <a:ext cx="9058655" cy="5709920"/>
          </a:xfrm>
        </p:spPr>
        <p:txBody>
          <a:bodyPr>
            <a:normAutofit/>
          </a:bodyPr>
          <a:lstStyle/>
          <a:p>
            <a:r>
              <a:rPr lang="el-GR" sz="2000" b="1" u="sng" dirty="0"/>
              <a:t>Ορισμός:</a:t>
            </a:r>
            <a:endParaRPr lang="el-GR" sz="2000" u="sng" dirty="0"/>
          </a:p>
          <a:p>
            <a:r>
              <a:rPr lang="el-GR" sz="2000" dirty="0"/>
              <a:t>Οι στόχοι είναι οι </a:t>
            </a:r>
            <a:r>
              <a:rPr lang="el-GR" sz="2000" b="1" dirty="0"/>
              <a:t>συγκεκριμένες επιδιώξεις</a:t>
            </a:r>
            <a:r>
              <a:rPr lang="el-GR" sz="2000" dirty="0"/>
              <a:t> που θέλουμε να πετύχουμε μέσα από την έρευνά μας.</a:t>
            </a:r>
            <a:br>
              <a:rPr lang="el-GR" sz="2000" dirty="0"/>
            </a:br>
            <a:r>
              <a:rPr lang="el-GR" sz="2000" dirty="0"/>
              <a:t>Περιγράφουν </a:t>
            </a:r>
            <a:r>
              <a:rPr lang="el-GR" sz="2000" b="1" dirty="0"/>
              <a:t>τι θα ψάξουμε, τι θα συγκρίνουμε, τι θα ανακαλύψουμε</a:t>
            </a:r>
            <a:r>
              <a:rPr lang="el-GR" sz="2000" dirty="0"/>
              <a:t>.</a:t>
            </a:r>
          </a:p>
          <a:p>
            <a:r>
              <a:rPr lang="el-GR" sz="2000" b="1" dirty="0"/>
              <a:t>Παράδειγμα:</a:t>
            </a:r>
            <a:endParaRPr lang="el-GR" sz="2000" dirty="0"/>
          </a:p>
          <a:p>
            <a:pPr marL="0" lvl="0" indent="0">
              <a:buNone/>
            </a:pPr>
            <a:r>
              <a:rPr lang="el-GR" sz="2000" b="1" dirty="0"/>
              <a:t>Πρόβλημα:</a:t>
            </a:r>
            <a:r>
              <a:rPr lang="el-GR" sz="2000" dirty="0"/>
              <a:t> Πόσες ώρες χρησιμοποιούν οι μαθητές το κινητό τους και για ποιους λόγους;</a:t>
            </a:r>
          </a:p>
          <a:p>
            <a:pPr marL="0" lvl="0" indent="0">
              <a:buNone/>
            </a:pPr>
            <a:r>
              <a:rPr lang="el-GR" sz="2000" b="1" dirty="0"/>
              <a:t>Στόχοι:</a:t>
            </a:r>
            <a:endParaRPr lang="el-GR" sz="2000" dirty="0"/>
          </a:p>
          <a:p>
            <a:pPr lvl="1"/>
            <a:r>
              <a:rPr lang="el-GR" sz="2000" dirty="0"/>
              <a:t>Να καταγραφούν οι ώρες χρήσης κινητού.</a:t>
            </a:r>
          </a:p>
          <a:p>
            <a:pPr lvl="1"/>
            <a:r>
              <a:rPr lang="el-GR" sz="2000" dirty="0"/>
              <a:t>Να εντοπιστούν οι πιο συχνές δραστηριότητες (κλήσεις, παιχνίδια, </a:t>
            </a:r>
            <a:r>
              <a:rPr lang="el-GR" sz="2000" dirty="0" err="1"/>
              <a:t>social</a:t>
            </a:r>
            <a:r>
              <a:rPr lang="el-GR" sz="2000" dirty="0"/>
              <a:t> </a:t>
            </a:r>
            <a:r>
              <a:rPr lang="el-GR" sz="2000" dirty="0" err="1"/>
              <a:t>media</a:t>
            </a:r>
            <a:r>
              <a:rPr lang="el-GR" sz="2000" dirty="0"/>
              <a:t>).</a:t>
            </a:r>
          </a:p>
          <a:p>
            <a:pPr lvl="1"/>
            <a:r>
              <a:rPr lang="el-GR" sz="2000" dirty="0"/>
              <a:t>Να διερευνηθεί αν η χρήση επηρεάζει τον ύπνο ή τη συγκέντρωση.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0E85C3-F1F8-9F0B-5720-17A33A667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sz="2400" dirty="0"/>
              <a:t>Άρα οι στόχοι πρέπει να:</a:t>
            </a:r>
            <a:br>
              <a:rPr lang="el-GR" sz="2400" dirty="0"/>
            </a:br>
            <a:endParaRPr lang="en-US" dirty="0"/>
          </a:p>
          <a:p>
            <a:pPr marL="0" indent="0">
              <a:buNone/>
            </a:pPr>
            <a:r>
              <a:rPr lang="el-GR" dirty="0"/>
              <a:t>✅ σχετίζονται άμεσα με το πρόβλημα,</a:t>
            </a:r>
            <a:br>
              <a:rPr lang="el-GR" dirty="0"/>
            </a:br>
            <a:r>
              <a:rPr lang="el-GR" dirty="0"/>
              <a:t>✅ είναι ξεκάθαροι και ρεαλιστικοί,</a:t>
            </a:r>
            <a:br>
              <a:rPr lang="el-GR" dirty="0"/>
            </a:br>
            <a:r>
              <a:rPr lang="el-GR" dirty="0"/>
              <a:t>✅ να μπορούν να επιτευχθούν με τα μέσα που διαθέτουμε.</a:t>
            </a:r>
          </a:p>
        </p:txBody>
      </p:sp>
    </p:spTree>
    <p:extLst>
      <p:ext uri="{BB962C8B-B14F-4D97-AF65-F5344CB8AC3E}">
        <p14:creationId xmlns:p14="http://schemas.microsoft.com/office/powerpoint/2010/main" val="1118523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Κα</a:t>
            </a:r>
            <a:r>
              <a:rPr dirty="0" err="1"/>
              <a:t>λοί</a:t>
            </a:r>
            <a:r>
              <a:rPr dirty="0"/>
              <a:t> </a:t>
            </a:r>
            <a:r>
              <a:rPr lang="el-GR" dirty="0"/>
              <a:t>και</a:t>
            </a:r>
            <a:r>
              <a:rPr dirty="0"/>
              <a:t> Κα</a:t>
            </a:r>
            <a:r>
              <a:rPr dirty="0" err="1"/>
              <a:t>κοί</a:t>
            </a:r>
            <a:r>
              <a:rPr dirty="0"/>
              <a:t> </a:t>
            </a:r>
            <a:r>
              <a:rPr dirty="0" err="1"/>
              <a:t>Στόχοι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36334"/>
            <a:ext cx="6347714" cy="3880773"/>
          </a:xfrm>
        </p:spPr>
        <p:txBody>
          <a:bodyPr>
            <a:noAutofit/>
          </a:bodyPr>
          <a:lstStyle/>
          <a:p>
            <a:r>
              <a:rPr dirty="0"/>
              <a:t>Κα</a:t>
            </a:r>
            <a:r>
              <a:rPr dirty="0" err="1"/>
              <a:t>λοί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Συγκεκριμένοι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Μετρήσιμοι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Ουδέτεροι</a:t>
            </a:r>
            <a:endParaRPr dirty="0"/>
          </a:p>
          <a:p>
            <a:pPr marL="0" indent="0">
              <a:buNone/>
            </a:pPr>
            <a:r>
              <a:rPr dirty="0"/>
              <a:t>• Απα</a:t>
            </a:r>
            <a:r>
              <a:rPr dirty="0" err="1"/>
              <a:t>ντώντ</a:t>
            </a:r>
            <a:r>
              <a:rPr dirty="0"/>
              <a:t>αι με στοιχεία</a:t>
            </a:r>
          </a:p>
          <a:p>
            <a:endParaRPr dirty="0"/>
          </a:p>
          <a:p>
            <a:r>
              <a:rPr dirty="0"/>
              <a:t>Κα</a:t>
            </a:r>
            <a:r>
              <a:rPr dirty="0" err="1"/>
              <a:t>κοί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Αόριστοι</a:t>
            </a:r>
            <a:endParaRPr dirty="0"/>
          </a:p>
          <a:p>
            <a:pPr marL="0" indent="0">
              <a:buNone/>
            </a:pPr>
            <a:r>
              <a:rPr dirty="0"/>
              <a:t>• Υπ</a:t>
            </a:r>
            <a:r>
              <a:rPr dirty="0" err="1"/>
              <a:t>οκειμενικοί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Περιέχουν</a:t>
            </a:r>
            <a:r>
              <a:rPr dirty="0"/>
              <a:t> </a:t>
            </a:r>
            <a:r>
              <a:rPr dirty="0" err="1"/>
              <a:t>γνώμη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Έχουν</a:t>
            </a:r>
            <a:r>
              <a:rPr dirty="0"/>
              <a:t> π</a:t>
            </a:r>
            <a:r>
              <a:rPr dirty="0" err="1"/>
              <a:t>ροκ</a:t>
            </a:r>
            <a:r>
              <a:rPr dirty="0"/>
              <a:t>ατάληψη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Παρα</a:t>
            </a:r>
            <a:r>
              <a:rPr dirty="0" err="1"/>
              <a:t>δείγμ</a:t>
            </a:r>
            <a:r>
              <a:rPr dirty="0"/>
              <a:t>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Κα</a:t>
            </a:r>
            <a:r>
              <a:rPr dirty="0" err="1"/>
              <a:t>λοί</a:t>
            </a:r>
            <a:r>
              <a:rPr dirty="0"/>
              <a:t> </a:t>
            </a:r>
            <a:r>
              <a:rPr dirty="0" err="1"/>
              <a:t>στόχοι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• Να </a:t>
            </a:r>
            <a:r>
              <a:rPr dirty="0" err="1"/>
              <a:t>διερευνήσω</a:t>
            </a:r>
            <a:r>
              <a:rPr dirty="0"/>
              <a:t> π</a:t>
            </a:r>
            <a:r>
              <a:rPr dirty="0" err="1"/>
              <a:t>ώς</a:t>
            </a:r>
            <a:r>
              <a:rPr dirty="0"/>
              <a:t> επ</a:t>
            </a:r>
            <a:r>
              <a:rPr dirty="0" err="1"/>
              <a:t>ηρεάζει</a:t>
            </a:r>
            <a:r>
              <a:rPr dirty="0"/>
              <a:t> η </a:t>
            </a:r>
            <a:r>
              <a:rPr dirty="0" err="1"/>
              <a:t>μουσική</a:t>
            </a:r>
            <a:r>
              <a:rPr dirty="0"/>
              <a:t> </a:t>
            </a:r>
            <a:r>
              <a:rPr dirty="0" err="1"/>
              <a:t>τη</a:t>
            </a:r>
            <a:r>
              <a:rPr dirty="0"/>
              <a:t> </a:t>
            </a:r>
            <a:r>
              <a:rPr dirty="0" err="1"/>
              <a:t>συγκέντρωση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Να </a:t>
            </a:r>
            <a:r>
              <a:rPr dirty="0" err="1"/>
              <a:t>εντο</a:t>
            </a:r>
            <a:r>
              <a:rPr dirty="0"/>
              <a:t>πίσω τις αγαπημένες εφαρμογές των μαθητών.</a:t>
            </a:r>
          </a:p>
          <a:p>
            <a:pPr marL="0" indent="0">
              <a:buNone/>
            </a:pPr>
            <a:r>
              <a:rPr dirty="0"/>
              <a:t>• Να </a:t>
            </a:r>
            <a:r>
              <a:rPr dirty="0" err="1"/>
              <a:t>μελετήσω</a:t>
            </a:r>
            <a:r>
              <a:rPr dirty="0"/>
              <a:t> </a:t>
            </a:r>
            <a:r>
              <a:rPr dirty="0" err="1"/>
              <a:t>τη</a:t>
            </a:r>
            <a:r>
              <a:rPr dirty="0"/>
              <a:t> </a:t>
            </a:r>
            <a:r>
              <a:rPr dirty="0" err="1"/>
              <a:t>σχέση</a:t>
            </a:r>
            <a:r>
              <a:rPr dirty="0"/>
              <a:t> ύπ</a:t>
            </a:r>
            <a:r>
              <a:rPr dirty="0" err="1"/>
              <a:t>νου</a:t>
            </a:r>
            <a:r>
              <a:rPr dirty="0"/>
              <a:t> και </a:t>
            </a:r>
            <a:r>
              <a:rPr dirty="0" err="1"/>
              <a:t>κινητού</a:t>
            </a:r>
            <a:r>
              <a:rPr dirty="0"/>
              <a:t>.</a:t>
            </a:r>
          </a:p>
          <a:p>
            <a:endParaRPr dirty="0"/>
          </a:p>
          <a:p>
            <a:r>
              <a:rPr dirty="0"/>
              <a:t>Κα</a:t>
            </a:r>
            <a:r>
              <a:rPr dirty="0" err="1"/>
              <a:t>κοί</a:t>
            </a:r>
            <a:r>
              <a:rPr dirty="0"/>
              <a:t> </a:t>
            </a:r>
            <a:r>
              <a:rPr dirty="0" err="1"/>
              <a:t>στόχοι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• Να </a:t>
            </a:r>
            <a:r>
              <a:rPr dirty="0" err="1"/>
              <a:t>μάθω</a:t>
            </a:r>
            <a:r>
              <a:rPr dirty="0"/>
              <a:t> αν η </a:t>
            </a:r>
            <a:r>
              <a:rPr dirty="0" err="1"/>
              <a:t>μουσική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καλή ή κακή.</a:t>
            </a:r>
          </a:p>
          <a:p>
            <a:pPr marL="0" indent="0">
              <a:buNone/>
            </a:pPr>
            <a:r>
              <a:rPr dirty="0"/>
              <a:t>• Να </a:t>
            </a:r>
            <a:r>
              <a:rPr dirty="0" err="1"/>
              <a:t>γράψω</a:t>
            </a:r>
            <a:r>
              <a:rPr dirty="0"/>
              <a:t> </a:t>
            </a:r>
            <a:r>
              <a:rPr dirty="0" err="1"/>
              <a:t>ό,τι</a:t>
            </a:r>
            <a:r>
              <a:rPr dirty="0"/>
              <a:t> </a:t>
            </a:r>
            <a:r>
              <a:rPr dirty="0" err="1"/>
              <a:t>ξέρω</a:t>
            </a:r>
            <a:r>
              <a:rPr dirty="0"/>
              <a:t> </a:t>
            </a:r>
            <a:r>
              <a:rPr dirty="0" err="1"/>
              <a:t>γι</a:t>
            </a:r>
            <a:r>
              <a:rPr dirty="0"/>
              <a:t>α τα κινητά.</a:t>
            </a:r>
          </a:p>
          <a:p>
            <a:pPr marL="0" indent="0">
              <a:buNone/>
            </a:pPr>
            <a:r>
              <a:rPr dirty="0"/>
              <a:t>• Να </a:t>
            </a:r>
            <a:r>
              <a:rPr dirty="0" err="1"/>
              <a:t>γράψω</a:t>
            </a:r>
            <a:r>
              <a:rPr dirty="0"/>
              <a:t> </a:t>
            </a:r>
            <a:r>
              <a:rPr dirty="0" err="1"/>
              <a:t>τη</a:t>
            </a:r>
            <a:r>
              <a:rPr dirty="0"/>
              <a:t> </a:t>
            </a:r>
            <a:r>
              <a:rPr dirty="0" err="1"/>
              <a:t>γνώμη</a:t>
            </a:r>
            <a:r>
              <a:rPr dirty="0"/>
              <a:t> μου </a:t>
            </a:r>
            <a:r>
              <a:rPr dirty="0" err="1"/>
              <a:t>γι</a:t>
            </a:r>
            <a:r>
              <a:rPr dirty="0"/>
              <a:t>α τον ύπνο.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7F0FF5-74C6-D8EC-BAD0-B5AF1CF83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/>
              <a:t>Τι κάνει τον “καλό” στόχο διαφορετικό;</a:t>
            </a:r>
            <a:br>
              <a:rPr lang="el-GR" sz="2800" dirty="0"/>
            </a:br>
            <a:endParaRPr lang="en-US" sz="2800" dirty="0"/>
          </a:p>
          <a:p>
            <a:pPr marL="0" indent="0">
              <a:buNone/>
            </a:pPr>
            <a:r>
              <a:rPr lang="el-GR" sz="2000" dirty="0"/>
              <a:t>Απάντηση: είναι συγκεκριμένος, ερευνητικός και μπορεί να απαντηθεί με στοιχεία.</a:t>
            </a:r>
          </a:p>
        </p:txBody>
      </p:sp>
    </p:spTree>
    <p:extLst>
      <p:ext uri="{BB962C8B-B14F-4D97-AF65-F5344CB8AC3E}">
        <p14:creationId xmlns:p14="http://schemas.microsoft.com/office/powerpoint/2010/main" val="2341421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Ερωτήσεις </a:t>
            </a:r>
            <a:r>
              <a:rPr dirty="0"/>
              <a:t>Κατα</a:t>
            </a:r>
            <a:r>
              <a:rPr dirty="0" err="1"/>
              <a:t>νόησης</a:t>
            </a:r>
            <a:br>
              <a:rPr lang="el-GR" dirty="0"/>
            </a:br>
            <a:r>
              <a:rPr lang="el-GR" sz="1800" dirty="0">
                <a:solidFill>
                  <a:schemeClr val="tx1"/>
                </a:solidFill>
              </a:rPr>
              <a:t>Για κάθε πρόταση, απάντησε </a:t>
            </a:r>
            <a:r>
              <a:rPr lang="el-GR" sz="1800" b="1" dirty="0">
                <a:solidFill>
                  <a:schemeClr val="tx1"/>
                </a:solidFill>
              </a:rPr>
              <a:t>ΝΑΙ</a:t>
            </a:r>
            <a:r>
              <a:rPr lang="el-GR" sz="1800" dirty="0">
                <a:solidFill>
                  <a:schemeClr val="tx1"/>
                </a:solidFill>
              </a:rPr>
              <a:t> αν είναι σωστά διατυπωμένος στόχος έρευνας ή </a:t>
            </a:r>
            <a:r>
              <a:rPr lang="el-GR" sz="1800" b="1" dirty="0">
                <a:solidFill>
                  <a:schemeClr val="tx1"/>
                </a:solidFill>
              </a:rPr>
              <a:t>ΟΧΙ</a:t>
            </a:r>
            <a:r>
              <a:rPr lang="el-GR" sz="1800" dirty="0">
                <a:solidFill>
                  <a:schemeClr val="tx1"/>
                </a:solidFill>
              </a:rPr>
              <a:t> αν δεν είναι 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133A69CA-3142-F7EB-BFB8-E08FC1180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1️⃣ </a:t>
            </a:r>
            <a:r>
              <a:rPr lang="el-GR" b="1" dirty="0"/>
              <a:t>Να καταγράψω πόσες ώρες χρησιμοποιούν οι μαθητές το κινητό τους κάθε μέρα.</a:t>
            </a:r>
            <a:br>
              <a:rPr lang="el-GR" dirty="0"/>
            </a:br>
            <a:r>
              <a:rPr lang="el-GR" dirty="0"/>
              <a:t>✅ </a:t>
            </a:r>
            <a:r>
              <a:rPr lang="el-GR" b="1" dirty="0"/>
              <a:t>ΝΑΙ</a:t>
            </a:r>
            <a:r>
              <a:rPr lang="el-GR" dirty="0"/>
              <a:t> – Είναι σαφής, ερευνητικός και μπορεί να ελεγχθεί με δεδομένα.</a:t>
            </a:r>
            <a:br>
              <a:rPr lang="el-GR" dirty="0"/>
            </a:br>
            <a:endParaRPr lang="el-GR" dirty="0"/>
          </a:p>
          <a:p>
            <a:pPr marL="0" indent="0">
              <a:buNone/>
            </a:pPr>
            <a:r>
              <a:rPr lang="el-GR" dirty="0"/>
              <a:t>2️⃣ </a:t>
            </a:r>
            <a:r>
              <a:rPr lang="el-GR" b="1" dirty="0"/>
              <a:t>Να γράψω τη γνώμη μου για το αν τα κινητά είναι χρήσιμα ή όχι.</a:t>
            </a:r>
            <a:br>
              <a:rPr lang="el-GR" dirty="0"/>
            </a:br>
            <a:r>
              <a:rPr lang="el-GR" dirty="0"/>
              <a:t>❌ </a:t>
            </a:r>
            <a:r>
              <a:rPr lang="el-GR" b="1" dirty="0"/>
              <a:t>ΟΧΙ</a:t>
            </a:r>
            <a:r>
              <a:rPr lang="el-GR" dirty="0"/>
              <a:t> – Δεν είναι ερευνητικός, είναι προσωπική άποψη.</a:t>
            </a:r>
            <a:br>
              <a:rPr lang="el-GR" dirty="0"/>
            </a:br>
            <a:endParaRPr lang="el-GR" dirty="0"/>
          </a:p>
          <a:p>
            <a:pPr marL="0" indent="0">
              <a:buNone/>
            </a:pPr>
            <a:r>
              <a:rPr lang="el-GR" dirty="0"/>
              <a:t>3️⃣ </a:t>
            </a:r>
            <a:r>
              <a:rPr lang="el-GR" b="1" dirty="0"/>
              <a:t>Να εντοπίσω ποια είδη μουσικής βοηθούν στη συγκέντρωση στο διάβασμα.</a:t>
            </a:r>
            <a:br>
              <a:rPr lang="el-GR" dirty="0"/>
            </a:br>
            <a:r>
              <a:rPr lang="el-GR" dirty="0"/>
              <a:t>✅ </a:t>
            </a:r>
            <a:r>
              <a:rPr lang="el-GR" b="1" dirty="0"/>
              <a:t>ΝΑΙ</a:t>
            </a:r>
            <a:r>
              <a:rPr lang="el-GR" dirty="0"/>
              <a:t> – Περιγράφει τι θα διερευνήσουμε και είναι μετρήσιμο.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898</Words>
  <Application>Microsoft Office PowerPoint</Application>
  <PresentationFormat>Προβολή στην οθόνη (4:3)</PresentationFormat>
  <Paragraphs>94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Όψη</vt:lpstr>
      <vt:lpstr>Διδακτική Ενότητα: Στόχοι της Έρευνας</vt:lpstr>
      <vt:lpstr>Εισαγωγή στο Μάθημα</vt:lpstr>
      <vt:lpstr>Παρουσίαση του PowerPoint</vt:lpstr>
      <vt:lpstr>Τι είναι οι Στόχοι της Έρευνας;</vt:lpstr>
      <vt:lpstr>Παρουσίαση του PowerPoint</vt:lpstr>
      <vt:lpstr>Καλοί και Κακοί Στόχοι</vt:lpstr>
      <vt:lpstr>Παραδείγματα</vt:lpstr>
      <vt:lpstr>Παρουσίαση του PowerPoint</vt:lpstr>
      <vt:lpstr>Ερωτήσεις Κατανόησης Για κάθε πρόταση, απάντησε ΝΑΙ αν είναι σωστά διατυπωμένος στόχος έρευνας ή ΟΧΙ αν δεν είναι </vt:lpstr>
      <vt:lpstr>Παρουσίαση του PowerPoint</vt:lpstr>
      <vt:lpstr>Παρουσίαση του PowerPoint</vt:lpstr>
      <vt:lpstr>Παρουσίαση του PowerPoint</vt:lpstr>
      <vt:lpstr>Ανακεφαλαίωση</vt:lpstr>
      <vt:lpstr>Παράδειγμα 1 – Από το Πρόβλημα στους Στόχους</vt:lpstr>
      <vt:lpstr>Παράδειγμα 2</vt:lpstr>
      <vt:lpstr>Ατομική Εργασία: Βρείτε 3 στόχους για το πρόβλημα</vt:lpstr>
      <vt:lpstr>Κλείσιμο Μαθήματος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giovanosp</dc:creator>
  <cp:keywords/>
  <dc:description>generated using python-pptx</dc:description>
  <cp:lastModifiedBy>Παναγιώτης Γιοβάνος</cp:lastModifiedBy>
  <cp:revision>3</cp:revision>
  <dcterms:created xsi:type="dcterms:W3CDTF">2013-01-27T09:14:16Z</dcterms:created>
  <dcterms:modified xsi:type="dcterms:W3CDTF">2025-12-04T18:05:32Z</dcterms:modified>
  <cp:category/>
</cp:coreProperties>
</file>