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43D6B-21B3-417F-9D97-819E1D7B81AC}" type="datetimeFigureOut">
              <a:rPr lang="el-GR" smtClean="0"/>
              <a:t>18/5/2021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8648C-7C31-4B5C-AB95-3DA84F5B601A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424936" cy="1470025"/>
          </a:xfrm>
        </p:spPr>
        <p:txBody>
          <a:bodyPr>
            <a:normAutofit/>
          </a:bodyPr>
          <a:lstStyle/>
          <a:p>
            <a:r>
              <a:rPr lang="el-GR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«Ποιος είναι ο πλησίον μου;» </a:t>
            </a:r>
            <a:r>
              <a:rPr lang="el-GR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l-GR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l-GR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Ο </a:t>
            </a:r>
            <a:r>
              <a:rPr lang="el-GR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σπλαγχνικός Σαμαρείτης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03648" y="1772816"/>
            <a:ext cx="6400800" cy="406896"/>
          </a:xfrm>
        </p:spPr>
        <p:txBody>
          <a:bodyPr>
            <a:normAutofit/>
          </a:bodyPr>
          <a:lstStyle/>
          <a:p>
            <a:r>
              <a:rPr lang="el-GR" sz="2000" dirty="0" smtClean="0">
                <a:solidFill>
                  <a:schemeClr val="tx1"/>
                </a:solidFill>
              </a:rPr>
              <a:t>Σχολικό βιβλίο: σελ. 36</a:t>
            </a:r>
            <a:endParaRPr lang="el-GR" sz="2000" dirty="0">
              <a:solidFill>
                <a:schemeClr val="tx1"/>
              </a:solidFill>
            </a:endParaRPr>
          </a:p>
        </p:txBody>
      </p:sp>
      <p:pic>
        <p:nvPicPr>
          <p:cNvPr id="4" name="3 - Εικόνα" descr="paravoli_kalou_samarei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2197224"/>
            <a:ext cx="7533713" cy="45441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404664"/>
            <a:ext cx="4176464" cy="6192688"/>
          </a:xfrm>
        </p:spPr>
        <p:txBody>
          <a:bodyPr>
            <a:noAutofit/>
          </a:bodyPr>
          <a:lstStyle/>
          <a:p>
            <a:pPr algn="r"/>
            <a:r>
              <a:rPr lang="el-GR" sz="2400" dirty="0">
                <a:solidFill>
                  <a:schemeClr val="tx1"/>
                </a:solidFill>
              </a:rPr>
              <a:t>Κάποιος νομοδιδάσκαλος </a:t>
            </a:r>
            <a:r>
              <a:rPr lang="el-GR" sz="2400" dirty="0" smtClean="0">
                <a:solidFill>
                  <a:schemeClr val="tx1"/>
                </a:solidFill>
              </a:rPr>
              <a:t>παρουσιάστηκε στον </a:t>
            </a:r>
            <a:r>
              <a:rPr lang="el-GR" sz="2400" dirty="0">
                <a:solidFill>
                  <a:schemeClr val="tx1"/>
                </a:solidFill>
              </a:rPr>
              <a:t>Ιησού και, για να τον φέρει σε </a:t>
            </a:r>
            <a:r>
              <a:rPr lang="el-GR" sz="2400" dirty="0" smtClean="0">
                <a:solidFill>
                  <a:schemeClr val="tx1"/>
                </a:solidFill>
              </a:rPr>
              <a:t>δύσκολη </a:t>
            </a:r>
            <a:r>
              <a:rPr lang="el-GR" sz="2400" dirty="0">
                <a:solidFill>
                  <a:schemeClr val="tx1"/>
                </a:solidFill>
              </a:rPr>
              <a:t>θέση, του είπε: </a:t>
            </a:r>
            <a:r>
              <a:rPr lang="el-GR" sz="2400" b="1" i="1" dirty="0">
                <a:solidFill>
                  <a:schemeClr val="tx1"/>
                </a:solidFill>
              </a:rPr>
              <a:t>«Διδάσκαλε, τι </a:t>
            </a:r>
            <a:r>
              <a:rPr lang="el-GR" sz="2400" b="1" i="1" dirty="0" smtClean="0">
                <a:solidFill>
                  <a:schemeClr val="tx1"/>
                </a:solidFill>
              </a:rPr>
              <a:t>πρέπει να </a:t>
            </a:r>
            <a:r>
              <a:rPr lang="el-GR" sz="2400" b="1" i="1" dirty="0">
                <a:solidFill>
                  <a:schemeClr val="tx1"/>
                </a:solidFill>
              </a:rPr>
              <a:t>κάνω για να κερδίσω την αιώνια ζωή</a:t>
            </a:r>
            <a:r>
              <a:rPr lang="el-GR" sz="2400" b="1" i="1" dirty="0" smtClean="0">
                <a:solidFill>
                  <a:schemeClr val="tx1"/>
                </a:solidFill>
              </a:rPr>
              <a:t>;». </a:t>
            </a:r>
            <a:r>
              <a:rPr lang="el-GR" sz="2400" dirty="0" smtClean="0">
                <a:solidFill>
                  <a:schemeClr val="tx1"/>
                </a:solidFill>
              </a:rPr>
              <a:t>Κι </a:t>
            </a:r>
            <a:r>
              <a:rPr lang="el-GR" sz="2400" dirty="0">
                <a:solidFill>
                  <a:schemeClr val="tx1"/>
                </a:solidFill>
              </a:rPr>
              <a:t>ο Ιησούς τού είπε: «Ο νόμος τι </a:t>
            </a:r>
            <a:r>
              <a:rPr lang="el-GR" sz="2400" dirty="0" smtClean="0">
                <a:solidFill>
                  <a:schemeClr val="tx1"/>
                </a:solidFill>
              </a:rPr>
              <a:t>γράφει</a:t>
            </a:r>
            <a:r>
              <a:rPr lang="el-GR" sz="2400" dirty="0">
                <a:solidFill>
                  <a:schemeClr val="tx1"/>
                </a:solidFill>
              </a:rPr>
              <a:t>;». Εκείνος απάντησε: «Ν’ αγαπάς </a:t>
            </a:r>
            <a:r>
              <a:rPr lang="el-GR" sz="2400" dirty="0" smtClean="0">
                <a:solidFill>
                  <a:schemeClr val="tx1"/>
                </a:solidFill>
              </a:rPr>
              <a:t>τον Κύριο </a:t>
            </a:r>
            <a:r>
              <a:rPr lang="el-GR" sz="2400" dirty="0">
                <a:solidFill>
                  <a:schemeClr val="tx1"/>
                </a:solidFill>
              </a:rPr>
              <a:t>τον Θεό σου μ’ όλη την καρδιά </a:t>
            </a:r>
            <a:r>
              <a:rPr lang="el-GR" sz="2400" dirty="0" smtClean="0">
                <a:solidFill>
                  <a:schemeClr val="tx1"/>
                </a:solidFill>
              </a:rPr>
              <a:t>σου και </a:t>
            </a:r>
            <a:r>
              <a:rPr lang="el-GR" sz="2400" dirty="0">
                <a:solidFill>
                  <a:schemeClr val="tx1"/>
                </a:solidFill>
              </a:rPr>
              <a:t>μ’ όλη την ψυχή σου, μ’ όλη τη </a:t>
            </a:r>
            <a:r>
              <a:rPr lang="el-GR" sz="2400" dirty="0" smtClean="0">
                <a:solidFill>
                  <a:schemeClr val="tx1"/>
                </a:solidFill>
              </a:rPr>
              <a:t>δύναμή σου </a:t>
            </a:r>
            <a:r>
              <a:rPr lang="el-GR" sz="2400" dirty="0">
                <a:solidFill>
                  <a:schemeClr val="tx1"/>
                </a:solidFill>
              </a:rPr>
              <a:t>και με όλον τον νου </a:t>
            </a:r>
            <a:r>
              <a:rPr lang="el-GR" sz="2400" dirty="0" smtClean="0">
                <a:solidFill>
                  <a:schemeClr val="tx1"/>
                </a:solidFill>
              </a:rPr>
              <a:t>σου ∙ </a:t>
            </a:r>
            <a:r>
              <a:rPr lang="el-GR" sz="2400" dirty="0">
                <a:solidFill>
                  <a:schemeClr val="tx1"/>
                </a:solidFill>
              </a:rPr>
              <a:t>και τον </a:t>
            </a:r>
            <a:r>
              <a:rPr lang="el-GR" sz="2400" dirty="0" smtClean="0">
                <a:solidFill>
                  <a:schemeClr val="tx1"/>
                </a:solidFill>
              </a:rPr>
              <a:t>πλησίον </a:t>
            </a:r>
            <a:r>
              <a:rPr lang="el-GR" sz="2400" dirty="0">
                <a:solidFill>
                  <a:schemeClr val="tx1"/>
                </a:solidFill>
              </a:rPr>
              <a:t>σου όπως τον εαυτό σου». «</a:t>
            </a:r>
            <a:r>
              <a:rPr lang="el-GR" sz="2400" dirty="0" smtClean="0">
                <a:solidFill>
                  <a:schemeClr val="tx1"/>
                </a:solidFill>
              </a:rPr>
              <a:t>Πολύ σωστά </a:t>
            </a:r>
            <a:r>
              <a:rPr lang="el-GR" sz="2400" dirty="0">
                <a:solidFill>
                  <a:schemeClr val="tx1"/>
                </a:solidFill>
              </a:rPr>
              <a:t>απάντησες», του είπε ο </a:t>
            </a:r>
            <a:r>
              <a:rPr lang="el-GR" sz="2400" dirty="0" smtClean="0">
                <a:solidFill>
                  <a:schemeClr val="tx1"/>
                </a:solidFill>
              </a:rPr>
              <a:t>Ιησούς ∙ «</a:t>
            </a:r>
            <a:r>
              <a:rPr lang="el-GR" sz="2400" dirty="0">
                <a:solidFill>
                  <a:schemeClr val="tx1"/>
                </a:solidFill>
              </a:rPr>
              <a:t>αυτό κάνε και θα ζήσεις». </a:t>
            </a:r>
          </a:p>
        </p:txBody>
      </p:sp>
      <p:pic>
        <p:nvPicPr>
          <p:cNvPr id="6" name="5 - Εικόνα" descr="yyyyyy.jpeg"/>
          <p:cNvPicPr>
            <a:picLocks noChangeAspect="1"/>
          </p:cNvPicPr>
          <p:nvPr/>
        </p:nvPicPr>
        <p:blipFill>
          <a:blip r:embed="rId2" cstate="print"/>
          <a:srcRect l="18993" r="21946"/>
          <a:stretch>
            <a:fillRect/>
          </a:stretch>
        </p:blipFill>
        <p:spPr>
          <a:xfrm>
            <a:off x="4509055" y="1412776"/>
            <a:ext cx="4455433" cy="3960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4365104"/>
            <a:ext cx="8712968" cy="2232248"/>
          </a:xfrm>
        </p:spPr>
        <p:txBody>
          <a:bodyPr>
            <a:noAutofit/>
          </a:bodyPr>
          <a:lstStyle/>
          <a:p>
            <a:pPr algn="just"/>
            <a:r>
              <a:rPr lang="el-GR" sz="1800" dirty="0">
                <a:solidFill>
                  <a:schemeClr val="tx1"/>
                </a:solidFill>
              </a:rPr>
              <a:t>Εκείνος όμως</a:t>
            </a:r>
            <a:r>
              <a:rPr lang="el-GR" sz="1800" dirty="0" smtClean="0">
                <a:solidFill>
                  <a:schemeClr val="tx1"/>
                </a:solidFill>
              </a:rPr>
              <a:t>, θέλοντας </a:t>
            </a:r>
            <a:r>
              <a:rPr lang="el-GR" sz="1800" dirty="0">
                <a:solidFill>
                  <a:schemeClr val="tx1"/>
                </a:solidFill>
              </a:rPr>
              <a:t>να δικαιολογήσει τον εαυτό του</a:t>
            </a:r>
            <a:r>
              <a:rPr lang="el-GR" sz="1800" dirty="0" smtClean="0">
                <a:solidFill>
                  <a:schemeClr val="tx1"/>
                </a:solidFill>
              </a:rPr>
              <a:t>, είπε </a:t>
            </a:r>
            <a:r>
              <a:rPr lang="el-GR" sz="1800" dirty="0">
                <a:solidFill>
                  <a:schemeClr val="tx1"/>
                </a:solidFill>
              </a:rPr>
              <a:t>στον Ιησού: </a:t>
            </a:r>
            <a:r>
              <a:rPr lang="el-GR" sz="1800" b="1" dirty="0">
                <a:solidFill>
                  <a:schemeClr val="tx1"/>
                </a:solidFill>
              </a:rPr>
              <a:t>«Και ποιος είναι ο </a:t>
            </a:r>
            <a:r>
              <a:rPr lang="el-GR" sz="1800" b="1" dirty="0" smtClean="0">
                <a:solidFill>
                  <a:schemeClr val="tx1"/>
                </a:solidFill>
              </a:rPr>
              <a:t>πλησίον </a:t>
            </a:r>
            <a:r>
              <a:rPr lang="el-GR" sz="1800" b="1" dirty="0">
                <a:solidFill>
                  <a:schemeClr val="tx1"/>
                </a:solidFill>
              </a:rPr>
              <a:t>μου;».</a:t>
            </a:r>
            <a:r>
              <a:rPr lang="el-GR" sz="1800" dirty="0">
                <a:solidFill>
                  <a:schemeClr val="tx1"/>
                </a:solidFill>
              </a:rPr>
              <a:t> Πήρε τότε αφορμή ο </a:t>
            </a:r>
            <a:r>
              <a:rPr lang="el-GR" sz="1800" dirty="0" smtClean="0">
                <a:solidFill>
                  <a:schemeClr val="tx1"/>
                </a:solidFill>
              </a:rPr>
              <a:t>Ιησούς και </a:t>
            </a:r>
            <a:r>
              <a:rPr lang="el-GR" sz="1800" dirty="0">
                <a:solidFill>
                  <a:schemeClr val="tx1"/>
                </a:solidFill>
              </a:rPr>
              <a:t>είπε: «</a:t>
            </a:r>
            <a:r>
              <a:rPr lang="el-GR" sz="1800" b="1" dirty="0">
                <a:solidFill>
                  <a:schemeClr val="tx1"/>
                </a:solidFill>
              </a:rPr>
              <a:t>Κάποιος άνθρωπος</a:t>
            </a:r>
            <a:r>
              <a:rPr lang="el-GR" sz="1800" dirty="0">
                <a:solidFill>
                  <a:schemeClr val="tx1"/>
                </a:solidFill>
              </a:rPr>
              <a:t>, </a:t>
            </a:r>
            <a:r>
              <a:rPr lang="el-GR" sz="1800" dirty="0" smtClean="0">
                <a:solidFill>
                  <a:schemeClr val="tx1"/>
                </a:solidFill>
              </a:rPr>
              <a:t>κατεβαίνοντας </a:t>
            </a:r>
            <a:r>
              <a:rPr lang="el-GR" sz="1800" dirty="0">
                <a:solidFill>
                  <a:schemeClr val="tx1"/>
                </a:solidFill>
              </a:rPr>
              <a:t>από τα Ιεροσόλυμα για την Ιεριχώ</a:t>
            </a:r>
            <a:r>
              <a:rPr lang="el-GR" sz="1800" dirty="0" smtClean="0">
                <a:solidFill>
                  <a:schemeClr val="tx1"/>
                </a:solidFill>
              </a:rPr>
              <a:t>, έπεσε </a:t>
            </a:r>
            <a:r>
              <a:rPr lang="el-GR" sz="1800" dirty="0">
                <a:solidFill>
                  <a:schemeClr val="tx1"/>
                </a:solidFill>
              </a:rPr>
              <a:t>πάνω σε </a:t>
            </a:r>
            <a:r>
              <a:rPr lang="el-GR" sz="1800" b="1" dirty="0">
                <a:solidFill>
                  <a:schemeClr val="tx1"/>
                </a:solidFill>
              </a:rPr>
              <a:t>ληστές</a:t>
            </a:r>
            <a:r>
              <a:rPr lang="el-GR" sz="1800" dirty="0">
                <a:solidFill>
                  <a:schemeClr val="tx1"/>
                </a:solidFill>
              </a:rPr>
              <a:t>. Αυτοί τον </a:t>
            </a:r>
            <a:r>
              <a:rPr lang="el-GR" sz="1800" dirty="0" smtClean="0">
                <a:solidFill>
                  <a:schemeClr val="tx1"/>
                </a:solidFill>
              </a:rPr>
              <a:t>ξεγύμνωσαν</a:t>
            </a:r>
            <a:r>
              <a:rPr lang="el-GR" sz="1800" dirty="0">
                <a:solidFill>
                  <a:schemeClr val="tx1"/>
                </a:solidFill>
              </a:rPr>
              <a:t>, τον τραυμάτισαν κι έφυγαν </a:t>
            </a:r>
            <a:r>
              <a:rPr lang="el-GR" sz="1800" dirty="0" smtClean="0">
                <a:solidFill>
                  <a:schemeClr val="tx1"/>
                </a:solidFill>
              </a:rPr>
              <a:t>παρατώντας </a:t>
            </a:r>
            <a:r>
              <a:rPr lang="el-GR" sz="1800" dirty="0">
                <a:solidFill>
                  <a:schemeClr val="tx1"/>
                </a:solidFill>
              </a:rPr>
              <a:t>τον μισοπεθαμένο. Έτυχε να κατεβαίνει από </a:t>
            </a:r>
            <a:r>
              <a:rPr lang="el-GR" sz="1800" dirty="0" smtClean="0">
                <a:solidFill>
                  <a:schemeClr val="tx1"/>
                </a:solidFill>
              </a:rPr>
              <a:t> ’κείνον </a:t>
            </a:r>
            <a:r>
              <a:rPr lang="el-GR" sz="1800" dirty="0">
                <a:solidFill>
                  <a:schemeClr val="tx1"/>
                </a:solidFill>
              </a:rPr>
              <a:t>τον δρόμο και κάποιος </a:t>
            </a:r>
            <a:r>
              <a:rPr lang="el-GR" sz="1800" b="1" dirty="0">
                <a:solidFill>
                  <a:schemeClr val="tx1"/>
                </a:solidFill>
              </a:rPr>
              <a:t>ιερέας</a:t>
            </a:r>
            <a:r>
              <a:rPr lang="el-GR" sz="1800" dirty="0" smtClean="0">
                <a:solidFill>
                  <a:schemeClr val="tx1"/>
                </a:solidFill>
              </a:rPr>
              <a:t>, ο </a:t>
            </a:r>
            <a:r>
              <a:rPr lang="el-GR" sz="1800" dirty="0">
                <a:solidFill>
                  <a:schemeClr val="tx1"/>
                </a:solidFill>
              </a:rPr>
              <a:t>οποίος, παρόλο που τον είδε, τον προσπέρασε χωρίς να του δώσει σημασία. Το ίδιο και </a:t>
            </a:r>
            <a:r>
              <a:rPr lang="el-GR" sz="1800" dirty="0" smtClean="0">
                <a:solidFill>
                  <a:schemeClr val="tx1"/>
                </a:solidFill>
              </a:rPr>
              <a:t>κάποιος </a:t>
            </a:r>
            <a:r>
              <a:rPr lang="el-GR" sz="1800" b="1" dirty="0">
                <a:solidFill>
                  <a:schemeClr val="tx1"/>
                </a:solidFill>
              </a:rPr>
              <a:t>λευίτης</a:t>
            </a:r>
            <a:r>
              <a:rPr lang="el-GR" sz="1800" dirty="0">
                <a:solidFill>
                  <a:schemeClr val="tx1"/>
                </a:solidFill>
              </a:rPr>
              <a:t>, που περνούσε από κείνο το </a:t>
            </a:r>
            <a:r>
              <a:rPr lang="el-GR" sz="1800" dirty="0" smtClean="0">
                <a:solidFill>
                  <a:schemeClr val="tx1"/>
                </a:solidFill>
              </a:rPr>
              <a:t>μέρος ∙ </a:t>
            </a:r>
            <a:r>
              <a:rPr lang="el-GR" sz="1800" dirty="0">
                <a:solidFill>
                  <a:schemeClr val="tx1"/>
                </a:solidFill>
              </a:rPr>
              <a:t>κι αυτός, παρόλο που τον είδε, τον </a:t>
            </a:r>
            <a:r>
              <a:rPr lang="el-GR" sz="1800" dirty="0" smtClean="0">
                <a:solidFill>
                  <a:schemeClr val="tx1"/>
                </a:solidFill>
              </a:rPr>
              <a:t>προσπέρασε </a:t>
            </a:r>
            <a:r>
              <a:rPr lang="el-GR" sz="1800" dirty="0">
                <a:solidFill>
                  <a:schemeClr val="tx1"/>
                </a:solidFill>
              </a:rPr>
              <a:t>χωρίς να του δώσει σημασία</a:t>
            </a:r>
            <a:r>
              <a:rPr lang="el-GR" sz="1800" dirty="0" smtClean="0">
                <a:solidFill>
                  <a:schemeClr val="tx1"/>
                </a:solidFill>
              </a:rPr>
              <a:t>.</a:t>
            </a:r>
            <a:endParaRPr lang="el-GR" sz="1800" dirty="0">
              <a:solidFill>
                <a:schemeClr val="tx1"/>
              </a:solidFill>
            </a:endParaRPr>
          </a:p>
        </p:txBody>
      </p:sp>
      <p:pic>
        <p:nvPicPr>
          <p:cNvPr id="4" name="3 - Εικόνα" descr="σαμ-2.jpg"/>
          <p:cNvPicPr>
            <a:picLocks noChangeAspect="1"/>
          </p:cNvPicPr>
          <p:nvPr/>
        </p:nvPicPr>
        <p:blipFill>
          <a:blip r:embed="rId2" cstate="print"/>
          <a:srcRect r="18680" b="37214"/>
          <a:stretch>
            <a:fillRect/>
          </a:stretch>
        </p:blipFill>
        <p:spPr>
          <a:xfrm>
            <a:off x="251520" y="0"/>
            <a:ext cx="8496944" cy="4432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3789040"/>
            <a:ext cx="4176464" cy="2664296"/>
          </a:xfrm>
        </p:spPr>
        <p:txBody>
          <a:bodyPr>
            <a:noAutofit/>
          </a:bodyPr>
          <a:lstStyle/>
          <a:p>
            <a:pPr algn="r"/>
            <a:r>
              <a:rPr lang="el-GR" sz="2000" dirty="0" smtClean="0">
                <a:solidFill>
                  <a:schemeClr val="tx1"/>
                </a:solidFill>
              </a:rPr>
              <a:t>Κάποιος </a:t>
            </a:r>
            <a:r>
              <a:rPr lang="el-GR" sz="2000" dirty="0">
                <a:solidFill>
                  <a:schemeClr val="tx1"/>
                </a:solidFill>
              </a:rPr>
              <a:t>όμως </a:t>
            </a:r>
            <a:r>
              <a:rPr lang="el-GR" sz="2000" b="1" dirty="0">
                <a:solidFill>
                  <a:schemeClr val="tx1"/>
                </a:solidFill>
              </a:rPr>
              <a:t>Σαμαρείτης</a:t>
            </a:r>
            <a:r>
              <a:rPr lang="el-GR" sz="2000" dirty="0">
                <a:solidFill>
                  <a:schemeClr val="tx1"/>
                </a:solidFill>
              </a:rPr>
              <a:t> που ταξίδευε, ήρθε προς το </a:t>
            </a:r>
            <a:r>
              <a:rPr lang="el-GR" sz="2000" dirty="0" smtClean="0">
                <a:solidFill>
                  <a:schemeClr val="tx1"/>
                </a:solidFill>
              </a:rPr>
              <a:t>μέρος </a:t>
            </a:r>
            <a:r>
              <a:rPr lang="el-GR" sz="2000" dirty="0">
                <a:solidFill>
                  <a:schemeClr val="tx1"/>
                </a:solidFill>
              </a:rPr>
              <a:t>του, τον είδε και τον σπλαχνίστηκε. Πήγε κοντά του, άλειψε τις πληγές του με </a:t>
            </a:r>
            <a:r>
              <a:rPr lang="el-GR" sz="2000" b="1" dirty="0">
                <a:solidFill>
                  <a:schemeClr val="tx1"/>
                </a:solidFill>
              </a:rPr>
              <a:t>λάδι</a:t>
            </a:r>
            <a:r>
              <a:rPr lang="el-GR" sz="2000" dirty="0">
                <a:solidFill>
                  <a:schemeClr val="tx1"/>
                </a:solidFill>
              </a:rPr>
              <a:t> </a:t>
            </a:r>
            <a:r>
              <a:rPr lang="el-GR" sz="2000" dirty="0" smtClean="0">
                <a:solidFill>
                  <a:schemeClr val="tx1"/>
                </a:solidFill>
              </a:rPr>
              <a:t>και </a:t>
            </a:r>
            <a:r>
              <a:rPr lang="el-GR" sz="2000" b="1" dirty="0" smtClean="0">
                <a:solidFill>
                  <a:schemeClr val="tx1"/>
                </a:solidFill>
              </a:rPr>
              <a:t>κρασί</a:t>
            </a:r>
            <a:r>
              <a:rPr lang="el-GR" sz="2000" dirty="0" smtClean="0">
                <a:solidFill>
                  <a:schemeClr val="tx1"/>
                </a:solidFill>
              </a:rPr>
              <a:t> </a:t>
            </a:r>
            <a:r>
              <a:rPr lang="el-GR" sz="2000" dirty="0">
                <a:solidFill>
                  <a:schemeClr val="tx1"/>
                </a:solidFill>
              </a:rPr>
              <a:t>και τις έδεσε καλά. Μάλιστα, τον ανέβασε στο δικό του το ζώο, τον οδήγησε στο </a:t>
            </a:r>
            <a:r>
              <a:rPr lang="el-GR" sz="2000" b="1" dirty="0" smtClean="0">
                <a:solidFill>
                  <a:schemeClr val="tx1"/>
                </a:solidFill>
              </a:rPr>
              <a:t>πανδοχείο</a:t>
            </a:r>
            <a:r>
              <a:rPr lang="el-GR" sz="2000" dirty="0" smtClean="0">
                <a:solidFill>
                  <a:schemeClr val="tx1"/>
                </a:solidFill>
              </a:rPr>
              <a:t> </a:t>
            </a:r>
            <a:r>
              <a:rPr lang="el-GR" sz="2000" dirty="0">
                <a:solidFill>
                  <a:schemeClr val="tx1"/>
                </a:solidFill>
              </a:rPr>
              <a:t>και φρόντισε γι’ αυτόν. </a:t>
            </a:r>
          </a:p>
        </p:txBody>
      </p:sp>
      <p:pic>
        <p:nvPicPr>
          <p:cNvPr id="4" name="3 - Εικόνα" descr="kalos_samareiths_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511" y="260648"/>
            <a:ext cx="4391977" cy="61926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499992" y="404664"/>
            <a:ext cx="4176464" cy="1872208"/>
          </a:xfrm>
        </p:spPr>
        <p:txBody>
          <a:bodyPr>
            <a:noAutofit/>
          </a:bodyPr>
          <a:lstStyle/>
          <a:p>
            <a:pPr algn="r"/>
            <a:r>
              <a:rPr lang="el-GR" sz="2000" dirty="0" smtClean="0">
                <a:solidFill>
                  <a:schemeClr val="tx1"/>
                </a:solidFill>
              </a:rPr>
              <a:t>Την </a:t>
            </a:r>
            <a:r>
              <a:rPr lang="el-GR" sz="2000" dirty="0">
                <a:solidFill>
                  <a:schemeClr val="tx1"/>
                </a:solidFill>
              </a:rPr>
              <a:t>άλλη μέρα, φεύγοντας, έβγαλε κι έδωσε στον πανδοχέα </a:t>
            </a:r>
            <a:r>
              <a:rPr lang="el-GR" sz="2000" b="1" dirty="0" smtClean="0">
                <a:solidFill>
                  <a:schemeClr val="tx1"/>
                </a:solidFill>
              </a:rPr>
              <a:t>δύο δηνάρια </a:t>
            </a:r>
            <a:r>
              <a:rPr lang="el-GR" sz="2000" dirty="0">
                <a:solidFill>
                  <a:schemeClr val="tx1"/>
                </a:solidFill>
              </a:rPr>
              <a:t>και του είπε: «Φρόντισέ τον, και ό</a:t>
            </a:r>
            <a:r>
              <a:rPr lang="el-GR" sz="2000" dirty="0" smtClean="0">
                <a:solidFill>
                  <a:schemeClr val="tx1"/>
                </a:solidFill>
              </a:rPr>
              <a:t>, τι </a:t>
            </a:r>
            <a:r>
              <a:rPr lang="el-GR" sz="2000" dirty="0">
                <a:solidFill>
                  <a:schemeClr val="tx1"/>
                </a:solidFill>
              </a:rPr>
              <a:t>παραπάνω ξοδέψεις, εγώ όταν </a:t>
            </a:r>
            <a:r>
              <a:rPr lang="el-GR" sz="2000" b="1" dirty="0">
                <a:solidFill>
                  <a:schemeClr val="tx1"/>
                </a:solidFill>
              </a:rPr>
              <a:t>ξαναπεράσω</a:t>
            </a:r>
            <a:r>
              <a:rPr lang="el-GR" sz="2000" dirty="0">
                <a:solidFill>
                  <a:schemeClr val="tx1"/>
                </a:solidFill>
              </a:rPr>
              <a:t> </a:t>
            </a:r>
            <a:r>
              <a:rPr lang="el-GR" sz="2000" dirty="0" smtClean="0">
                <a:solidFill>
                  <a:schemeClr val="tx1"/>
                </a:solidFill>
              </a:rPr>
              <a:t>θα σε </a:t>
            </a:r>
            <a:r>
              <a:rPr lang="el-GR" sz="2000" dirty="0">
                <a:solidFill>
                  <a:schemeClr val="tx1"/>
                </a:solidFill>
              </a:rPr>
              <a:t>πληρώσω». </a:t>
            </a:r>
            <a:endParaRPr lang="el-GR" sz="2000" dirty="0" smtClean="0">
              <a:solidFill>
                <a:schemeClr val="tx1"/>
              </a:solidFill>
            </a:endParaRPr>
          </a:p>
        </p:txBody>
      </p:sp>
      <p:pic>
        <p:nvPicPr>
          <p:cNvPr id="4" name="3 - Εικόνα" descr="kalosa_smaritis_mes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2162" y="2348880"/>
            <a:ext cx="8538310" cy="401300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7504" y="4221088"/>
            <a:ext cx="4176464" cy="2304256"/>
          </a:xfrm>
        </p:spPr>
        <p:txBody>
          <a:bodyPr>
            <a:noAutofit/>
          </a:bodyPr>
          <a:lstStyle/>
          <a:p>
            <a:pPr algn="r"/>
            <a:r>
              <a:rPr lang="el-GR" sz="2000" dirty="0" smtClean="0">
                <a:solidFill>
                  <a:schemeClr val="tx1"/>
                </a:solidFill>
              </a:rPr>
              <a:t>Ποιος </a:t>
            </a:r>
            <a:r>
              <a:rPr lang="el-GR" sz="2000" dirty="0">
                <a:solidFill>
                  <a:schemeClr val="tx1"/>
                </a:solidFill>
              </a:rPr>
              <a:t>λοιπόν απ’ αυτούς τους τρεις, κατά τη γνώμη σου, αποδείχτηκε “</a:t>
            </a:r>
            <a:r>
              <a:rPr lang="el-GR" sz="2000" b="1" dirty="0" smtClean="0">
                <a:solidFill>
                  <a:schemeClr val="tx1"/>
                </a:solidFill>
              </a:rPr>
              <a:t>πλησίον</a:t>
            </a:r>
            <a:r>
              <a:rPr lang="el-GR" sz="2000" dirty="0">
                <a:solidFill>
                  <a:schemeClr val="tx1"/>
                </a:solidFill>
              </a:rPr>
              <a:t>” εκείνου που έπεσε στους ληστές;». Κι εκείνος απάντησε: «</a:t>
            </a:r>
            <a:r>
              <a:rPr lang="el-GR" sz="2000" b="1" dirty="0">
                <a:solidFill>
                  <a:schemeClr val="tx1"/>
                </a:solidFill>
              </a:rPr>
              <a:t>Αυτός που τον </a:t>
            </a:r>
            <a:r>
              <a:rPr lang="el-GR" sz="2000" b="1" dirty="0" smtClean="0">
                <a:solidFill>
                  <a:schemeClr val="tx1"/>
                </a:solidFill>
              </a:rPr>
              <a:t>σπλαχνίστηκε</a:t>
            </a:r>
            <a:r>
              <a:rPr lang="el-GR" sz="2000" dirty="0">
                <a:solidFill>
                  <a:schemeClr val="tx1"/>
                </a:solidFill>
              </a:rPr>
              <a:t>». Τότε ο Ιησούς τού είπε: «</a:t>
            </a:r>
            <a:r>
              <a:rPr lang="el-GR" sz="2000" b="1" dirty="0">
                <a:solidFill>
                  <a:schemeClr val="tx1"/>
                </a:solidFill>
              </a:rPr>
              <a:t>Πήγαινε, και να κάνεις και συ το ίδιο</a:t>
            </a:r>
            <a:r>
              <a:rPr lang="el-GR" sz="2000" dirty="0">
                <a:solidFill>
                  <a:schemeClr val="tx1"/>
                </a:solidFill>
              </a:rPr>
              <a:t>»</a:t>
            </a:r>
          </a:p>
        </p:txBody>
      </p:sp>
      <p:pic>
        <p:nvPicPr>
          <p:cNvPr id="4" name="3 - Εικόνα" descr="9836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404664"/>
            <a:ext cx="4536504" cy="60486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379</Words>
  <Application>Microsoft Office PowerPoint</Application>
  <PresentationFormat>Προβολή στην οθόνη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ii. «Ποιος είναι ο πλησίον μου;»  Ο σπλαγχνικός Σαμαρείτης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«Ποιος είναι ο πλησίον μου;»  Ο σπλαγχνικός Σαμαρείτης</dc:title>
  <dc:creator>2ο Γυμνάσιο Ελληνικού</dc:creator>
  <cp:lastModifiedBy>2ο Γυμνάσιο Ελληνικού</cp:lastModifiedBy>
  <cp:revision>3</cp:revision>
  <dcterms:created xsi:type="dcterms:W3CDTF">2021-05-18T09:16:38Z</dcterms:created>
  <dcterms:modified xsi:type="dcterms:W3CDTF">2021-05-18T09:38:46Z</dcterms:modified>
</cp:coreProperties>
</file>