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71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7156A26-6EE4-4406-A6CA-BBB0FE245D50}" type="datetimeFigureOut">
              <a:rPr lang="el-GR" smtClean="0"/>
              <a:t>16/1/2022</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B5ECBFB4-E8E0-4808-9BBE-D0D0A455E0D7}" type="slidenum">
              <a:rPr lang="el-GR" smtClean="0"/>
              <a:t>‹#›</a:t>
            </a:fld>
            <a:endParaRPr lang="el-GR" dirty="0"/>
          </a:p>
        </p:txBody>
      </p:sp>
    </p:spTree>
    <p:extLst>
      <p:ext uri="{BB962C8B-B14F-4D97-AF65-F5344CB8AC3E}">
        <p14:creationId xmlns:p14="http://schemas.microsoft.com/office/powerpoint/2010/main" val="244487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7156A26-6EE4-4406-A6CA-BBB0FE245D50}" type="datetimeFigureOut">
              <a:rPr lang="el-GR" smtClean="0"/>
              <a:t>16/1/2022</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B5ECBFB4-E8E0-4808-9BBE-D0D0A455E0D7}" type="slidenum">
              <a:rPr lang="el-GR" smtClean="0"/>
              <a:t>‹#›</a:t>
            </a:fld>
            <a:endParaRPr lang="el-GR" dirty="0"/>
          </a:p>
        </p:txBody>
      </p:sp>
    </p:spTree>
    <p:extLst>
      <p:ext uri="{BB962C8B-B14F-4D97-AF65-F5344CB8AC3E}">
        <p14:creationId xmlns:p14="http://schemas.microsoft.com/office/powerpoint/2010/main" val="192149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7156A26-6EE4-4406-A6CA-BBB0FE245D50}" type="datetimeFigureOut">
              <a:rPr lang="el-GR" smtClean="0"/>
              <a:t>16/1/2022</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B5ECBFB4-E8E0-4808-9BBE-D0D0A455E0D7}" type="slidenum">
              <a:rPr lang="el-GR" smtClean="0"/>
              <a:t>‹#›</a:t>
            </a:fld>
            <a:endParaRPr lang="el-GR" dirty="0"/>
          </a:p>
        </p:txBody>
      </p:sp>
    </p:spTree>
    <p:extLst>
      <p:ext uri="{BB962C8B-B14F-4D97-AF65-F5344CB8AC3E}">
        <p14:creationId xmlns:p14="http://schemas.microsoft.com/office/powerpoint/2010/main" val="373969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7156A26-6EE4-4406-A6CA-BBB0FE245D50}" type="datetimeFigureOut">
              <a:rPr lang="el-GR" smtClean="0"/>
              <a:t>16/1/2022</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B5ECBFB4-E8E0-4808-9BBE-D0D0A455E0D7}" type="slidenum">
              <a:rPr lang="el-GR" smtClean="0"/>
              <a:t>‹#›</a:t>
            </a:fld>
            <a:endParaRPr lang="el-GR" dirty="0"/>
          </a:p>
        </p:txBody>
      </p:sp>
    </p:spTree>
    <p:extLst>
      <p:ext uri="{BB962C8B-B14F-4D97-AF65-F5344CB8AC3E}">
        <p14:creationId xmlns:p14="http://schemas.microsoft.com/office/powerpoint/2010/main" val="142075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7156A26-6EE4-4406-A6CA-BBB0FE245D50}" type="datetimeFigureOut">
              <a:rPr lang="el-GR" smtClean="0"/>
              <a:t>16/1/2022</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B5ECBFB4-E8E0-4808-9BBE-D0D0A455E0D7}" type="slidenum">
              <a:rPr lang="el-GR" smtClean="0"/>
              <a:t>‹#›</a:t>
            </a:fld>
            <a:endParaRPr lang="el-GR" dirty="0"/>
          </a:p>
        </p:txBody>
      </p:sp>
    </p:spTree>
    <p:extLst>
      <p:ext uri="{BB962C8B-B14F-4D97-AF65-F5344CB8AC3E}">
        <p14:creationId xmlns:p14="http://schemas.microsoft.com/office/powerpoint/2010/main" val="151850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7156A26-6EE4-4406-A6CA-BBB0FE245D50}" type="datetimeFigureOut">
              <a:rPr lang="el-GR" smtClean="0"/>
              <a:t>16/1/2022</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B5ECBFB4-E8E0-4808-9BBE-D0D0A455E0D7}" type="slidenum">
              <a:rPr lang="el-GR" smtClean="0"/>
              <a:t>‹#›</a:t>
            </a:fld>
            <a:endParaRPr lang="el-GR" dirty="0"/>
          </a:p>
        </p:txBody>
      </p:sp>
    </p:spTree>
    <p:extLst>
      <p:ext uri="{BB962C8B-B14F-4D97-AF65-F5344CB8AC3E}">
        <p14:creationId xmlns:p14="http://schemas.microsoft.com/office/powerpoint/2010/main" val="184461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7156A26-6EE4-4406-A6CA-BBB0FE245D50}" type="datetimeFigureOut">
              <a:rPr lang="el-GR" smtClean="0"/>
              <a:t>16/1/2022</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B5ECBFB4-E8E0-4808-9BBE-D0D0A455E0D7}" type="slidenum">
              <a:rPr lang="el-GR" smtClean="0"/>
              <a:t>‹#›</a:t>
            </a:fld>
            <a:endParaRPr lang="el-GR" dirty="0"/>
          </a:p>
        </p:txBody>
      </p:sp>
    </p:spTree>
    <p:extLst>
      <p:ext uri="{BB962C8B-B14F-4D97-AF65-F5344CB8AC3E}">
        <p14:creationId xmlns:p14="http://schemas.microsoft.com/office/powerpoint/2010/main" val="221040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7156A26-6EE4-4406-A6CA-BBB0FE245D50}" type="datetimeFigureOut">
              <a:rPr lang="el-GR" smtClean="0"/>
              <a:t>16/1/2022</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B5ECBFB4-E8E0-4808-9BBE-D0D0A455E0D7}" type="slidenum">
              <a:rPr lang="el-GR" smtClean="0"/>
              <a:t>‹#›</a:t>
            </a:fld>
            <a:endParaRPr lang="el-GR" dirty="0"/>
          </a:p>
        </p:txBody>
      </p:sp>
    </p:spTree>
    <p:extLst>
      <p:ext uri="{BB962C8B-B14F-4D97-AF65-F5344CB8AC3E}">
        <p14:creationId xmlns:p14="http://schemas.microsoft.com/office/powerpoint/2010/main" val="286336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7156A26-6EE4-4406-A6CA-BBB0FE245D50}" type="datetimeFigureOut">
              <a:rPr lang="el-GR" smtClean="0"/>
              <a:t>16/1/2022</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B5ECBFB4-E8E0-4808-9BBE-D0D0A455E0D7}" type="slidenum">
              <a:rPr lang="el-GR" smtClean="0"/>
              <a:t>‹#›</a:t>
            </a:fld>
            <a:endParaRPr lang="el-GR" dirty="0"/>
          </a:p>
        </p:txBody>
      </p:sp>
    </p:spTree>
    <p:extLst>
      <p:ext uri="{BB962C8B-B14F-4D97-AF65-F5344CB8AC3E}">
        <p14:creationId xmlns:p14="http://schemas.microsoft.com/office/powerpoint/2010/main" val="236153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7156A26-6EE4-4406-A6CA-BBB0FE245D50}" type="datetimeFigureOut">
              <a:rPr lang="el-GR" smtClean="0"/>
              <a:t>16/1/2022</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B5ECBFB4-E8E0-4808-9BBE-D0D0A455E0D7}" type="slidenum">
              <a:rPr lang="el-GR" smtClean="0"/>
              <a:t>‹#›</a:t>
            </a:fld>
            <a:endParaRPr lang="el-GR" dirty="0"/>
          </a:p>
        </p:txBody>
      </p:sp>
    </p:spTree>
    <p:extLst>
      <p:ext uri="{BB962C8B-B14F-4D97-AF65-F5344CB8AC3E}">
        <p14:creationId xmlns:p14="http://schemas.microsoft.com/office/powerpoint/2010/main" val="355499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7156A26-6EE4-4406-A6CA-BBB0FE245D50}" type="datetimeFigureOut">
              <a:rPr lang="el-GR" smtClean="0"/>
              <a:t>16/1/2022</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B5ECBFB4-E8E0-4808-9BBE-D0D0A455E0D7}" type="slidenum">
              <a:rPr lang="el-GR" smtClean="0"/>
              <a:t>‹#›</a:t>
            </a:fld>
            <a:endParaRPr lang="el-GR" dirty="0"/>
          </a:p>
        </p:txBody>
      </p:sp>
    </p:spTree>
    <p:extLst>
      <p:ext uri="{BB962C8B-B14F-4D97-AF65-F5344CB8AC3E}">
        <p14:creationId xmlns:p14="http://schemas.microsoft.com/office/powerpoint/2010/main" val="364334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56A26-6EE4-4406-A6CA-BBB0FE245D50}" type="datetimeFigureOut">
              <a:rPr lang="el-GR" smtClean="0"/>
              <a:t>16/1/2022</a:t>
            </a:fld>
            <a:endParaRPr lang="el-GR" dirty="0"/>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CBFB4-E8E0-4808-9BBE-D0D0A455E0D7}" type="slidenum">
              <a:rPr lang="el-GR" smtClean="0"/>
              <a:t>‹#›</a:t>
            </a:fld>
            <a:endParaRPr lang="el-GR" dirty="0"/>
          </a:p>
        </p:txBody>
      </p:sp>
    </p:spTree>
    <p:extLst>
      <p:ext uri="{BB962C8B-B14F-4D97-AF65-F5344CB8AC3E}">
        <p14:creationId xmlns:p14="http://schemas.microsoft.com/office/powerpoint/2010/main" val="2172341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omathimatikos.gr/"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Δεξιό βέλος 5"/>
          <p:cNvSpPr/>
          <p:nvPr/>
        </p:nvSpPr>
        <p:spPr>
          <a:xfrm>
            <a:off x="2267744" y="260648"/>
            <a:ext cx="5040560" cy="1296144"/>
          </a:xfrm>
          <a:prstGeom prst="rightArrow">
            <a:avLst>
              <a:gd name="adj1" fmla="val 50000"/>
              <a:gd name="adj2" fmla="val 237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Τίτλος 1"/>
          <p:cNvSpPr>
            <a:spLocks noGrp="1"/>
          </p:cNvSpPr>
          <p:nvPr>
            <p:ph type="title"/>
          </p:nvPr>
        </p:nvSpPr>
        <p:spPr>
          <a:xfrm>
            <a:off x="323528" y="332656"/>
            <a:ext cx="8229600" cy="1143000"/>
          </a:xfrm>
        </p:spPr>
        <p:txBody>
          <a:bodyPr/>
          <a:lstStyle/>
          <a:p>
            <a:r>
              <a:rPr lang="el-GR" dirty="0" smtClean="0"/>
              <a:t>ΓΡΙΦΟΙ </a:t>
            </a:r>
            <a:r>
              <a:rPr lang="en-US" dirty="0" smtClean="0"/>
              <a:t>Z</a:t>
            </a:r>
            <a:r>
              <a:rPr lang="el-GR" dirty="0" smtClean="0"/>
              <a:t>΄ </a:t>
            </a:r>
            <a:r>
              <a:rPr lang="el-GR" dirty="0" smtClean="0"/>
              <a:t>μέρος </a:t>
            </a:r>
            <a:endParaRPr lang="el-GR" dirty="0"/>
          </a:p>
        </p:txBody>
      </p:sp>
      <p:sp>
        <p:nvSpPr>
          <p:cNvPr id="5" name="TextBox 4"/>
          <p:cNvSpPr txBox="1"/>
          <p:nvPr/>
        </p:nvSpPr>
        <p:spPr>
          <a:xfrm>
            <a:off x="1227656" y="5517232"/>
            <a:ext cx="3776392" cy="646331"/>
          </a:xfrm>
          <a:prstGeom prst="rect">
            <a:avLst/>
          </a:prstGeom>
          <a:noFill/>
        </p:spPr>
        <p:txBody>
          <a:bodyPr wrap="square" rtlCol="0">
            <a:spAutoFit/>
          </a:bodyPr>
          <a:lstStyle/>
          <a:p>
            <a:r>
              <a:rPr lang="el-GR"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Επιμέλεια: </a:t>
            </a:r>
            <a:r>
              <a:rPr lang="el-GR" smtClean="0"/>
              <a:t>Νικολακοπούλου Ρεβέκκα</a:t>
            </a:r>
          </a:p>
          <a:p>
            <a:r>
              <a:rPr lang="el-GR" smtClean="0"/>
              <a:t>2</a:t>
            </a:r>
            <a:r>
              <a:rPr lang="el-GR" baseline="30000" smtClean="0"/>
              <a:t>ο</a:t>
            </a:r>
            <a:r>
              <a:rPr lang="el-GR" smtClean="0"/>
              <a:t> Γυμνάσιο Αγίων Αναργύρων</a:t>
            </a:r>
            <a:endParaRPr lang="el-GR" dirty="0"/>
          </a:p>
        </p:txBody>
      </p:sp>
      <p:sp>
        <p:nvSpPr>
          <p:cNvPr id="7" name="TextBox 6"/>
          <p:cNvSpPr txBox="1"/>
          <p:nvPr/>
        </p:nvSpPr>
        <p:spPr>
          <a:xfrm>
            <a:off x="5832140" y="5517232"/>
            <a:ext cx="2772308" cy="1477328"/>
          </a:xfrm>
          <a:prstGeom prst="rect">
            <a:avLst/>
          </a:prstGeom>
          <a:noFill/>
        </p:spPr>
        <p:txBody>
          <a:bodyPr wrap="square" rtlCol="0">
            <a:spAutoFit/>
          </a:bodyPr>
          <a:lstStyle/>
          <a:p>
            <a:r>
              <a:rPr lang="el-GR" dirty="0" smtClean="0"/>
              <a:t>Πηγές:</a:t>
            </a:r>
            <a:br>
              <a:rPr lang="el-GR" dirty="0" smtClean="0"/>
            </a:br>
            <a:r>
              <a:rPr lang="en-US" dirty="0" smtClean="0">
                <a:hlinkClick r:id="rId2"/>
              </a:rPr>
              <a:t>https://omathimatikos.gr/</a:t>
            </a:r>
            <a:r>
              <a:rPr lang="en-US" dirty="0" smtClean="0"/>
              <a:t/>
            </a:r>
            <a:br>
              <a:rPr lang="en-US" dirty="0" smtClean="0"/>
            </a:br>
            <a:r>
              <a:rPr lang="el-GR" dirty="0" smtClean="0"/>
              <a:t>Διαγωνισμός Καγκουρό 2013</a:t>
            </a:r>
            <a:r>
              <a:rPr lang="en-US" dirty="0" smtClean="0"/>
              <a:t/>
            </a:r>
            <a:br>
              <a:rPr lang="en-US" dirty="0" smtClean="0"/>
            </a:br>
            <a:endParaRPr lang="el-GR" dirty="0"/>
          </a:p>
        </p:txBody>
      </p:sp>
      <p:pic>
        <p:nvPicPr>
          <p:cNvPr id="1026" name="Picture 2" descr="C:\Users\rebecca\AppData\Local\Microsoft\Windows\INetCache\IE\0FX6RUZI\pythagorean-theorem-sum-of-squares-demonstration-gif[1].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57500" y="1862931"/>
            <a:ext cx="2974640" cy="347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25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928992" cy="1858218"/>
          </a:xfrm>
        </p:spPr>
        <p:txBody>
          <a:bodyPr>
            <a:normAutofit fontScale="90000"/>
          </a:bodyPr>
          <a:lstStyle/>
          <a:p>
            <a:pPr algn="l"/>
            <a:r>
              <a:rPr lang="el-GR" sz="2000" dirty="0" smtClean="0"/>
              <a:t/>
            </a:r>
            <a:br>
              <a:rPr lang="el-GR" sz="2000" dirty="0" smtClean="0"/>
            </a:br>
            <a:r>
              <a:rPr lang="el-GR" sz="2000" dirty="0" smtClean="0"/>
              <a:t>                                                                      </a:t>
            </a:r>
            <a:r>
              <a:rPr lang="el-GR" sz="3600" dirty="0" smtClean="0">
                <a:solidFill>
                  <a:srgbClr val="0070C0"/>
                </a:solidFill>
              </a:rPr>
              <a:t> </a:t>
            </a:r>
            <a:r>
              <a:rPr lang="el-GR" sz="3600" u="sng" dirty="0" smtClean="0">
                <a:solidFill>
                  <a:srgbClr val="0070C0"/>
                </a:solidFill>
              </a:rPr>
              <a:t>5</a:t>
            </a:r>
            <a:r>
              <a:rPr lang="el-GR" sz="3600" u="sng" baseline="30000" dirty="0" smtClean="0">
                <a:solidFill>
                  <a:srgbClr val="0070C0"/>
                </a:solidFill>
              </a:rPr>
              <a:t>ος</a:t>
            </a:r>
            <a:r>
              <a:rPr lang="el-GR" sz="3600" u="sng" dirty="0" smtClean="0">
                <a:solidFill>
                  <a:srgbClr val="0070C0"/>
                </a:solidFill>
              </a:rPr>
              <a:t>  </a:t>
            </a:r>
            <a:r>
              <a:rPr lang="el-GR" sz="3600" u="sng" dirty="0">
                <a:solidFill>
                  <a:srgbClr val="0070C0"/>
                </a:solidFill>
              </a:rPr>
              <a:t>ΓΡΙΦΟΣ </a:t>
            </a:r>
            <a:r>
              <a:rPr lang="el-GR" sz="2000" dirty="0"/>
              <a:t/>
            </a:r>
            <a:br>
              <a:rPr lang="el-GR" sz="2000" dirty="0"/>
            </a:br>
            <a:r>
              <a:rPr lang="el-GR" dirty="0">
                <a:solidFill>
                  <a:srgbClr val="FF0000"/>
                </a:solidFill>
              </a:rPr>
              <a:t/>
            </a:r>
            <a:br>
              <a:rPr lang="el-GR" dirty="0">
                <a:solidFill>
                  <a:srgbClr val="FF0000"/>
                </a:solidFill>
              </a:rPr>
            </a:br>
            <a:endParaRPr lang="el-GR" dirty="0">
              <a:solidFill>
                <a:srgbClr val="FF0000"/>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65654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690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88640"/>
            <a:ext cx="7643192" cy="868958"/>
          </a:xfrm>
        </p:spPr>
        <p:txBody>
          <a:bodyPr/>
          <a:lstStyle/>
          <a:p>
            <a:pPr algn="l"/>
            <a:r>
              <a:rPr lang="el-GR" sz="4000" u="sng" dirty="0">
                <a:solidFill>
                  <a:prstClr val="black"/>
                </a:solidFill>
              </a:rPr>
              <a:t>ΛΥΣΗ</a:t>
            </a:r>
            <a:r>
              <a:rPr lang="el-GR" sz="4000" u="sng" dirty="0" smtClean="0">
                <a:solidFill>
                  <a:prstClr val="black"/>
                </a:solidFill>
              </a:rPr>
              <a:t>:</a:t>
            </a:r>
            <a:r>
              <a:rPr lang="el-GR" sz="4000" dirty="0" smtClean="0">
                <a:solidFill>
                  <a:prstClr val="black"/>
                </a:solidFill>
              </a:rPr>
              <a:t>   </a:t>
            </a:r>
            <a:endParaRPr lang="el-G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526818" cy="264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07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712968" cy="3173214"/>
          </a:xfrm>
        </p:spPr>
        <p:txBody>
          <a:bodyPr>
            <a:normAutofit fontScale="90000"/>
          </a:bodyPr>
          <a:lstStyle/>
          <a:p>
            <a:pPr marL="342900" lvl="0" indent="-342900" algn="l">
              <a:spcBef>
                <a:spcPct val="20000"/>
              </a:spcBef>
            </a:pPr>
            <a:r>
              <a:rPr lang="el-GR" sz="1500" b="1" dirty="0" smtClean="0">
                <a:solidFill>
                  <a:prstClr val="black"/>
                </a:solidFill>
                <a:ea typeface="+mn-ea"/>
                <a:cs typeface="+mn-cs"/>
              </a:rPr>
              <a:t/>
            </a:r>
            <a:br>
              <a:rPr lang="el-GR" sz="1500" b="1" dirty="0" smtClean="0">
                <a:solidFill>
                  <a:prstClr val="black"/>
                </a:solidFill>
                <a:ea typeface="+mn-ea"/>
                <a:cs typeface="+mn-cs"/>
              </a:rPr>
            </a:br>
            <a:r>
              <a:rPr lang="el-GR" sz="1500" b="1" dirty="0">
                <a:solidFill>
                  <a:prstClr val="black"/>
                </a:solidFill>
                <a:ea typeface="+mn-ea"/>
                <a:cs typeface="+mn-cs"/>
              </a:rPr>
              <a:t/>
            </a:r>
            <a:br>
              <a:rPr lang="el-GR" sz="1500" b="1" dirty="0">
                <a:solidFill>
                  <a:prstClr val="black"/>
                </a:solidFill>
                <a:ea typeface="+mn-ea"/>
                <a:cs typeface="+mn-cs"/>
              </a:rPr>
            </a:br>
            <a:r>
              <a:rPr lang="el-GR" sz="1500" b="1" dirty="0" smtClean="0">
                <a:solidFill>
                  <a:prstClr val="black"/>
                </a:solidFill>
                <a:ea typeface="+mn-ea"/>
                <a:cs typeface="+mn-cs"/>
              </a:rPr>
              <a:t/>
            </a:r>
            <a:br>
              <a:rPr lang="el-GR" sz="1500" b="1" dirty="0" smtClean="0">
                <a:solidFill>
                  <a:prstClr val="black"/>
                </a:solidFill>
                <a:ea typeface="+mn-ea"/>
                <a:cs typeface="+mn-cs"/>
              </a:rPr>
            </a:br>
            <a:r>
              <a:rPr lang="el-GR" sz="1500" b="1" dirty="0">
                <a:solidFill>
                  <a:prstClr val="black"/>
                </a:solidFill>
                <a:ea typeface="+mn-ea"/>
                <a:cs typeface="+mn-cs"/>
              </a:rPr>
              <a:t/>
            </a:r>
            <a:br>
              <a:rPr lang="el-GR" sz="1500" b="1" dirty="0">
                <a:solidFill>
                  <a:prstClr val="black"/>
                </a:solidFill>
                <a:ea typeface="+mn-ea"/>
                <a:cs typeface="+mn-cs"/>
              </a:rPr>
            </a:br>
            <a:r>
              <a:rPr lang="el-GR" sz="1500" b="1" dirty="0" smtClean="0">
                <a:solidFill>
                  <a:prstClr val="black"/>
                </a:solidFill>
                <a:ea typeface="+mn-ea"/>
                <a:cs typeface="+mn-cs"/>
              </a:rPr>
              <a:t>                                                                      </a:t>
            </a:r>
            <a:r>
              <a:rPr lang="el-GR" sz="3600" u="sng" dirty="0" smtClean="0">
                <a:solidFill>
                  <a:srgbClr val="0070C0"/>
                </a:solidFill>
              </a:rPr>
              <a:t> </a:t>
            </a:r>
            <a:r>
              <a:rPr lang="el-GR" sz="3600" u="sng" dirty="0">
                <a:solidFill>
                  <a:srgbClr val="0070C0"/>
                </a:solidFill>
              </a:rPr>
              <a:t>1</a:t>
            </a:r>
            <a:r>
              <a:rPr lang="el-GR" sz="3600" u="sng" baseline="30000" dirty="0">
                <a:solidFill>
                  <a:srgbClr val="0070C0"/>
                </a:solidFill>
              </a:rPr>
              <a:t>ος</a:t>
            </a:r>
            <a:r>
              <a:rPr lang="el-GR" sz="3600" u="sng" dirty="0">
                <a:solidFill>
                  <a:srgbClr val="0070C0"/>
                </a:solidFill>
              </a:rPr>
              <a:t>  ΓΡΙΦΟΣ </a:t>
            </a:r>
            <a:r>
              <a:rPr lang="el-GR" sz="2000" dirty="0">
                <a:solidFill>
                  <a:srgbClr val="0070C0"/>
                </a:solidFill>
              </a:rPr>
              <a:t/>
            </a:r>
            <a:br>
              <a:rPr lang="el-GR" sz="2000" dirty="0">
                <a:solidFill>
                  <a:srgbClr val="0070C0"/>
                </a:solidFill>
              </a:rPr>
            </a:br>
            <a:r>
              <a:rPr lang="el-GR" sz="1500" b="1" dirty="0" smtClean="0">
                <a:solidFill>
                  <a:prstClr val="black"/>
                </a:solidFill>
                <a:ea typeface="+mn-ea"/>
                <a:cs typeface="+mn-cs"/>
              </a:rPr>
              <a:t/>
            </a:r>
            <a:br>
              <a:rPr lang="el-GR" sz="1500" b="1" dirty="0" smtClean="0">
                <a:solidFill>
                  <a:prstClr val="black"/>
                </a:solidFill>
                <a:ea typeface="+mn-ea"/>
                <a:cs typeface="+mn-cs"/>
              </a:rPr>
            </a:br>
            <a:r>
              <a:rPr lang="el-GR" sz="1500" b="1" dirty="0" smtClean="0">
                <a:solidFill>
                  <a:prstClr val="black"/>
                </a:solidFill>
                <a:ea typeface="+mn-ea"/>
                <a:cs typeface="+mn-cs"/>
              </a:rPr>
              <a:t>Ένας </a:t>
            </a:r>
            <a:r>
              <a:rPr lang="el-GR" sz="1500" b="1" dirty="0">
                <a:solidFill>
                  <a:prstClr val="black"/>
                </a:solidFill>
                <a:ea typeface="+mn-ea"/>
                <a:cs typeface="+mn-cs"/>
              </a:rPr>
              <a:t>χαλίφης, λίγο πριν πεθάνει, αποφάσισε να αφήσει ως κληρονομιά το χαλιφάτο  στους δύο γιους του.</a:t>
            </a:r>
            <a:r>
              <a:rPr lang="el-GR" sz="1500" dirty="0">
                <a:solidFill>
                  <a:prstClr val="black"/>
                </a:solidFill>
                <a:ea typeface="+mn-ea"/>
                <a:cs typeface="+mn-cs"/>
              </a:rPr>
              <a:t/>
            </a:r>
            <a:br>
              <a:rPr lang="el-GR" sz="1500" dirty="0">
                <a:solidFill>
                  <a:prstClr val="black"/>
                </a:solidFill>
                <a:ea typeface="+mn-ea"/>
                <a:cs typeface="+mn-cs"/>
              </a:rPr>
            </a:br>
            <a:r>
              <a:rPr lang="el-GR" sz="1500" b="1" dirty="0">
                <a:solidFill>
                  <a:prstClr val="black"/>
                </a:solidFill>
                <a:ea typeface="+mn-ea"/>
                <a:cs typeface="+mn-cs"/>
              </a:rPr>
              <a:t>Ο χαλίφης όμως, δεν ήθελε να μοιράσει το χαλιφάτο του, αλλά να το αφήσει  εξ΄ ολοκλήρου σε έναν  από τους δύο γιους του.</a:t>
            </a:r>
            <a:r>
              <a:rPr lang="el-GR" sz="1500" dirty="0">
                <a:solidFill>
                  <a:prstClr val="black"/>
                </a:solidFill>
                <a:ea typeface="+mn-ea"/>
                <a:cs typeface="+mn-cs"/>
              </a:rPr>
              <a:t/>
            </a:r>
            <a:br>
              <a:rPr lang="el-GR" sz="1500" dirty="0">
                <a:solidFill>
                  <a:prstClr val="black"/>
                </a:solidFill>
                <a:ea typeface="+mn-ea"/>
                <a:cs typeface="+mn-cs"/>
              </a:rPr>
            </a:br>
            <a:r>
              <a:rPr lang="el-GR" sz="1500" b="1" dirty="0">
                <a:solidFill>
                  <a:prstClr val="black"/>
                </a:solidFill>
                <a:ea typeface="+mn-ea"/>
                <a:cs typeface="+mn-cs"/>
              </a:rPr>
              <a:t>Για να αποφασίσει λοιπόν ο χαλίφης σε ποιον από τους δύο γιους του θα αφήσει το χαλιφάτο, τους κάλεσε και τους είπε, να πάρει ο καθένας την καμήλα του και να πάνε μαζί στο κέντρο της ερήµου, για να κάνουν έναν αγώνα δρόµου µε τις καµήλες τους προς το χαλιφάτο.</a:t>
            </a:r>
            <a:r>
              <a:rPr lang="el-GR" sz="1500" dirty="0">
                <a:solidFill>
                  <a:prstClr val="black"/>
                </a:solidFill>
                <a:ea typeface="+mn-ea"/>
                <a:cs typeface="+mn-cs"/>
              </a:rPr>
              <a:t/>
            </a:r>
            <a:br>
              <a:rPr lang="el-GR" sz="1500" dirty="0">
                <a:solidFill>
                  <a:prstClr val="black"/>
                </a:solidFill>
                <a:ea typeface="+mn-ea"/>
                <a:cs typeface="+mn-cs"/>
              </a:rPr>
            </a:br>
            <a:r>
              <a:rPr lang="el-GR" sz="1500" b="1" dirty="0">
                <a:solidFill>
                  <a:prstClr val="black"/>
                </a:solidFill>
                <a:ea typeface="+mn-ea"/>
                <a:cs typeface="+mn-cs"/>
              </a:rPr>
              <a:t>Τους ανακοίνωσε όµως πως χαλίφης θα γίνει αυτός </a:t>
            </a:r>
            <a:r>
              <a:rPr lang="el-GR" sz="1500" b="1" i="1" dirty="0">
                <a:solidFill>
                  <a:prstClr val="black"/>
                </a:solidFill>
                <a:ea typeface="+mn-ea"/>
                <a:cs typeface="+mn-cs"/>
              </a:rPr>
              <a:t>που η καµήλα του θα τερµατίσει δεύτερη</a:t>
            </a:r>
            <a:r>
              <a:rPr lang="el-GR" sz="1500" b="1" dirty="0">
                <a:solidFill>
                  <a:prstClr val="black"/>
                </a:solidFill>
                <a:ea typeface="+mn-ea"/>
                <a:cs typeface="+mn-cs"/>
              </a:rPr>
              <a:t>!</a:t>
            </a:r>
            <a:r>
              <a:rPr lang="el-GR" sz="1500" dirty="0">
                <a:solidFill>
                  <a:prstClr val="black"/>
                </a:solidFill>
                <a:ea typeface="+mn-ea"/>
                <a:cs typeface="+mn-cs"/>
              </a:rPr>
              <a:t/>
            </a:r>
            <a:br>
              <a:rPr lang="el-GR" sz="1500" dirty="0">
                <a:solidFill>
                  <a:prstClr val="black"/>
                </a:solidFill>
                <a:ea typeface="+mn-ea"/>
                <a:cs typeface="+mn-cs"/>
              </a:rPr>
            </a:br>
            <a:r>
              <a:rPr lang="el-GR" sz="1500" b="1" dirty="0">
                <a:solidFill>
                  <a:prstClr val="black"/>
                </a:solidFill>
                <a:ea typeface="+mn-ea"/>
                <a:cs typeface="+mn-cs"/>
              </a:rPr>
              <a:t>Πράγματι, οι δυο γιοί πήγαν με  τις καµήλες τους στην έρηµο, αλλά δεν ξεκινούσε κανείς για την επιστροφή.</a:t>
            </a:r>
            <a:r>
              <a:rPr lang="el-GR" sz="1500" dirty="0">
                <a:solidFill>
                  <a:prstClr val="black"/>
                </a:solidFill>
                <a:ea typeface="+mn-ea"/>
                <a:cs typeface="+mn-cs"/>
              </a:rPr>
              <a:t/>
            </a:r>
            <a:br>
              <a:rPr lang="el-GR" sz="1500" dirty="0">
                <a:solidFill>
                  <a:prstClr val="black"/>
                </a:solidFill>
                <a:ea typeface="+mn-ea"/>
                <a:cs typeface="+mn-cs"/>
              </a:rPr>
            </a:br>
            <a:r>
              <a:rPr lang="el-GR" sz="1500" b="1" dirty="0">
                <a:solidFill>
                  <a:prstClr val="black"/>
                </a:solidFill>
                <a:ea typeface="+mn-ea"/>
                <a:cs typeface="+mn-cs"/>
              </a:rPr>
              <a:t>Πολύ προβληματισμένοι, ßλέπουν έναν σοφό ασκητή και σκέφτηκαν  να ρωτήσουν τη γνώµη του για το πως θα λύσουν το πρόßληµά τους.</a:t>
            </a:r>
            <a:r>
              <a:rPr lang="el-GR" sz="1500" dirty="0">
                <a:solidFill>
                  <a:prstClr val="black"/>
                </a:solidFill>
                <a:ea typeface="+mn-ea"/>
                <a:cs typeface="+mn-cs"/>
              </a:rPr>
              <a:t/>
            </a:r>
            <a:br>
              <a:rPr lang="el-GR" sz="1500" dirty="0">
                <a:solidFill>
                  <a:prstClr val="black"/>
                </a:solidFill>
                <a:ea typeface="+mn-ea"/>
                <a:cs typeface="+mn-cs"/>
              </a:rPr>
            </a:br>
            <a:r>
              <a:rPr lang="el-GR" sz="1500" b="1" dirty="0">
                <a:solidFill>
                  <a:prstClr val="black"/>
                </a:solidFill>
                <a:ea typeface="+mn-ea"/>
                <a:cs typeface="+mn-cs"/>
              </a:rPr>
              <a:t>Ο σοφός άντρας τους ψιθυρίζει κάτι και αµέσως αυτοί καßαλάνε τις καµήλες κι αρχίζουν να τρέχουν προς το χαλιφάτο.</a:t>
            </a:r>
            <a:r>
              <a:rPr lang="el-GR" sz="1500" dirty="0">
                <a:solidFill>
                  <a:prstClr val="black"/>
                </a:solidFill>
                <a:ea typeface="+mn-ea"/>
                <a:cs typeface="+mn-cs"/>
              </a:rPr>
              <a:t/>
            </a:r>
            <a:br>
              <a:rPr lang="el-GR" sz="1500" dirty="0">
                <a:solidFill>
                  <a:prstClr val="black"/>
                </a:solidFill>
                <a:ea typeface="+mn-ea"/>
                <a:cs typeface="+mn-cs"/>
              </a:rPr>
            </a:br>
            <a:r>
              <a:rPr lang="el-GR" sz="1500" b="1" dirty="0">
                <a:solidFill>
                  <a:prstClr val="black"/>
                </a:solidFill>
                <a:ea typeface="+mn-ea"/>
                <a:cs typeface="+mn-cs"/>
              </a:rPr>
              <a:t>Τι τους είπε ο ασκητής;</a:t>
            </a:r>
            <a:r>
              <a:rPr lang="el-GR" sz="1500" dirty="0">
                <a:solidFill>
                  <a:prstClr val="black"/>
                </a:solidFill>
                <a:ea typeface="+mn-ea"/>
                <a:cs typeface="+mn-cs"/>
              </a:rPr>
              <a:t/>
            </a:r>
            <a:br>
              <a:rPr lang="el-GR" sz="1500" dirty="0">
                <a:solidFill>
                  <a:prstClr val="black"/>
                </a:solidFill>
                <a:ea typeface="+mn-ea"/>
                <a:cs typeface="+mn-cs"/>
              </a:rPr>
            </a:br>
            <a:endParaRPr lang="el-GR" dirty="0"/>
          </a:p>
        </p:txBody>
      </p:sp>
      <p:pic>
        <p:nvPicPr>
          <p:cNvPr id="2052" name="Picture 4" descr="C:\Users\rebecca\AppData\Local\Microsoft\Windows\INetCache\IE\2BP0AGJX\camel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306721"/>
            <a:ext cx="2448272" cy="326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94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60648"/>
            <a:ext cx="7776864" cy="4896544"/>
          </a:xfrm>
        </p:spPr>
        <p:txBody>
          <a:bodyPr>
            <a:normAutofit fontScale="90000"/>
          </a:bodyPr>
          <a:lstStyle/>
          <a:p>
            <a:pPr algn="l"/>
            <a:r>
              <a:rPr lang="el-GR" u="sng" dirty="0" smtClean="0"/>
              <a:t>ΛΥΣΗ:</a:t>
            </a:r>
            <a:br>
              <a:rPr lang="el-GR" u="sng" dirty="0" smtClean="0"/>
            </a:br>
            <a:r>
              <a:rPr lang="el-GR" dirty="0" smtClean="0"/>
              <a:t/>
            </a:r>
            <a:br>
              <a:rPr lang="el-GR" dirty="0" smtClean="0"/>
            </a:br>
            <a:r>
              <a:rPr lang="el-GR" sz="3100" dirty="0"/>
              <a:t>Τους είπε ν’ αλλάξουν καµήλες, οπότε θα κερδίσει </a:t>
            </a:r>
            <a:r>
              <a:rPr lang="el-GR" sz="3100" dirty="0" smtClean="0"/>
              <a:t>ο γιος  </a:t>
            </a:r>
            <a:r>
              <a:rPr lang="el-GR" sz="3100" dirty="0"/>
              <a:t>που θα τερματίσει πρώτος (διότι η καμήλα του θα είναι δεύτερη αφού θα την </a:t>
            </a:r>
            <a:r>
              <a:rPr lang="el-GR" sz="3100" dirty="0" smtClean="0"/>
              <a:t>καβαλάει </a:t>
            </a:r>
            <a:r>
              <a:rPr lang="el-GR" sz="3100" dirty="0"/>
              <a:t>ο </a:t>
            </a:r>
            <a:r>
              <a:rPr lang="el-GR" sz="3100" dirty="0" smtClean="0"/>
              <a:t>αδερφός του).</a:t>
            </a:r>
            <a:br>
              <a:rPr lang="el-GR" sz="3100" dirty="0" smtClean="0"/>
            </a:br>
            <a:r>
              <a:rPr lang="el-GR" sz="3100" dirty="0"/>
              <a:t> </a:t>
            </a:r>
            <a:r>
              <a:rPr lang="el-GR" sz="3100" dirty="0" smtClean="0"/>
              <a:t>Έτσι ο </a:t>
            </a:r>
            <a:r>
              <a:rPr lang="el-GR" sz="3100" dirty="0"/>
              <a:t>αγώνας , </a:t>
            </a:r>
            <a:r>
              <a:rPr lang="el-GR" sz="3100" dirty="0" smtClean="0"/>
              <a:t>από </a:t>
            </a:r>
            <a:r>
              <a:rPr lang="el-GR" sz="3100" dirty="0"/>
              <a:t>αγώνας καθυστέρησης , θα γίνει αγώνας ταχύτητας και ο ιδιοκτήτης της καμήλας που θα βγει δεύτερη θα είναι ο νικητής .</a:t>
            </a:r>
            <a:endParaRPr lang="el-GR" sz="3100" dirty="0"/>
          </a:p>
        </p:txBody>
      </p:sp>
    </p:spTree>
    <p:extLst>
      <p:ext uri="{BB962C8B-B14F-4D97-AF65-F5344CB8AC3E}">
        <p14:creationId xmlns:p14="http://schemas.microsoft.com/office/powerpoint/2010/main" val="309161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648"/>
            <a:ext cx="9036496" cy="1152128"/>
          </a:xfrm>
        </p:spPr>
        <p:txBody>
          <a:bodyPr>
            <a:noAutofit/>
          </a:bodyPr>
          <a:lstStyle/>
          <a:p>
            <a:pPr algn="l"/>
            <a:r>
              <a:rPr lang="el-GR" sz="3200" dirty="0">
                <a:solidFill>
                  <a:srgbClr val="0070C0"/>
                </a:solidFill>
              </a:rPr>
              <a:t> </a:t>
            </a:r>
            <a:r>
              <a:rPr lang="el-GR" sz="3200" dirty="0" smtClean="0">
                <a:solidFill>
                  <a:srgbClr val="0070C0"/>
                </a:solidFill>
              </a:rPr>
              <a:t>                                    </a:t>
            </a:r>
            <a:r>
              <a:rPr lang="el-GR" sz="3200" u="sng" dirty="0" smtClean="0">
                <a:solidFill>
                  <a:srgbClr val="0070C0"/>
                </a:solidFill>
              </a:rPr>
              <a:t>2</a:t>
            </a:r>
            <a:r>
              <a:rPr lang="el-GR" sz="3200" u="sng" baseline="30000" dirty="0" smtClean="0">
                <a:solidFill>
                  <a:srgbClr val="0070C0"/>
                </a:solidFill>
              </a:rPr>
              <a:t>ος</a:t>
            </a:r>
            <a:r>
              <a:rPr lang="el-GR" sz="3200" u="sng" dirty="0" smtClean="0">
                <a:solidFill>
                  <a:srgbClr val="0070C0"/>
                </a:solidFill>
              </a:rPr>
              <a:t>  </a:t>
            </a:r>
            <a:r>
              <a:rPr lang="el-GR" sz="3200" u="sng" dirty="0" smtClean="0">
                <a:solidFill>
                  <a:srgbClr val="0070C0"/>
                </a:solidFill>
              </a:rPr>
              <a:t>ΓΡΙΦΟΣ </a:t>
            </a:r>
            <a:r>
              <a:rPr lang="el-GR" sz="2800" dirty="0"/>
              <a:t/>
            </a:r>
            <a:br>
              <a:rPr lang="el-GR" sz="2800" dirty="0"/>
            </a:br>
            <a:endParaRPr lang="el-GR" sz="2800" dirty="0"/>
          </a:p>
        </p:txBody>
      </p:sp>
      <p:sp>
        <p:nvSpPr>
          <p:cNvPr id="3" name="Θέση περιεχομένου 2"/>
          <p:cNvSpPr>
            <a:spLocks noGrp="1"/>
          </p:cNvSpPr>
          <p:nvPr>
            <p:ph idx="1"/>
          </p:nvPr>
        </p:nvSpPr>
        <p:spPr>
          <a:xfrm>
            <a:off x="23526" y="1556792"/>
            <a:ext cx="9120474" cy="1018182"/>
          </a:xfrm>
        </p:spPr>
        <p:txBody>
          <a:bodyPr>
            <a:normAutofit fontScale="25000" lnSpcReduction="20000"/>
          </a:bodyPr>
          <a:lstStyle/>
          <a:p>
            <a:pPr marL="0" indent="0">
              <a:buNone/>
            </a:pPr>
            <a:r>
              <a:rPr lang="el-GR" sz="8600" dirty="0"/>
              <a:t>Αν τα μεσάνυχτα της Κυριακής στις 08 Ιανουαρίου  του 2017 έβρεχε </a:t>
            </a:r>
            <a:r>
              <a:rPr lang="el-GR" sz="8600" dirty="0" smtClean="0"/>
              <a:t>τι πιθανότητα υπάρχει να </a:t>
            </a:r>
            <a:r>
              <a:rPr lang="el-GR" sz="8600" dirty="0"/>
              <a:t>είχε ηλιοφάνεια μετά από 76 ώρες, στο ίδιο μέρος</a:t>
            </a:r>
            <a:r>
              <a:rPr lang="el-GR" sz="8600" dirty="0" smtClean="0"/>
              <a:t>;</a:t>
            </a:r>
          </a:p>
          <a:p>
            <a:endParaRPr lang="el-GR" dirty="0"/>
          </a:p>
          <a:p>
            <a:endParaRPr lang="el-GR" dirty="0"/>
          </a:p>
        </p:txBody>
      </p:sp>
      <p:pic>
        <p:nvPicPr>
          <p:cNvPr id="3074" name="Picture 2" descr="C:\Users\rebecca\AppData\Local\Microsoft\Windows\INetCache\IE\0FX6RUZI\sky-1315338_128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921510"/>
            <a:ext cx="2697743" cy="259236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ebecca\AppData\Local\Microsoft\Windows\INetCache\IE\2BP0AGJX\13980806133003267187611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927" y="4073662"/>
            <a:ext cx="3286261" cy="2288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48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8208912" cy="1786210"/>
          </a:xfrm>
        </p:spPr>
        <p:txBody>
          <a:bodyPr>
            <a:normAutofit/>
          </a:bodyPr>
          <a:lstStyle/>
          <a:p>
            <a:pPr algn="l"/>
            <a:r>
              <a:rPr lang="el-GR" u="sng" dirty="0" smtClean="0"/>
              <a:t>ΛΥΣΗ:</a:t>
            </a:r>
            <a:r>
              <a:rPr lang="el-GR" dirty="0" smtClean="0"/>
              <a:t/>
            </a:r>
            <a:br>
              <a:rPr lang="el-GR" dirty="0" smtClean="0"/>
            </a:br>
            <a:endParaRPr lang="el-GR" sz="2200" dirty="0"/>
          </a:p>
        </p:txBody>
      </p:sp>
      <p:sp>
        <p:nvSpPr>
          <p:cNvPr id="3" name="Θέση περιεχομένου 2"/>
          <p:cNvSpPr>
            <a:spLocks noGrp="1"/>
          </p:cNvSpPr>
          <p:nvPr>
            <p:ph idx="1"/>
          </p:nvPr>
        </p:nvSpPr>
        <p:spPr/>
        <p:txBody>
          <a:bodyPr>
            <a:normAutofit/>
          </a:bodyPr>
          <a:lstStyle/>
          <a:p>
            <a:r>
              <a:rPr lang="el-GR" sz="4000" dirty="0" smtClean="0"/>
              <a:t>Μηδενική πιθανότητα, </a:t>
            </a:r>
            <a:r>
              <a:rPr lang="el-GR" sz="4000" dirty="0"/>
              <a:t>γιατί η ώρα θα είναι 4.00π.μ τα </a:t>
            </a:r>
            <a:r>
              <a:rPr lang="el-GR" sz="4000" dirty="0" smtClean="0"/>
              <a:t>ξημερώματα!  Θα είναι νύχτα! </a:t>
            </a:r>
            <a:r>
              <a:rPr lang="el-GR" sz="4000" dirty="0"/>
              <a:t>Εάν μετατρέψουμε τις ώρες σε ημέρες έχουμε: </a:t>
            </a:r>
            <a:endParaRPr lang="el-GR" sz="4000" dirty="0" smtClean="0"/>
          </a:p>
          <a:p>
            <a:pPr marL="0" indent="0">
              <a:buNone/>
            </a:pPr>
            <a:r>
              <a:rPr lang="el-GR" sz="4000" dirty="0" smtClean="0"/>
              <a:t>76 </a:t>
            </a:r>
            <a:r>
              <a:rPr lang="el-GR" sz="4000" dirty="0"/>
              <a:t>ώρες=3ημέρες*24ώρες=72 ώρες και 4 ώρες = Πέμπτη 12-01-2017, 4π.μ</a:t>
            </a:r>
            <a:endParaRPr lang="el-GR" sz="4000" dirty="0"/>
          </a:p>
        </p:txBody>
      </p:sp>
    </p:spTree>
    <p:extLst>
      <p:ext uri="{BB962C8B-B14F-4D97-AF65-F5344CB8AC3E}">
        <p14:creationId xmlns:p14="http://schemas.microsoft.com/office/powerpoint/2010/main" val="72131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71400"/>
            <a:ext cx="8604448" cy="1800200"/>
          </a:xfrm>
        </p:spPr>
        <p:txBody>
          <a:bodyPr>
            <a:noAutofit/>
          </a:bodyPr>
          <a:lstStyle/>
          <a:p>
            <a:pPr algn="l"/>
            <a:r>
              <a:rPr lang="el-GR" sz="2000" dirty="0"/>
              <a:t> </a:t>
            </a:r>
            <a:r>
              <a:rPr lang="el-GR" sz="2000" dirty="0" smtClean="0"/>
              <a:t>                                                   </a:t>
            </a:r>
            <a:r>
              <a:rPr lang="en-US" sz="2000" dirty="0" smtClean="0"/>
              <a:t> </a:t>
            </a:r>
            <a:r>
              <a:rPr lang="el-GR" sz="3200" u="sng" dirty="0" smtClean="0">
                <a:solidFill>
                  <a:srgbClr val="0070C0"/>
                </a:solidFill>
              </a:rPr>
              <a:t> </a:t>
            </a:r>
            <a:r>
              <a:rPr lang="en-US" sz="3200" u="sng" dirty="0" smtClean="0">
                <a:solidFill>
                  <a:srgbClr val="0070C0"/>
                </a:solidFill>
              </a:rPr>
              <a:t>3</a:t>
            </a:r>
            <a:r>
              <a:rPr lang="el-GR" sz="3200" u="sng" baseline="30000" dirty="0" smtClean="0">
                <a:solidFill>
                  <a:srgbClr val="0070C0"/>
                </a:solidFill>
              </a:rPr>
              <a:t>ος</a:t>
            </a:r>
            <a:r>
              <a:rPr lang="el-GR" sz="3200" u="sng" dirty="0" smtClean="0">
                <a:solidFill>
                  <a:srgbClr val="0070C0"/>
                </a:solidFill>
              </a:rPr>
              <a:t>  ΓΡΙΦΟΣ </a:t>
            </a:r>
            <a:r>
              <a:rPr lang="el-GR" sz="2000" dirty="0"/>
              <a:t/>
            </a:r>
            <a:br>
              <a:rPr lang="el-GR" sz="2000" dirty="0"/>
            </a:br>
            <a:endParaRPr lang="el-GR" sz="2000" dirty="0"/>
          </a:p>
        </p:txBody>
      </p:sp>
      <p:sp>
        <p:nvSpPr>
          <p:cNvPr id="4" name="Ορθογώνιο 3"/>
          <p:cNvSpPr/>
          <p:nvPr/>
        </p:nvSpPr>
        <p:spPr>
          <a:xfrm>
            <a:off x="251520" y="836712"/>
            <a:ext cx="8640960" cy="2031325"/>
          </a:xfrm>
          <a:prstGeom prst="rect">
            <a:avLst/>
          </a:prstGeom>
        </p:spPr>
        <p:txBody>
          <a:bodyPr wrap="square">
            <a:spAutoFit/>
          </a:bodyPr>
          <a:lstStyle/>
          <a:p>
            <a:r>
              <a:rPr lang="el-GR" dirty="0"/>
              <a:t>Κάποιος νυχτοφύλακας στην υπηρεσία του ονειρεύτηκε πως το αεροπλάνο, που θα ταξίδευε το αφεντικό του την επομένη μέρα θα έπεφτε.</a:t>
            </a:r>
          </a:p>
          <a:p>
            <a:r>
              <a:rPr lang="el-GR" dirty="0"/>
              <a:t>Το αφεντικό του φοβήθηκε και δεν ταξίδεψε.</a:t>
            </a:r>
          </a:p>
          <a:p>
            <a:r>
              <a:rPr lang="el-GR" dirty="0"/>
              <a:t>Και πραγματικά το αεροπλάνο έπεσε.</a:t>
            </a:r>
          </a:p>
          <a:p>
            <a:r>
              <a:rPr lang="el-GR" dirty="0"/>
              <a:t>Το αφεντικό τον αντάμειψε </a:t>
            </a:r>
            <a:r>
              <a:rPr lang="el-GR" dirty="0" smtClean="0"/>
              <a:t>με ένα μεγάλο χρηματικό ποσό </a:t>
            </a:r>
            <a:r>
              <a:rPr lang="el-GR" dirty="0"/>
              <a:t>που του έσωσε τη ζωή και αμέσως τον απέλυσε!</a:t>
            </a:r>
          </a:p>
          <a:p>
            <a:r>
              <a:rPr lang="el-GR" dirty="0"/>
              <a:t>Γιατί το έκανε αυτό;</a:t>
            </a:r>
          </a:p>
        </p:txBody>
      </p:sp>
      <p:pic>
        <p:nvPicPr>
          <p:cNvPr id="4099" name="Picture 3" descr="C:\Users\rebecca\AppData\Local\Microsoft\Windows\INetCache\IE\FVOQYN4H\2829417504_7653d9d707_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356992"/>
            <a:ext cx="3877631" cy="2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81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19256" cy="3010346"/>
          </a:xfrm>
        </p:spPr>
        <p:txBody>
          <a:bodyPr>
            <a:normAutofit/>
          </a:bodyPr>
          <a:lstStyle/>
          <a:p>
            <a:pPr algn="l"/>
            <a:r>
              <a:rPr lang="el-GR" sz="2200" dirty="0" smtClean="0"/>
              <a:t/>
            </a:r>
            <a:br>
              <a:rPr lang="el-GR" sz="2200" dirty="0" smtClean="0"/>
            </a:br>
            <a:r>
              <a:rPr lang="el-GR" sz="2200" dirty="0"/>
              <a:t/>
            </a:r>
            <a:br>
              <a:rPr lang="el-GR" sz="2200" dirty="0"/>
            </a:br>
            <a:r>
              <a:rPr lang="el-GR" u="sng" dirty="0" smtClean="0"/>
              <a:t>ΛΥΣΗ:</a:t>
            </a:r>
            <a:br>
              <a:rPr lang="el-GR" u="sng" dirty="0" smtClean="0"/>
            </a:br>
            <a:r>
              <a:rPr lang="el-GR" dirty="0"/>
              <a:t> </a:t>
            </a:r>
            <a:br>
              <a:rPr lang="el-GR" dirty="0"/>
            </a:br>
            <a:r>
              <a:rPr lang="el-GR" dirty="0"/>
              <a:t>Γ</a:t>
            </a:r>
            <a:r>
              <a:rPr lang="el-GR" dirty="0" smtClean="0"/>
              <a:t>ιατί </a:t>
            </a:r>
            <a:r>
              <a:rPr lang="el-GR" dirty="0"/>
              <a:t>κοιμόταν εν ώρα </a:t>
            </a:r>
            <a:r>
              <a:rPr lang="el-GR" dirty="0" smtClean="0"/>
              <a:t>εργασίας!</a:t>
            </a:r>
            <a:endParaRPr lang="el-GR" dirty="0"/>
          </a:p>
        </p:txBody>
      </p:sp>
    </p:spTree>
    <p:extLst>
      <p:ext uri="{BB962C8B-B14F-4D97-AF65-F5344CB8AC3E}">
        <p14:creationId xmlns:p14="http://schemas.microsoft.com/office/powerpoint/2010/main" val="125284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147248" cy="1584176"/>
          </a:xfrm>
        </p:spPr>
        <p:txBody>
          <a:bodyPr>
            <a:normAutofit/>
          </a:bodyPr>
          <a:lstStyle/>
          <a:p>
            <a:pPr algn="l"/>
            <a:r>
              <a:rPr lang="el-GR" sz="3600" dirty="0" smtClean="0">
                <a:solidFill>
                  <a:srgbClr val="0070C0"/>
                </a:solidFill>
              </a:rPr>
              <a:t>                                       </a:t>
            </a:r>
            <a:r>
              <a:rPr lang="el-GR" sz="3600" u="sng" dirty="0" smtClean="0">
                <a:solidFill>
                  <a:srgbClr val="0070C0"/>
                </a:solidFill>
              </a:rPr>
              <a:t>4</a:t>
            </a:r>
            <a:r>
              <a:rPr lang="el-GR" sz="3600" u="sng" baseline="30000" dirty="0" smtClean="0">
                <a:solidFill>
                  <a:srgbClr val="0070C0"/>
                </a:solidFill>
              </a:rPr>
              <a:t>ος</a:t>
            </a:r>
            <a:r>
              <a:rPr lang="el-GR" sz="3600" u="sng" dirty="0" smtClean="0">
                <a:solidFill>
                  <a:srgbClr val="0070C0"/>
                </a:solidFill>
              </a:rPr>
              <a:t>  ΓΡΙΦΟΣ </a:t>
            </a:r>
            <a:r>
              <a:rPr lang="el-GR" sz="3600" dirty="0" smtClean="0">
                <a:solidFill>
                  <a:srgbClr val="0070C0"/>
                </a:solidFill>
              </a:rPr>
              <a:t/>
            </a:r>
            <a:br>
              <a:rPr lang="el-GR" sz="3600" dirty="0" smtClean="0">
                <a:solidFill>
                  <a:srgbClr val="0070C0"/>
                </a:solidFill>
              </a:rPr>
            </a:br>
            <a:endParaRPr lang="el-GR" sz="27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610" y="1844824"/>
            <a:ext cx="8425190" cy="394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885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787208" cy="1930226"/>
          </a:xfrm>
        </p:spPr>
        <p:txBody>
          <a:bodyPr>
            <a:normAutofit fontScale="90000"/>
          </a:bodyPr>
          <a:lstStyle/>
          <a:p>
            <a:pPr algn="l"/>
            <a:r>
              <a:rPr lang="el-GR" u="sng" dirty="0" smtClean="0">
                <a:solidFill>
                  <a:prstClr val="black"/>
                </a:solidFill>
              </a:rPr>
              <a:t/>
            </a:r>
            <a:br>
              <a:rPr lang="el-GR" u="sng" dirty="0" smtClean="0">
                <a:solidFill>
                  <a:prstClr val="black"/>
                </a:solidFill>
              </a:rPr>
            </a:br>
            <a:r>
              <a:rPr lang="el-GR" u="sng" dirty="0">
                <a:solidFill>
                  <a:prstClr val="black"/>
                </a:solidFill>
              </a:rPr>
              <a:t/>
            </a:r>
            <a:br>
              <a:rPr lang="el-GR" u="sng" dirty="0">
                <a:solidFill>
                  <a:prstClr val="black"/>
                </a:solidFill>
              </a:rPr>
            </a:br>
            <a:r>
              <a:rPr lang="el-GR" u="sng" dirty="0" smtClean="0">
                <a:solidFill>
                  <a:prstClr val="black"/>
                </a:solidFill>
              </a:rPr>
              <a:t>ΛΥΣΗ:</a:t>
            </a:r>
            <a:br>
              <a:rPr lang="el-GR" u="sng" dirty="0" smtClean="0">
                <a:solidFill>
                  <a:prstClr val="black"/>
                </a:solidFill>
              </a:rPr>
            </a:br>
            <a:r>
              <a:rPr lang="el-GR" u="sng" dirty="0">
                <a:solidFill>
                  <a:prstClr val="black"/>
                </a:solidFill>
              </a:rPr>
              <a:t/>
            </a:r>
            <a:br>
              <a:rPr lang="el-GR" u="sng" dirty="0">
                <a:solidFill>
                  <a:prstClr val="black"/>
                </a:solidFill>
              </a:rPr>
            </a:br>
            <a:r>
              <a:rPr lang="el-GR" u="sng" dirty="0" smtClean="0">
                <a:solidFill>
                  <a:prstClr val="black"/>
                </a:solidFill>
              </a:rPr>
              <a:t/>
            </a:r>
            <a:br>
              <a:rPr lang="el-GR" u="sng" dirty="0" smtClean="0">
                <a:solidFill>
                  <a:prstClr val="black"/>
                </a:solidFill>
              </a:rPr>
            </a:br>
            <a:r>
              <a:rPr lang="el-GR" dirty="0">
                <a:solidFill>
                  <a:prstClr val="black"/>
                </a:solidFill>
              </a:rPr>
              <a:t>Β</a:t>
            </a:r>
            <a:r>
              <a:rPr lang="el-GR" sz="2000" dirty="0" smtClean="0"/>
              <a:t/>
            </a:r>
            <a:br>
              <a:rPr lang="el-GR" sz="2000" dirty="0" smtClean="0"/>
            </a:br>
            <a:endParaRPr lang="el-GR" sz="2700" dirty="0"/>
          </a:p>
        </p:txBody>
      </p:sp>
    </p:spTree>
    <p:extLst>
      <p:ext uri="{BB962C8B-B14F-4D97-AF65-F5344CB8AC3E}">
        <p14:creationId xmlns:p14="http://schemas.microsoft.com/office/powerpoint/2010/main" val="3534563197"/>
      </p:ext>
    </p:extLst>
  </p:cSld>
  <p:clrMapOvr>
    <a:masterClrMapping/>
  </p:clrMapOvr>
</p:sld>
</file>

<file path=ppt/theme/theme1.xml><?xml version="1.0" encoding="utf-8"?>
<a:theme xmlns:a="http://schemas.openxmlformats.org/drawingml/2006/main" name="Θέμα του Off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131</Words>
  <Application>Microsoft Office PowerPoint</Application>
  <PresentationFormat>Προβολή στην οθόνη (4:3)</PresentationFormat>
  <Paragraphs>22</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ΓΡΙΦΟΙ Z΄ μέρος </vt:lpstr>
      <vt:lpstr>                                                                           1ος  ΓΡΙΦΟΣ   Ένας χαλίφης, λίγο πριν πεθάνει, αποφάσισε να αφήσει ως κληρονομιά το χαλιφάτο  στους δύο γιους του. Ο χαλίφης όμως, δεν ήθελε να μοιράσει το χαλιφάτο του, αλλά να το αφήσει  εξ΄ ολοκλήρου σε έναν  από τους δύο γιους του. Για να αποφασίσει λοιπόν ο χαλίφης σε ποιον από τους δύο γιους του θα αφήσει το χαλιφάτο, τους κάλεσε και τους είπε, να πάρει ο καθένας την καμήλα του και να πάνε μαζί στο κέντρο της ερήµου, για να κάνουν έναν αγώνα δρόµου µε τις καµήλες τους προς το χαλιφάτο. Τους ανακοίνωσε όµως πως χαλίφης θα γίνει αυτός που η καµήλα του θα τερµατίσει δεύτερη! Πράγματι, οι δυο γιοί πήγαν με  τις καµήλες τους στην έρηµο, αλλά δεν ξεκινούσε κανείς για την επιστροφή. Πολύ προβληματισμένοι, ßλέπουν έναν σοφό ασκητή και σκέφτηκαν  να ρωτήσουν τη γνώµη του για το πως θα λύσουν το πρόßληµά τους. Ο σοφός άντρας τους ψιθυρίζει κάτι και αµέσως αυτοί καßαλάνε τις καµήλες κι αρχίζουν να τρέχουν προς το χαλιφάτο. Τι τους είπε ο ασκητής; </vt:lpstr>
      <vt:lpstr>ΛΥΣΗ:  Τους είπε ν’ αλλάξουν καµήλες, οπότε θα κερδίσει ο γιος  που θα τερματίσει πρώτος (διότι η καμήλα του θα είναι δεύτερη αφού θα την καβαλάει ο αδερφός του).  Έτσι ο αγώνας , από αγώνας καθυστέρησης , θα γίνει αγώνας ταχύτητας και ο ιδιοκτήτης της καμήλας που θα βγει δεύτερη θα είναι ο νικητής .</vt:lpstr>
      <vt:lpstr>                                     2ος  ΓΡΙΦΟΣ  </vt:lpstr>
      <vt:lpstr>ΛΥΣΗ: </vt:lpstr>
      <vt:lpstr>                                                      3ος  ΓΡΙΦΟΣ  </vt:lpstr>
      <vt:lpstr>  ΛΥΣΗ:   Γιατί κοιμόταν εν ώρα εργασίας!</vt:lpstr>
      <vt:lpstr>                                       4ος  ΓΡΙΦΟΣ  </vt:lpstr>
      <vt:lpstr>  ΛΥΣΗ:   Β </vt:lpstr>
      <vt:lpstr>                                                                        5ος  ΓΡΙΦΟΣ   </vt:lpstr>
      <vt:lpstr>ΛΥΣΗ: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Πηγές: https://omathimatikos.gr/</dc:title>
  <dc:creator>rebecca</dc:creator>
  <cp:lastModifiedBy>rebecca</cp:lastModifiedBy>
  <cp:revision>30</cp:revision>
  <dcterms:created xsi:type="dcterms:W3CDTF">2022-01-09T11:14:57Z</dcterms:created>
  <dcterms:modified xsi:type="dcterms:W3CDTF">2022-01-16T11:11:55Z</dcterms:modified>
</cp:coreProperties>
</file>