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99" r:id="rId3"/>
    <p:sldId id="395" r:id="rId4"/>
    <p:sldId id="396" r:id="rId5"/>
    <p:sldId id="358" r:id="rId6"/>
    <p:sldId id="359" r:id="rId7"/>
    <p:sldId id="399" r:id="rId8"/>
    <p:sldId id="360" r:id="rId9"/>
    <p:sldId id="372" r:id="rId10"/>
    <p:sldId id="397" r:id="rId11"/>
    <p:sldId id="410" r:id="rId12"/>
    <p:sldId id="411" r:id="rId13"/>
    <p:sldId id="412" r:id="rId14"/>
    <p:sldId id="413" r:id="rId15"/>
    <p:sldId id="414" r:id="rId16"/>
    <p:sldId id="40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F11DCB-C0D4-4C4E-8053-04977CD7A635}" type="datetimeFigureOut">
              <a:rPr lang="en-GB" smtClean="0"/>
              <a:t>20/10/2023</a:t>
            </a:fld>
            <a:endParaRPr lang="en-GB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D77BD3-F23D-457B-89DB-F468BD153A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271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89AA024-80C1-9A8C-7E04-6BE6419363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F788B0FF-595C-7DD3-FF63-4485810C59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8FCCFBA-177F-2A9D-D703-6A4D75FDE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6926-5915-4B09-AFA8-F4E672E8C4A2}" type="datetime1">
              <a:rPr lang="en-GB" smtClean="0"/>
              <a:t>20/10/2023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174F16C-2DE6-4394-1A37-59F651467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Σοφία Αραβανή, φυσικός_1o Πειραματικό Γελ. Αμαρουσίου</a:t>
            </a:r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5403371-FE65-31EC-CA89-FBD5FC7A5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23C78-2693-4D8E-BF84-15E7DB165C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911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0014385-1904-A21D-EAF7-02A6AB2AC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58393C98-A5EA-60E9-24B8-BA90E61F8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12948B1-55C1-1EFE-C64B-9179985FA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08969-EF72-4136-9FA7-E0009FE7B03E}" type="datetime1">
              <a:rPr lang="en-GB" smtClean="0"/>
              <a:t>20/10/2023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716DE1E-8124-86A7-FF28-F89817033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Σοφία Αραβανή, φυσικός_1o Πειραματικό Γελ. Αμαρουσίου</a:t>
            </a:r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E6A7E3D-DC20-B654-FD53-952393B01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23C78-2693-4D8E-BF84-15E7DB165C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664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76E1ACB1-E334-61C4-7671-B71A9BEB3E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BAFDF27D-5E11-6817-0994-33B851FC2E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3E8E8CA-388F-A2C3-94C2-9AD77F385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7421-1921-421B-BE46-FD71BACFC7E8}" type="datetime1">
              <a:rPr lang="en-GB" smtClean="0"/>
              <a:t>20/10/2023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4F0059F-82C7-9DEA-0B07-4DF6A124F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Σοφία Αραβανή, φυσικός_1o Πειραματικό Γελ. Αμαρουσίου</a:t>
            </a:r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0AEF681-FA37-B926-C8DF-FDF43E16F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23C78-2693-4D8E-BF84-15E7DB165C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224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43B341B-CD39-E5E3-571C-BFD034DFD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77FC0FD-52B0-6BF5-B1B1-6D50FD1E7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518948E-DE8E-45FC-21FC-72A6CA8B1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A6B07-892A-4FB9-8B16-0EDE69762A8A}" type="datetime1">
              <a:rPr lang="en-GB" smtClean="0"/>
              <a:t>20/10/2023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2BDA738-D09F-73FF-0C33-A12F9FE3B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Σοφία Αραβανή, φυσικός_1o Πειραματικό Γελ. Αμαρουσίου</a:t>
            </a:r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B71BC45-B79D-2903-C39A-23FB543E6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23C78-2693-4D8E-BF84-15E7DB165C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205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BA8ACF3-BCFC-8093-42AC-CE7B08B32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4E1EF3FB-D802-01FD-A6AA-8A187F1802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D615821-F33F-9F2F-9A4E-6557AD60A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3B2AC-B6CF-44D0-84AE-3552E918387A}" type="datetime1">
              <a:rPr lang="en-GB" smtClean="0"/>
              <a:t>20/10/2023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EB47CB3-C619-30E6-B5B8-8BF542305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Σοφία Αραβανή, φυσικός_1o Πειραματικό Γελ. Αμαρουσίου</a:t>
            </a:r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39ADF9A-C8F4-9245-D243-7B8356927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23C78-2693-4D8E-BF84-15E7DB165C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3740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05A01E1-530D-E5A3-9D7C-E511972F5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B8D0EC2-6685-9DD8-C8DD-3352BF8618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1C0D9907-D4E7-4BD1-31AA-BA2AE538F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CDFA5B0-8235-1FE2-473A-1AED6DB40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131E3-26C2-479B-A3F7-F8F2002857EE}" type="datetime1">
              <a:rPr lang="en-GB" smtClean="0"/>
              <a:t>20/10/2023</a:t>
            </a:fld>
            <a:endParaRPr lang="en-GB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BC6AFC3-B7D0-24C2-CF26-BEC2F6EC5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Σοφία Αραβανή, φυσικός_1o Πειραματικό Γελ. Αμαρουσίου</a:t>
            </a:r>
            <a:endParaRPr lang="en-GB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C2CD639-3585-226F-E5BE-AA3EC3651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23C78-2693-4D8E-BF84-15E7DB165C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8137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0265491-70AF-BEC9-02D9-D7C08B1DE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8F2D2316-702B-C969-120C-F0A283DC01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B7451E48-DE0D-9D7B-1AF2-8943B67DC0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E9A197C5-FE86-3961-9FBF-FCBE3041C2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8A1191B6-7957-6C9E-6AAA-071AE744A7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3E194020-D968-D656-98D1-0C1F41BBA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CCDF9-A8F8-4A48-B130-49639B9714D3}" type="datetime1">
              <a:rPr lang="en-GB" smtClean="0"/>
              <a:t>20/10/2023</a:t>
            </a:fld>
            <a:endParaRPr lang="en-GB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C9A7BF68-CFBF-2959-49BF-F1C7949A8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Σοφία Αραβανή, φυσικός_1o Πειραματικό Γελ. Αμαρουσίου</a:t>
            </a:r>
            <a:endParaRPr lang="en-GB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DFCECC85-7B96-0606-3816-1DAC701D9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23C78-2693-4D8E-BF84-15E7DB165C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725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ABDCBBB-0260-8126-0F1E-564F17CD3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64418121-AD37-0EBB-D77E-A8B5294AA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33A21-E61C-4CA8-AD55-F10E116CB905}" type="datetime1">
              <a:rPr lang="en-GB" smtClean="0"/>
              <a:t>20/10/2023</a:t>
            </a:fld>
            <a:endParaRPr lang="en-GB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4EF81E0B-ADE3-F23D-7CD5-9D8F1D607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Σοφία Αραβανή, φυσικός_1o Πειραματικό Γελ. Αμαρουσίου</a:t>
            </a:r>
            <a:endParaRPr lang="en-GB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A57F54E5-88FB-FF35-6887-C51D1438F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23C78-2693-4D8E-BF84-15E7DB165C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9969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DAFDB827-8B14-B9C0-DEB7-71E10F989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3191C-E47B-4817-8676-72A450D8E20D}" type="datetime1">
              <a:rPr lang="en-GB" smtClean="0"/>
              <a:t>20/10/2023</a:t>
            </a:fld>
            <a:endParaRPr lang="en-GB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D5A5528B-0D11-1DC3-E132-289DE3228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Σοφία Αραβανή, φυσικός_1o Πειραματικό Γελ. Αμαρουσίου</a:t>
            </a:r>
            <a:endParaRPr lang="en-GB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B758AF7D-7D16-0E54-4AAA-200C20833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23C78-2693-4D8E-BF84-15E7DB165C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7330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BA31838-F15E-37E2-C4C7-39DE934C6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C189FD4-A8EF-AC7A-261B-6AD4B667F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52C6A415-CCD1-5349-0539-02331DD1C6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1ADC44AA-8A43-C1B4-F5FD-33E72F25B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776A0-CF61-40A0-83FC-C2E1C756462D}" type="datetime1">
              <a:rPr lang="en-GB" smtClean="0"/>
              <a:t>20/10/2023</a:t>
            </a:fld>
            <a:endParaRPr lang="en-GB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92D7CFC-08A8-77A4-5152-32EE869C9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Σοφία Αραβανή, φυσικός_1o Πειραματικό Γελ. Αμαρουσίου</a:t>
            </a:r>
            <a:endParaRPr lang="en-GB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BCF7C6C-71D5-0E4F-1EE7-DA59A9973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23C78-2693-4D8E-BF84-15E7DB165C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233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8BD6318-7184-4929-159D-FDEE9F403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7BBEC42E-9A32-5C1C-FD90-A870009DBC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4B4CC349-327A-2E48-2ADC-B9C80FE03C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69CF92D5-DF24-F92F-2939-673B07B96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1B81F-B0FD-4DF5-91D9-F9C153E88255}" type="datetime1">
              <a:rPr lang="en-GB" smtClean="0"/>
              <a:t>20/10/2023</a:t>
            </a:fld>
            <a:endParaRPr lang="en-GB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E55A4F44-737E-5AB9-D2F5-F9B964868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Σοφία Αραβανή, φυσικός_1o Πειραματικό Γελ. Αμαρουσίου</a:t>
            </a:r>
            <a:endParaRPr lang="en-GB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1CC3CEE0-24CC-B4F4-08C4-75749CD78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23C78-2693-4D8E-BF84-15E7DB165C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5651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4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EFC6E835-63F7-E7F2-E810-0AD4FABCE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065D9F9-2ED4-9099-1575-9C02D3A83C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4A4DDA2-4DB8-9D0E-C326-9C6AA9A349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BAC8A-BC4C-4988-AF09-A47D83178BB7}" type="datetime1">
              <a:rPr lang="en-GB" smtClean="0"/>
              <a:t>20/10/2023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BBADF4A-B91D-C6C5-31AB-CD2E922693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/>
              <a:t>Σοφία Αραβανή, φυσικός_1o Πειραματικό Γελ. Αμαρουσίου</a:t>
            </a:r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9B592EA-350B-5379-AA96-FFEB73EA4E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23C78-2693-4D8E-BF84-15E7DB165C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1546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slideshare.net/katerinaaroni/schrodingerdiamantispdf" TargetMode="Externa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0.png"/><Relationship Id="rId7" Type="http://schemas.openxmlformats.org/officeDocument/2006/relationships/image" Target="../media/image25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2.jpeg"/><Relationship Id="rId2" Type="http://schemas.openxmlformats.org/officeDocument/2006/relationships/hyperlink" Target="http://users.sch.gr/kassetas/educ289.htm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f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Δεν υπάρχει διαθέσιμη περιγραφή για τη φωτογραφία.">
            <a:extLst>
              <a:ext uri="{FF2B5EF4-FFF2-40B4-BE49-F238E27FC236}">
                <a16:creationId xmlns:a16="http://schemas.microsoft.com/office/drawing/2014/main" id="{8F2BC13E-3C24-4B68-435C-5B3AA6C34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272" y="854146"/>
            <a:ext cx="4123143" cy="319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Αφίσα πορτραίτου επιστήμονα Erwin Schrödinger">
            <a:extLst>
              <a:ext uri="{FF2B5EF4-FFF2-40B4-BE49-F238E27FC236}">
                <a16:creationId xmlns:a16="http://schemas.microsoft.com/office/drawing/2014/main" id="{B07F9585-D8E8-6876-7F6C-7A3776B895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38" t="29498" r="20743" b="28803"/>
          <a:stretch/>
        </p:blipFill>
        <p:spPr bwMode="auto">
          <a:xfrm>
            <a:off x="1978541" y="4186573"/>
            <a:ext cx="1642500" cy="1148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41245EB-290F-3434-529F-F779B16BBC43}"/>
              </a:ext>
            </a:extLst>
          </p:cNvPr>
          <p:cNvSpPr txBox="1"/>
          <p:nvPr/>
        </p:nvSpPr>
        <p:spPr>
          <a:xfrm>
            <a:off x="165462" y="146260"/>
            <a:ext cx="60872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</a:t>
            </a:r>
            <a:r>
              <a:rPr lang="el-GR" sz="4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κυματοσυνάρτηση</a:t>
            </a:r>
            <a:endParaRPr lang="en-GB" sz="4000" dirty="0"/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id="{BCEA0B87-B034-63EE-C8B6-AB0425D046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041" y="0"/>
            <a:ext cx="5506959" cy="6858000"/>
          </a:xfrm>
          <a:prstGeom prst="rect">
            <a:avLst/>
          </a:prstGeom>
        </p:spPr>
      </p:pic>
      <p:sp>
        <p:nvSpPr>
          <p:cNvPr id="10" name="Θέση υποσέλιδου 9">
            <a:extLst>
              <a:ext uri="{FF2B5EF4-FFF2-40B4-BE49-F238E27FC236}">
                <a16:creationId xmlns:a16="http://schemas.microsoft.com/office/drawing/2014/main" id="{3C6CC8E6-96F3-61C7-0E78-D0DAE00BC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8541" y="6378868"/>
            <a:ext cx="4114800" cy="365125"/>
          </a:xfrm>
        </p:spPr>
        <p:txBody>
          <a:bodyPr/>
          <a:lstStyle/>
          <a:p>
            <a:r>
              <a:rPr lang="el-GR"/>
              <a:t>Σοφία Αραβανή, φυσικός_1o Πειραματικό Γελ. Αμαρουσίου</a:t>
            </a:r>
            <a:endParaRPr lang="en-GB"/>
          </a:p>
        </p:txBody>
      </p:sp>
      <p:sp>
        <p:nvSpPr>
          <p:cNvPr id="11" name="Θέση αριθμού διαφάνειας 10">
            <a:extLst>
              <a:ext uri="{FF2B5EF4-FFF2-40B4-BE49-F238E27FC236}">
                <a16:creationId xmlns:a16="http://schemas.microsoft.com/office/drawing/2014/main" id="{77D6F7E0-BB9F-CD37-442B-4D9E61229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23C78-2693-4D8E-BF84-15E7DB165CC4}" type="slidenum">
              <a:rPr lang="en-GB" smtClean="0"/>
              <a:t>1</a:t>
            </a:fld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FFF8CF-0010-725D-9D36-564F2D38ADF1}"/>
              </a:ext>
            </a:extLst>
          </p:cNvPr>
          <p:cNvSpPr txBox="1"/>
          <p:nvPr/>
        </p:nvSpPr>
        <p:spPr>
          <a:xfrm>
            <a:off x="562676" y="5322108"/>
            <a:ext cx="48463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en-US" b="1" dirty="0">
                <a:solidFill>
                  <a:srgbClr val="C00000"/>
                </a:solidFill>
              </a:rPr>
              <a:t>Μερικές από τις διαφάνειες αυτής της ενότητας είναι από δουλειά του Φυσικού </a:t>
            </a:r>
            <a:r>
              <a:rPr lang="el-GR" altLang="en-US" b="1" dirty="0">
                <a:solidFill>
                  <a:srgbClr val="C000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Νίκου Διαμαντή</a:t>
            </a:r>
            <a:endParaRPr lang="el-GR" altLang="en-US" b="1" dirty="0">
              <a:solidFill>
                <a:srgbClr val="C00000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13645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B2D5ED6D-9167-B58F-76E3-BCF908B54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Σοφία Αραβανή, φυσικός_1o Πειραματικό Γελ. Αμαρουσίου</a:t>
            </a:r>
            <a:endParaRPr lang="en-GB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270198B2-93C0-01C7-5908-F7DE64011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23C78-2693-4D8E-BF84-15E7DB165CC4}" type="slidenum">
              <a:rPr lang="en-GB" smtClean="0"/>
              <a:t>10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24411AD-90D1-9B29-9C05-B7136B85B0C7}"/>
                  </a:ext>
                </a:extLst>
              </p:cNvPr>
              <p:cNvSpPr txBox="1"/>
              <p:nvPr/>
            </p:nvSpPr>
            <p:spPr>
              <a:xfrm>
                <a:off x="1399903" y="545019"/>
                <a:ext cx="6096000" cy="53914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l-GR" sz="24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Παράδειγμα 1</a:t>
                </a:r>
                <a:r>
                  <a:rPr lang="el-GR" sz="2400" b="1" baseline="3000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ο</a:t>
                </a:r>
                <a:r>
                  <a:rPr lang="el-GR" sz="18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endParaRPr lang="en-GB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el-GR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Σε μονοδιάστατο πρόβλημα ενός σώματος, η γραφική παράσταση του τετραγώνου του μέτρου της </a:t>
                </a:r>
                <a:r>
                  <a:rPr lang="el-GR" sz="24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κυματοσυνάρτησης</a:t>
                </a:r>
                <a:r>
                  <a:rPr lang="el-GR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μια δεδομένη χρονική στιγμή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l-GR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είναι αυτή του διπλανού σχήματος. Το </a:t>
                </a:r>
                <a:r>
                  <a:rPr lang="el-GR" sz="24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γραμμοσκιασμένο</a:t>
                </a:r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τμήμα έχει εμβαδόν </a:t>
                </a:r>
                <a14:m>
                  <m:oMath xmlns:m="http://schemas.openxmlformats.org/officeDocument/2006/math">
                    <m:r>
                      <a:rPr lang="el-GR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0,30</m:t>
                    </m:r>
                  </m:oMath>
                </a14:m>
                <a:r>
                  <a:rPr lang="el-GR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και η γραφική </a:t>
                </a:r>
                <a:r>
                  <a:rPr lang="el-GR" sz="2400" dirty="0"/>
                  <a:t>παράσταση είναι συμμετρική ως προς το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l-GR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l-GR" sz="2400" dirty="0"/>
                  <a:t>. Ποια η πιθανότητα το σωματίδιο να ανιχνευθεί: </a:t>
                </a:r>
                <a:endParaRPr lang="en-GB" sz="2400" dirty="0"/>
              </a:p>
              <a:p>
                <a:pPr marL="514350" lvl="0" indent="-514350">
                  <a:buFont typeface="+mj-lt"/>
                  <a:buAutoNum type="romanUcPeriod"/>
                </a:pPr>
                <a:r>
                  <a:rPr lang="el-GR" sz="2400" dirty="0"/>
                  <a:t>Στο διάστημα από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l-GR" sz="24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l-GR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l-GR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l-GR" sz="2400" dirty="0"/>
                  <a:t> έως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l-GR" sz="24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l-GR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l-GR" sz="2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en-GB" sz="2400" dirty="0"/>
              </a:p>
              <a:p>
                <a:pPr marL="514350" lvl="0" indent="-514350">
                  <a:buFont typeface="+mj-lt"/>
                  <a:buAutoNum type="romanUcPeriod"/>
                </a:pPr>
                <a:r>
                  <a:rPr lang="el-GR" sz="2400" dirty="0"/>
                  <a:t>Στο διάστημα από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l-GR" sz="24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l-GR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l-GR" sz="2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l-GR" sz="2400" dirty="0"/>
                  <a:t> έως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l-GR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endParaRPr lang="en-GB" sz="2400" dirty="0"/>
              </a:p>
              <a:p>
                <a:pPr marL="514350" lvl="0" indent="-514350">
                  <a:buFont typeface="+mj-lt"/>
                  <a:buAutoNum type="romanUcPeriod"/>
                </a:pPr>
                <a:r>
                  <a:rPr lang="el-GR" sz="2400" dirty="0"/>
                  <a:t>Στο διάστημα από το </a:t>
                </a:r>
                <a14:m>
                  <m:oMath xmlns:m="http://schemas.openxmlformats.org/officeDocument/2006/math">
                    <m:r>
                      <a:rPr lang="el-GR" sz="2400" i="1">
                        <a:latin typeface="Cambria Math" panose="02040503050406030204" pitchFamily="18" charset="0"/>
                      </a:rPr>
                      <m:t>−∞</m:t>
                    </m:r>
                  </m:oMath>
                </a14:m>
                <a:r>
                  <a:rPr lang="el-GR" sz="2400" dirty="0"/>
                  <a:t> έως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l-GR" sz="24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l-GR" sz="2400" dirty="0"/>
                  <a:t>.</a:t>
                </a:r>
                <a:endParaRPr lang="en-GB" sz="2400" dirty="0"/>
              </a:p>
              <a:p>
                <a:endParaRPr lang="en-GB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24411AD-90D1-9B29-9C05-B7136B85B0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9903" y="545019"/>
                <a:ext cx="6096000" cy="5391412"/>
              </a:xfrm>
              <a:prstGeom prst="rect">
                <a:avLst/>
              </a:prstGeom>
              <a:blipFill>
                <a:blip r:embed="rId2"/>
                <a:stretch>
                  <a:fillRect l="-1600" t="-904" r="-1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Εικόνα 5">
            <a:extLst>
              <a:ext uri="{FF2B5EF4-FFF2-40B4-BE49-F238E27FC236}">
                <a16:creationId xmlns:a16="http://schemas.microsoft.com/office/drawing/2014/main" id="{8F8DC9D4-AEDB-FC62-99AC-007B9C2F33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465" y="2054773"/>
            <a:ext cx="3766935" cy="20025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0695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043186B6-4848-8055-CCAA-D53C3513C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Σοφία Αραβανή, φυσικός_1o Πειραματικό Γελ. Αμαρουσίου</a:t>
            </a:r>
            <a:endParaRPr lang="en-GB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A8DCC114-3486-4EF4-6078-EDE95B9F1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23C78-2693-4D8E-BF84-15E7DB165CC4}" type="slidenum">
              <a:rPr lang="en-GB" smtClean="0"/>
              <a:t>11</a:t>
            </a:fld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887AB61-9DAA-7E96-A340-6075DEE1C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9097" y="1393302"/>
            <a:ext cx="1898469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Παράδειγμα 2</a:t>
            </a:r>
            <a:r>
              <a:rPr kumimoji="0" lang="el-GR" altLang="en-US" sz="2000" b="1" i="0" u="none" strike="noStrike" cap="none" normalizeH="0" baseline="3000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kumimoji="0" lang="el-GR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GB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2" name="Εικόνα 13">
            <a:extLst>
              <a:ext uri="{FF2B5EF4-FFF2-40B4-BE49-F238E27FC236}">
                <a16:creationId xmlns:a16="http://schemas.microsoft.com/office/drawing/2014/main" id="{DD67E207-4CF4-3921-AA3E-78823BD74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4029" y="2070410"/>
            <a:ext cx="2736972" cy="1456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6">
                <a:extLst>
                  <a:ext uri="{FF2B5EF4-FFF2-40B4-BE49-F238E27FC236}">
                    <a16:creationId xmlns:a16="http://schemas.microsoft.com/office/drawing/2014/main" id="{8AB60F14-ECE8-7FA1-24E4-FE9FCACF42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29097" y="1634238"/>
                <a:ext cx="5983550" cy="41686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l-GR" altLang="en-US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Σε μια στάσιμη κατάσταση η πυκνότητα πιθανότητας είναι ανεξάρτητη του χρόνου και δίνεται από το τετράγωνο του μέτρου του χωρικού τμήματος της </a:t>
                </a:r>
                <a:r>
                  <a:rPr kumimoji="0" lang="el-GR" altLang="en-US" sz="2000" b="0" i="0" u="none" strike="noStrike" cap="none" normalizeH="0" baseline="0" dirty="0" err="1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κυματοσυνάρτησης</a:t>
                </a:r>
                <a:r>
                  <a:rPr kumimoji="0" lang="el-GR" altLang="en-US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Αν σε μονοδιάστατο πρόβλημα ενός σώματος  η </a:t>
                </a:r>
                <a:r>
                  <a:rPr kumimoji="0" lang="el-GR" altLang="en-US" sz="2000" b="0" i="0" u="none" strike="noStrike" cap="none" normalizeH="0" baseline="0" dirty="0" err="1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κυματοσυνάρτηση</a:t>
                </a:r>
                <a:r>
                  <a:rPr kumimoji="0" lang="el-GR" altLang="en-US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kumimoji="0" lang="el-GR" altLang="en-US" sz="2000" b="0" i="1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ψ</a:t>
                </a:r>
                <a:r>
                  <a:rPr kumimoji="0" lang="en-US" altLang="en-US" sz="2000" b="0" i="1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</a:t>
                </a:r>
                <a:r>
                  <a:rPr kumimoji="0" lang="el-GR" altLang="en-US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είναι αυτή του διπλανού σχήματος:</a:t>
                </a:r>
                <a:r>
                  <a:rPr kumimoji="0" lang="el-GR" altLang="en-US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kumimoji="0" lang="en-GB" alt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  <a:p>
                <a:pPr marL="514350" marR="0" lvl="0" indent="-5143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romanUcPeriod"/>
                  <a:tabLst/>
                </a:pPr>
                <a:r>
                  <a:rPr kumimoji="0" lang="el-GR" altLang="en-US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Να σχεδιάστε ποιοτικά την συνάρτηση  πυκνότητας πιθανότητας  </a:t>
                </a:r>
                <a:r>
                  <a:rPr kumimoji="0" lang="el-GR" altLang="en-US" sz="2000" b="0" i="1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ψ(</a:t>
                </a:r>
                <a:r>
                  <a:rPr kumimoji="0" lang="en-US" altLang="en-US" sz="2000" b="0" i="1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</a:t>
                </a:r>
                <a:r>
                  <a:rPr kumimoji="0" lang="el-GR" altLang="en-US" sz="2000" b="0" i="1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)2</a:t>
                </a:r>
                <a:endParaRPr kumimoji="0" lang="en-GB" alt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  <a:p>
                <a:pPr marL="514350" lvl="0" indent="-514350">
                  <a:buFont typeface="+mj-lt"/>
                  <a:buAutoNum type="romanUcPeriod"/>
                </a:pPr>
                <a:r>
                  <a:rPr kumimoji="0" lang="el-GR" altLang="en-US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Ποια η πιθανότητα το σώμα να ανιχνευθεί στο διάστημα από </a:t>
                </a:r>
                <a:r>
                  <a:rPr kumimoji="0" lang="en-US" altLang="en-US" sz="2000" b="0" i="1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kumimoji="0" lang="el-GR" altLang="en-US" sz="2000" b="0" i="1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en-US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altLang="en-US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num>
                      <m:den>
                        <m:r>
                          <a:rPr kumimoji="0" lang="en-US" altLang="en-US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el-GR" altLang="en-US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έως </a:t>
                </a:r>
                <a:r>
                  <a:rPr kumimoji="0" lang="en-US" altLang="en-US" sz="2000" b="0" i="1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kumimoji="0" lang="el-GR" altLang="en-US" sz="2000" b="0" i="1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altLang="en-US" sz="20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0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0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altLang="en-US" sz="20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num>
                      <m:den>
                        <m:r>
                          <a:rPr lang="en-US" altLang="en-US" sz="20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US" altLang="en-US" sz="20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kumimoji="0" lang="en-US" alt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14350" lvl="0" indent="-514350">
                  <a:buFont typeface="+mj-lt"/>
                  <a:buAutoNum type="romanUcPeriod"/>
                </a:pPr>
                <a:r>
                  <a:rPr kumimoji="0" lang="el-GR" altLang="en-US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Ποια η πιθανότητα το σώμα να ανιχνευθεί στη θέση </a:t>
                </a:r>
                <a:r>
                  <a:rPr kumimoji="0" lang="en-US" altLang="en-US" sz="2000" b="0" i="1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kumimoji="0" lang="el-GR" altLang="en-US" sz="2000" b="0" i="1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altLang="en-US" sz="20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0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0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num>
                      <m:den>
                        <m:r>
                          <a:rPr lang="en-US" altLang="en-US" sz="20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altLang="en-US" sz="20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en-US" sz="20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kumimoji="0" lang="el-GR" altLang="en-US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και ποια στη θέση </a:t>
                </a:r>
                <a:r>
                  <a:rPr kumimoji="0" lang="en-US" altLang="en-US" sz="2000" b="0" i="1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kumimoji="0" lang="el-GR" altLang="en-US" sz="2000" b="0" i="1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altLang="en-US" sz="20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0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0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altLang="en-US" sz="20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num>
                      <m:den>
                        <m:r>
                          <a:rPr lang="en-US" altLang="en-US" sz="20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US" altLang="en-US" sz="20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kumimoji="0" lang="el-GR" alt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Rectangle 6">
                <a:extLst>
                  <a:ext uri="{FF2B5EF4-FFF2-40B4-BE49-F238E27FC236}">
                    <a16:creationId xmlns:a16="http://schemas.microsoft.com/office/drawing/2014/main" id="{8AB60F14-ECE8-7FA1-24E4-FE9FCACF42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29097" y="1634238"/>
                <a:ext cx="5983550" cy="4168642"/>
              </a:xfrm>
              <a:prstGeom prst="rect">
                <a:avLst/>
              </a:prstGeom>
              <a:blipFill>
                <a:blip r:embed="rId3"/>
                <a:stretch>
                  <a:fillRect l="-112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55645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BEC4BBDD-ABE7-B365-1C23-B5BAE3E2D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Σοφία Αραβανή, φυσικός_1o Πειραματικό Γελ. Αμαρουσίου</a:t>
            </a:r>
            <a:endParaRPr lang="en-GB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2856EA90-15F0-C378-52EE-A6A1D4CC3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23C78-2693-4D8E-BF84-15E7DB165CC4}" type="slidenum">
              <a:rPr lang="en-GB" smtClean="0"/>
              <a:t>12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0E732F9-8369-AAE0-3C1F-7935F7ADA248}"/>
                  </a:ext>
                </a:extLst>
              </p:cNvPr>
              <p:cNvSpPr txBox="1"/>
              <p:nvPr/>
            </p:nvSpPr>
            <p:spPr>
              <a:xfrm>
                <a:off x="3048000" y="1711027"/>
                <a:ext cx="6096000" cy="34403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07000"/>
                  </a:lnSpc>
                </a:pPr>
                <a:r>
                  <a:rPr lang="el-G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Στην κβαντομηχανική ο ορισμός της κατάστασης ενός σώματος με την </a:t>
                </a:r>
                <a:r>
                  <a:rPr lang="el-GR" sz="18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κυματοσυνάρτηση</a:t>
                </a:r>
                <a:r>
                  <a:rPr lang="el-G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𝛹</m:t>
                    </m:r>
                  </m:oMath>
                </a14:m>
                <a:r>
                  <a:rPr lang="el-G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endParaRPr lang="en-GB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07000"/>
                  </a:lnSpc>
                  <a:buFont typeface="+mj-lt"/>
                  <a:buAutoNum type="romanLcPeriod"/>
                </a:pPr>
                <a:r>
                  <a:rPr lang="el-G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Είναι ελλιπής γιατί δεν μπορούμε να προσδιορίσουμε ταυτόχρονα τη θέση και την ορμή.</a:t>
                </a:r>
                <a:endParaRPr lang="en-GB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07000"/>
                  </a:lnSpc>
                  <a:buFont typeface="+mj-lt"/>
                  <a:buAutoNum type="romanLcPeriod"/>
                </a:pPr>
                <a:r>
                  <a:rPr lang="el-G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Είναι πλήρης στο βαθμό που επιτρέπουν οι νόμοι της φύσης.</a:t>
                </a:r>
                <a:endParaRPr lang="en-GB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07000"/>
                  </a:lnSpc>
                  <a:buFont typeface="+mj-lt"/>
                  <a:buAutoNum type="romanLcPeriod"/>
                </a:pPr>
                <a:r>
                  <a:rPr lang="el-G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Είναι ελλιπής γιατί δεν έχουν αναπτυχθεί συσκευές ακριβούς μέτρησης ακόμα.</a:t>
                </a:r>
                <a:endParaRPr lang="en-GB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07000"/>
                  </a:lnSpc>
                  <a:spcAft>
                    <a:spcPts val="800"/>
                  </a:spcAft>
                  <a:buFont typeface="+mj-lt"/>
                  <a:buAutoNum type="romanLcPeriod"/>
                </a:pPr>
                <a:r>
                  <a:rPr lang="el-G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Είναι πλήρης γιατί  από την </a:t>
                </a:r>
                <a:r>
                  <a:rPr lang="el-GR" sz="18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κυματοσυνάρτηση</a:t>
                </a:r>
                <a:r>
                  <a:rPr lang="el-G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προσδιορίζεται ακριβώς η θέση και η ορμή</a:t>
                </a:r>
                <a:endParaRPr lang="en-GB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l-G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Επιλέξτε τη σωστή πρόταση.</a:t>
                </a:r>
                <a:endParaRPr lang="en-GB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0E732F9-8369-AAE0-3C1F-7935F7ADA2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1711027"/>
                <a:ext cx="6096000" cy="3440301"/>
              </a:xfrm>
              <a:prstGeom prst="rect">
                <a:avLst/>
              </a:prstGeom>
              <a:blipFill>
                <a:blip r:embed="rId2"/>
                <a:stretch>
                  <a:fillRect l="-800" t="-1064" r="-600" b="-17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6233AB07-4385-8292-AB20-9000FE51A6C2}"/>
              </a:ext>
            </a:extLst>
          </p:cNvPr>
          <p:cNvSpPr txBox="1"/>
          <p:nvPr/>
        </p:nvSpPr>
        <p:spPr>
          <a:xfrm>
            <a:off x="3048000" y="1058483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l-GR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Παράδειγμα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el-GR" altLang="en-US" sz="2400" b="1" i="0" u="none" strike="noStrike" cap="none" normalizeH="0" baseline="3000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927825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136F115-93E1-F129-8256-87D467FD4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7560" y="619564"/>
            <a:ext cx="2758440" cy="1325563"/>
          </a:xfrm>
        </p:spPr>
        <p:txBody>
          <a:bodyPr/>
          <a:lstStyle/>
          <a:p>
            <a:r>
              <a:rPr kumimoji="0" lang="el-GR" altLang="en-US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Παράδειγμα </a:t>
            </a:r>
            <a:r>
              <a:rPr lang="en-US" altLang="en-US" sz="28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kumimoji="0" lang="el-GR" altLang="en-US" sz="2800" b="1" i="0" u="none" strike="noStrike" cap="none" normalizeH="0" baseline="3000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endParaRPr lang="en-GB" sz="2800" dirty="0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35CBE046-977A-DA46-5B50-9A32649A5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Σοφία Αραβανή, φυσικός_1o Πειραματικό Γελ. Αμαρουσίου</a:t>
            </a:r>
            <a:endParaRPr lang="en-GB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C74C4C43-3D73-306C-BE0A-D71D43499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23C78-2693-4D8E-BF84-15E7DB165CC4}" type="slidenum">
              <a:rPr lang="en-GB" smtClean="0"/>
              <a:t>13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FE2B58E-A3FB-C6A3-CF96-09B09FBADF37}"/>
                  </a:ext>
                </a:extLst>
              </p:cNvPr>
              <p:cNvSpPr txBox="1"/>
              <p:nvPr/>
            </p:nvSpPr>
            <p:spPr>
              <a:xfrm>
                <a:off x="3048000" y="2058686"/>
                <a:ext cx="6096000" cy="43107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lvl="0" indent="-342900">
                  <a:lnSpc>
                    <a:spcPct val="107000"/>
                  </a:lnSpc>
                  <a:buFont typeface="+mj-lt"/>
                  <a:buAutoNum type="arabicPeriod"/>
                </a:pPr>
                <a:r>
                  <a:rPr lang="el-G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Δύο ξεχωριστά και διαχωρισμένα σώματα έχουν ακριβώς την ίδια </a:t>
                </a:r>
                <a:r>
                  <a:rPr lang="el-GR" sz="18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κυματοσυνάρτηση</a:t>
                </a:r>
                <a:r>
                  <a:rPr lang="el-GR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l-GR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𝛹</m:t>
                    </m:r>
                    <m:r>
                      <a:rPr lang="el-GR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l-GR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l-GR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l-GR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δηλαδή τα δύο συστήματα είναι ταυτόσημα.  Η </a:t>
                </a:r>
                <a:r>
                  <a:rPr lang="el-GR" sz="18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κυματοσυνάρτηση</a:t>
                </a:r>
                <a:r>
                  <a:rPr lang="el-GR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είναι διάφορη του μηδενός για κάποιο διάστημα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8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Δ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l-GR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GB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07000"/>
                  </a:lnSpc>
                  <a:buFont typeface="+mj-lt"/>
                  <a:buAutoNum type="romanLcPeriod"/>
                </a:pPr>
                <a:r>
                  <a:rPr lang="el-GR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Αν μετρήσουμε τη θέση για κάθε σώμα, την ίδια χρονική στιγμή, θα βρούμε σίγουρα την ίδια τιμή.</a:t>
                </a:r>
                <a:endParaRPr lang="en-GB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07000"/>
                  </a:lnSpc>
                  <a:buFont typeface="+mj-lt"/>
                  <a:buAutoNum type="romanLcPeriod"/>
                </a:pPr>
                <a:r>
                  <a:rPr lang="el-GR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Το γεγονός να βρεθεί η ίδια τιμή της θέσης σε μετρήσεις της θέσης την ίδια χρονική στιγμή είναι λίαν απίθανο.</a:t>
                </a:r>
                <a:endParaRPr lang="en-GB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07000"/>
                  </a:lnSpc>
                  <a:spcAft>
                    <a:spcPts val="800"/>
                  </a:spcAft>
                  <a:buFont typeface="+mj-lt"/>
                  <a:buAutoNum type="romanLcPeriod"/>
                </a:pPr>
                <a:r>
                  <a:rPr lang="el-GR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Η αβεβαιότητα στη θέση είναι ίδια και για τα δύο σώματα.</a:t>
                </a:r>
                <a:endParaRPr lang="en-US" sz="1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07000"/>
                  </a:lnSpc>
                  <a:spcAft>
                    <a:spcPts val="800"/>
                  </a:spcAft>
                  <a:buFont typeface="+mj-lt"/>
                  <a:buAutoNum type="romanLcPeriod"/>
                </a:pPr>
                <a:r>
                  <a:rPr lang="el-GR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Τα σώματα δεν είναι στην ίδια κατάσταση.</a:t>
                </a:r>
                <a:endParaRPr lang="en-US" sz="1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l-GR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Επιλέξτε τις σωστές προτάσεις.</a:t>
                </a:r>
                <a:endParaRPr lang="en-GB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en-GB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07000"/>
                  </a:lnSpc>
                  <a:spcAft>
                    <a:spcPts val="800"/>
                  </a:spcAft>
                </a:pPr>
                <a:endParaRPr lang="en-GB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FE2B58E-A3FB-C6A3-CF96-09B09FBADF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2058686"/>
                <a:ext cx="6096000" cy="4310795"/>
              </a:xfrm>
              <a:prstGeom prst="rect">
                <a:avLst/>
              </a:prstGeom>
              <a:blipFill>
                <a:blip r:embed="rId2"/>
                <a:stretch>
                  <a:fillRect l="-800" t="-849" r="-12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70348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6F40E93-D653-0087-7B65-7C618272C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l-GR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Παράδειγμα </a:t>
            </a:r>
            <a:r>
              <a:rPr lang="el-GR" altLang="en-US" sz="28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kumimoji="0" lang="el-GR" altLang="en-US" sz="2800" b="1" i="0" u="none" strike="noStrike" cap="none" normalizeH="0" baseline="3000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endParaRPr lang="en-GB" sz="2800" dirty="0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16B4577D-6606-6282-8971-836B47DE3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Σοφία Αραβανή, φυσικός_1o Πειραματικό Γελ. Αμαρουσίου</a:t>
            </a:r>
            <a:endParaRPr lang="en-GB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F8F994A4-17B2-2C98-E5E9-03E6AEC0D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23C78-2693-4D8E-BF84-15E7DB165CC4}" type="slidenum">
              <a:rPr lang="en-GB" smtClean="0"/>
              <a:t>14</a:t>
            </a:fld>
            <a:endParaRPr lang="en-GB"/>
          </a:p>
        </p:txBody>
      </p:sp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7CC09983-1E77-D12B-F3DE-A4FCE29AC0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2137151"/>
            <a:ext cx="2407920" cy="112776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F494FBE-F7E8-F31D-71DD-6C42B26570FC}"/>
                  </a:ext>
                </a:extLst>
              </p:cNvPr>
              <p:cNvSpPr txBox="1"/>
              <p:nvPr/>
            </p:nvSpPr>
            <p:spPr>
              <a:xfrm>
                <a:off x="760520" y="1806769"/>
                <a:ext cx="6094520" cy="13657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 </a:t>
                </a:r>
                <a:r>
                  <a:rPr lang="el-GR" sz="18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κυματοσυνάρτηση</a:t>
                </a:r>
                <a:r>
                  <a:rPr lang="el-GR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𝜓</m:t>
                    </m:r>
                    <m:d>
                      <m:dPr>
                        <m:ctrlPr>
                          <a:rPr lang="en-GB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l-GR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ενός σώματος είναι αυτή του διπλανού σχήματος.</a:t>
                </a:r>
                <a:r>
                  <a:rPr lang="el-GR" sz="16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l-GR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Τότε η γραφική παράσταση της συνάρτησης της πυκνότητας πιθανότητας έχει τη μορφή της  </a:t>
                </a:r>
                <a:endParaRPr lang="en-GB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F494FBE-F7E8-F31D-71DD-6C42B26570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520" y="1806769"/>
                <a:ext cx="6094520" cy="1365758"/>
              </a:xfrm>
              <a:prstGeom prst="rect">
                <a:avLst/>
              </a:prstGeom>
              <a:blipFill>
                <a:blip r:embed="rId3"/>
                <a:stretch>
                  <a:fillRect l="-900" t="-2232" b="-58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795E9E12-4F63-7600-E2D3-033BF9778F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15" y="3527792"/>
            <a:ext cx="2667841" cy="9110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1AD5173D-E58E-5B1B-66ED-279170B967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121" y="3485560"/>
            <a:ext cx="2312709" cy="953276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D01ECEF-9C50-33B1-5FA3-0A3BE13465B4}"/>
              </a:ext>
            </a:extLst>
          </p:cNvPr>
          <p:cNvSpPr txBox="1"/>
          <p:nvPr/>
        </p:nvSpPr>
        <p:spPr>
          <a:xfrm>
            <a:off x="838199" y="5017985"/>
            <a:ext cx="6094520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Επιλέξτε τη σωστή απάντηση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3" name="Ομάδα 22">
            <a:extLst>
              <a:ext uri="{FF2B5EF4-FFF2-40B4-BE49-F238E27FC236}">
                <a16:creationId xmlns:a16="http://schemas.microsoft.com/office/drawing/2014/main" id="{E3C987E3-E4A9-0CE2-9122-C86EBE6D45E1}"/>
              </a:ext>
            </a:extLst>
          </p:cNvPr>
          <p:cNvGrpSpPr/>
          <p:nvPr/>
        </p:nvGrpSpPr>
        <p:grpSpPr>
          <a:xfrm>
            <a:off x="6259171" y="3485560"/>
            <a:ext cx="2103593" cy="953275"/>
            <a:chOff x="8144534" y="3593090"/>
            <a:chExt cx="2411016" cy="1216660"/>
          </a:xfrm>
        </p:grpSpPr>
        <p:pic>
          <p:nvPicPr>
            <p:cNvPr id="20" name="Εικόνα 19">
              <a:extLst>
                <a:ext uri="{FF2B5EF4-FFF2-40B4-BE49-F238E27FC236}">
                  <a16:creationId xmlns:a16="http://schemas.microsoft.com/office/drawing/2014/main" id="{C5FB73BA-BB7C-F4AB-3C11-A4866CF0CB7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4534" y="3593090"/>
              <a:ext cx="2377440" cy="12166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Ορθογώνιο 20">
              <a:extLst>
                <a:ext uri="{FF2B5EF4-FFF2-40B4-BE49-F238E27FC236}">
                  <a16:creationId xmlns:a16="http://schemas.microsoft.com/office/drawing/2014/main" id="{81DB7939-079C-6D71-C9D1-8FA95DE5B5D2}"/>
                </a:ext>
              </a:extLst>
            </p:cNvPr>
            <p:cNvSpPr/>
            <p:nvPr/>
          </p:nvSpPr>
          <p:spPr>
            <a:xfrm>
              <a:off x="9428085" y="3879541"/>
              <a:ext cx="523783" cy="4971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ABB8D60-90FE-D609-688B-8310885D00AF}"/>
                </a:ext>
              </a:extLst>
            </p:cNvPr>
            <p:cNvSpPr txBox="1"/>
            <p:nvPr/>
          </p:nvSpPr>
          <p:spPr>
            <a:xfrm>
              <a:off x="9951868" y="4151473"/>
              <a:ext cx="603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/>
                <a:t>(γ)</a:t>
              </a:r>
              <a:endParaRPr lang="en-GB" dirty="0"/>
            </a:p>
          </p:txBody>
        </p:sp>
      </p:grpSp>
      <p:grpSp>
        <p:nvGrpSpPr>
          <p:cNvPr id="28" name="Ομάδα 27">
            <a:extLst>
              <a:ext uri="{FF2B5EF4-FFF2-40B4-BE49-F238E27FC236}">
                <a16:creationId xmlns:a16="http://schemas.microsoft.com/office/drawing/2014/main" id="{979CFF13-BBA6-3A71-922C-51D60355B63C}"/>
              </a:ext>
            </a:extLst>
          </p:cNvPr>
          <p:cNvGrpSpPr/>
          <p:nvPr/>
        </p:nvGrpSpPr>
        <p:grpSpPr>
          <a:xfrm>
            <a:off x="8507686" y="3527792"/>
            <a:ext cx="2189906" cy="911044"/>
            <a:chOff x="8507686" y="3527792"/>
            <a:chExt cx="2189906" cy="911044"/>
          </a:xfrm>
        </p:grpSpPr>
        <p:pic>
          <p:nvPicPr>
            <p:cNvPr id="25" name="Εικόνα 24">
              <a:extLst>
                <a:ext uri="{FF2B5EF4-FFF2-40B4-BE49-F238E27FC236}">
                  <a16:creationId xmlns:a16="http://schemas.microsoft.com/office/drawing/2014/main" id="{82B2B461-7A02-419E-8E3D-95CBADD88D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503" r="5394" b="4982"/>
            <a:stretch/>
          </p:blipFill>
          <p:spPr>
            <a:xfrm rot="16200000">
              <a:off x="9147117" y="2888361"/>
              <a:ext cx="911044" cy="2189906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9689CEB-A8F4-85AD-4AFF-05F1F1C1C5E8}"/>
                </a:ext>
              </a:extLst>
            </p:cNvPr>
            <p:cNvSpPr txBox="1"/>
            <p:nvPr/>
          </p:nvSpPr>
          <p:spPr>
            <a:xfrm>
              <a:off x="10187019" y="3695514"/>
              <a:ext cx="4938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/>
                <a:t>(δ)</a:t>
              </a:r>
              <a:endParaRPr lang="en-GB" dirty="0"/>
            </a:p>
          </p:txBody>
        </p:sp>
      </p:grpSp>
      <p:sp>
        <p:nvSpPr>
          <p:cNvPr id="27" name="Ορθογώνιο 26">
            <a:extLst>
              <a:ext uri="{FF2B5EF4-FFF2-40B4-BE49-F238E27FC236}">
                <a16:creationId xmlns:a16="http://schemas.microsoft.com/office/drawing/2014/main" id="{25E828EC-3F98-BF40-0EC7-D700CFB8EA93}"/>
              </a:ext>
            </a:extLst>
          </p:cNvPr>
          <p:cNvSpPr/>
          <p:nvPr/>
        </p:nvSpPr>
        <p:spPr>
          <a:xfrm>
            <a:off x="10306975" y="4039002"/>
            <a:ext cx="390617" cy="2666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32352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74F00F5-A178-72CE-042A-5B066C20A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l-GR" altLang="en-US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Παράδειγμα </a:t>
            </a:r>
            <a:r>
              <a:rPr lang="el-GR" altLang="en-US" sz="32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kumimoji="0" lang="el-GR" altLang="en-US" sz="3200" b="1" i="0" u="none" strike="noStrike" cap="none" normalizeH="0" baseline="3000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endParaRPr lang="en-GB" sz="3200" dirty="0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19B7B400-B672-10B1-DB29-E6421D12A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Σοφία Αραβανή, φυσικός_1o Πειραματικό Γελ. Αμαρουσίου</a:t>
            </a:r>
            <a:endParaRPr lang="en-GB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54A42CDE-29E2-F576-0D38-8403690D4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23C78-2693-4D8E-BF84-15E7DB165CC4}" type="slidenum">
              <a:rPr lang="en-GB" smtClean="0"/>
              <a:t>15</a:t>
            </a:fld>
            <a:endParaRPr lang="en-GB"/>
          </a:p>
        </p:txBody>
      </p:sp>
      <p:pic>
        <p:nvPicPr>
          <p:cNvPr id="4099" name="Εικόνα 14">
            <a:extLst>
              <a:ext uri="{FF2B5EF4-FFF2-40B4-BE49-F238E27FC236}">
                <a16:creationId xmlns:a16="http://schemas.microsoft.com/office/drawing/2014/main" id="{9FEC2F6E-F195-CF10-0B11-C4D9C5CB4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155" y="2226837"/>
            <a:ext cx="2880359" cy="1846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56455D6E-4BC2-F048-6DE2-3F7F1111B582}"/>
              </a:ext>
            </a:extLst>
          </p:cNvPr>
          <p:cNvSpPr>
            <a:spLocks/>
          </p:cNvSpPr>
          <p:nvPr/>
        </p:nvSpPr>
        <p:spPr>
          <a:xfrm>
            <a:off x="6042660" y="5862320"/>
            <a:ext cx="449580" cy="2743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B51FF604-A425-7481-D0DF-AC85FACFF636}"/>
              </a:ext>
            </a:extLst>
          </p:cNvPr>
          <p:cNvSpPr>
            <a:spLocks/>
          </p:cNvSpPr>
          <p:nvPr/>
        </p:nvSpPr>
        <p:spPr>
          <a:xfrm>
            <a:off x="4076700" y="5917565"/>
            <a:ext cx="449580" cy="27432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2372EDF-328A-ACA3-0A56-F3230EDEA9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C230576-9F27-D24A-28DC-684BA3FD55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528" y="1673094"/>
            <a:ext cx="5636850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Η </a:t>
            </a:r>
            <a:r>
              <a:rPr kumimoji="0" lang="el-GR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κυματοσυνάρτηση</a:t>
            </a:r>
            <a:r>
              <a:rPr kumimoji="0" lang="el-GR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της στάσιμης κατάστασης ενός σώματος που κινείται στον άξονα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kumimoji="0" lang="el-GR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είναι αυτή του διπλανού σχήματος.</a:t>
            </a:r>
            <a:r>
              <a:rPr kumimoji="0" lang="el-GR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GB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Χαρακτηρίστε ως σωστές (Σ) ή ως λανθασμένες (Λ) τις παρακάτω προτάσεις:</a:t>
            </a:r>
            <a:endParaRPr kumimoji="0" lang="en-GB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eriod"/>
              <a:tabLst/>
            </a:pPr>
            <a:r>
              <a:rPr kumimoji="0" lang="el-GR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Το σώμα είναι περιορισμένο από τη θέση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kumimoji="0" lang="el-GR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=0</a:t>
            </a:r>
            <a:r>
              <a:rPr kumimoji="0" lang="el-GR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έως στη θέση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kumimoji="0" lang="el-GR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kumimoji="0" lang="el-GR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kumimoji="0" lang="en-GB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eriod"/>
              <a:tabLst/>
            </a:pPr>
            <a:r>
              <a:rPr kumimoji="0" lang="el-GR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Η πιθανότητα να ανιχνευθεί το σώμα από τη θέση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kumimoji="0" lang="el-GR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kumimoji="0" lang="el-GR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/2</a:t>
            </a:r>
            <a:r>
              <a:rPr kumimoji="0" lang="el-GR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έως τη θέση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kumimoji="0" lang="el-GR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kumimoji="0" lang="el-GR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είναι </a:t>
            </a:r>
            <a:r>
              <a:rPr kumimoji="0" lang="el-GR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0,3</a:t>
            </a:r>
            <a:endParaRPr kumimoji="0" lang="en-GB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eriod"/>
              <a:tabLst/>
            </a:pPr>
            <a:r>
              <a:rPr kumimoji="0" lang="el-GR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Δεν θα ανιχνευθεί το σώμα ποτέ πέραν της θέσης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kumimoji="0" lang="el-GR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kumimoji="0" lang="el-GR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σε όσα ταυτόσημα  συστήματα (με την ίδια </a:t>
            </a:r>
            <a:r>
              <a:rPr kumimoji="0" lang="el-GR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κυματοσυνάρτηση</a:t>
            </a:r>
            <a:r>
              <a:rPr kumimoji="0" lang="el-GR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και αν μετρήσουμε τη θέση του σώματος. </a:t>
            </a:r>
            <a:endParaRPr kumimoji="0" lang="en-GB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eriod"/>
              <a:tabLst/>
            </a:pPr>
            <a:r>
              <a:rPr kumimoji="0" lang="el-GR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Η πιθανότητα να ανιχνευθεί σε μια μικρή περιοχή στη θέση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kumimoji="0" lang="el-GR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kumimoji="0" lang="el-GR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/2</a:t>
            </a:r>
            <a:r>
              <a:rPr kumimoji="0" lang="el-GR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είναι σχεδόν μηδέν.</a:t>
            </a:r>
            <a:endParaRPr kumimoji="0" lang="en-GB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eriod"/>
              <a:tabLst/>
            </a:pPr>
            <a:r>
              <a:rPr kumimoji="0" lang="el-GR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Η πιθανότητα να ανιχνευθεί το σώμα με μια περιοχή εύρους </a:t>
            </a:r>
            <a:r>
              <a:rPr kumimoji="0" lang="el-GR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Δ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kumimoji="0" lang="el-GR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στη θέση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kumimoji="0" lang="el-GR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=3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kumimoji="0" lang="el-GR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/4</a:t>
            </a:r>
            <a:r>
              <a:rPr kumimoji="0" lang="el-GR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είναι μικρότερη από την αντίστοιχη πιθανότητα να ανιχνευθεί σε περιοχή ίδιου  εύρους στη θέση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kumimoji="0" lang="el-GR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kumimoji="0" lang="el-GR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/8</a:t>
            </a:r>
            <a:r>
              <a:rPr kumimoji="0" lang="el-GR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kumimoji="0" lang="el-GR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1915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58FEF7-0281-944F-A1B1-40F577EA5540}"/>
              </a:ext>
            </a:extLst>
          </p:cNvPr>
          <p:cNvSpPr txBox="1"/>
          <p:nvPr/>
        </p:nvSpPr>
        <p:spPr>
          <a:xfrm>
            <a:off x="3048838" y="1416223"/>
            <a:ext cx="6094324" cy="3178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32130" algn="l"/>
                <a:tab pos="692150" algn="l"/>
                <a:tab pos="908685" algn="l"/>
                <a:tab pos="1198245" algn="l"/>
                <a:tab pos="1517650" algn="l"/>
                <a:tab pos="1859915" algn="l"/>
                <a:tab pos="2259330" algn="l"/>
                <a:tab pos="2445385" algn="l"/>
                <a:tab pos="2564130" algn="l"/>
                <a:tab pos="2639695" algn="l"/>
                <a:tab pos="3469640" algn="l"/>
                <a:tab pos="3525520" algn="l"/>
                <a:tab pos="3842385" algn="l"/>
                <a:tab pos="4370070" algn="l"/>
                <a:tab pos="4690745" algn="l"/>
              </a:tabLst>
            </a:pPr>
            <a:r>
              <a:rPr lang="el-GR" sz="24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ΠΗΓΗ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532130" algn="l"/>
                <a:tab pos="692150" algn="l"/>
                <a:tab pos="908685" algn="l"/>
                <a:tab pos="1198245" algn="l"/>
                <a:tab pos="1517650" algn="l"/>
                <a:tab pos="1859915" algn="l"/>
                <a:tab pos="2259330" algn="l"/>
                <a:tab pos="2445385" algn="l"/>
                <a:tab pos="2564130" algn="l"/>
                <a:tab pos="2639695" algn="l"/>
                <a:tab pos="3469640" algn="l"/>
                <a:tab pos="3525520" algn="l"/>
                <a:tab pos="3842385" algn="l"/>
                <a:tab pos="4370070" algn="l"/>
                <a:tab pos="4690745" algn="l"/>
              </a:tabLst>
            </a:pPr>
            <a:r>
              <a:rPr lang="el-GR" sz="1800" b="1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ΣΤΟΙΧΕΙΑ ΚΒΑΝΤΟΜΗΧΑΝΙΚΗΣ </a:t>
            </a:r>
            <a:r>
              <a:rPr lang="el-GR" sz="1800" b="1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Γ΄Γενικού</a:t>
            </a:r>
            <a:r>
              <a:rPr lang="el-GR" sz="1800" b="1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Λυκείου </a:t>
            </a:r>
            <a:endParaRPr lang="en-GB" sz="1800" dirty="0">
              <a:solidFill>
                <a:srgbClr val="0070C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32130" algn="l"/>
                <a:tab pos="692150" algn="l"/>
                <a:tab pos="908685" algn="l"/>
                <a:tab pos="1198245" algn="l"/>
                <a:tab pos="1517650" algn="l"/>
                <a:tab pos="1859915" algn="l"/>
                <a:tab pos="2259330" algn="l"/>
                <a:tab pos="2445385" algn="l"/>
                <a:tab pos="2564130" algn="l"/>
                <a:tab pos="2639695" algn="l"/>
                <a:tab pos="3469640" algn="l"/>
                <a:tab pos="3525520" algn="l"/>
                <a:tab pos="3842385" algn="l"/>
                <a:tab pos="4370070" algn="l"/>
                <a:tab pos="4690745" algn="l"/>
              </a:tabLst>
            </a:pPr>
            <a:r>
              <a:rPr lang="el-GR" sz="1800" b="1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ΠΡΟΣΑΝΑΤΟΛΙΣΜΟΣ ΘΕΤΙΚΩΝ ΕΠΙΣΤΗΜΩΝ </a:t>
            </a:r>
            <a:endParaRPr lang="en-GB" sz="1800" dirty="0">
              <a:solidFill>
                <a:srgbClr val="0070C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32130" algn="l"/>
                <a:tab pos="692150" algn="l"/>
                <a:tab pos="908685" algn="l"/>
                <a:tab pos="1198245" algn="l"/>
                <a:tab pos="1517650" algn="l"/>
                <a:tab pos="1859915" algn="l"/>
                <a:tab pos="2259330" algn="l"/>
                <a:tab pos="2445385" algn="l"/>
                <a:tab pos="2564130" algn="l"/>
                <a:tab pos="2639695" algn="l"/>
                <a:tab pos="3469640" algn="l"/>
                <a:tab pos="3525520" algn="l"/>
                <a:tab pos="3842385" algn="l"/>
                <a:tab pos="4370070" algn="l"/>
                <a:tab pos="4690745" algn="l"/>
              </a:tabLst>
            </a:pPr>
            <a:r>
              <a:rPr lang="el-GR" sz="1800" b="1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ΝΙΚΟΣ  ΔΙΑΜΑΝΤΗΣ</a:t>
            </a:r>
          </a:p>
          <a:p>
            <a:r>
              <a:rPr lang="el-G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Νικόλαος Γ. Διαμαντής</a:t>
            </a:r>
          </a:p>
          <a:p>
            <a:r>
              <a:rPr lang="el-GR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ΣΕΕ των ΠΕ04 του ΠΕΚΕΣ Θεσσαλίας</a:t>
            </a:r>
          </a:p>
          <a:p>
            <a:r>
              <a:rPr lang="el-G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Νικόλαος Γ. Διαμαντής</a:t>
            </a:r>
          </a:p>
          <a:p>
            <a:r>
              <a:rPr lang="el-G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ΣΕΕ των ΠΕ04 του ΠΕΚΕΣ Θεσσαλίας</a:t>
            </a:r>
            <a:r>
              <a:rPr lang="el-GR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32130" algn="l"/>
                <a:tab pos="692150" algn="l"/>
                <a:tab pos="908685" algn="l"/>
                <a:tab pos="1198245" algn="l"/>
                <a:tab pos="1517650" algn="l"/>
                <a:tab pos="1859915" algn="l"/>
                <a:tab pos="2259330" algn="l"/>
                <a:tab pos="2445385" algn="l"/>
                <a:tab pos="2564130" algn="l"/>
                <a:tab pos="2639695" algn="l"/>
                <a:tab pos="3469640" algn="l"/>
                <a:tab pos="3525520" algn="l"/>
                <a:tab pos="3842385" algn="l"/>
                <a:tab pos="4370070" algn="l"/>
                <a:tab pos="4690745" algn="l"/>
              </a:tabLst>
            </a:pPr>
            <a:endParaRPr lang="el-GR" sz="1800" b="1" dirty="0">
              <a:solidFill>
                <a:srgbClr val="0070C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954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180B5474-33C4-2967-2B3F-989169A1A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B0EE00-2077-49F2-9FE7-3CC96C6B1F86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FE043F78-D1D8-B7EF-F385-08FCC9985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268" y="0"/>
            <a:ext cx="7010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595EB030-C8A1-BC0C-F86D-549C8FD1E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889966" cy="780783"/>
          </a:xfrm>
        </p:spPr>
        <p:txBody>
          <a:bodyPr>
            <a:normAutofit fontScale="90000"/>
          </a:bodyPr>
          <a:lstStyle/>
          <a:p>
            <a:r>
              <a:rPr lang="el-GR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κυματοσυνάρτηση.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E867F4-FB9C-AA8E-FC67-D7375300B0E4}"/>
              </a:ext>
            </a:extLst>
          </p:cNvPr>
          <p:cNvSpPr txBox="1"/>
          <p:nvPr/>
        </p:nvSpPr>
        <p:spPr>
          <a:xfrm>
            <a:off x="588010" y="4429535"/>
            <a:ext cx="40760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dirty="0"/>
              <a:t>By © </a:t>
            </a:r>
            <a:r>
              <a:rPr lang="en-GB" sz="900" dirty="0" err="1"/>
              <a:t>Mosbatho</a:t>
            </a:r>
            <a:r>
              <a:rPr lang="en-GB" sz="900" dirty="0"/>
              <a:t>, CC BY 4.0, https://commons.wikimedia.org/w/index.php?curid=107895350</a:t>
            </a: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C39C88CE-D836-0A7E-584A-05CA554BD3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832" y="5674131"/>
            <a:ext cx="7527935" cy="136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Πάπυρος: Οριζόντιος 2">
            <a:extLst>
              <a:ext uri="{FF2B5EF4-FFF2-40B4-BE49-F238E27FC236}">
                <a16:creationId xmlns:a16="http://schemas.microsoft.com/office/drawing/2014/main" id="{9E6321E7-2D3F-3DF6-F81D-0ABF4157032B}"/>
              </a:ext>
            </a:extLst>
          </p:cNvPr>
          <p:cNvSpPr/>
          <p:nvPr/>
        </p:nvSpPr>
        <p:spPr>
          <a:xfrm>
            <a:off x="140144" y="928440"/>
            <a:ext cx="4523921" cy="382419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9A7E25-A928-060F-2A05-203C8E6C2B55}"/>
              </a:ext>
            </a:extLst>
          </p:cNvPr>
          <p:cNvSpPr txBox="1"/>
          <p:nvPr/>
        </p:nvSpPr>
        <p:spPr>
          <a:xfrm>
            <a:off x="838200" y="5870139"/>
            <a:ext cx="638773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1600" b="1" dirty="0">
              <a:solidFill>
                <a:srgbClr val="002060"/>
              </a:solidFill>
            </a:endParaRPr>
          </a:p>
        </p:txBody>
      </p:sp>
      <p:sp>
        <p:nvSpPr>
          <p:cNvPr id="11" name="Θέση υποσέλιδου 10">
            <a:extLst>
              <a:ext uri="{FF2B5EF4-FFF2-40B4-BE49-F238E27FC236}">
                <a16:creationId xmlns:a16="http://schemas.microsoft.com/office/drawing/2014/main" id="{CA01D15A-05BB-BCC7-84EA-8604700FA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Σοφία Αραβανή, φυσικός_1o Πειραματικό Γελ. Αμαρουσίου</a:t>
            </a:r>
            <a:endParaRPr lang="en-GB"/>
          </a:p>
        </p:txBody>
      </p:sp>
      <p:pic>
        <p:nvPicPr>
          <p:cNvPr id="5" name="Picture 8" descr="απροσδιόριστος">
            <a:extLst>
              <a:ext uri="{FF2B5EF4-FFF2-40B4-BE49-F238E27FC236}">
                <a16:creationId xmlns:a16="http://schemas.microsoft.com/office/drawing/2014/main" id="{92D1D0A9-311A-A4C3-1E41-99EDD58708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9" t="1635" r="4298" b="2051"/>
          <a:stretch/>
        </p:blipFill>
        <p:spPr bwMode="auto">
          <a:xfrm>
            <a:off x="674539" y="1463002"/>
            <a:ext cx="3455129" cy="2649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2849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9DB4499-054E-51E9-B78C-0242CA801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907" y="538828"/>
            <a:ext cx="10862187" cy="1089529"/>
          </a:xfrm>
        </p:spPr>
        <p:txBody>
          <a:bodyPr>
            <a:normAutofit fontScale="90000"/>
          </a:bodyPr>
          <a:lstStyle/>
          <a:p>
            <a:r>
              <a:rPr lang="el-GR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Κυματοσυνάρτηση</a:t>
            </a:r>
            <a:r>
              <a:rPr lang="el-GR" b="1" i="1" dirty="0">
                <a:solidFill>
                  <a:srgbClr val="FF0000"/>
                </a:solidFill>
              </a:rPr>
              <a:t>. </a:t>
            </a:r>
            <a:r>
              <a:rPr lang="el-GR" b="1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Αναζήτηση κυματικής εξίσωσης, θεωρία του </a:t>
            </a:r>
            <a:r>
              <a:rPr lang="en-US" b="1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Schrodinger</a:t>
            </a:r>
            <a:r>
              <a:rPr lang="en-US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dirty="0"/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1878B142-64F6-18B7-83FC-91A5DFF85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B0EE00-2077-49F2-9FE7-3CC96C6B1F86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Θέση κειμένου 14">
                <a:extLst>
                  <a:ext uri="{FF2B5EF4-FFF2-40B4-BE49-F238E27FC236}">
                    <a16:creationId xmlns:a16="http://schemas.microsoft.com/office/drawing/2014/main" id="{E8E0CF90-73AE-EF9B-FE2E-1E444991464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25896" y="1879921"/>
                <a:ext cx="11293327" cy="3949232"/>
              </a:xfrm>
              <a:prstGeom prst="rect">
                <a:avLst/>
              </a:prstGeom>
              <a:ln w="28575">
                <a:noFill/>
              </a:ln>
            </p:spPr>
            <p:txBody>
              <a:bodyPr>
                <a:normAutofit fontScale="25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Ø"/>
                </a:pPr>
                <a:r>
                  <a:rPr lang="el-GR" sz="4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Η αρχή αβεβαιότητας του </a:t>
                </a:r>
                <a:r>
                  <a:rPr lang="en-US" sz="4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Heisenberg </a:t>
                </a:r>
                <a:r>
                  <a:rPr lang="el-GR" sz="4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δε επιτρέπει την περιγραφή της κατάστασης με το ζεύγος </a:t>
                </a:r>
                <a14:m>
                  <m:oMath xmlns:m="http://schemas.openxmlformats.org/officeDocument/2006/math">
                    <m:r>
                      <a:rPr lang="en-US" sz="4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l-GR" sz="4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4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l-GR" sz="4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l-GR" sz="4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και </a:t>
                </a:r>
                <a14:m>
                  <m:oMath xmlns:m="http://schemas.openxmlformats.org/officeDocument/2006/math">
                    <m:r>
                      <a:rPr lang="en-US" sz="4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l-GR" sz="4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4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l-GR" sz="4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l-GR" sz="4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(ή ορμή </a:t>
                </a:r>
                <a14:m>
                  <m:oMath xmlns:m="http://schemas.openxmlformats.org/officeDocument/2006/math">
                    <m:r>
                      <a:rPr lang="en-US" sz="4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l-GR" sz="4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4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l-GR" sz="4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l-GR" sz="4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διότι αυτά τα φυσικά  μεγέθη  δεν είναι ταυτόχρονα μετρήσιμα. Πώς ορίζεται η κατάσταση στην κβαντική φυσική;</a:t>
                </a:r>
                <a:endParaRPr kumimoji="0" lang="en-GB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28600" marR="0" lvl="0" indent="-22860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l-GR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Αναζητώντας μια κυματική εξίσωση για τα υλικά κύματα 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de Broglie, </a:t>
                </a:r>
                <a:r>
                  <a:rPr kumimoji="0" lang="el-GR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ο </a:t>
                </a: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Schrödinger </a:t>
                </a:r>
                <a:r>
                  <a:rPr kumimoji="0" lang="el-GR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διατύπωσε την αντίστοιχη θεωρία (1926)</a:t>
                </a:r>
                <a:r>
                  <a:rPr kumimoji="0" lang="el-GR" sz="48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με την </a:t>
                </a:r>
                <a:r>
                  <a:rPr lang="en-US" altLang="en-US" sz="4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πεπ</a:t>
                </a:r>
                <a:r>
                  <a:rPr lang="en-US" altLang="en-US" sz="4800" dirty="0" err="1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οίθηση</a:t>
                </a:r>
                <a:r>
                  <a:rPr lang="en-US" altLang="en-US" sz="4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altLang="en-US" sz="4800" dirty="0" err="1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ότι</a:t>
                </a:r>
                <a:r>
                  <a:rPr lang="en-US" altLang="en-US" sz="4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l-GR" altLang="en-US" sz="4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ο</a:t>
                </a:r>
                <a:r>
                  <a:rPr lang="en-US" altLang="en-US" sz="4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 </a:t>
                </a:r>
                <a:r>
                  <a:rPr lang="en-US" altLang="en-US" sz="4800" b="1" dirty="0" err="1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κυμ</a:t>
                </a:r>
                <a:r>
                  <a:rPr lang="en-US" altLang="en-US" sz="4800" b="1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ατικό</a:t>
                </a:r>
                <a:r>
                  <a:rPr lang="el-GR" altLang="en-US" sz="4800" b="1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ς χαρακτήρας</a:t>
                </a:r>
                <a:r>
                  <a:rPr lang="en-US" altLang="en-US" sz="4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 των σωματιδίων είναι το κλειδί της κβαντικής θεωρίας</a:t>
                </a:r>
                <a:r>
                  <a:rPr lang="el-GR" altLang="en-US" sz="4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και </a:t>
                </a:r>
                <a:r>
                  <a:rPr lang="en-US" altLang="en-US" sz="4800" dirty="0" err="1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ότι</a:t>
                </a:r>
                <a:r>
                  <a:rPr lang="en-US" altLang="en-US" sz="4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altLang="en-US" sz="4800" dirty="0" err="1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το</a:t>
                </a:r>
                <a:r>
                  <a:rPr lang="en-US" altLang="en-US" sz="4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altLang="en-US" sz="4800" b="1" dirty="0" err="1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σωμ</a:t>
                </a:r>
                <a:r>
                  <a:rPr lang="en-US" altLang="en-US" sz="4800" b="1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ατίδιο-κύμα </a:t>
                </a:r>
                <a:r>
                  <a:rPr lang="en-US" altLang="en-US" sz="4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μπορεί να περιγραφεί στη γλώσσα των μαθηματικών</a:t>
                </a:r>
                <a:r>
                  <a:rPr lang="el-GR" altLang="en-US" sz="4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</a:p>
              <a:p>
                <a:pPr lv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pitchFamily="2" charset="2"/>
                  <a:buChar char="Ø"/>
                </a:pPr>
                <a:r>
                  <a:rPr lang="en-US" altLang="en-US" sz="4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 </a:t>
                </a:r>
                <a:r>
                  <a:rPr lang="el-GR" altLang="en-US" sz="4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Ο </a:t>
                </a:r>
                <a:r>
                  <a:rPr lang="en-US" sz="48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Schrödinger </a:t>
                </a:r>
                <a:r>
                  <a:rPr lang="en-US" altLang="en-US" sz="4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 ήταν </a:t>
                </a:r>
                <a:r>
                  <a:rPr lang="en-US" altLang="en-US" sz="4800" dirty="0" err="1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εκείνος</a:t>
                </a:r>
                <a:r>
                  <a:rPr lang="en-US" altLang="en-US" sz="4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π</a:t>
                </a:r>
                <a:r>
                  <a:rPr lang="en-US" altLang="en-US" sz="4800" dirty="0" err="1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ου</a:t>
                </a:r>
                <a:r>
                  <a:rPr lang="en-US" altLang="en-US" sz="4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altLang="en-US" sz="4800" dirty="0" err="1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μετέτρεψε</a:t>
                </a:r>
                <a:r>
                  <a:rPr lang="en-US" altLang="en-US" sz="4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altLang="en-US" sz="4800" dirty="0" err="1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τις</a:t>
                </a:r>
                <a:r>
                  <a:rPr lang="en-US" altLang="en-US" sz="4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ασα</a:t>
                </a:r>
                <a:r>
                  <a:rPr lang="en-US" altLang="en-US" sz="4800" dirty="0" err="1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φείς</a:t>
                </a:r>
                <a:r>
                  <a:rPr lang="en-US" altLang="en-US" sz="4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α</a:t>
                </a:r>
                <a:r>
                  <a:rPr lang="en-US" altLang="en-US" sz="4800" dirty="0" err="1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κόμ</a:t>
                </a:r>
                <a:r>
                  <a:rPr lang="en-US" altLang="en-US" sz="4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α ιδέες για κύματα ηλεκτρονίων σε έναν συνεπή μαθηματικό φορμαλισμό, ο οποίος εφαρμόστηκε αμέσως και με μεγάλη επιτυχία στα ηλεκτρόνια και όχι μόνο σ΄ αυτά. </a:t>
                </a:r>
                <a:endParaRPr lang="el-GR" altLang="en-US" sz="48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  <a:p>
                <a:pPr marL="0" lvl="0" indent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el-GR" altLang="en-US" sz="4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     </a:t>
                </a:r>
                <a:r>
                  <a:rPr lang="en-US" altLang="en-US" sz="4800" dirty="0" err="1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Στη</a:t>
                </a:r>
                <a:r>
                  <a:rPr lang="en-US" altLang="en-US" sz="4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altLang="en-US" sz="4800" dirty="0" err="1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δική</a:t>
                </a:r>
                <a:r>
                  <a:rPr lang="en-US" altLang="en-US" sz="4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altLang="en-US" sz="4800" dirty="0" err="1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του</a:t>
                </a:r>
                <a:r>
                  <a:rPr lang="en-US" altLang="en-US" sz="4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π</a:t>
                </a:r>
                <a:r>
                  <a:rPr lang="en-US" altLang="en-US" sz="4800" dirty="0" err="1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ρότ</a:t>
                </a:r>
                <a:r>
                  <a:rPr lang="en-US" altLang="en-US" sz="4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αση, κάθε κατάσταση ενός συστήματος περιγράφεται από μια ποσότητα η οποία </a:t>
                </a:r>
                <a:r>
                  <a:rPr lang="el-GR" altLang="en-US" sz="4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 </a:t>
                </a:r>
                <a:r>
                  <a:rPr lang="en-US" altLang="en-US" sz="4800" dirty="0" err="1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λέγετ</a:t>
                </a:r>
                <a:r>
                  <a:rPr lang="en-US" altLang="en-US" sz="4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αι </a:t>
                </a:r>
                <a:r>
                  <a:rPr lang="en-US" altLang="en-US" sz="4800" b="1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Κυματοσυνάρτηση</a:t>
                </a:r>
                <a:r>
                  <a:rPr lang="en-US" altLang="en-US" sz="4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 και συμβολίζεται με το ελληνικό γράμμα</a:t>
                </a:r>
                <a:r>
                  <a:rPr lang="en-US" altLang="en-US" sz="4800" i="1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 </a:t>
                </a:r>
                <a:r>
                  <a:rPr lang="en-US" altLang="en-US" sz="4800" b="1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Ψ</a:t>
                </a:r>
                <a:endParaRPr lang="el-GR" altLang="en-US" sz="4800" b="1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  <a:p>
                <a:pPr marL="0" lvl="0" indent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lang="el-GR" altLang="en-US" sz="4800" b="1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  <a:p>
                <a:pPr lv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pitchFamily="2" charset="2"/>
                  <a:buChar char="Ø"/>
                </a:pPr>
                <a:r>
                  <a:rPr lang="en-US" altLang="en-US" sz="4800" b="1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Ο π</a:t>
                </a:r>
                <a:r>
                  <a:rPr lang="en-US" altLang="en-US" sz="4800" b="1" dirty="0" err="1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υρήν</a:t>
                </a:r>
                <a:r>
                  <a:rPr lang="en-US" altLang="en-US" sz="4800" b="1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ας της προσέγγισης ήταν μια εξίσωση η οποία υπαγόρευε το </a:t>
                </a:r>
                <a:r>
                  <a:rPr lang="en-US" altLang="en-US" sz="4800" b="1" i="1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πώς</a:t>
                </a:r>
                <a:r>
                  <a:rPr lang="en-US" altLang="en-US" sz="4800" b="1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 θα διαδίδεται κάθε κύμα στον χώρο και στον χρόνο, και το υπαγόρευε μέσα από την κυματοσυνάρτηση του σωματιδίου. </a:t>
                </a:r>
                <a:endParaRPr lang="el-GR" altLang="en-US" sz="4800" b="1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  <a:p>
                <a:pPr marL="0" lvl="0" indent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lang="el-GR" altLang="en-US" sz="4800" b="1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  <a:p>
                <a:pPr lv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pitchFamily="2" charset="2"/>
                  <a:buChar char="Ø"/>
                </a:pPr>
                <a:r>
                  <a:rPr lang="en-US" altLang="en-US" sz="4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Από μα</a:t>
                </a:r>
                <a:r>
                  <a:rPr lang="en-US" altLang="en-US" sz="4800" dirty="0" err="1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θημ</a:t>
                </a:r>
                <a:r>
                  <a:rPr lang="en-US" altLang="en-US" sz="4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ατική σκοπιά η εξίσωση αυτή ήταν σαν εκείνες που χρησιμοποιούσε η Φυσική</a:t>
                </a:r>
                <a:r>
                  <a:rPr lang="en-US" altLang="en-US" sz="4800" i="1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 </a:t>
                </a:r>
                <a:r>
                  <a:rPr lang="en-US" altLang="en-US" sz="4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τον 19ο αιώνα για τη διάδοση των κυμάτων.  Η παραπ</a:t>
                </a:r>
                <a:r>
                  <a:rPr lang="en-US" altLang="en-US" sz="4800" dirty="0" err="1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έρ</a:t>
                </a:r>
                <a:r>
                  <a:rPr lang="en-US" altLang="en-US" sz="4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α επεξεργασία οδηγεί στη μορφή</a:t>
                </a:r>
                <a:r>
                  <a:rPr lang="el-GR" altLang="en-US" sz="48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:</a:t>
                </a:r>
                <a:endParaRPr lang="en-US" altLang="en-US" sz="4800" dirty="0"/>
              </a:p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None/>
                  <a:tabLst/>
                  <a:defRPr/>
                </a:pPr>
                <a:endParaRPr kumimoji="0" lang="el-GR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28600" marR="0" lvl="0" indent="-22860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l-GR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Λύση της εξίσωσης είναι η κυματοσυνάρτηση </a:t>
                </a:r>
                <a14:m>
                  <m:oMath xmlns:m="http://schemas.openxmlformats.org/officeDocument/2006/math">
                    <m:r>
                      <a:rPr kumimoji="0" lang="el-GR" sz="4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𝛹</m:t>
                    </m:r>
                    <m:d>
                      <m:dPr>
                        <m:ctrlPr>
                          <a:rPr kumimoji="0" lang="el-GR" sz="4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0" lang="en-US" sz="4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kumimoji="0" lang="el-GR" sz="4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kumimoji="0" lang="en-US" sz="4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kumimoji="0" lang="el-GR" sz="4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kumimoji="0" lang="en-US" sz="4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𝑧</m:t>
                        </m:r>
                        <m:r>
                          <a:rPr kumimoji="0" lang="el-GR" sz="4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kumimoji="0" lang="en-US" sz="4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kumimoji="0" lang="el-GR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28600" marR="0" lvl="0" indent="-22860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l-GR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Στην ειδική περίπτωση που το δυναμικό είναι ανεξάρτητο του χρόνου(στάσιμες καταστάσεις), η κυματοσυνάρτηση έχει τη μορφή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l-GR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𝛹</m:t>
                      </m:r>
                      <m:d>
                        <m:dPr>
                          <m:ctrlPr>
                            <a:rPr kumimoji="0" lang="el-GR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kumimoji="0" lang="en-US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kumimoji="0" lang="el-GR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kumimoji="0" lang="en-US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kumimoji="0" lang="el-GR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kumimoji="0" lang="en-US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𝑧</m:t>
                          </m:r>
                          <m:r>
                            <a:rPr kumimoji="0" lang="el-GR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kumimoji="0" lang="en-US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</m:d>
                      <m:r>
                        <a:rPr kumimoji="0" lang="el-GR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kumimoji="0" lang="el-GR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𝜓</m:t>
                      </m:r>
                      <m:d>
                        <m:dPr>
                          <m:ctrlPr>
                            <a:rPr kumimoji="0" lang="el-GR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kumimoji="0" lang="en-US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kumimoji="0" lang="en-US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kumimoji="0" lang="en-US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kumimoji="0" lang="en-US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kumimoji="0" lang="en-US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</m:d>
                      <m:r>
                        <a:rPr kumimoji="0" lang="el-GR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𝜑</m:t>
                      </m:r>
                      <m:r>
                        <a:rPr kumimoji="0" lang="el-GR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kumimoji="0" lang="en-US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kumimoji="0" lang="en-US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kumimoji="0" lang="el-GR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l-GR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Η </a:t>
                </a:r>
                <a14:m>
                  <m:oMath xmlns:m="http://schemas.openxmlformats.org/officeDocument/2006/math">
                    <m:r>
                      <a:rPr kumimoji="0" lang="el-GR" sz="4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𝜓</m:t>
                    </m:r>
                    <m:d>
                      <m:dPr>
                        <m:ctrlPr>
                          <a:rPr kumimoji="0" lang="el-GR" sz="4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0" lang="en-US" sz="4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kumimoji="0" lang="el-GR" sz="4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kumimoji="0" lang="en-US" sz="4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kumimoji="0" lang="el-GR" sz="4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kumimoji="0" lang="en-US" sz="4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</m:d>
                  </m:oMath>
                </a14:m>
                <a:r>
                  <a:rPr kumimoji="0" lang="el-GR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λέγεται </a:t>
                </a:r>
                <a:r>
                  <a:rPr kumimoji="0" lang="el-GR" sz="4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ιδιοσυνάρτηση</a:t>
                </a:r>
                <a:r>
                  <a:rPr kumimoji="0" lang="el-GR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kumimoji="0" lang="el-GR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28600" marR="0" lvl="0" indent="-22860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l-GR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Η ορθότητα της έχει ελεγχθεί σε πλείστα πειράματα.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l-G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Θέση κειμένου 14">
                <a:extLst>
                  <a:ext uri="{FF2B5EF4-FFF2-40B4-BE49-F238E27FC236}">
                    <a16:creationId xmlns:a16="http://schemas.microsoft.com/office/drawing/2014/main" id="{E8E0CF90-73AE-EF9B-FE2E-1E44499146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896" y="1879921"/>
                <a:ext cx="11293327" cy="3949232"/>
              </a:xfrm>
              <a:prstGeom prst="rect">
                <a:avLst/>
              </a:prstGeom>
              <a:blipFill>
                <a:blip r:embed="rId2"/>
                <a:stretch>
                  <a:fillRect t="-617" b="-15432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2" descr="Erwin SchrÖdinger - Abecedário da Educação - Blog">
            <a:extLst>
              <a:ext uri="{FF2B5EF4-FFF2-40B4-BE49-F238E27FC236}">
                <a16:creationId xmlns:a16="http://schemas.microsoft.com/office/drawing/2014/main" id="{1A678D5E-92AB-7EF6-FE82-D01FC2793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2890" y="412624"/>
            <a:ext cx="1443214" cy="134193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4CD0FCD2-17CC-5EBD-C043-0A29FCA55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615" y="4125822"/>
            <a:ext cx="4005614" cy="846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Θέση υποσέλιδου 13">
            <a:extLst>
              <a:ext uri="{FF2B5EF4-FFF2-40B4-BE49-F238E27FC236}">
                <a16:creationId xmlns:a16="http://schemas.microsoft.com/office/drawing/2014/main" id="{40F3B46E-51B4-D9AA-9601-34FEC40D0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Σοφία Αραβανή, φυσικός_1o Πειραματικό Γελ. Αμαρουσίου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0344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9DB4499-054E-51E9-B78C-0242CA801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907" y="538828"/>
            <a:ext cx="10862187" cy="1089529"/>
          </a:xfrm>
        </p:spPr>
        <p:txBody>
          <a:bodyPr>
            <a:normAutofit fontScale="90000"/>
          </a:bodyPr>
          <a:lstStyle/>
          <a:p>
            <a:r>
              <a:rPr lang="el-GR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Κυματοσυνάρτηση</a:t>
            </a:r>
            <a:r>
              <a:rPr lang="el-GR" b="1" i="1" dirty="0">
                <a:solidFill>
                  <a:srgbClr val="FF0000"/>
                </a:solidFill>
              </a:rPr>
              <a:t>. </a:t>
            </a:r>
            <a:r>
              <a:rPr lang="el-GR" b="1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Ανεξάρτητη του χρόνου εξίσωσης, του </a:t>
            </a:r>
            <a:r>
              <a:rPr lang="en-US" b="1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Schrodinger</a:t>
            </a:r>
            <a:r>
              <a:rPr lang="en-US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(μια διάσταση)</a:t>
            </a:r>
            <a:endParaRPr lang="el-GR" dirty="0"/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1878B142-64F6-18B7-83FC-91A5DFF85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B0EE00-2077-49F2-9FE7-3CC96C6B1F86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Θέση κειμένου 14">
                <a:extLst>
                  <a:ext uri="{FF2B5EF4-FFF2-40B4-BE49-F238E27FC236}">
                    <a16:creationId xmlns:a16="http://schemas.microsoft.com/office/drawing/2014/main" id="{E8E0CF90-73AE-EF9B-FE2E-1E444991464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97304" y="2137532"/>
                <a:ext cx="4769023" cy="3450468"/>
              </a:xfrm>
              <a:prstGeom prst="rect">
                <a:avLst/>
              </a:prstGeom>
              <a:ln w="28575">
                <a:noFill/>
              </a:ln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28600" marR="0" lvl="0" indent="-22860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Για προβλήματα μιας διάστασης  με δυναμικό ανεξάρτητο του χρόνου η εξίσωση του 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Schrödinger</a:t>
                </a: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έχει τη διπλανή μορφή.</a:t>
                </a:r>
              </a:p>
              <a:p>
                <a:pPr marL="228600" marR="0" lvl="0" indent="-22860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Λύση της εξίσωσης είναι οι </a:t>
                </a:r>
                <a:r>
                  <a:rPr kumimoji="0" lang="el-GR" sz="2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ιδιοκαταστάσεις</a:t>
                </a: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(</a:t>
                </a:r>
                <a:r>
                  <a:rPr kumimoji="0" lang="el-GR" sz="2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ιδιοσυναρτήσεις</a:t>
                </a: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και οι αντίστοιχες </a:t>
                </a:r>
                <a:r>
                  <a:rPr kumimoji="0" lang="el-GR" sz="2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ιδιοκαταστάσεις</a:t>
                </a: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της ενέργειας)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l-GR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el-GR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𝜓</m:t>
                        </m:r>
                      </m:e>
                      <m:sub>
                        <m: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kumimoji="0" lang="el-GR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0" lang="en-US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και 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l-GR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en-US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kumimoji="0" lang="en-US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l-G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Θέση κειμένου 14">
                <a:extLst>
                  <a:ext uri="{FF2B5EF4-FFF2-40B4-BE49-F238E27FC236}">
                    <a16:creationId xmlns:a16="http://schemas.microsoft.com/office/drawing/2014/main" id="{E8E0CF90-73AE-EF9B-FE2E-1E44499146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304" y="2137532"/>
                <a:ext cx="4769023" cy="3450468"/>
              </a:xfrm>
              <a:prstGeom prst="rect">
                <a:avLst/>
              </a:prstGeom>
              <a:blipFill>
                <a:blip r:embed="rId2"/>
                <a:stretch>
                  <a:fillRect l="-1151" t="-1060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Θέση περιεχομένου 7">
            <a:extLst>
              <a:ext uri="{FF2B5EF4-FFF2-40B4-BE49-F238E27FC236}">
                <a16:creationId xmlns:a16="http://schemas.microsoft.com/office/drawing/2014/main" id="{31A81C82-11B4-D182-F7FE-88D7847541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382" y="2137532"/>
            <a:ext cx="6217840" cy="2192904"/>
          </a:xfrm>
          <a:prstGeom prst="rect">
            <a:avLst/>
          </a:prstGeom>
        </p:spPr>
      </p:pic>
      <p:pic>
        <p:nvPicPr>
          <p:cNvPr id="2050" name="Picture 2" descr="Erwin SchrÖdinger - Abecedário da Educação - Blog">
            <a:extLst>
              <a:ext uri="{FF2B5EF4-FFF2-40B4-BE49-F238E27FC236}">
                <a16:creationId xmlns:a16="http://schemas.microsoft.com/office/drawing/2014/main" id="{1E57C197-6A75-4E93-FA58-8FC192A1D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5486" y="286421"/>
            <a:ext cx="1443214" cy="134193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Θέση υποσέλιδου 9">
            <a:extLst>
              <a:ext uri="{FF2B5EF4-FFF2-40B4-BE49-F238E27FC236}">
                <a16:creationId xmlns:a16="http://schemas.microsoft.com/office/drawing/2014/main" id="{874C3DCE-3330-7906-855D-81056C774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Σοφία Αραβανή, φυσικός_1o Πειραματικό Γελ. Αμαρουσίου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7737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9DB4499-054E-51E9-B78C-0242CA801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Κυματοσυνάρτηση</a:t>
            </a:r>
            <a:r>
              <a:rPr lang="el-GR" b="1" i="1" dirty="0">
                <a:solidFill>
                  <a:srgbClr val="FF0000"/>
                </a:solidFill>
              </a:rPr>
              <a:t>. </a:t>
            </a:r>
            <a:br>
              <a:rPr lang="el-GR" b="1" i="1" dirty="0">
                <a:solidFill>
                  <a:srgbClr val="FF0000"/>
                </a:solidFill>
              </a:rPr>
            </a:br>
            <a:r>
              <a:rPr lang="el-GR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Ερμηνεία της κυματοσυνάρτησης</a:t>
            </a:r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1878B142-64F6-18B7-83FC-91A5DFF85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B0EE00-2077-49F2-9FE7-3CC96C6B1F86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Θέση κειμένου 14">
                <a:extLst>
                  <a:ext uri="{FF2B5EF4-FFF2-40B4-BE49-F238E27FC236}">
                    <a16:creationId xmlns:a16="http://schemas.microsoft.com/office/drawing/2014/main" id="{E8E0CF90-73AE-EF9B-FE2E-1E444991464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1147" y="1542128"/>
                <a:ext cx="6621240" cy="3773741"/>
              </a:xfrm>
              <a:prstGeom prst="rect">
                <a:avLst/>
              </a:prstGeom>
              <a:ln w="28575">
                <a:noFill/>
              </a:ln>
            </p:spPr>
            <p:txBody>
              <a:bodyPr>
                <a:normAutofit fontScale="70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Ø"/>
                  <a:defRPr/>
                </a:pPr>
                <a:r>
                  <a:rPr lang="en-US" altLang="en-US" sz="2000" dirty="0">
                    <a:solidFill>
                      <a:srgbClr val="000000"/>
                    </a:solidFill>
                    <a:latin typeface="Century Gothic" panose="020B0502020202020204" pitchFamily="34" charset="0"/>
                  </a:rPr>
                  <a:t> </a:t>
                </a:r>
                <a:r>
                  <a:rPr lang="en-US" altLang="en-US" sz="2000" dirty="0" err="1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Έξι</a:t>
                </a:r>
                <a:r>
                  <a:rPr lang="en-US" alt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altLang="en-US" sz="2000" dirty="0" err="1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μήνες</a:t>
                </a:r>
                <a:r>
                  <a:rPr lang="en-US" alt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α</a:t>
                </a:r>
                <a:r>
                  <a:rPr lang="en-US" altLang="en-US" sz="2000" dirty="0" err="1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ργότερ</a:t>
                </a:r>
                <a:r>
                  <a:rPr lang="en-US" alt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α (1926) ο </a:t>
                </a:r>
                <a:r>
                  <a:rPr lang="en-US" altLang="en-US" sz="20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Max Born </a:t>
                </a:r>
                <a:r>
                  <a:rPr lang="en-US" alt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(Μαξ Μπορν) </a:t>
                </a:r>
                <a:r>
                  <a:rPr lang="el-GR" alt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για </a:t>
                </a:r>
                <a:r>
                  <a:rPr lang="en-US" alt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να </a:t>
                </a:r>
                <a:r>
                  <a:rPr lang="en-US" altLang="en-US" sz="2000" dirty="0" err="1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ερμηνευθεί</a:t>
                </a:r>
                <a:r>
                  <a:rPr lang="en-US" alt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η α</a:t>
                </a:r>
                <a:r>
                  <a:rPr lang="en-US" altLang="en-US" sz="2000" dirty="0" err="1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ινιγμ</a:t>
                </a:r>
                <a:r>
                  <a:rPr lang="en-US" alt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ατική Κυματοσυνάρτηση</a:t>
                </a:r>
                <a:r>
                  <a:rPr lang="el-GR" alt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alt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Ψ </a:t>
                </a:r>
                <a:r>
                  <a:rPr lang="el-GR" alt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, </a:t>
                </a:r>
                <a:r>
                  <a:rPr lang="en-US" alt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«τόλμησε» να διατυπώσει</a:t>
                </a:r>
                <a:r>
                  <a:rPr lang="el-GR" alt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την πρόταση ότι η Ψ είναι</a:t>
                </a:r>
                <a:r>
                  <a:rPr lang="en-US" alt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«συνάρτηση που θα μπορούσε να </a:t>
                </a:r>
                <a:r>
                  <a:rPr lang="en-US" altLang="en-US" sz="2000" dirty="0" err="1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οδηγήσει</a:t>
                </a:r>
                <a:r>
                  <a:rPr lang="en-US" alt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altLang="en-US" sz="2000" dirty="0" err="1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στην</a:t>
                </a:r>
                <a:r>
                  <a:rPr lang="el-GR" alt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altLang="en-US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ΠΙΘΑΝΟΤΗΤΑ</a:t>
                </a:r>
                <a:r>
                  <a:rPr lang="en-US" alt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».  Υπ</a:t>
                </a:r>
                <a:r>
                  <a:rPr lang="en-US" altLang="en-US" sz="2000" dirty="0" err="1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οστήριξε</a:t>
                </a:r>
                <a:r>
                  <a:rPr lang="en-US" alt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altLang="en-US" sz="2000" dirty="0" err="1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ότι</a:t>
                </a:r>
                <a:r>
                  <a:rPr lang="en-US" alt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:r>
                  <a:rPr lang="en-US" altLang="en-US" sz="2000" dirty="0" err="1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hlinkClick r:id="rId2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το</a:t>
                </a:r>
                <a:r>
                  <a:rPr lang="en-US" alt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hlinkClick r:id="rId2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 |Ψ|2</a:t>
                </a:r>
                <a:r>
                  <a:rPr lang="en-US" alt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:r>
                  <a:rPr lang="en-US" altLang="en-US" sz="2000" dirty="0" err="1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έδινε</a:t>
                </a:r>
                <a:r>
                  <a:rPr lang="en-US" alt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altLang="en-US" sz="2000" dirty="0" err="1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την</a:t>
                </a:r>
                <a:r>
                  <a:rPr lang="en-US" alt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π</a:t>
                </a:r>
                <a:r>
                  <a:rPr lang="en-US" altLang="en-US" sz="2000" dirty="0" err="1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ιθ</a:t>
                </a:r>
                <a:r>
                  <a:rPr lang="en-US" alt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ανότητα του «να βρεθεί το σωματίδιο σε ορισμένο χώρο σε μια ορισμένη χρονική στιγμή».</a:t>
                </a:r>
                <a:endParaRPr lang="el-GR" sz="2000" dirty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228600" marR="0" lvl="0" indent="-22860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΄</a:t>
                </a:r>
                <a:r>
                  <a:rPr kumimoji="0" lang="el-GR" sz="2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Ετσι</a:t>
                </a:r>
                <a:r>
                  <a:rPr kumimoji="0" lang="el-GR" sz="20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 οι 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Born</a:t>
                </a: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, 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Bohr</a:t>
                </a: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, 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Heisenberg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 </a:t>
                </a: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και 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Jordan</a:t>
                </a: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(1927) διατύπωσαν την ερμηνεία για την </a:t>
                </a:r>
                <a:r>
                  <a:rPr kumimoji="0" lang="el-GR" sz="2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κυματοσυνάρτηση</a:t>
                </a: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l-GR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𝛹</m:t>
                    </m:r>
                  </m:oMath>
                </a14:m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 που είναι αποδεκτή μέχρι σήμερα και αναφέρεται ως </a:t>
                </a:r>
                <a:r>
                  <a:rPr kumimoji="0" lang="el-G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ερμηνεία της Κοπεγχάγης</a:t>
                </a: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:</a:t>
                </a:r>
                <a:r>
                  <a:rPr lang="en-GB" sz="2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   </a:t>
                </a:r>
              </a:p>
              <a:p>
                <a:pPr marL="228600" marR="0" lvl="0" indent="-22860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</a:rPr>
                  <a:t>T</a:t>
                </a:r>
                <a:r>
                  <a:rPr kumimoji="0" lang="el-G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</a:rPr>
                  <a:t>ο τετράγωνο του μέτρου της κυματοσυνάρτησης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l-GR" sz="2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kumimoji="0" lang="el-GR" sz="2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kumimoji="0" lang="el-GR" sz="2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𝜳</m:t>
                            </m:r>
                            <m:r>
                              <a:rPr kumimoji="0" lang="el-GR" sz="2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kumimoji="0" lang="en-US" sz="2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𝒙</m:t>
                            </m:r>
                            <m:r>
                              <a:rPr kumimoji="0" lang="el-GR" sz="2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kumimoji="0" lang="en-US" sz="2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𝒚</m:t>
                            </m:r>
                            <m:r>
                              <a:rPr kumimoji="0" lang="el-GR" sz="2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kumimoji="0" lang="en-US" sz="2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𝒛</m:t>
                            </m:r>
                            <m:r>
                              <a:rPr kumimoji="0" lang="el-GR" sz="2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kumimoji="0" lang="en-US" sz="2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𝒕</m:t>
                            </m:r>
                            <m:r>
                              <a:rPr kumimoji="0" lang="el-GR" sz="2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</m:d>
                      </m:e>
                      <m:sup>
                        <m:r>
                          <a:rPr kumimoji="0" lang="el-GR" sz="2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  <m:r>
                      <a:rPr kumimoji="0" lang="el-GR" sz="2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kumimoji="0" lang="el-G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</a:rPr>
                  <a:t>εκφράζει την πυκνότητα πιθανότητας να ανιχνευθεί το σωματίδιο στη θέση </a:t>
                </a:r>
                <a14:m>
                  <m:oMath xmlns:m="http://schemas.openxmlformats.org/officeDocument/2006/math">
                    <m:r>
                      <a:rPr kumimoji="0" lang="el-GR" sz="2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kumimoji="0" lang="en-US" sz="2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𝒙</m:t>
                    </m:r>
                    <m:r>
                      <a:rPr kumimoji="0" lang="el-GR" sz="2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kumimoji="0" lang="en-US" sz="2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kumimoji="0" lang="el-GR" sz="2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kumimoji="0" lang="en-US" sz="2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𝒛</m:t>
                    </m:r>
                    <m:r>
                      <a:rPr kumimoji="0" lang="el-GR" sz="2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kumimoji="0" lang="el-G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</a:rPr>
                  <a:t> την δεδομένη χρονική στιγμή </a:t>
                </a:r>
                <a:r>
                  <a:rPr kumimoji="0" lang="en-US" sz="20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</a:rPr>
                  <a:t>t</a:t>
                </a:r>
                <a:r>
                  <a:rPr kumimoji="0" lang="el-G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</a:rPr>
                  <a:t>. </a:t>
                </a:r>
              </a:p>
              <a:p>
                <a:pPr marL="228600" marR="0" lvl="0" indent="-22860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Η πιθανότητα  </a:t>
                </a:r>
                <a14:m>
                  <m:oMath xmlns:m="http://schemas.openxmlformats.org/officeDocument/2006/math">
                    <m:r>
                      <a:rPr kumimoji="0" lang="en-US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𝑑𝑃</m:t>
                    </m:r>
                  </m:oMath>
                </a14:m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να ανιχνευθεί σε στοιχειώδη όγκο </a:t>
                </a:r>
                <a14:m>
                  <m:oMath xmlns:m="http://schemas.openxmlformats.org/officeDocument/2006/math">
                    <m:r>
                      <a:rPr kumimoji="0" lang="en-US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𝑑𝑉</m:t>
                    </m:r>
                  </m:oMath>
                </a14:m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στο οποίο περιέχεται το σημείο </a:t>
                </a:r>
                <a14:m>
                  <m:oMath xmlns:m="http://schemas.openxmlformats.org/officeDocument/2006/math">
                    <m:r>
                      <a:rPr kumimoji="0" lang="el-GR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kumimoji="0" lang="en-US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l-GR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kumimoji="0" lang="en-US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kumimoji="0" lang="el-GR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kumimoji="0" lang="en-US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𝑧</m:t>
                    </m:r>
                    <m:r>
                      <a:rPr kumimoji="0" lang="el-GR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δίνεται από τη σχέση:</a:t>
                </a:r>
                <a:endParaRPr kumimoji="0" lang="el-G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𝑑𝑃</m:t>
                      </m:r>
                      <m:r>
                        <a:rPr kumimoji="0" lang="el-GR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0" lang="el-GR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kumimoji="0" lang="el-GR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kumimoji="0" lang="el-GR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𝛹</m:t>
                              </m:r>
                              <m:r>
                                <a:rPr kumimoji="0" lang="el-GR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kumimoji="0" lang="en-US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kumimoji="0" lang="el-GR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kumimoji="0" lang="en-US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kumimoji="0" lang="el-GR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kumimoji="0" lang="en-US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  <m:r>
                                <a:rPr kumimoji="0" lang="el-GR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kumimoji="0" lang="en-US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kumimoji="0" lang="el-GR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</m:d>
                        </m:e>
                        <m:sup>
                          <m:r>
                            <a:rPr kumimoji="0" lang="el-GR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0" lang="en-US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𝑑𝑉</m:t>
                      </m:r>
                    </m:oMath>
                  </m:oMathPara>
                </a14:m>
                <a:endParaRPr kumimoji="0" lang="el-G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Θέση κειμένου 14">
                <a:extLst>
                  <a:ext uri="{FF2B5EF4-FFF2-40B4-BE49-F238E27FC236}">
                    <a16:creationId xmlns:a16="http://schemas.microsoft.com/office/drawing/2014/main" id="{E8E0CF90-73AE-EF9B-FE2E-1E44499146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147" y="1542128"/>
                <a:ext cx="6621240" cy="3773741"/>
              </a:xfrm>
              <a:prstGeom prst="rect">
                <a:avLst/>
              </a:prstGeom>
              <a:blipFill>
                <a:blip r:embed="rId3"/>
                <a:stretch>
                  <a:fillRect l="-184" t="-969" r="-737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Θέση περιεχομένου 4">
                <a:extLst>
                  <a:ext uri="{FF2B5EF4-FFF2-40B4-BE49-F238E27FC236}">
                    <a16:creationId xmlns:a16="http://schemas.microsoft.com/office/drawing/2014/main" id="{17CFDA80-E72A-D441-CE77-FD4DB5FABC7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03765" y="5135156"/>
                <a:ext cx="3807980" cy="1401907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  <a:alpha val="71000"/>
                </a:schemeClr>
              </a:solidFill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supHide m:val="on"/>
                        <m:ctrlPr>
                          <a:rPr kumimoji="0" lang="el-GR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kumimoji="0" lang="el-GR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/>
                      <m:e>
                        <m:sSup>
                          <m:sSupPr>
                            <m:ctrlPr>
                              <a:rPr kumimoji="0" lang="el-GR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kumimoji="0" lang="el-GR" sz="2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0" lang="el-GR" sz="2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𝛹</m:t>
                                </m:r>
                                <m:r>
                                  <a:rPr kumimoji="0" lang="el-GR" sz="2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kumimoji="0" lang="el-GR" sz="20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20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kumimoji="0" lang="en-US" sz="20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kumimoji="0" lang="el-GR" sz="2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kumimoji="0" lang="el-GR" sz="20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l-GR" sz="20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kumimoji="0" lang="el-GR" sz="20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kumimoji="0" lang="el-GR" sz="2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kumimoji="0" lang="el-GR" sz="20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l-GR" sz="20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kumimoji="0" lang="el-GR" sz="20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kumimoji="0" lang="el-GR" sz="2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kumimoji="0" lang="en-US" sz="2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  <m:r>
                                  <a:rPr kumimoji="0" lang="el-GR" sz="2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e>
                            </m:d>
                          </m:e>
                          <m:sup>
                            <m:r>
                              <a:rPr kumimoji="0" lang="el-GR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kumimoji="0" lang="el-GR" sz="2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kumimoji="0" lang="el-GR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0" lang="en-US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kumimoji="0" lang="el-GR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Συνθήκη κανονικοποίησης.</a:t>
                </a:r>
                <a:endParaRPr kumimoji="0" lang="el-G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l-GR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Θέση περιεχομένου 4">
                <a:extLst>
                  <a:ext uri="{FF2B5EF4-FFF2-40B4-BE49-F238E27FC236}">
                    <a16:creationId xmlns:a16="http://schemas.microsoft.com/office/drawing/2014/main" id="{17CFDA80-E72A-D441-CE77-FD4DB5FABC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3765" y="5135156"/>
                <a:ext cx="3807980" cy="1401907"/>
              </a:xfrm>
              <a:prstGeom prst="rect">
                <a:avLst/>
              </a:prstGeom>
              <a:blipFill>
                <a:blip r:embed="rId4"/>
                <a:stretch>
                  <a:fillRect l="-9936" t="-343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4" name="Picture 4" descr="sunny on Twitter: &quot;The standard quantum theory as developed by Niels Bohr,  W. Heisenberg, Schrödinger and others in the 1920s is fine for describing  the workings of individual particles in isolation and">
            <a:extLst>
              <a:ext uri="{FF2B5EF4-FFF2-40B4-BE49-F238E27FC236}">
                <a16:creationId xmlns:a16="http://schemas.microsoft.com/office/drawing/2014/main" id="{C71B0F7C-AB38-49D5-824F-5CACBB876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387" y="112356"/>
            <a:ext cx="2450568" cy="2767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Βέρνερ Χάιζενμπεργκ και Νιλς Μπορ">
            <a:extLst>
              <a:ext uri="{FF2B5EF4-FFF2-40B4-BE49-F238E27FC236}">
                <a16:creationId xmlns:a16="http://schemas.microsoft.com/office/drawing/2014/main" id="{AA130F80-30E6-DDA7-B561-02581852D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895" y="112356"/>
            <a:ext cx="2329642" cy="1831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Max Born - Wikipedia">
            <a:extLst>
              <a:ext uri="{FF2B5EF4-FFF2-40B4-BE49-F238E27FC236}">
                <a16:creationId xmlns:a16="http://schemas.microsoft.com/office/drawing/2014/main" id="{3187ADB1-40C3-108C-E25E-ACF2E14717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4211" y="2000785"/>
            <a:ext cx="2216195" cy="2856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452D923-96EB-62C6-C9AA-CAB3FF308374}"/>
              </a:ext>
            </a:extLst>
          </p:cNvPr>
          <p:cNvSpPr txBox="1"/>
          <p:nvPr/>
        </p:nvSpPr>
        <p:spPr>
          <a:xfrm>
            <a:off x="9782117" y="4823638"/>
            <a:ext cx="21591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Max Born</a:t>
            </a:r>
            <a:endParaRPr lang="en-GB" sz="1100" dirty="0"/>
          </a:p>
        </p:txBody>
      </p:sp>
      <p:sp>
        <p:nvSpPr>
          <p:cNvPr id="12" name="Θέση υποσέλιδου 11">
            <a:extLst>
              <a:ext uri="{FF2B5EF4-FFF2-40B4-BE49-F238E27FC236}">
                <a16:creationId xmlns:a16="http://schemas.microsoft.com/office/drawing/2014/main" id="{58C65A6B-00D8-D149-C452-A13390A4D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Σοφία Αραβανή, φυσικός_1o Πειραματικό Γελ. Αμαρουσίου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6129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9DB4499-054E-51E9-B78C-0242CA801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Κυματοσυνάρτηση</a:t>
            </a:r>
            <a:r>
              <a:rPr lang="el-GR" b="1" i="1" dirty="0">
                <a:solidFill>
                  <a:srgbClr val="FF0000"/>
                </a:solidFill>
              </a:rPr>
              <a:t>.</a:t>
            </a:r>
            <a:br>
              <a:rPr lang="el-GR" b="1" i="1" dirty="0">
                <a:solidFill>
                  <a:srgbClr val="FF0000"/>
                </a:solidFill>
              </a:rPr>
            </a:br>
            <a:r>
              <a:rPr lang="el-GR" b="1" i="1" dirty="0">
                <a:solidFill>
                  <a:srgbClr val="FF0000"/>
                </a:solidFill>
              </a:rPr>
              <a:t> </a:t>
            </a:r>
            <a:r>
              <a:rPr lang="el-GR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Ερμηνεία της κυματοσυνάρτησης</a:t>
            </a:r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1878B142-64F6-18B7-83FC-91A5DFF85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B0EE00-2077-49F2-9FE7-3CC96C6B1F86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Θέση κειμένου 14">
                <a:extLst>
                  <a:ext uri="{FF2B5EF4-FFF2-40B4-BE49-F238E27FC236}">
                    <a16:creationId xmlns:a16="http://schemas.microsoft.com/office/drawing/2014/main" id="{E8E0CF90-73AE-EF9B-FE2E-1E444991464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97303" y="2137531"/>
                <a:ext cx="6496223" cy="3773741"/>
              </a:xfrm>
              <a:prstGeom prst="rect">
                <a:avLst/>
              </a:prstGeom>
              <a:ln w="28575">
                <a:noFill/>
              </a:ln>
            </p:spPr>
            <p:txBody>
              <a:bodyPr>
                <a:normAutofit fontScale="70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28600" marR="0" lvl="0" indent="-22860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Για μονοδιάστατο πρόβλημα το τετράγωνο του μέτρου της κυματοσυνάρτησης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l-GR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kumimoji="0" lang="el-GR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kumimoji="0" lang="el-GR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𝛹</m:t>
                            </m:r>
                            <m:r>
                              <a:rPr kumimoji="0" lang="el-GR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kumimoji="0" lang="en-US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kumimoji="0" lang="el-GR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kumimoji="0" lang="en-US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kumimoji="0" lang="el-GR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</m:d>
                      </m:e>
                      <m:sup>
                        <m:r>
                          <a:rPr kumimoji="0" lang="el-GR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εκφράζει την πυκνότητα πιθανότητας να ανιχνευθεί το σωματίδιο στο σημείο </a:t>
                </a:r>
                <a14:m>
                  <m:oMath xmlns:m="http://schemas.openxmlformats.org/officeDocument/2006/math">
                    <m:r>
                      <a:rPr kumimoji="0" lang="en-US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</a:t>
                </a:r>
              </a:p>
              <a:p>
                <a:pPr marL="228600" marR="0" lvl="0" indent="-22860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Η πιθανότητα </a:t>
                </a:r>
                <a14:m>
                  <m:oMath xmlns:m="http://schemas.openxmlformats.org/officeDocument/2006/math">
                    <m:r>
                      <a:rPr kumimoji="0" lang="en-US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𝑑𝑃</m:t>
                    </m:r>
                    <m:r>
                      <a:rPr kumimoji="0" lang="el-GR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kumimoji="0" lang="el-GR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l-GR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kumimoji="0" lang="en-US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kumimoji="0" lang="el-GR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 σε μια μέτρηση τη στιγμή </a:t>
                </a:r>
                <a14:m>
                  <m:oMath xmlns:m="http://schemas.openxmlformats.org/officeDocument/2006/math">
                    <m:r>
                      <a:rPr kumimoji="0" lang="en-US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να ανιχνευθεί το σωματίδιο σε ένα διάστημα </a:t>
                </a:r>
                <a14:m>
                  <m:oMath xmlns:m="http://schemas.openxmlformats.org/officeDocument/2006/math">
                    <m:r>
                      <a:rPr kumimoji="0" lang="en-US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𝑑𝑥</m:t>
                    </m:r>
                  </m:oMath>
                </a14:m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γύρω από τη θέση </a:t>
                </a:r>
                <a14:m>
                  <m:oMath xmlns:m="http://schemas.openxmlformats.org/officeDocument/2006/math">
                    <m:r>
                      <a:rPr kumimoji="0" lang="en-US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δίνεται από τη σχέση: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𝑑𝑃</m:t>
                      </m:r>
                      <m:r>
                        <a:rPr kumimoji="0" lang="el-GR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kumimoji="0" lang="en-US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kumimoji="0" lang="en-US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kumimoji="0" lang="en-US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kumimoji="0" lang="el-GR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)= </m:t>
                      </m:r>
                      <m:sSup>
                        <m:sSupPr>
                          <m:ctrlPr>
                            <a:rPr kumimoji="0" lang="el-GR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kumimoji="0" lang="el-GR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kumimoji="0" lang="el-GR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𝛹</m:t>
                              </m:r>
                              <m:r>
                                <a:rPr kumimoji="0" lang="el-GR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kumimoji="0" lang="en-US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kumimoji="0" lang="el-GR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kumimoji="0" lang="en-US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kumimoji="0" lang="el-GR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</m:d>
                        </m:e>
                        <m:sup>
                          <m:r>
                            <a:rPr kumimoji="0" lang="el-GR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0" lang="en-US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𝑑𝑥</m:t>
                      </m:r>
                    </m:oMath>
                  </m:oMathPara>
                </a14:m>
                <a:endParaRPr kumimoji="0" lang="el-G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28600" marR="0" lvl="0" indent="-22860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Είναι: </a:t>
                </a:r>
                <a:br>
                  <a:rPr kumimoji="0" lang="el-GR" sz="20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kumimoji="0" lang="en-US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kumimoji="0" lang="el-GR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kumimoji="0" lang="en-US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kumimoji="0" lang="el-GR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kumimoji="0" lang="en-US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l-GR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kumimoji="0" lang="el-GR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kumimoji="0" lang="el-GR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kumimoji="0" lang="en-US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kumimoji="0" lang="el-GR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)=</m:t>
                    </m:r>
                    <m:nary>
                      <m:naryPr>
                        <m:limLoc m:val="subSup"/>
                        <m:ctrlPr>
                          <a:rPr kumimoji="0" lang="el-GR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kumimoji="0" lang="el-GR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</m:sub>
                      <m:sup>
                        <m:r>
                          <a:rPr kumimoji="0" lang="el-GR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𝑏</m:t>
                        </m:r>
                      </m:sup>
                      <m:e>
                        <m:sSup>
                          <m:sSupPr>
                            <m:ctrlPr>
                              <a:rPr kumimoji="0" lang="el-GR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kumimoji="0" lang="el-GR" sz="2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0" lang="el-GR" sz="2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𝛹</m:t>
                                </m:r>
                                <m:r>
                                  <a:rPr kumimoji="0" lang="el-GR" sz="2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(</m:t>
                                </m:r>
                                <m:r>
                                  <a:rPr kumimoji="0" lang="en-US" sz="2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kumimoji="0" lang="el-GR" sz="2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kumimoji="0" lang="en-US" sz="2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  <m:r>
                                  <a:rPr kumimoji="0" lang="el-GR" sz="2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e>
                            </m:d>
                          </m:e>
                          <m:sup>
                            <m:r>
                              <a:rPr kumimoji="0" lang="el-GR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𝑑𝑥</m:t>
                        </m:r>
                      </m:e>
                    </m:nary>
                    <m:r>
                      <a:rPr kumimoji="0" lang="el-GR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br>
                  <a:rPr kumimoji="0" lang="el-GR" sz="20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endParaRPr kumimoji="0" lang="el-GR" sz="2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28600" marR="0" lvl="0" indent="-22860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kumimoji="0" lang="el-GR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kumimoji="0" lang="el-GR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−∞</m:t>
                        </m:r>
                      </m:sub>
                      <m:sup>
                        <m:r>
                          <a:rPr kumimoji="0" lang="el-GR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+∞</m:t>
                        </m:r>
                      </m:sup>
                      <m:e>
                        <m:sSup>
                          <m:sSupPr>
                            <m:ctrlPr>
                              <a:rPr kumimoji="0" lang="el-GR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kumimoji="0" lang="el-GR" sz="2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0" lang="el-GR" sz="2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𝛹</m:t>
                                </m:r>
                                <m:r>
                                  <a:rPr kumimoji="0" lang="el-GR" sz="2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(</m:t>
                                </m:r>
                                <m:r>
                                  <a:rPr kumimoji="0" lang="en-US" sz="2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kumimoji="0" lang="el-GR" sz="2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kumimoji="0" lang="en-US" sz="2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  <m:r>
                                  <a:rPr kumimoji="0" lang="el-GR" sz="2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e>
                            </m:d>
                          </m:e>
                          <m:sup>
                            <m:r>
                              <a:rPr kumimoji="0" lang="el-GR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𝑑𝑥</m:t>
                        </m:r>
                      </m:e>
                    </m:nary>
                    <m:r>
                      <a:rPr kumimoji="0" lang="el-GR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( </a:t>
                </a:r>
                <a:r>
                  <a:rPr kumimoji="0" lang="el-G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συνθήκη </a:t>
                </a:r>
                <a:r>
                  <a:rPr kumimoji="0" lang="el-GR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κανονικοποίησης</a:t>
                </a:r>
                <a:r>
                  <a:rPr lang="el-GR" sz="20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l-GR" sz="2000" dirty="0"/>
                  <a:t>και οι </a:t>
                </a:r>
                <a:r>
                  <a:rPr lang="el-GR" sz="2000" dirty="0" err="1"/>
                  <a:t>κυματοσυναρτήσεις</a:t>
                </a:r>
                <a:r>
                  <a:rPr lang="el-GR" sz="2000" dirty="0"/>
                  <a:t> που την ικανοποιούν ονομάζονται </a:t>
                </a:r>
                <a:r>
                  <a:rPr lang="el-GR" sz="2000" b="1" dirty="0" err="1"/>
                  <a:t>κανονικοποιημένες</a:t>
                </a:r>
                <a:r>
                  <a:rPr lang="el-GR" sz="2000" b="1" dirty="0"/>
                  <a:t>)</a:t>
                </a:r>
                <a:r>
                  <a:rPr lang="el-GR" dirty="0"/>
                  <a:t>.</a:t>
                </a:r>
                <a:endParaRPr lang="en-GB" dirty="0"/>
              </a:p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None/>
                  <a:tabLst/>
                  <a:defRPr/>
                </a:pPr>
                <a:endParaRPr kumimoji="0" lang="el-G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Θέση κειμένου 14">
                <a:extLst>
                  <a:ext uri="{FF2B5EF4-FFF2-40B4-BE49-F238E27FC236}">
                    <a16:creationId xmlns:a16="http://schemas.microsoft.com/office/drawing/2014/main" id="{E8E0CF90-73AE-EF9B-FE2E-1E44499146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303" y="2137531"/>
                <a:ext cx="6496223" cy="3773741"/>
              </a:xfrm>
              <a:prstGeom prst="rect">
                <a:avLst/>
              </a:prstGeom>
              <a:blipFill>
                <a:blip r:embed="rId2"/>
                <a:stretch>
                  <a:fillRect l="-938" t="-969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Θέση περιεχομένου 5">
            <a:extLst>
              <a:ext uri="{FF2B5EF4-FFF2-40B4-BE49-F238E27FC236}">
                <a16:creationId xmlns:a16="http://schemas.microsoft.com/office/drawing/2014/main" id="{C7351C47-1CE3-CC67-375F-5B04CDC082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370" y="1449634"/>
            <a:ext cx="3623299" cy="3198813"/>
          </a:xfrm>
          <a:prstGeom prst="rect">
            <a:avLst/>
          </a:prstGeom>
        </p:spPr>
      </p:pic>
      <p:pic>
        <p:nvPicPr>
          <p:cNvPr id="4098" name="Picture 2" descr="undefined">
            <a:extLst>
              <a:ext uri="{FF2B5EF4-FFF2-40B4-BE49-F238E27FC236}">
                <a16:creationId xmlns:a16="http://schemas.microsoft.com/office/drawing/2014/main" id="{2DF7B0A5-0D55-D624-B9E8-618374BB8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3250" y="0"/>
            <a:ext cx="1428750" cy="18002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Θέση υποσέλιδου 11">
            <a:extLst>
              <a:ext uri="{FF2B5EF4-FFF2-40B4-BE49-F238E27FC236}">
                <a16:creationId xmlns:a16="http://schemas.microsoft.com/office/drawing/2014/main" id="{254BAE27-8D66-886F-B2A4-A203434C4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Σοφία Αραβανή, φυσικός_1o Πειραματικό Γελ. Αμαρουσίου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382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211C15B-E073-EAB6-0670-AA552BB4A3A0}"/>
              </a:ext>
            </a:extLst>
          </p:cNvPr>
          <p:cNvSpPr txBox="1"/>
          <p:nvPr/>
        </p:nvSpPr>
        <p:spPr>
          <a:xfrm>
            <a:off x="795737" y="1731615"/>
            <a:ext cx="5106299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Σύμφωνα με την απρόσμενη πρότασ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 του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Born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, τα κύματα ηλεκτρονίων δεν είναι κύματα κάποιου άγνωστου χωρίς περιεχόμενο πράγματος. Η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</a:rPr>
              <a:t>φυσική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</a:rPr>
              <a:t>τους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 υπ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</a:rPr>
              <a:t>όστ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αση έγκειται στο ότι οι τιμές της Κυματοσυνάρτηση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 για κάποιο σημείο του χώρου, μας οδηγούν στην πιθανότητα τού να βρίσκεται το ηλεκτρόνιο στην περιοχή του σημείου αυτού. Τα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</a:rPr>
              <a:t>κύμ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ατα των ηλεκτρονίων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ήταν κύματα πιθανότητας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.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      Η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θεώρηση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 α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υτή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οδηγούσε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στην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οικοδόμηση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μι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ας νέας επιστήμης, μιας νέας Μηχανικής, θεμελιωμένης πάνω στην εξίσωση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Schrödinger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, 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της</a:t>
            </a:r>
            <a:r>
              <a:rPr lang="el-GR" altLang="en-US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 πιο διάσημης εξίσωσης </a:t>
            </a:r>
            <a:r>
              <a:rPr lang="el-GR" altLang="en-US" sz="1800">
                <a:solidFill>
                  <a:srgbClr val="000000"/>
                </a:solidFill>
                <a:cs typeface="Times New Roman" panose="02020603050405020304" pitchFamily="18" charset="0"/>
              </a:rPr>
              <a:t>της ιστορίας, </a:t>
            </a:r>
            <a:r>
              <a:rPr kumimoji="0" lang="en-US" altLang="en-US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η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οποία όμως 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δεν προβλέπει τα φαινόμενα, αλλά το  μόνο  που μπορεί να κάνει είναι </a:t>
            </a:r>
            <a:r>
              <a:rPr kumimoji="0" lang="en-US" altLang="en-US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«να μιλάει για την  πιθανότητα να συμβούν».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entury Gothic" panose="020B0502020202020204" pitchFamily="34" charset="0"/>
                <a:cs typeface="Times New Roman" panose="02020603050405020304" pitchFamily="18" charset="0"/>
              </a:rPr>
              <a:t> </a:t>
            </a:r>
            <a:endParaRPr lang="en-GB" dirty="0"/>
          </a:p>
        </p:txBody>
      </p:sp>
      <p:pic>
        <p:nvPicPr>
          <p:cNvPr id="9221" name="Picture 5" descr="Το συνέδριο Solvay του 1927">
            <a:extLst>
              <a:ext uri="{FF2B5EF4-FFF2-40B4-BE49-F238E27FC236}">
                <a16:creationId xmlns:a16="http://schemas.microsoft.com/office/drawing/2014/main" id="{C73C2E54-A57C-2B6D-B0CD-C5C46EE77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241" y="1731615"/>
            <a:ext cx="4657040" cy="4032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1E9902-D5F2-5F05-93C0-C187D4D835BC}"/>
              </a:ext>
            </a:extLst>
          </p:cNvPr>
          <p:cNvSpPr txBox="1"/>
          <p:nvPr/>
        </p:nvSpPr>
        <p:spPr>
          <a:xfrm>
            <a:off x="638718" y="140404"/>
            <a:ext cx="6737441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4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Κυματοσυνάρτηση</a:t>
            </a:r>
            <a:r>
              <a:rPr lang="el-GR" sz="4000" b="1" i="1" dirty="0">
                <a:solidFill>
                  <a:srgbClr val="FF0000"/>
                </a:solidFill>
              </a:rPr>
              <a:t>. </a:t>
            </a:r>
            <a:br>
              <a:rPr lang="el-GR" sz="3600" b="1" i="1" dirty="0">
                <a:solidFill>
                  <a:srgbClr val="FF0000"/>
                </a:solidFill>
              </a:rPr>
            </a:br>
            <a:r>
              <a:rPr lang="el-GR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Ερμηνεία της </a:t>
            </a:r>
            <a:r>
              <a:rPr lang="el-GR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κυματοσυνάρτησης</a:t>
            </a:r>
            <a:endParaRPr lang="en-GB" sz="3600" dirty="0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4E0F0B4E-EC3E-F7EA-8297-0826B138D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Σοφία Αραβανή, φυσικός_1o Πειραματικό Γελ. Αμαρουσίου</a:t>
            </a:r>
            <a:endParaRPr lang="en-GB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6F83360E-9E2C-85DE-B29D-219592CA5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23C78-2693-4D8E-BF84-15E7DB165CC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730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9DB4499-054E-51E9-B78C-0242CA801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Κυματοσυνάρτηση</a:t>
            </a:r>
            <a:r>
              <a:rPr lang="el-GR" b="1" i="1" dirty="0">
                <a:solidFill>
                  <a:srgbClr val="FF0000"/>
                </a:solidFill>
              </a:rPr>
              <a:t> </a:t>
            </a:r>
            <a:br>
              <a:rPr lang="el-GR" b="1" i="1" dirty="0">
                <a:solidFill>
                  <a:srgbClr val="FF0000"/>
                </a:solidFill>
              </a:rPr>
            </a:br>
            <a:r>
              <a:rPr lang="el-GR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…και Χημεία</a:t>
            </a:r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1878B142-64F6-18B7-83FC-91A5DFF85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B0EE00-2077-49F2-9FE7-3CC96C6B1F86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Θέση κειμένου 14">
            <a:extLst>
              <a:ext uri="{FF2B5EF4-FFF2-40B4-BE49-F238E27FC236}">
                <a16:creationId xmlns:a16="http://schemas.microsoft.com/office/drawing/2014/main" id="{E8E0CF90-73AE-EF9B-FE2E-1E4449914640}"/>
              </a:ext>
            </a:extLst>
          </p:cNvPr>
          <p:cNvSpPr txBox="1">
            <a:spLocks/>
          </p:cNvSpPr>
          <p:nvPr/>
        </p:nvSpPr>
        <p:spPr>
          <a:xfrm>
            <a:off x="611008" y="1523699"/>
            <a:ext cx="6801714" cy="4720084"/>
          </a:xfrm>
          <a:prstGeom prst="rect">
            <a:avLst/>
          </a:prstGeom>
          <a:ln w="28575">
            <a:noFill/>
          </a:ln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Στη χημεία, οι αντίστοιχες κυματοσυναρτήσεις για το ηλεκτρόνιο στο άτομο, λέγονται </a:t>
            </a: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ατομικά τροχιακά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Η απεικόνισή τους στο χώρο γίνεται  με την τιμή της πυκνότητας πιθανότητας. Η τιμή της πυκνότητας πιθανότητας σε κάποιο σημείο  αντιστοιχίζεται με την ένταση του χρώματος σε εκείνο το σημείο. Όσο πιο «πυκνό» είναι το μαύρο τόσο μεγαλύτερη είναι η τιμή της πυκνότητας πιθανότητας σε εκείνη την περιοχή. Για χάριν απλούστευσης αυτή η αναπαράσταση λέγεται και </a:t>
            </a: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τροχιακό 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και περιέχει το χώρο στον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lang="el-GR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οποίο το ηλεκτρόνιο ανιχνεύεται με πιθανότητα 90 % έως 95 %. 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Δίπλα είναι η σχηματική παρουσίαση ορισμένων τροχιακών. Όπου είναι πιο σκούρο, η πιθανότητα να βρεθεί εκεί το ηλεκτρόνιο είναι μεγαλύτερη. 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Θέση περιεχομένου 7">
            <a:extLst>
              <a:ext uri="{FF2B5EF4-FFF2-40B4-BE49-F238E27FC236}">
                <a16:creationId xmlns:a16="http://schemas.microsoft.com/office/drawing/2014/main" id="{E004DDBD-34B7-1695-B5E0-259ADDEC0C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716" y="1242329"/>
            <a:ext cx="4166465" cy="5615671"/>
          </a:xfrm>
          <a:prstGeom prst="rect">
            <a:avLst/>
          </a:prstGeom>
        </p:spPr>
      </p:pic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F3776622-66F1-4A1F-1484-485CA53F9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Σοφία Αραβανή, φυσικός_1o Πειραματικό Γελ. Αμαρουσίου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83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9DB4499-054E-51E9-B78C-0242CA801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Κυματοσυνάρτηση</a:t>
            </a:r>
            <a:r>
              <a:rPr lang="el-GR" b="1" i="1" dirty="0">
                <a:solidFill>
                  <a:srgbClr val="FF0000"/>
                </a:solidFill>
              </a:rPr>
              <a:t> </a:t>
            </a:r>
            <a:r>
              <a:rPr lang="el-GR" b="1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Κατάσταση στην κβαντομηχανική.</a:t>
            </a:r>
            <a:endParaRPr lang="el-GR" dirty="0"/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1878B142-64F6-18B7-83FC-91A5DFF85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B0EE00-2077-49F2-9FE7-3CC96C6B1F86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B3BEA801-9FA6-4B12-01D1-03E29044E986}"/>
              </a:ext>
            </a:extLst>
          </p:cNvPr>
          <p:cNvSpPr/>
          <p:nvPr/>
        </p:nvSpPr>
        <p:spPr>
          <a:xfrm>
            <a:off x="0" y="0"/>
            <a:ext cx="12192000" cy="329616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3275FA-808E-3F01-62B3-9672B6E7250C}"/>
              </a:ext>
            </a:extLst>
          </p:cNvPr>
          <p:cNvSpPr txBox="1"/>
          <p:nvPr/>
        </p:nvSpPr>
        <p:spPr>
          <a:xfrm>
            <a:off x="2979268" y="0"/>
            <a:ext cx="2955636" cy="329616"/>
          </a:xfrm>
          <a:prstGeom prst="rect">
            <a:avLst/>
          </a:prstGeom>
          <a:solidFill>
            <a:srgbClr val="000066"/>
          </a:solidFill>
          <a:ln w="19050">
            <a:noFill/>
          </a:ln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Ιστορική αναδρομή - Ύλη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5E0839-3C17-5821-5B58-2879E1ECB9AD}"/>
              </a:ext>
            </a:extLst>
          </p:cNvPr>
          <p:cNvSpPr txBox="1"/>
          <p:nvPr/>
        </p:nvSpPr>
        <p:spPr>
          <a:xfrm>
            <a:off x="5934904" y="0"/>
            <a:ext cx="2955636" cy="329616"/>
          </a:xfrm>
          <a:prstGeom prst="rect">
            <a:avLst/>
          </a:prstGeom>
          <a:solidFill>
            <a:srgbClr val="000066"/>
          </a:solidFill>
          <a:ln w="19050">
            <a:noFill/>
          </a:ln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Παλαιά Κβαντική Φυσική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9EA89C-C3AE-F236-1A48-54973432457A}"/>
              </a:ext>
            </a:extLst>
          </p:cNvPr>
          <p:cNvSpPr txBox="1"/>
          <p:nvPr/>
        </p:nvSpPr>
        <p:spPr>
          <a:xfrm>
            <a:off x="8890540" y="0"/>
            <a:ext cx="2955636" cy="329616"/>
          </a:xfrm>
          <a:prstGeom prst="rect">
            <a:avLst/>
          </a:prstGeom>
          <a:solidFill>
            <a:srgbClr val="0000CC"/>
          </a:solidFill>
          <a:ln w="1905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Στοιχεία Κβαντομηχανικής</a:t>
            </a:r>
          </a:p>
        </p:txBody>
      </p:sp>
      <p:pic>
        <p:nvPicPr>
          <p:cNvPr id="15" name="Εικόνα 14">
            <a:hlinkClick r:id="" action="ppaction://noaction"/>
            <a:extLst>
              <a:ext uri="{FF2B5EF4-FFF2-40B4-BE49-F238E27FC236}">
                <a16:creationId xmlns:a16="http://schemas.microsoft.com/office/drawing/2014/main" id="{B5FF9AB0-65A0-0FEF-980C-F99500EB49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812" y="33020"/>
            <a:ext cx="305492" cy="3054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Θέση κειμένου 14">
                <a:extLst>
                  <a:ext uri="{FF2B5EF4-FFF2-40B4-BE49-F238E27FC236}">
                    <a16:creationId xmlns:a16="http://schemas.microsoft.com/office/drawing/2014/main" id="{E8E0CF90-73AE-EF9B-FE2E-1E444991464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9221" y="1636266"/>
                <a:ext cx="5027252" cy="4720084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28600" marR="0" lvl="0" indent="-22860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Ατομικό τροχιακό </a:t>
                </a: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|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l-GR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+mn-cs"/>
                      </a:rPr>
                      <m:t>Ψ</m:t>
                    </m:r>
                    <m:r>
                      <a:rPr kumimoji="0" lang="en-US" sz="2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+mn-cs"/>
                      </a:rPr>
                      <m:t>&gt;</m:t>
                    </m:r>
                    <m:r>
                      <a:rPr kumimoji="0" lang="el-GR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+mn-cs"/>
                      </a:rPr>
                      <m:t>=|</m:t>
                    </m:r>
                    <m:r>
                      <a:rPr kumimoji="0" lang="en-US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+mn-cs"/>
                      </a:rPr>
                      <m:t>𝑛</m:t>
                    </m:r>
                    <m:r>
                      <a:rPr kumimoji="0" lang="en-US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+mn-cs"/>
                      </a:rPr>
                      <m:t>,</m:t>
                    </m:r>
                    <m:r>
                      <a:rPr kumimoji="0" lang="en-US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+mn-cs"/>
                      </a:rPr>
                      <m:t>𝑙</m:t>
                    </m:r>
                    <m:r>
                      <a:rPr kumimoji="0" lang="en-US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+mn-cs"/>
                      </a:rPr>
                      <m:t>,</m:t>
                    </m:r>
                    <m:r>
                      <a:rPr kumimoji="0" lang="en-US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+mn-cs"/>
                      </a:rPr>
                      <m:t>𝑚</m:t>
                    </m:r>
                    <m:r>
                      <a:rPr kumimoji="0" lang="en-US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+mn-cs"/>
                      </a:rPr>
                      <m:t>&gt;</m:t>
                    </m:r>
                  </m:oMath>
                </a14:m>
                <a:endParaRPr kumimoji="0" lang="el-G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 είναι μια κατάσταση. Τί πληροφορίες δίνει;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Σύνδεση κατάστασης με μέτρηση.</a:t>
                </a: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+mn-cs"/>
                </a:endParaRPr>
              </a:p>
              <a:p>
                <a:pPr marL="228600" marR="0" lvl="0" indent="-22860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l-GR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0" lang="en-US" sz="2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E</m:t>
                        </m:r>
                      </m:e>
                      <m:sub>
                        <m: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𝑛</m:t>
                        </m:r>
                      </m:sub>
                    </m:sSub>
                    <m:r>
                      <a:rPr kumimoji="0" lang="el-GR" sz="2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+mn-cs"/>
                      </a:rPr>
                      <m:t>=</m:t>
                    </m:r>
                    <m:r>
                      <a:rPr kumimoji="0" lang="en-US" sz="2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+mn-cs"/>
                      </a:rPr>
                      <m:t>−</m:t>
                    </m:r>
                    <m:f>
                      <m:fPr>
                        <m:ctrlPr>
                          <a:rPr kumimoji="0" lang="el-GR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l-GR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𝛼</m:t>
                        </m:r>
                      </m:num>
                      <m:den>
                        <m:sSup>
                          <m:sSupPr>
                            <m:ctrlPr>
                              <a:rPr kumimoji="0" lang="el-GR" sz="2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US" sz="2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𝑛</m:t>
                            </m:r>
                          </m:e>
                          <m:sup>
                            <m:r>
                              <a:rPr kumimoji="0" lang="en-US" sz="2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kumimoji="0" lang="en-US" sz="2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 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,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𝐿</m:t>
                        </m:r>
                      </m:e>
                      <m:sup>
                        <m: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en-US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US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𝑙</m:t>
                    </m:r>
                    <m:d>
                      <m:dPr>
                        <m:ctrlP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𝑙</m:t>
                        </m:r>
                        <m: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+1</m:t>
                        </m:r>
                      </m:e>
                    </m:d>
                    <m:sSup>
                      <m:sSupPr>
                        <m:ctrlP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ℏ</m:t>
                        </m:r>
                      </m:e>
                      <m:sup>
                        <m: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  </a:t>
                </a: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και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l-GR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0" lang="en-US" sz="2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L</m:t>
                        </m:r>
                      </m:e>
                      <m:sub>
                        <m: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𝑧</m:t>
                        </m:r>
                      </m:sub>
                    </m:sSub>
                    <m:r>
                      <a:rPr kumimoji="0" lang="en-US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US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𝑚</m:t>
                    </m:r>
                    <m:r>
                      <a:rPr kumimoji="0" lang="en-US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ℏ</m:t>
                    </m:r>
                  </m:oMath>
                </a14:m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mbria Math" panose="02040503050406030204" pitchFamily="18" charset="0"/>
                  <a:cs typeface="+mn-cs"/>
                </a:endParaRPr>
              </a:p>
              <a:p>
                <a:pPr marL="228600" marR="0" lvl="0" indent="-22860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Ποια είναι η τιμή της συνιστώσας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l-GR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0" lang="en-US" sz="2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L</m:t>
                        </m:r>
                      </m:e>
                      <m:sub>
                        <m: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</m:sub>
                    </m:sSub>
                  </m:oMath>
                </a14:m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;</a:t>
                </a:r>
              </a:p>
              <a:p>
                <a:pPr marL="228600" marR="0" lvl="0" indent="-22860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 Τι είναι η |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l-GR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+mn-cs"/>
                      </a:rPr>
                      <m:t>Ψ</m:t>
                    </m:r>
                    <m:r>
                      <a:rPr kumimoji="0" 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+mn-cs"/>
                      </a:rPr>
                      <m:t>&gt;</m:t>
                    </m:r>
                  </m:oMath>
                </a14:m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και τι η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l-GR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+mn-cs"/>
                      </a:rPr>
                      <m:t>Ψ</m:t>
                    </m:r>
                  </m:oMath>
                </a14:m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x) </a:t>
                </a: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;</a:t>
                </a:r>
              </a:p>
              <a:p>
                <a:pPr marL="228600" marR="0" lvl="0" indent="-228600" algn="l" defTabSz="914400" rtl="0" eaLnBrk="1" fontAlgn="auto" latinLnBrk="0" hangingPunct="1">
                  <a:lnSpc>
                    <a:spcPct val="107000"/>
                  </a:lnSpc>
                  <a:spcBef>
                    <a:spcPts val="1000"/>
                  </a:spcBef>
                  <a:spcAft>
                    <a:spcPts val="80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Μπορεί να υπάρχει κατάσταση </a:t>
                </a:r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+mn-cs"/>
                  </a:rPr>
                  <a:t>|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+mn-cs"/>
                      </a:rPr>
                      <m:t>x</m:t>
                    </m:r>
                    <m:r>
                      <a: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+mn-cs"/>
                      </a:rPr>
                      <m:t>,</m:t>
                    </m:r>
                    <m:r>
                      <m:rPr>
                        <m:sty m:val="p"/>
                      </m:rPr>
                      <a:rPr kumimoji="0" lang="en-US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+mn-cs"/>
                      </a:rPr>
                      <m:t>p</m:t>
                    </m:r>
                    <m:r>
                      <a:rPr kumimoji="0" 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+mn-cs"/>
                      </a:rPr>
                      <m:t>&gt;</m:t>
                    </m:r>
                  </m:oMath>
                </a14:m>
                <a:r>
                  <a:rPr kumimoji="0" lang="el-G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;</a:t>
                </a:r>
                <a:endParaRPr kumimoji="0" lang="el-G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Θέση κειμένου 14">
                <a:extLst>
                  <a:ext uri="{FF2B5EF4-FFF2-40B4-BE49-F238E27FC236}">
                    <a16:creationId xmlns:a16="http://schemas.microsoft.com/office/drawing/2014/main" id="{E8E0CF90-73AE-EF9B-FE2E-1E44499146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221" y="1636266"/>
                <a:ext cx="5027252" cy="4720084"/>
              </a:xfrm>
              <a:prstGeom prst="rect">
                <a:avLst/>
              </a:prstGeom>
              <a:blipFill>
                <a:blip r:embed="rId3"/>
                <a:stretch>
                  <a:fillRect l="-1212" t="-645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Εικόνα 8">
            <a:extLst>
              <a:ext uri="{FF2B5EF4-FFF2-40B4-BE49-F238E27FC236}">
                <a16:creationId xmlns:a16="http://schemas.microsoft.com/office/drawing/2014/main" id="{A5742183-F94F-5439-66AD-382DD131A4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7381" y="1182255"/>
            <a:ext cx="5915601" cy="5431597"/>
          </a:xfrm>
          <a:prstGeom prst="rect">
            <a:avLst/>
          </a:prstGeom>
        </p:spPr>
      </p:pic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5B651229-DDCC-3E05-2A86-03E25DCFE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Σοφία Αραβανή, φυσικός_1o Πειραματικό Γελ. Αμαρουσίου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0976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1743</Words>
  <Application>Microsoft Office PowerPoint</Application>
  <PresentationFormat>Ευρεία οθόνη</PresentationFormat>
  <Paragraphs>133</Paragraphs>
  <Slides>16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Century Gothic</vt:lpstr>
      <vt:lpstr>Times New Roman</vt:lpstr>
      <vt:lpstr>Wingdings</vt:lpstr>
      <vt:lpstr>Θέμα του Office</vt:lpstr>
      <vt:lpstr>Παρουσίαση του PowerPoint</vt:lpstr>
      <vt:lpstr>Η κυματοσυνάρτηση.</vt:lpstr>
      <vt:lpstr>Κυματοσυνάρτηση. Αναζήτηση κυματικής εξίσωσης, θεωρία του Schrodinger </vt:lpstr>
      <vt:lpstr>Κυματοσυνάρτηση. Ανεξάρτητη του χρόνου εξίσωσης, του Schrodinger (μια διάσταση)</vt:lpstr>
      <vt:lpstr>Κυματοσυνάρτηση.  Ερμηνεία της κυματοσυνάρτησης</vt:lpstr>
      <vt:lpstr>Κυματοσυνάρτηση.  Ερμηνεία της κυματοσυνάρτησης</vt:lpstr>
      <vt:lpstr>Παρουσίαση του PowerPoint</vt:lpstr>
      <vt:lpstr>Κυματοσυνάρτηση  …και Χημεία</vt:lpstr>
      <vt:lpstr>Κυματοσυνάρτηση . Κατάσταση στην κβαντομηχανική.</vt:lpstr>
      <vt:lpstr>Παρουσίαση του PowerPoint</vt:lpstr>
      <vt:lpstr>Παρουσίαση του PowerPoint</vt:lpstr>
      <vt:lpstr>Παρουσίαση του PowerPoint</vt:lpstr>
      <vt:lpstr>Παράδειγμα 4ο</vt:lpstr>
      <vt:lpstr>Παράδειγμα 5ο</vt:lpstr>
      <vt:lpstr>Παράδειγμα 6ο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Sofia Aravani</dc:creator>
  <cp:lastModifiedBy>Sofia Aravani</cp:lastModifiedBy>
  <cp:revision>67</cp:revision>
  <dcterms:created xsi:type="dcterms:W3CDTF">2023-04-03T18:00:30Z</dcterms:created>
  <dcterms:modified xsi:type="dcterms:W3CDTF">2023-10-20T17:32:55Z</dcterms:modified>
</cp:coreProperties>
</file>