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95" r:id="rId4"/>
    <p:sldId id="396" r:id="rId5"/>
    <p:sldId id="358" r:id="rId6"/>
    <p:sldId id="359" r:id="rId7"/>
    <p:sldId id="399" r:id="rId8"/>
    <p:sldId id="360" r:id="rId9"/>
    <p:sldId id="372" r:id="rId10"/>
    <p:sldId id="397" r:id="rId11"/>
    <p:sldId id="410" r:id="rId12"/>
    <p:sldId id="411" r:id="rId13"/>
    <p:sldId id="412" r:id="rId14"/>
    <p:sldId id="413" r:id="rId15"/>
    <p:sldId id="414" r:id="rId16"/>
    <p:sldId id="4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11DCB-C0D4-4C4E-8053-04977CD7A63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77BD3-F23D-457B-89DB-F468BD153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7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9AA024-80C1-9A8C-7E04-6BE641936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788B0FF-595C-7DD3-FF63-4485810C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FCCFBA-177F-2A9D-D703-6A4D75FD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6926-5915-4B09-AFA8-F4E672E8C4A2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74F16C-2DE6-4394-1A37-59F65146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403371-FE65-31EC-CA89-FBD5FC7A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1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014385-1904-A21D-EAF7-02A6AB2A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393C98-A5EA-60E9-24B8-BA90E61F8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2948B1-55C1-1EFE-C64B-9179985F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8969-EF72-4136-9FA7-E0009FE7B03E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16DE1E-8124-86A7-FF28-F8981703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6A7E3D-DC20-B654-FD53-952393B0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6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6E1ACB1-E334-61C4-7671-B71A9BEB3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AFDF27D-5E11-6817-0994-33B851FC2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E8E8CA-388F-A2C3-94C2-9AD77F38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7421-1921-421B-BE46-FD71BACFC7E8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F0059F-82C7-9DEA-0B07-4DF6A124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AEF681-FA37-B926-C8DF-FDF43E16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2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3B341B-CD39-E5E3-571C-BFD034DF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7FC0FD-52B0-6BF5-B1B1-6D50FD1E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18948E-DE8E-45FC-21FC-72A6CA8B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6B07-892A-4FB9-8B16-0EDE69762A8A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BDA738-D09F-73FF-0C33-A12F9FE3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71BC45-B79D-2903-C39A-23FB543E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0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A8ACF3-BCFC-8093-42AC-CE7B08B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1EF3FB-D802-01FD-A6AA-8A187F18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615821-F33F-9F2F-9A4E-6557AD60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2AC-B6CF-44D0-84AE-3552E918387A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B47CB3-C619-30E6-B5B8-8BF54230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9ADF9A-C8F4-9245-D243-7B835692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4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5A01E1-530D-E5A3-9D7C-E511972F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8D0EC2-6685-9DD8-C8DD-3352BF861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C0D9907-D4E7-4BD1-31AA-BA2AE538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DFA5B0-8235-1FE2-473A-1AED6DB4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31E3-26C2-479B-A3F7-F8F2002857EE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BC6AFC3-B7D0-24C2-CF26-BEC2F6EC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2CD639-3585-226F-E5BE-AA3EC365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3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265491-70AF-BEC9-02D9-D7C08B1D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2D2316-702B-C969-120C-F0A283DC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451E48-DE0D-9D7B-1AF2-8943B67D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A197C5-FE86-3961-9FBF-FCBE3041C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A1191B6-7957-6C9E-6AAA-071AE744A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E194020-D968-D656-98D1-0C1F41BB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CDF9-A8F8-4A48-B130-49639B9714D3}" type="datetime1">
              <a:rPr lang="en-GB" smtClean="0"/>
              <a:t>20/10/2023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9A7BF68-CFBF-2959-49BF-F1C7949A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FCECC85-7B96-0606-3816-1DAC701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2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BDCBBB-0260-8126-0F1E-564F17CD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4418121-AD37-0EBB-D77E-A8B5294A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3A21-E61C-4CA8-AD55-F10E116CB905}" type="datetime1">
              <a:rPr lang="en-GB" smtClean="0"/>
              <a:t>20/10/2023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EF81E0B-ADE3-F23D-7CD5-9D8F1D60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57F54E5-88FB-FF35-6887-C51D1438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AFDB827-8B14-B9C0-DEB7-71E10F98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191C-E47B-4817-8676-72A450D8E20D}" type="datetime1">
              <a:rPr lang="en-GB" smtClean="0"/>
              <a:t>20/10/2023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5A5528B-0D11-1DC3-E132-289DE322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58AF7D-7D16-0E54-4AAA-200C2083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3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A31838-F15E-37E2-C4C7-39DE934C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189FD4-A8EF-AC7A-261B-6AD4B667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2C6A415-CCD1-5349-0539-02331DD1C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DC44AA-8A43-C1B4-F5FD-33E72F25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76A0-CF61-40A0-83FC-C2E1C756462D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2D7CFC-08A8-77A4-5152-32EE869C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CF7C6C-71D5-0E4F-1EE7-DA59A997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BD6318-7184-4929-159D-FDEE9F40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BBEC42E-9A32-5C1C-FD90-A870009D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B4CC349-327A-2E48-2ADC-B9C80FE03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CF92D5-DF24-F92F-2939-673B07B9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F-B0FD-4DF5-91D9-F9C153E88255}" type="datetime1">
              <a:rPr lang="en-GB" smtClean="0"/>
              <a:t>20/10/2023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5A4F44-737E-5AB9-D2F5-F9B96486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C3CEE0-24CC-B4F4-08C4-75749CD7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5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FC6E835-63F7-E7F2-E810-0AD4FABC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065D9F9-2ED4-9099-1575-9C02D3A8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A4DDA2-4DB8-9D0E-C326-9C6AA9A34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AC8A-BC4C-4988-AF09-A47D83178BB7}" type="datetime1">
              <a:rPr lang="en-GB" smtClean="0"/>
              <a:t>20/10/2023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BADF4A-B91D-C6C5-31AB-CD2E92269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B592EA-350B-5379-AA96-FFEB73EA4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3C78-2693-4D8E-BF84-15E7DB165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4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lideshare.net/katerinaaroni/schrodingerdiamantispdf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hyperlink" Target="http://users.sch.gr/kassetas/educ289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8F2BC13E-3C24-4B68-435C-5B3AA6C3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854146"/>
            <a:ext cx="4123143" cy="31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φίσα πορτραίτου επιστήμονα Erwin Schrödinger">
            <a:extLst>
              <a:ext uri="{FF2B5EF4-FFF2-40B4-BE49-F238E27FC236}">
                <a16:creationId xmlns:a16="http://schemas.microsoft.com/office/drawing/2014/main" id="{B07F9585-D8E8-6876-7F6C-7A3776B89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29498" r="20743" b="28803"/>
          <a:stretch/>
        </p:blipFill>
        <p:spPr bwMode="auto">
          <a:xfrm>
            <a:off x="1978541" y="4186573"/>
            <a:ext cx="1642500" cy="11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245EB-290F-3434-529F-F779B16BBC43}"/>
              </a:ext>
            </a:extLst>
          </p:cNvPr>
          <p:cNvSpPr txBox="1"/>
          <p:nvPr/>
        </p:nvSpPr>
        <p:spPr>
          <a:xfrm>
            <a:off x="165462" y="146260"/>
            <a:ext cx="6087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endParaRPr lang="en-GB" sz="4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EA0B87-B034-63EE-C8B6-AB0425D04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41" y="0"/>
            <a:ext cx="5506959" cy="6858000"/>
          </a:xfrm>
          <a:prstGeom prst="rect">
            <a:avLst/>
          </a:prstGeom>
        </p:spPr>
      </p:pic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3C6CC8E6-96F3-61C7-0E78-D0DAE00B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8541" y="6378868"/>
            <a:ext cx="4114800" cy="365125"/>
          </a:xfrm>
        </p:spPr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77D6F7E0-BB9F-CD37-442B-4D9E6122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FF8CF-0010-725D-9D36-564F2D38ADF1}"/>
              </a:ext>
            </a:extLst>
          </p:cNvPr>
          <p:cNvSpPr txBox="1"/>
          <p:nvPr/>
        </p:nvSpPr>
        <p:spPr>
          <a:xfrm>
            <a:off x="562676" y="5322108"/>
            <a:ext cx="4846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b="1" dirty="0">
                <a:solidFill>
                  <a:srgbClr val="C00000"/>
                </a:solidFill>
              </a:rPr>
              <a:t>Μερικές από τις διαφάνειες αυτής της ενότητας είναι από δουλειά του Φυσικού </a:t>
            </a:r>
            <a:r>
              <a:rPr lang="el-GR" altLang="en-US" b="1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Νίκου Διαμαντή</a:t>
            </a:r>
            <a:endParaRPr lang="el-GR" altLang="en-US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36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2D5ED6D-9167-B58F-76E3-BCF908B5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0198B2-93C0-01C7-5908-F7DE6401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411AD-90D1-9B29-9C05-B7136B85B0C7}"/>
                  </a:ext>
                </a:extLst>
              </p:cNvPr>
              <p:cNvSpPr txBox="1"/>
              <p:nvPr/>
            </p:nvSpPr>
            <p:spPr>
              <a:xfrm>
                <a:off x="1399903" y="545019"/>
                <a:ext cx="6096000" cy="5391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Παράδειγμα 1</a:t>
                </a:r>
                <a:r>
                  <a:rPr lang="el-GR" sz="2400" b="1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ο</a:t>
                </a:r>
                <a:r>
                  <a:rPr lang="el-GR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Σε μονοδιάστατο πρόβλημα ενός σώματος, η γραφική παράσταση του τετραγώνου του μέτρου της </a:t>
                </a:r>
                <a:r>
                  <a:rPr lang="el-G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κυματοσυνάρτησης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μια δεδομένη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l-G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είναι αυτή του διπλανού σχήματος. Το </a:t>
                </a:r>
                <a:r>
                  <a:rPr lang="el-G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γραμμοσκιασμένο</a:t>
                </a:r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τμήμα έχει εμβαδόν </a:t>
                </a:r>
                <a14:m>
                  <m:oMath xmlns:m="http://schemas.openxmlformats.org/officeDocument/2006/math">
                    <m:r>
                      <a:rPr lang="el-G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0,30</m:t>
                    </m:r>
                  </m:oMath>
                </a14:m>
                <a:r>
                  <a:rPr lang="el-G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και η γραφική </a:t>
                </a:r>
                <a:r>
                  <a:rPr lang="el-GR" sz="2400" dirty="0"/>
                  <a:t>παράσταση είναι συμμετρική ως προς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/>
                  <a:t>. Ποια η πιθανότητα το σωματίδιο να ανιχνευθεί: </a:t>
                </a:r>
                <a:endParaRPr lang="en-GB" sz="2400" dirty="0"/>
              </a:p>
              <a:p>
                <a:pPr marL="514350" lvl="0" indent="-514350">
                  <a:buFont typeface="+mj-lt"/>
                  <a:buAutoNum type="romanUcPeriod"/>
                </a:pPr>
                <a:r>
                  <a:rPr lang="el-GR" sz="2400" dirty="0"/>
                  <a:t>Στο διάστημα από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sz="2400" dirty="0"/>
                  <a:t> έως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dirty="0"/>
              </a:p>
              <a:p>
                <a:pPr marL="514350" lvl="0" indent="-514350">
                  <a:buFont typeface="+mj-lt"/>
                  <a:buAutoNum type="romanUcPeriod"/>
                </a:pPr>
                <a:r>
                  <a:rPr lang="el-GR" sz="2400" dirty="0"/>
                  <a:t>Στο διάστημα από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sz="2400" dirty="0"/>
                  <a:t> έως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400" dirty="0"/>
              </a:p>
              <a:p>
                <a:pPr marL="514350" lvl="0" indent="-514350">
                  <a:buFont typeface="+mj-lt"/>
                  <a:buAutoNum type="romanUcPeriod"/>
                </a:pPr>
                <a:r>
                  <a:rPr lang="el-GR" sz="2400" dirty="0"/>
                  <a:t>Στο διάστημα από το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l-GR" sz="2400" dirty="0"/>
                  <a:t> έως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/>
                  <a:t>.</a:t>
                </a:r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411AD-90D1-9B29-9C05-B7136B85B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903" y="545019"/>
                <a:ext cx="6096000" cy="5391412"/>
              </a:xfrm>
              <a:prstGeom prst="rect">
                <a:avLst/>
              </a:prstGeom>
              <a:blipFill>
                <a:blip r:embed="rId2"/>
                <a:stretch>
                  <a:fillRect l="-1600" t="-904" r="-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8DC9D4-AEDB-FC62-99AC-007B9C2F3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65" y="2054773"/>
            <a:ext cx="3766935" cy="2002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69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43186B6-4848-8055-CCAA-D53C3513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DCC114-3486-4EF4-6078-EDE95B9F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11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87AB61-9DAA-7E96-A340-6075DEE1C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097" y="1393302"/>
            <a:ext cx="189846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 2</a:t>
            </a:r>
            <a:r>
              <a:rPr kumimoji="0" lang="el-GR" altLang="en-US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kumimoji="0" lang="el-GR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Εικόνα 13">
            <a:extLst>
              <a:ext uri="{FF2B5EF4-FFF2-40B4-BE49-F238E27FC236}">
                <a16:creationId xmlns:a16="http://schemas.microsoft.com/office/drawing/2014/main" id="{DD67E207-4CF4-3921-AA3E-78823BD7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9" y="2070410"/>
            <a:ext cx="2736972" cy="14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8AB60F14-ECE8-7FA1-24E4-FE9FCACF4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097" y="1634238"/>
                <a:ext cx="5983550" cy="4168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Σε μια στάσιμη κατάσταση η πυκνότητα πιθανότητας είναι ανεξάρτητη του χρόνου και δίνεται από το τετράγωνο του μέτρου του χωρικού τμήματος της </a:t>
                </a:r>
                <a:r>
                  <a:rPr kumimoji="0" lang="el-GR" altLang="en-US" sz="2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κυματοσυνάρτησης</a:t>
                </a: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Αν σε μονοδιάστατο πρόβλημα ενός σώματος  η </a:t>
                </a:r>
                <a:r>
                  <a:rPr kumimoji="0" lang="el-GR" altLang="en-US" sz="2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κυματοσυνάρτηση</a:t>
                </a: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ψ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 αυτή του διπλανού σχήματος:</a:t>
                </a: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514350" marR="0" lvl="0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romanUcPeriod"/>
                  <a:tabLst/>
                </a:pP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Να σχεδιάστε ποιοτικά την συνάρτηση  πυκνότητας πιθανότητας  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ψ(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)2</a:t>
                </a:r>
                <a:endPara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514350" lvl="0" indent="-514350">
                  <a:buFont typeface="+mj-lt"/>
                  <a:buAutoNum type="romanUcPeriod"/>
                </a:pP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Ποια η πιθανότητα το σώμα να ανιχνευθεί στο διάστημα από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kumimoji="0" lang="en-US" alt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έως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 typeface="+mj-lt"/>
                  <a:buAutoNum type="romanUcPeriod"/>
                </a:pPr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Ποια η πιθανότητα το σώμα να ανιχνευθεί στη θέση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l-GR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και ποια στη θέση </a:t>
                </a:r>
                <a:r>
                  <a:rPr kumimoji="0" lang="en-US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l-GR" altLang="en-US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l-GR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8AB60F14-ECE8-7FA1-24E4-FE9FCACF4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9097" y="1634238"/>
                <a:ext cx="5983550" cy="4168642"/>
              </a:xfrm>
              <a:prstGeom prst="rect">
                <a:avLst/>
              </a:prstGeom>
              <a:blipFill>
                <a:blip r:embed="rId3"/>
                <a:stretch>
                  <a:fillRect l="-11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56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EC4BBDD-ABE7-B365-1C23-B5BAE3E2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56EA90-15F0-C378-52EE-A6A1D4C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E732F9-8369-AAE0-3C1F-7935F7ADA248}"/>
                  </a:ext>
                </a:extLst>
              </p:cNvPr>
              <p:cNvSpPr txBox="1"/>
              <p:nvPr/>
            </p:nvSpPr>
            <p:spPr>
              <a:xfrm>
                <a:off x="3048000" y="1711027"/>
                <a:ext cx="6096000" cy="3440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Στην κβαντομηχανική ο ορισμός της κατάστασης ενός σώματος με την </a:t>
                </a:r>
                <a:r>
                  <a:rPr lang="el-G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κυματοσυνάρτηση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𝛹</m:t>
                    </m:r>
                  </m:oMath>
                </a14:m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 ελλιπής γιατί δεν μπορούμε να προσδιορίσουμε ταυτόχρονα τη θέση και την ορμή.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 πλήρης στο βαθμό που επιτρέπουν οι νόμοι της φύσης.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 ελλιπής γιατί δεν έχουν αναπτυχθεί συσκευές ακριβούς μέτρησης ακόμα.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Είναι πλήρης γιατί  από την </a:t>
                </a:r>
                <a:r>
                  <a:rPr lang="el-G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κυματοσυνάρτηση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προσδιορίζεται ακριβώς η θέση και η ορμή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Επιλέξτε τη σωστή πρόταση.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E732F9-8369-AAE0-3C1F-7935F7ADA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711027"/>
                <a:ext cx="6096000" cy="3440301"/>
              </a:xfrm>
              <a:prstGeom prst="rect">
                <a:avLst/>
              </a:prstGeom>
              <a:blipFill>
                <a:blip r:embed="rId2"/>
                <a:stretch>
                  <a:fillRect l="-800" t="-1064" r="-600" b="-1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233AB07-4385-8292-AB20-9000FE51A6C2}"/>
              </a:ext>
            </a:extLst>
          </p:cNvPr>
          <p:cNvSpPr txBox="1"/>
          <p:nvPr/>
        </p:nvSpPr>
        <p:spPr>
          <a:xfrm>
            <a:off x="3048000" y="10584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l-GR" altLang="en-US" sz="24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782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36F115-93E1-F129-8256-87D467FD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560" y="619564"/>
            <a:ext cx="2758440" cy="1325563"/>
          </a:xfrm>
        </p:spPr>
        <p:txBody>
          <a:bodyPr/>
          <a:lstStyle/>
          <a:p>
            <a:r>
              <a:rPr kumimoji="0" lang="el-GR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l-GR" altLang="en-US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GB" sz="2800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5CBE046-977A-DA46-5B50-9A32649A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74C4C43-3D73-306C-BE0A-D71D4349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E2B58E-A3FB-C6A3-CF96-09B09FBADF37}"/>
                  </a:ext>
                </a:extLst>
              </p:cNvPr>
              <p:cNvSpPr txBox="1"/>
              <p:nvPr/>
            </p:nvSpPr>
            <p:spPr>
              <a:xfrm>
                <a:off x="3048000" y="2058686"/>
                <a:ext cx="6096000" cy="4310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buFont typeface="+mj-lt"/>
                  <a:buAutoNum type="arabi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Δύο ξεχωριστά και διαχωρισμένα σώματα έχουν ακριβώς την ίδια </a:t>
                </a:r>
                <a:r>
                  <a:rPr lang="el-GR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κυματοσυνάρτηση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𝛹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δηλαδή τα δύο συστήματα είναι ταυτόσημα.  Η </a:t>
                </a:r>
                <a:r>
                  <a:rPr lang="el-GR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κυματοσυνάρτηση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 διάφορη του μηδενός για κάποιο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Αν μετρήσουμε τη θέση για κάθε σώμα, την ίδια χρονική στιγμή, θα βρούμε σίγουρα την ίδια τιμή.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Το γεγονός να βρεθεί η ίδια τιμή της θέσης σε μετρήσεις της θέσης την ίδια χρονική στιγμή είναι λίαν απίθανο.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αβεβαιότητα στη θέση είναι ίδια και για τα δύο σώματα.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Τα σώματα δεν είναι στην ίδια κατάσταση.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Επιλέξτε τις σωστές προτάσεις.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E2B58E-A3FB-C6A3-CF96-09B09FBAD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58686"/>
                <a:ext cx="6096000" cy="4310795"/>
              </a:xfrm>
              <a:prstGeom prst="rect">
                <a:avLst/>
              </a:prstGeom>
              <a:blipFill>
                <a:blip r:embed="rId2"/>
                <a:stretch>
                  <a:fillRect l="-800" t="-849" r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3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F40E93-D653-0087-7B65-7C618272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l-GR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l-GR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l-GR" altLang="en-US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GB" sz="2800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6B4577D-6606-6282-8971-836B47DE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F994A4-17B2-2C98-E5E9-03E6AEC0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14</a:t>
            </a:fld>
            <a:endParaRPr lang="en-GB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C09983-1E77-D12B-F3DE-A4FCE29AC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37151"/>
            <a:ext cx="2407920" cy="11277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494FBE-F7E8-F31D-71DD-6C42B26570FC}"/>
                  </a:ext>
                </a:extLst>
              </p:cNvPr>
              <p:cNvSpPr txBox="1"/>
              <p:nvPr/>
            </p:nvSpPr>
            <p:spPr>
              <a:xfrm>
                <a:off x="760520" y="1806769"/>
                <a:ext cx="6094520" cy="1365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l-GR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κυματοσυνάρτηση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ενός σώματος είναι αυτή του διπλανού σχήματος.</a:t>
                </a:r>
                <a:r>
                  <a:rPr lang="el-G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Τότε η γραφική παράσταση της συνάρτησης της πυκνότητας πιθανότητας έχει τη μορφή της  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494FBE-F7E8-F31D-71DD-6C42B2657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20" y="1806769"/>
                <a:ext cx="6094520" cy="1365758"/>
              </a:xfrm>
              <a:prstGeom prst="rect">
                <a:avLst/>
              </a:prstGeom>
              <a:blipFill>
                <a:blip r:embed="rId3"/>
                <a:stretch>
                  <a:fillRect l="-900" t="-2232" b="-5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95E9E12-4F63-7600-E2D3-033BF977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5" y="3527792"/>
            <a:ext cx="2667841" cy="91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1AD5173D-E58E-5B1B-66ED-279170B96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21" y="3485560"/>
            <a:ext cx="2312709" cy="95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01ECEF-9C50-33B1-5FA3-0A3BE13465B4}"/>
              </a:ext>
            </a:extLst>
          </p:cNvPr>
          <p:cNvSpPr txBox="1"/>
          <p:nvPr/>
        </p:nvSpPr>
        <p:spPr>
          <a:xfrm>
            <a:off x="838199" y="5017985"/>
            <a:ext cx="60945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Επιλέξτε τη σωστή απάντηση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E3C987E3-E4A9-0CE2-9122-C86EBE6D45E1}"/>
              </a:ext>
            </a:extLst>
          </p:cNvPr>
          <p:cNvGrpSpPr/>
          <p:nvPr/>
        </p:nvGrpSpPr>
        <p:grpSpPr>
          <a:xfrm>
            <a:off x="6259171" y="3485560"/>
            <a:ext cx="2103593" cy="953275"/>
            <a:chOff x="8144534" y="3593090"/>
            <a:chExt cx="2411016" cy="1216660"/>
          </a:xfrm>
        </p:grpSpPr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C5FB73BA-BB7C-F4AB-3C11-A4866CF0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4534" y="3593090"/>
              <a:ext cx="2377440" cy="1216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Ορθογώνιο 20">
              <a:extLst>
                <a:ext uri="{FF2B5EF4-FFF2-40B4-BE49-F238E27FC236}">
                  <a16:creationId xmlns:a16="http://schemas.microsoft.com/office/drawing/2014/main" id="{81DB7939-079C-6D71-C9D1-8FA95DE5B5D2}"/>
                </a:ext>
              </a:extLst>
            </p:cNvPr>
            <p:cNvSpPr/>
            <p:nvPr/>
          </p:nvSpPr>
          <p:spPr>
            <a:xfrm>
              <a:off x="9428085" y="3879541"/>
              <a:ext cx="523783" cy="497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BB8D60-90FE-D609-688B-8310885D00AF}"/>
                </a:ext>
              </a:extLst>
            </p:cNvPr>
            <p:cNvSpPr txBox="1"/>
            <p:nvPr/>
          </p:nvSpPr>
          <p:spPr>
            <a:xfrm>
              <a:off x="9951868" y="4151473"/>
              <a:ext cx="60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(γ)</a:t>
              </a:r>
              <a:endParaRPr lang="en-GB" dirty="0"/>
            </a:p>
          </p:txBody>
        </p:sp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979CFF13-BBA6-3A71-922C-51D60355B63C}"/>
              </a:ext>
            </a:extLst>
          </p:cNvPr>
          <p:cNvGrpSpPr/>
          <p:nvPr/>
        </p:nvGrpSpPr>
        <p:grpSpPr>
          <a:xfrm>
            <a:off x="8507686" y="3527792"/>
            <a:ext cx="2189906" cy="911044"/>
            <a:chOff x="8507686" y="3527792"/>
            <a:chExt cx="2189906" cy="911044"/>
          </a:xfrm>
        </p:grpSpPr>
        <p:pic>
          <p:nvPicPr>
            <p:cNvPr id="25" name="Εικόνα 24">
              <a:extLst>
                <a:ext uri="{FF2B5EF4-FFF2-40B4-BE49-F238E27FC236}">
                  <a16:creationId xmlns:a16="http://schemas.microsoft.com/office/drawing/2014/main" id="{82B2B461-7A02-419E-8E3D-95CBADD88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3" r="5394" b="4982"/>
            <a:stretch/>
          </p:blipFill>
          <p:spPr>
            <a:xfrm rot="16200000">
              <a:off x="9147117" y="2888361"/>
              <a:ext cx="911044" cy="218990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689CEB-A8F4-85AD-4AFF-05F1F1C1C5E8}"/>
                </a:ext>
              </a:extLst>
            </p:cNvPr>
            <p:cNvSpPr txBox="1"/>
            <p:nvPr/>
          </p:nvSpPr>
          <p:spPr>
            <a:xfrm>
              <a:off x="10187019" y="3695514"/>
              <a:ext cx="493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(δ)</a:t>
              </a:r>
              <a:endParaRPr lang="en-GB" dirty="0"/>
            </a:p>
          </p:txBody>
        </p:sp>
      </p:grp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25E828EC-3F98-BF40-0EC7-D700CFB8EA93}"/>
              </a:ext>
            </a:extLst>
          </p:cNvPr>
          <p:cNvSpPr/>
          <p:nvPr/>
        </p:nvSpPr>
        <p:spPr>
          <a:xfrm>
            <a:off x="10306975" y="4039002"/>
            <a:ext cx="390617" cy="26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3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4F00F5-A178-72CE-042A-5B066C20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l-GR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l-GR" alt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l-GR" altLang="en-US" sz="32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GB" sz="3200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9B7B400-B672-10B1-DB29-E6421D12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A42CDE-29E2-F576-0D38-8403690D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15</a:t>
            </a:fld>
            <a:endParaRPr lang="en-GB"/>
          </a:p>
        </p:txBody>
      </p:sp>
      <p:pic>
        <p:nvPicPr>
          <p:cNvPr id="4099" name="Εικόνα 14">
            <a:extLst>
              <a:ext uri="{FF2B5EF4-FFF2-40B4-BE49-F238E27FC236}">
                <a16:creationId xmlns:a16="http://schemas.microsoft.com/office/drawing/2014/main" id="{9FEC2F6E-F195-CF10-0B11-C4D9C5CB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55" y="2226837"/>
            <a:ext cx="2880359" cy="184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6455D6E-4BC2-F048-6DE2-3F7F1111B582}"/>
              </a:ext>
            </a:extLst>
          </p:cNvPr>
          <p:cNvSpPr>
            <a:spLocks/>
          </p:cNvSpPr>
          <p:nvPr/>
        </p:nvSpPr>
        <p:spPr>
          <a:xfrm>
            <a:off x="6042660" y="5862320"/>
            <a:ext cx="44958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51FF604-A425-7481-D0DF-AC85FACFF636}"/>
              </a:ext>
            </a:extLst>
          </p:cNvPr>
          <p:cNvSpPr>
            <a:spLocks/>
          </p:cNvSpPr>
          <p:nvPr/>
        </p:nvSpPr>
        <p:spPr>
          <a:xfrm>
            <a:off x="4076700" y="5917565"/>
            <a:ext cx="449580" cy="2743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372EDF-328A-ACA3-0A56-F3230EDE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230576-9F27-D24A-28DC-684BA3FD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8" y="1673094"/>
            <a:ext cx="56368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kumimoji="0" lang="el-GR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κυματοσυνάρτηση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της στάσιμης κατάστασης ενός σώματος που κινείται στον άξονα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είναι αυτή του διπλανού σχήματος.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Χαρακτηρίστε ως σωστές (Σ) ή ως λανθασμένες (Λ) τις παρακάτω προτάσεις: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σώμα είναι περιορισμένο από 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έως στη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πιθανότητα να ανιχνευθεί το σώμα από 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έως 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0,3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 θα ανιχνευθεί το σώμα ποτέ πέραν της θέσης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σε όσα ταυτόσημα  συστήματα (με την ίδια </a:t>
            </a:r>
            <a:r>
              <a:rPr kumimoji="0" lang="el-GR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κυματοσυνάρτηση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και αν μετρήσουμε τη θέση του σώματος.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πιθανότητα να ανιχνευθεί σε μια μικρή περιοχή στη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σχεδόν μηδέν.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πιθανότητα να ανιχνευθεί το σώμα με μια περιοχή εύρους 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/4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είναι μικρότερη από την αντίστοιχη πιθανότητα να ανιχνευθεί σε περιοχή ίδιου  εύρους στη θέση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/8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9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58FEF7-0281-944F-A1B1-40F577EA5540}"/>
              </a:ext>
            </a:extLst>
          </p:cNvPr>
          <p:cNvSpPr txBox="1"/>
          <p:nvPr/>
        </p:nvSpPr>
        <p:spPr>
          <a:xfrm>
            <a:off x="3048838" y="1416223"/>
            <a:ext cx="6094324" cy="317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ΠΗΓΗ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ΣΤΟΙΧΕΙΑ ΚΒΑΝΤΟΜΗΧΑΝΙΚΗΣ </a:t>
            </a:r>
            <a:r>
              <a:rPr lang="el-GR" sz="1800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Γ΄Γενικού</a:t>
            </a: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Λυκείου </a:t>
            </a:r>
            <a:endParaRPr lang="en-GB" sz="1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ΠΡΟΣΑΝΑΤΟΛΙΣΜΟΣ ΘΕΤΙΚΩΝ ΕΠΙΣΤΗΜΩΝ </a:t>
            </a:r>
            <a:endParaRPr lang="en-GB" sz="1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r>
              <a:rPr lang="el-GR" sz="1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ΝΙΚΟΣ  ΔΙΑΜΑΝΤΗΣ</a:t>
            </a:r>
          </a:p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Νικόλαος Γ. Διαμαντής</a:t>
            </a:r>
          </a:p>
          <a:p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ΣΕΕ των ΠΕ04 του ΠΕΚΕΣ Θεσσαλίας</a:t>
            </a:r>
          </a:p>
          <a:p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Νικόλαος Γ. Διαμαντής</a:t>
            </a:r>
          </a:p>
          <a:p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ΣΕΕ των ΠΕ04 του ΠΕΚΕΣ Θεσσαλίας</a:t>
            </a:r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32130" algn="l"/>
                <a:tab pos="692150" algn="l"/>
                <a:tab pos="908685" algn="l"/>
                <a:tab pos="1198245" algn="l"/>
                <a:tab pos="1517650" algn="l"/>
                <a:tab pos="1859915" algn="l"/>
                <a:tab pos="2259330" algn="l"/>
                <a:tab pos="2445385" algn="l"/>
                <a:tab pos="2564130" algn="l"/>
                <a:tab pos="2639695" algn="l"/>
                <a:tab pos="3469640" algn="l"/>
                <a:tab pos="3525520" algn="l"/>
                <a:tab pos="3842385" algn="l"/>
                <a:tab pos="4370070" algn="l"/>
                <a:tab pos="4690745" algn="l"/>
              </a:tabLst>
            </a:pPr>
            <a:endParaRPr lang="el-GR" sz="18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80B5474-33C4-2967-2B3F-989169A1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E043F78-D1D8-B7EF-F385-08FCC998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68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95EB030-C8A1-BC0C-F86D-549C8FD1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9966" cy="780783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κυματοσυνάρτηση.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867F4-FB9C-AA8E-FC67-D7375300B0E4}"/>
              </a:ext>
            </a:extLst>
          </p:cNvPr>
          <p:cNvSpPr txBox="1"/>
          <p:nvPr/>
        </p:nvSpPr>
        <p:spPr>
          <a:xfrm>
            <a:off x="588010" y="4429535"/>
            <a:ext cx="4076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By © </a:t>
            </a:r>
            <a:r>
              <a:rPr lang="en-GB" sz="900" dirty="0" err="1"/>
              <a:t>Mosbatho</a:t>
            </a:r>
            <a:r>
              <a:rPr lang="en-GB" sz="900" dirty="0"/>
              <a:t>, CC BY 4.0, https://commons.wikimedia.org/w/index.php?curid=107895350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C39C88CE-D836-0A7E-584A-05CA554B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2" y="5674131"/>
            <a:ext cx="7527935" cy="13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Πάπυρος: Οριζόντιος 2">
            <a:extLst>
              <a:ext uri="{FF2B5EF4-FFF2-40B4-BE49-F238E27FC236}">
                <a16:creationId xmlns:a16="http://schemas.microsoft.com/office/drawing/2014/main" id="{9E6321E7-2D3F-3DF6-F81D-0ABF4157032B}"/>
              </a:ext>
            </a:extLst>
          </p:cNvPr>
          <p:cNvSpPr/>
          <p:nvPr/>
        </p:nvSpPr>
        <p:spPr>
          <a:xfrm>
            <a:off x="140144" y="928440"/>
            <a:ext cx="4523921" cy="38241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A7E25-A928-060F-2A05-203C8E6C2B55}"/>
              </a:ext>
            </a:extLst>
          </p:cNvPr>
          <p:cNvSpPr txBox="1"/>
          <p:nvPr/>
        </p:nvSpPr>
        <p:spPr>
          <a:xfrm>
            <a:off x="838200" y="5870139"/>
            <a:ext cx="6387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CA01D15A-05BB-BCC7-84EA-8604700F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pic>
        <p:nvPicPr>
          <p:cNvPr id="5" name="Picture 8" descr="απροσδιόριστος">
            <a:extLst>
              <a:ext uri="{FF2B5EF4-FFF2-40B4-BE49-F238E27FC236}">
                <a16:creationId xmlns:a16="http://schemas.microsoft.com/office/drawing/2014/main" id="{92D1D0A9-311A-A4C3-1E41-99EDD5870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635" r="4298" b="2051"/>
          <a:stretch/>
        </p:blipFill>
        <p:spPr bwMode="auto">
          <a:xfrm>
            <a:off x="674539" y="1463002"/>
            <a:ext cx="3455129" cy="26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4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4499-054E-51E9-B78C-0242CA80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07" y="538828"/>
            <a:ext cx="10862187" cy="1089529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b="1" i="1" dirty="0">
                <a:solidFill>
                  <a:srgbClr val="FF0000"/>
                </a:solidFill>
              </a:rPr>
              <a:t>. </a:t>
            </a:r>
            <a:r>
              <a:rPr lang="el-G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Αναζήτηση κυματικής εξίσωσης, θεωρία του </a:t>
            </a:r>
            <a:r>
              <a:rPr lang="en-US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Schrodinger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896" y="1879921"/>
                <a:ext cx="11293327" cy="3949232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l-G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αρχή αβεβαιότητας του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Heisenberg </a:t>
                </a:r>
                <a:r>
                  <a:rPr lang="el-G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δε επιτρέπει την περιγραφή της κατάστασης με το ζεύγος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l-G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l-G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l-G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l-G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(ή ορμή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l-G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l-G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l-G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διότι αυτά τα φυσικά  μεγέθη  δεν είναι ταυτόχρονα μετρήσιμα. Πώς ορίζεται η κατάσταση στην κβαντική φυσική;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Αναζητώντας μια κυματική εξίσωση για τα υλικά κύματα 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Broglie, </a:t>
                </a: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ο 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Schrödinger </a:t>
                </a: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διατύπωσε την αντίστοιχη θεωρία (1926)</a:t>
                </a:r>
                <a:r>
                  <a:rPr kumimoji="0" lang="el-GR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με την 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πεπ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οίθηση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ότι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ο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κυμ</a:t>
                </a: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ατικό</a:t>
                </a:r>
                <a:r>
                  <a:rPr lang="el-GR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ς χαρακτήρας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των σωματιδίων είναι το κλειδί της κβαντικής θεωρίας</a:t>
                </a: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και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ότι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το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σωμ</a:t>
                </a: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ατίδιο-κύμα 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μπορεί να περιγραφεί στη γλώσσα των μαθηματικών</a:t>
                </a: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.</a:t>
                </a:r>
              </a:p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</a:t>
                </a: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Ο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Schrödinger 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ήταν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εκείνος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π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ου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μετέτρεψε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τις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ασα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φείς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α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κόμ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 ιδέες για κύματα ηλεκτρονίων σε έναν συνεπή μαθηματικό φορμαλισμό, ο οποίος εφαρμόστηκε αμέσως και με μεγάλη επιτυχία στα ηλεκτρόνια και όχι μόνο σ΄ αυτά. </a:t>
                </a:r>
                <a:endParaRPr lang="el-GR" altLang="en-US" sz="4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Στη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δική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του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π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ρότ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αση, κάθε κατάσταση ενός συστήματος περιγράφεται από μια ποσότητα η οποία </a:t>
                </a: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λέγετ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αι </a:t>
                </a: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Κυματοσυνάρτηση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και συμβολίζεται με το ελληνικό γράμμα</a:t>
                </a:r>
                <a:r>
                  <a:rPr lang="en-US" altLang="en-US" sz="48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</a:t>
                </a: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Ψ</a:t>
                </a:r>
                <a:endParaRPr lang="el-GR" altLang="en-US" sz="4800" b="1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l-GR" altLang="en-US" sz="4800" b="1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Ο π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υρήν</a:t>
                </a: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ας της προσέγγισης ήταν μια εξίσωση η οποία υπαγόρευε το </a:t>
                </a:r>
                <a:r>
                  <a:rPr lang="en-US" altLang="en-US" sz="4800" b="1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πώς</a:t>
                </a:r>
                <a:r>
                  <a:rPr lang="en-US" altLang="en-US" sz="4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θα διαδίδεται κάθε κύμα στον χώρο και στον χρόνο, και το υπαγόρευε μέσα από την κυματοσυνάρτηση του σωματιδίου. </a:t>
                </a:r>
                <a:endParaRPr lang="el-GR" altLang="en-US" sz="4800" b="1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l-GR" altLang="en-US" sz="4800" b="1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Από μα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θημ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ατική σκοπιά η εξίσωση αυτή ήταν σαν εκείνες που χρησιμοποιούσε η Φυσική</a:t>
                </a:r>
                <a:r>
                  <a:rPr lang="en-US" altLang="en-US" sz="48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 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τον 19ο αιώνα για τη διάδοση των κυμάτων.  Η παραπ</a:t>
                </a:r>
                <a:r>
                  <a:rPr lang="en-US" alt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έρ</a:t>
                </a:r>
                <a:r>
                  <a:rPr lang="en-US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α επεξεργασία οδηγεί στη μορφή</a:t>
                </a:r>
                <a:r>
                  <a:rPr lang="el-GR" alt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  <a:endParaRPr lang="en-US" altLang="en-US" sz="4800" dirty="0"/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None/>
                  <a:tabLst/>
                  <a:defRPr/>
                </a:pPr>
                <a:endParaRPr kumimoji="0" lang="el-G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Λύση της εξίσωσης είναι η κυματοσυνάρτηση </a:t>
                </a:r>
                <a14:m>
                  <m:oMath xmlns:m="http://schemas.openxmlformats.org/officeDocument/2006/math">
                    <m:r>
                      <a:rPr kumimoji="0" lang="el-GR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𝛹</m:t>
                    </m:r>
                    <m:d>
                      <m:dPr>
                        <m:ctrlP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kumimoji="0" lang="el-G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Στην ειδική περίπτωση που το δυναμικό είναι ανεξάρτητο του χρόνου(στάσιμες καταστάσεις), η κυματοσυνάρτηση έχει τη μορφή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𝛹</m:t>
                      </m:r>
                      <m:d>
                        <m:dPr>
                          <m:ctrlPr>
                            <a:rPr kumimoji="0" lang="el-GR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l-GR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kumimoji="0" lang="el-GR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kumimoji="0" lang="el-GR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l-GR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l-GR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el-GR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kumimoji="0" lang="el-GR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kumimoji="0" lang="el-GR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0" lang="en-US" sz="4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el-G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Η </a:t>
                </a:r>
                <a14:m>
                  <m:oMath xmlns:m="http://schemas.openxmlformats.org/officeDocument/2006/math">
                    <m:r>
                      <a:rPr kumimoji="0" lang="el-GR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l-GR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λέγεται </a:t>
                </a:r>
                <a:r>
                  <a:rPr kumimoji="0" lang="el-GR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ιδιοσυνάρτηση</a:t>
                </a:r>
                <a:r>
                  <a:rPr kumimoji="0" lang="el-G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l-G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ορθότητα της έχει ελεγχθεί σε πλείστα πειράματα.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96" y="1879921"/>
                <a:ext cx="11293327" cy="3949232"/>
              </a:xfrm>
              <a:prstGeom prst="rect">
                <a:avLst/>
              </a:prstGeom>
              <a:blipFill>
                <a:blip r:embed="rId2"/>
                <a:stretch>
                  <a:fillRect t="-617" b="-154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Erwin SchrÖdinger - Abecedário da Educação - Blog">
            <a:extLst>
              <a:ext uri="{FF2B5EF4-FFF2-40B4-BE49-F238E27FC236}">
                <a16:creationId xmlns:a16="http://schemas.microsoft.com/office/drawing/2014/main" id="{1A678D5E-92AB-7EF6-FE82-D01FC279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90" y="412624"/>
            <a:ext cx="1443214" cy="1341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CD0FCD2-17CC-5EBD-C043-0A29FCA5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5" y="4125822"/>
            <a:ext cx="4005614" cy="8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Θέση υποσέλιδου 13">
            <a:extLst>
              <a:ext uri="{FF2B5EF4-FFF2-40B4-BE49-F238E27FC236}">
                <a16:creationId xmlns:a16="http://schemas.microsoft.com/office/drawing/2014/main" id="{40F3B46E-51B4-D9AA-9601-34FEC40D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4499-054E-51E9-B78C-0242CA80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07" y="538828"/>
            <a:ext cx="10862187" cy="1089529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b="1" i="1" dirty="0">
                <a:solidFill>
                  <a:srgbClr val="FF0000"/>
                </a:solidFill>
              </a:rPr>
              <a:t>. </a:t>
            </a:r>
            <a:r>
              <a:rPr lang="el-G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Ανεξάρτητη του χρόνου εξίσωσης, του </a:t>
            </a:r>
            <a:r>
              <a:rPr lang="en-US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Schrodinger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(μια διάσταση)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304" y="2137532"/>
                <a:ext cx="4769023" cy="3450468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Για προβλήματα μιας διάστασης  με δυναμικό ανεξάρτητο του χρόνου η εξίσωση του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Schrödinger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έχει τη διπλανή μορφή.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Λύση της εξίσωσης είναι οι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ιδιοκαταστάσεις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ιδιοσυναρτήσεις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οι αντίστοιχες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ιδιοκαταστάσεις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της ενέργειας)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4" y="2137532"/>
                <a:ext cx="4769023" cy="3450468"/>
              </a:xfrm>
              <a:prstGeom prst="rect">
                <a:avLst/>
              </a:prstGeom>
              <a:blipFill>
                <a:blip r:embed="rId2"/>
                <a:stretch>
                  <a:fillRect l="-1151" t="-10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Θέση περιεχομένου 7">
            <a:extLst>
              <a:ext uri="{FF2B5EF4-FFF2-40B4-BE49-F238E27FC236}">
                <a16:creationId xmlns:a16="http://schemas.microsoft.com/office/drawing/2014/main" id="{31A81C82-11B4-D182-F7FE-88D784754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2" y="2137532"/>
            <a:ext cx="6217840" cy="2192904"/>
          </a:xfrm>
          <a:prstGeom prst="rect">
            <a:avLst/>
          </a:prstGeom>
        </p:spPr>
      </p:pic>
      <p:pic>
        <p:nvPicPr>
          <p:cNvPr id="2050" name="Picture 2" descr="Erwin SchrÖdinger - Abecedário da Educação - Blog">
            <a:extLst>
              <a:ext uri="{FF2B5EF4-FFF2-40B4-BE49-F238E27FC236}">
                <a16:creationId xmlns:a16="http://schemas.microsoft.com/office/drawing/2014/main" id="{1E57C197-6A75-4E93-FA58-8FC192A1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486" y="286421"/>
            <a:ext cx="1443214" cy="1341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874C3DCE-3330-7906-855D-81056C77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4499-054E-51E9-B78C-0242CA80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b="1" i="1" dirty="0">
                <a:solidFill>
                  <a:srgbClr val="FF0000"/>
                </a:solidFill>
              </a:rPr>
              <a:t>. </a:t>
            </a:r>
            <a:br>
              <a:rPr lang="el-GR" b="1" i="1" dirty="0">
                <a:solidFill>
                  <a:srgbClr val="FF0000"/>
                </a:solidFill>
              </a:rPr>
            </a:b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της κυματοσυνάρτησης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147" y="1542128"/>
                <a:ext cx="6621240" cy="3773741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 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Έξι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μήνες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α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ργότερ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α (1926) ο </a:t>
                </a:r>
                <a:r>
                  <a:rPr lang="en-US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Max Born 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(Μαξ Μπορν) </a:t>
                </a:r>
                <a:r>
                  <a:rPr lang="el-GR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για 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να 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ερμηνευθεί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η α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ινιγμ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ατική Κυματοσυνάρτηση</a:t>
                </a:r>
                <a:r>
                  <a:rPr lang="el-GR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Ψ </a:t>
                </a:r>
                <a:r>
                  <a:rPr lang="el-GR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«τόλμησε» να διατυπώσει</a:t>
                </a:r>
                <a:r>
                  <a:rPr lang="el-GR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την πρόταση ότι η Ψ είναι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«συνάρτηση που θα μπορούσε να 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οδηγήσει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στην</a:t>
                </a:r>
                <a:r>
                  <a:rPr lang="el-GR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ΠΙΘΑΝΟΤΗΤΑ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».  Υπ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οστήριξε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ότι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το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 |Ψ|2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έδινε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την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π</a:t>
                </a:r>
                <a:r>
                  <a:rPr lang="en-US" alt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ιθ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ανότητα του «να βρεθεί το σωματίδιο σε ορισμένο χώρο σε μια ορισμένη χρονική στιγμή».</a:t>
                </a:r>
                <a:endParaRPr lang="el-GR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΄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Ετσι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οι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Born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Bohr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Heisenberg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και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Jordan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(1927) διατύπωσαν την ερμηνεία για την </a:t>
                </a:r>
                <a:r>
                  <a:rPr kumimoji="0" lang="el-G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κυματοσυνάρτηση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𝛹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που είναι αποδεκτή μέχρι σήμερα και αναφέρεται ως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ερμηνεία της Κοπεγχάγης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ο τετράγωνο του μέτρου της κυματοσυνάρτησης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𝜳</m:t>
                            </m:r>
                            <m: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kumimoji="0" lang="el-GR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0" lang="el-GR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l-G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εκφράζει την πυκνότητα πιθανότητας να ανιχνευθεί το σωματίδιο στη θέση </a:t>
                </a:r>
                <a14:m>
                  <m:oMath xmlns:m="http://schemas.openxmlformats.org/officeDocument/2006/math">
                    <m:r>
                      <a:rPr kumimoji="0" lang="el-G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l-G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l-G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kumimoji="0" lang="el-G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 την δεδομένη χρονική στιγμή </a:t>
                </a: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πιθανότητα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𝑑𝑃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να ανιχνευθεί σε στοιχειώδη όγκο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𝑑𝑉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στο οποίο περιέχεται το σημείο </a:t>
                </a:r>
                <a14:m>
                  <m:oMath xmlns:m="http://schemas.openxmlformats.org/officeDocument/2006/math"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δίνεται από τη σχέση:</a:t>
                </a: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𝑑𝑃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𝛹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𝑑𝑉</m:t>
                      </m:r>
                    </m:oMath>
                  </m:oMathPara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47" y="1542128"/>
                <a:ext cx="6621240" cy="3773741"/>
              </a:xfrm>
              <a:prstGeom prst="rect">
                <a:avLst/>
              </a:prstGeom>
              <a:blipFill>
                <a:blip r:embed="rId3"/>
                <a:stretch>
                  <a:fillRect l="-184" t="-969" r="-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Θέση περιεχομένου 4">
                <a:extLst>
                  <a:ext uri="{FF2B5EF4-FFF2-40B4-BE49-F238E27FC236}">
                    <a16:creationId xmlns:a16="http://schemas.microsoft.com/office/drawing/2014/main" id="{17CFDA80-E72A-D441-CE77-FD4DB5FABC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3765" y="5135156"/>
                <a:ext cx="3807980" cy="14019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71000"/>
                </a:schemeClr>
              </a:solidFill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𝛹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l-G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l-G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Συνθήκη κανονικοποίησης.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l-G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Θέση περιεχομένου 4">
                <a:extLst>
                  <a:ext uri="{FF2B5EF4-FFF2-40B4-BE49-F238E27FC236}">
                    <a16:creationId xmlns:a16="http://schemas.microsoft.com/office/drawing/2014/main" id="{17CFDA80-E72A-D441-CE77-FD4DB5FAB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65" y="5135156"/>
                <a:ext cx="3807980" cy="1401907"/>
              </a:xfrm>
              <a:prstGeom prst="rect">
                <a:avLst/>
              </a:prstGeom>
              <a:blipFill>
                <a:blip r:embed="rId4"/>
                <a:stretch>
                  <a:fillRect l="-9936" t="-3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sunny on Twitter: &quot;The standard quantum theory as developed by Niels Bohr,  W. Heisenberg, Schrödinger and others in the 1920s is fine for describing  the workings of individual particles in isolation and">
            <a:extLst>
              <a:ext uri="{FF2B5EF4-FFF2-40B4-BE49-F238E27FC236}">
                <a16:creationId xmlns:a16="http://schemas.microsoft.com/office/drawing/2014/main" id="{C71B0F7C-AB38-49D5-824F-5CACBB87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87" y="112356"/>
            <a:ext cx="2450568" cy="27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Βέρνερ Χάιζενμπεργκ και Νιλς Μπορ">
            <a:extLst>
              <a:ext uri="{FF2B5EF4-FFF2-40B4-BE49-F238E27FC236}">
                <a16:creationId xmlns:a16="http://schemas.microsoft.com/office/drawing/2014/main" id="{AA130F80-30E6-DDA7-B561-02581852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895" y="112356"/>
            <a:ext cx="2329642" cy="18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x Born - Wikipedia">
            <a:extLst>
              <a:ext uri="{FF2B5EF4-FFF2-40B4-BE49-F238E27FC236}">
                <a16:creationId xmlns:a16="http://schemas.microsoft.com/office/drawing/2014/main" id="{3187ADB1-40C3-108C-E25E-ACF2E147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11" y="2000785"/>
            <a:ext cx="2216195" cy="2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2D923-96EB-62C6-C9AA-CAB3FF308374}"/>
              </a:ext>
            </a:extLst>
          </p:cNvPr>
          <p:cNvSpPr txBox="1"/>
          <p:nvPr/>
        </p:nvSpPr>
        <p:spPr>
          <a:xfrm>
            <a:off x="9782117" y="4823638"/>
            <a:ext cx="2159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Max Born</a:t>
            </a:r>
            <a:endParaRPr lang="en-GB" sz="1100" dirty="0"/>
          </a:p>
        </p:txBody>
      </p:sp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58C65A6B-00D8-D149-C452-A13390A4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4499-054E-51E9-B78C-0242CA80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b="1" i="1" dirty="0">
                <a:solidFill>
                  <a:srgbClr val="FF0000"/>
                </a:solidFill>
              </a:rPr>
              <a:t>.</a:t>
            </a:r>
            <a:br>
              <a:rPr lang="el-GR" b="1" i="1" dirty="0">
                <a:solidFill>
                  <a:srgbClr val="FF0000"/>
                </a:solidFill>
              </a:rPr>
            </a:br>
            <a:r>
              <a:rPr lang="el-GR" b="1" i="1" dirty="0">
                <a:solidFill>
                  <a:srgbClr val="FF0000"/>
                </a:solidFill>
              </a:rPr>
              <a:t> </a:t>
            </a: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της κυματοσυνάρτησης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303" y="2137531"/>
                <a:ext cx="6496223" cy="3773741"/>
              </a:xfrm>
              <a:prstGeom prst="rect">
                <a:avLst/>
              </a:prstGeom>
              <a:ln w="28575">
                <a:noFill/>
              </a:ln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Για μονοδιάστατο πρόβλημα το τετράγωνο του μέτρου της κυματοσυνάρτησης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𝛹</m:t>
                            </m:r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εκφράζει την πυκνότητα πιθανότητας να ανιχνευθεί το σωματίδιο στο σημείο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Η πιθανότητα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𝑑𝑃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σε μια μέτρηση τη στιγμή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να ανιχνευθεί το σωματίδιο σε ένα διάστημα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γύρω από τη θέση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δίνεται από τη σχέση: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𝑑𝑃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 </m:t>
                      </m:r>
                      <m:sSup>
                        <m:sSup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𝛹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Είναι: </a:t>
                </a:r>
                <a:br>
                  <a:rPr kumimoji="0" lang="el-G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limLoc m:val="subSup"/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𝛹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kumimoji="0" lang="el-G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kumimoji="0" lang="el-G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𝛹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kumimoji="0" lang="el-G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kumimoji="0" 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συνθήκη </a:t>
                </a:r>
                <a:r>
                  <a:rPr kumimoji="0" lang="el-GR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κανονικοποίησης</a:t>
                </a:r>
                <a:r>
                  <a:rPr lang="el-GR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/>
                  <a:t>και οι </a:t>
                </a:r>
                <a:r>
                  <a:rPr lang="el-GR" sz="2000" dirty="0" err="1"/>
                  <a:t>κυματοσυναρτήσεις</a:t>
                </a:r>
                <a:r>
                  <a:rPr lang="el-GR" sz="2000" dirty="0"/>
                  <a:t> που την ικανοποιούν ονομάζονται </a:t>
                </a:r>
                <a:r>
                  <a:rPr lang="el-GR" sz="2000" b="1" dirty="0" err="1"/>
                  <a:t>κανονικοποιημένες</a:t>
                </a:r>
                <a:r>
                  <a:rPr lang="el-GR" sz="2000" b="1" dirty="0"/>
                  <a:t>)</a:t>
                </a:r>
                <a:r>
                  <a:rPr lang="el-GR" dirty="0"/>
                  <a:t>.</a:t>
                </a:r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3" y="2137531"/>
                <a:ext cx="6496223" cy="3773741"/>
              </a:xfrm>
              <a:prstGeom prst="rect">
                <a:avLst/>
              </a:prstGeom>
              <a:blipFill>
                <a:blip r:embed="rId2"/>
                <a:stretch>
                  <a:fillRect l="-938" t="-9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Θέση περιεχομένου 5">
            <a:extLst>
              <a:ext uri="{FF2B5EF4-FFF2-40B4-BE49-F238E27FC236}">
                <a16:creationId xmlns:a16="http://schemas.microsoft.com/office/drawing/2014/main" id="{C7351C47-1CE3-CC67-375F-5B04CDC0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70" y="1449634"/>
            <a:ext cx="3623299" cy="3198813"/>
          </a:xfrm>
          <a:prstGeom prst="rect">
            <a:avLst/>
          </a:prstGeom>
        </p:spPr>
      </p:pic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2DF7B0A5-0D55-D624-B9E8-618374BB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Θέση υποσέλιδου 11">
            <a:extLst>
              <a:ext uri="{FF2B5EF4-FFF2-40B4-BE49-F238E27FC236}">
                <a16:creationId xmlns:a16="http://schemas.microsoft.com/office/drawing/2014/main" id="{254BAE27-8D66-886F-B2A4-A203434C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11C15B-E073-EAB6-0670-AA552BB4A3A0}"/>
              </a:ext>
            </a:extLst>
          </p:cNvPr>
          <p:cNvSpPr txBox="1"/>
          <p:nvPr/>
        </p:nvSpPr>
        <p:spPr>
          <a:xfrm>
            <a:off x="795737" y="1731615"/>
            <a:ext cx="510629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Σύμφωνα με την απρόσμενη πρότασ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του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τα κύματα ηλεκτρονίων δεν είναι κύματα κάποιου άγνωστου χωρίς περιεχόμενο πράγματος. 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φυσική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τους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υπ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όστ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αση έγκειται στο ότι οι τιμές της Κυματοσυνάρτηση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για κάποιο σημείο του χώρου, μας οδηγούν στην πιθανότητα τού να βρίσκεται το ηλεκτρόνιο στην περιοχή του σημείου αυτού. Τα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κύμ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ατα των ηλεκτρονίων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ήταν κύματα πιθανότητας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     Η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θεώρηση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α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υτή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οδηγούσε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στην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οικοδόμηση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μι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ας νέας επιστήμης, μιας νέας Μηχανικής, θεμελιωμένης πάνω στην εξίσωση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Schrödinger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 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της</a:t>
            </a:r>
            <a:r>
              <a:rPr lang="el-GR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πιο διάσημης εξίσωσης </a:t>
            </a:r>
            <a:r>
              <a:rPr lang="el-GR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της ιστορίας,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η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οποία όμως 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δεν προβλέπει τα φαινόμενα, αλλά το  μόνο  που μπορεί να κάνει είναι 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«να μιλάει για την  πιθανότητα να συμβούν».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9221" name="Picture 5" descr="Το συνέδριο Solvay του 1927">
            <a:extLst>
              <a:ext uri="{FF2B5EF4-FFF2-40B4-BE49-F238E27FC236}">
                <a16:creationId xmlns:a16="http://schemas.microsoft.com/office/drawing/2014/main" id="{C73C2E54-A57C-2B6D-B0CD-C5C46EE7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41" y="1731615"/>
            <a:ext cx="4657040" cy="40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E9902-D5F2-5F05-93C0-C187D4D835BC}"/>
              </a:ext>
            </a:extLst>
          </p:cNvPr>
          <p:cNvSpPr txBox="1"/>
          <p:nvPr/>
        </p:nvSpPr>
        <p:spPr>
          <a:xfrm>
            <a:off x="638718" y="140404"/>
            <a:ext cx="673744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sz="4000" b="1" i="1" dirty="0">
                <a:solidFill>
                  <a:srgbClr val="FF0000"/>
                </a:solidFill>
              </a:rPr>
              <a:t>. </a:t>
            </a:r>
            <a:br>
              <a:rPr lang="el-GR" sz="3600" b="1" i="1" dirty="0">
                <a:solidFill>
                  <a:srgbClr val="FF0000"/>
                </a:solidFill>
              </a:rPr>
            </a:br>
            <a:r>
              <a:rPr lang="el-GR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της </a:t>
            </a:r>
            <a:r>
              <a:rPr lang="el-GR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κυματοσυνάρτησης</a:t>
            </a:r>
            <a:endParaRPr lang="en-GB" sz="3600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E0F0B4E-EC3E-F7EA-8297-0826B138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F83360E-9E2C-85DE-B29D-219592C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3C78-2693-4D8E-BF84-15E7DB165C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3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4499-054E-51E9-B78C-0242CA80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b="1" i="1" dirty="0">
                <a:solidFill>
                  <a:srgbClr val="FF0000"/>
                </a:solidFill>
              </a:rPr>
              <a:t> </a:t>
            </a:r>
            <a:br>
              <a:rPr lang="el-GR" b="1" i="1" dirty="0">
                <a:solidFill>
                  <a:srgbClr val="FF0000"/>
                </a:solidFill>
              </a:rPr>
            </a:br>
            <a:r>
              <a:rPr lang="el-GR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…και Χημεία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κειμένου 14">
            <a:extLst>
              <a:ext uri="{FF2B5EF4-FFF2-40B4-BE49-F238E27FC236}">
                <a16:creationId xmlns:a16="http://schemas.microsoft.com/office/drawing/2014/main" id="{E8E0CF90-73AE-EF9B-FE2E-1E4449914640}"/>
              </a:ext>
            </a:extLst>
          </p:cNvPr>
          <p:cNvSpPr txBox="1">
            <a:spLocks/>
          </p:cNvSpPr>
          <p:nvPr/>
        </p:nvSpPr>
        <p:spPr>
          <a:xfrm>
            <a:off x="611008" y="1523699"/>
            <a:ext cx="6801714" cy="4720084"/>
          </a:xfrm>
          <a:prstGeom prst="rect">
            <a:avLst/>
          </a:prstGeom>
          <a:ln w="28575">
            <a:noFill/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Στη χημεία, οι αντίστοιχες κυματοσυναρτήσεις για το ηλεκτρόνιο στο άτομο, λέγονται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ατομικά τροχιακά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Η απεικόνισή τους στο χώρο γίνεται  με την τιμή της πυκνότητας πιθανότητας. Η τιμή της πυκνότητας πιθανότητας σε κάποιο σημείο  αντιστοιχίζεται με την ένταση του χρώματος σε εκείνο το σημείο. Όσο πιο «πυκνό» είναι το μαύρο τόσο μεγαλύτερη είναι η τιμή της πυκνότητας πιθανότητας σε εκείνη την περιοχή. Για χάριν απλούστευσης αυτή η αναπαράσταση λέγεται και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τροχιακό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και περιέχει το χώρο στον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οποίο το ηλεκτρόνιο ανιχνεύεται με πιθανότητα 90 % έως 95 %.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Δίπλα είναι η σχηματική παρουσίαση ορισμένων τροχιακών. Όπου είναι πιο σκούρο, η πιθανότητα να βρεθεί εκεί το ηλεκτρόνιο είναι μεγαλύτερη.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Θέση περιεχομένου 7">
            <a:extLst>
              <a:ext uri="{FF2B5EF4-FFF2-40B4-BE49-F238E27FC236}">
                <a16:creationId xmlns:a16="http://schemas.microsoft.com/office/drawing/2014/main" id="{E004DDBD-34B7-1695-B5E0-259ADDEC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16" y="1242329"/>
            <a:ext cx="4166465" cy="5615671"/>
          </a:xfrm>
          <a:prstGeom prst="rect">
            <a:avLst/>
          </a:prstGeom>
        </p:spPr>
      </p:pic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3776622-66F1-4A1F-1484-485CA53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B4499-054E-51E9-B78C-0242CA80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Κυματοσυνάρτηση</a:t>
            </a:r>
            <a:r>
              <a:rPr lang="el-GR" b="1" i="1" dirty="0">
                <a:solidFill>
                  <a:srgbClr val="FF0000"/>
                </a:solidFill>
              </a:rPr>
              <a:t> </a:t>
            </a:r>
            <a:r>
              <a:rPr lang="el-GR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Κατάσταση στην κβαντομηχανική.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878B142-64F6-18B7-83FC-91A5DFF8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0EE00-2077-49F2-9FE7-3CC96C6B1F8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3BEA801-9FA6-4B12-01D1-03E29044E986}"/>
              </a:ext>
            </a:extLst>
          </p:cNvPr>
          <p:cNvSpPr/>
          <p:nvPr/>
        </p:nvSpPr>
        <p:spPr>
          <a:xfrm>
            <a:off x="0" y="0"/>
            <a:ext cx="12192000" cy="32961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275FA-808E-3F01-62B3-9672B6E7250C}"/>
              </a:ext>
            </a:extLst>
          </p:cNvPr>
          <p:cNvSpPr txBox="1"/>
          <p:nvPr/>
        </p:nvSpPr>
        <p:spPr>
          <a:xfrm>
            <a:off x="2979268" y="0"/>
            <a:ext cx="2955636" cy="329616"/>
          </a:xfrm>
          <a:prstGeom prst="rect">
            <a:avLst/>
          </a:prstGeom>
          <a:solidFill>
            <a:srgbClr val="00006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Ιστορική αναδρομή - Ύλη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E0839-3C17-5821-5B58-2879E1ECB9AD}"/>
              </a:ext>
            </a:extLst>
          </p:cNvPr>
          <p:cNvSpPr txBox="1"/>
          <p:nvPr/>
        </p:nvSpPr>
        <p:spPr>
          <a:xfrm>
            <a:off x="5934904" y="0"/>
            <a:ext cx="2955636" cy="329616"/>
          </a:xfrm>
          <a:prstGeom prst="rect">
            <a:avLst/>
          </a:prstGeom>
          <a:solidFill>
            <a:srgbClr val="000066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Παλαιά Κβαντική Φυσική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EA89C-C3AE-F236-1A48-54973432457A}"/>
              </a:ext>
            </a:extLst>
          </p:cNvPr>
          <p:cNvSpPr txBox="1"/>
          <p:nvPr/>
        </p:nvSpPr>
        <p:spPr>
          <a:xfrm>
            <a:off x="8890540" y="0"/>
            <a:ext cx="2955636" cy="329616"/>
          </a:xfrm>
          <a:prstGeom prst="rect">
            <a:avLst/>
          </a:prstGeom>
          <a:solidFill>
            <a:srgbClr val="0000CC"/>
          </a:solidFill>
          <a:ln w="190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Στοιχεία Κβαντομηχανικής</a:t>
            </a:r>
          </a:p>
        </p:txBody>
      </p:sp>
      <p:pic>
        <p:nvPicPr>
          <p:cNvPr id="15" name="Εικόνα 14">
            <a:hlinkClick r:id="" action="ppaction://noaction"/>
            <a:extLst>
              <a:ext uri="{FF2B5EF4-FFF2-40B4-BE49-F238E27FC236}">
                <a16:creationId xmlns:a16="http://schemas.microsoft.com/office/drawing/2014/main" id="{B5FF9AB0-65A0-0FEF-980C-F99500EB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12" y="33020"/>
            <a:ext cx="305492" cy="305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221" y="1636266"/>
                <a:ext cx="5027252" cy="47200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Ατομικό τροχιακό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Ψ</m:t>
                    </m:r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&gt;</m:t>
                    </m:r>
                    <m: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=|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𝑙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&gt;</m:t>
                    </m:r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είναι μια κατάσταση. Τί πληροφορίες δίνει;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Σύνδεση κατάστασης με μέτρηση.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E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l-G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kumimoji="0" lang="el-G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ℏ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και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Ποια είναι η τιμή της συνιστώσας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;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Τι είναι η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Ψ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&gt;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και τι 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Ψ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x)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7000"/>
                  </a:lnSpc>
                  <a:spcBef>
                    <a:spcPts val="1000"/>
                  </a:spcBef>
                  <a:spcAft>
                    <a:spcPts val="80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Μπορεί να υπάρχει κατάσταση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x</m:t>
                    </m:r>
                    <m:r>
                      <a: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p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&gt;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Θέση κειμένου 14">
                <a:extLst>
                  <a:ext uri="{FF2B5EF4-FFF2-40B4-BE49-F238E27FC236}">
                    <a16:creationId xmlns:a16="http://schemas.microsoft.com/office/drawing/2014/main" id="{E8E0CF90-73AE-EF9B-FE2E-1E444991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1" y="1636266"/>
                <a:ext cx="5027252" cy="4720084"/>
              </a:xfrm>
              <a:prstGeom prst="rect">
                <a:avLst/>
              </a:prstGeom>
              <a:blipFill>
                <a:blip r:embed="rId3"/>
                <a:stretch>
                  <a:fillRect l="-1212" t="-6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>
            <a:extLst>
              <a:ext uri="{FF2B5EF4-FFF2-40B4-BE49-F238E27FC236}">
                <a16:creationId xmlns:a16="http://schemas.microsoft.com/office/drawing/2014/main" id="{A5742183-F94F-5439-66AD-382DD131A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1" y="1182255"/>
            <a:ext cx="5915601" cy="5431597"/>
          </a:xfrm>
          <a:prstGeom prst="rect">
            <a:avLst/>
          </a:prstGeom>
        </p:spPr>
      </p:pic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B651229-DDCC-3E05-2A86-03E25DCF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Σοφία Αραβανή, φυσικός_1o Πειραματικό Γελ. Αμαρουσίου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9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1743</Words>
  <Application>Microsoft Office PowerPoint</Application>
  <PresentationFormat>Ευρεία οθόνη</PresentationFormat>
  <Paragraphs>133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Θέμα του Office</vt:lpstr>
      <vt:lpstr>Παρουσίαση του PowerPoint</vt:lpstr>
      <vt:lpstr>Η κυματοσυνάρτηση.</vt:lpstr>
      <vt:lpstr>Κυματοσυνάρτηση. Αναζήτηση κυματικής εξίσωσης, θεωρία του Schrodinger </vt:lpstr>
      <vt:lpstr>Κυματοσυνάρτηση. Ανεξάρτητη του χρόνου εξίσωσης, του Schrodinger (μια διάσταση)</vt:lpstr>
      <vt:lpstr>Κυματοσυνάρτηση.  Ερμηνεία της κυματοσυνάρτησης</vt:lpstr>
      <vt:lpstr>Κυματοσυνάρτηση.  Ερμηνεία της κυματοσυνάρτησης</vt:lpstr>
      <vt:lpstr>Παρουσίαση του PowerPoint</vt:lpstr>
      <vt:lpstr>Κυματοσυνάρτηση  …και Χημεία</vt:lpstr>
      <vt:lpstr>Κυματοσυνάρτηση . Κατάσταση στην κβαντομηχανική.</vt:lpstr>
      <vt:lpstr>Παρουσίαση του PowerPoint</vt:lpstr>
      <vt:lpstr>Παρουσίαση του PowerPoint</vt:lpstr>
      <vt:lpstr>Παρουσίαση του PowerPoint</vt:lpstr>
      <vt:lpstr>Παράδειγμα 4ο</vt:lpstr>
      <vt:lpstr>Παράδειγμα 5ο</vt:lpstr>
      <vt:lpstr>Παράδειγμα 6ο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Sofia Aravani</dc:creator>
  <cp:lastModifiedBy>Sofia Aravani</cp:lastModifiedBy>
  <cp:revision>67</cp:revision>
  <dcterms:created xsi:type="dcterms:W3CDTF">2023-04-03T18:00:30Z</dcterms:created>
  <dcterms:modified xsi:type="dcterms:W3CDTF">2023-10-20T17:32:55Z</dcterms:modified>
</cp:coreProperties>
</file>