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67" r:id="rId2"/>
    <p:sldId id="284" r:id="rId3"/>
    <p:sldId id="278" r:id="rId4"/>
    <p:sldId id="285" r:id="rId5"/>
    <p:sldId id="279" r:id="rId6"/>
    <p:sldId id="281" r:id="rId7"/>
    <p:sldId id="280" r:id="rId8"/>
    <p:sldId id="286" r:id="rId9"/>
    <p:sldId id="287" r:id="rId10"/>
    <p:sldId id="282" r:id="rId11"/>
    <p:sldId id="331" r:id="rId12"/>
    <p:sldId id="283" r:id="rId13"/>
    <p:sldId id="288" r:id="rId14"/>
    <p:sldId id="332" r:id="rId15"/>
    <p:sldId id="333" r:id="rId16"/>
    <p:sldId id="294" r:id="rId17"/>
    <p:sldId id="295" r:id="rId18"/>
    <p:sldId id="289" r:id="rId19"/>
    <p:sldId id="290" r:id="rId20"/>
    <p:sldId id="291" r:id="rId21"/>
    <p:sldId id="292" r:id="rId22"/>
    <p:sldId id="293" r:id="rId23"/>
    <p:sldId id="296" r:id="rId24"/>
    <p:sldId id="297" r:id="rId25"/>
    <p:sldId id="298" r:id="rId26"/>
    <p:sldId id="299" r:id="rId2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03447BB-5D67-496B-8E87-E561075AD55C}" styleName="Σκούρο στυλ 1 - Έμφαση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Σκούρο στυλ 1 - Έμφαση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Σκούρο στυλ 1 - Έμφαση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Σκούρο στυλ 1 - Έμφαση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Σκούρο στυλ 1 - Έμφαση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Σκούρο στυλ 2 - Έμφαση 5/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Σκούρο στυλ 2 - Έμφαση 3/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Σκούρο στυλ 2 - Έμφαση 1/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Σκούρο στυλ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113A9D2-9D6B-4929-AA2D-F23B5EE8CBE7}" styleName="Στυλ με θέμα 2 - Έμφαση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Στυλ με θέμα 2 - Έμφαση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Φωτεινό στυλ 3 - Έμφαση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103" autoAdjust="0"/>
  </p:normalViewPr>
  <p:slideViewPr>
    <p:cSldViewPr snapToGrid="0">
      <p:cViewPr varScale="1">
        <p:scale>
          <a:sx n="70" d="100"/>
          <a:sy n="70" d="100"/>
        </p:scale>
        <p:origin x="356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86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6323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795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070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675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1827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707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0853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257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97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332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571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305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062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680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65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750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228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6011F50-518A-4C64-83AE-8E23C8EE77AE}" type="datetimeFigureOut">
              <a:rPr lang="el-GR" smtClean="0"/>
              <a:pPr/>
              <a:t>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E15CB0-8C16-46E7-9ECF-4F9C8EE556E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2854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563763" y="3099303"/>
            <a:ext cx="4137435" cy="1780515"/>
          </a:xfrm>
        </p:spPr>
        <p:txBody>
          <a:bodyPr>
            <a:normAutofit/>
          </a:bodyPr>
          <a:lstStyle/>
          <a:p>
            <a:r>
              <a:rPr lang="el-GR" sz="4800" dirty="0" err="1" smtClean="0"/>
              <a:t>Κεφαλαιο</a:t>
            </a:r>
            <a:r>
              <a:rPr lang="el-GR" sz="4800" dirty="0" smtClean="0"/>
              <a:t> 2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417259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cap="none" dirty="0" smtClean="0"/>
              <a:t>Παράδειγμα 1</a:t>
            </a:r>
            <a:endParaRPr lang="el-GR" sz="3000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1" y="2065867"/>
            <a:ext cx="10739672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Άθροισμα</a:t>
            </a:r>
            <a:r>
              <a:rPr lang="el-GR" sz="2400" dirty="0"/>
              <a:t>&lt;—</a:t>
            </a:r>
            <a:r>
              <a:rPr lang="el-GR" sz="2400" dirty="0" smtClean="0"/>
              <a:t>0	</a:t>
            </a:r>
            <a:r>
              <a:rPr lang="el-GR" sz="2400" dirty="0" smtClean="0">
                <a:solidFill>
                  <a:srgbClr val="FFFF00"/>
                </a:solidFill>
              </a:rPr>
              <a:t>									</a:t>
            </a:r>
            <a:r>
              <a:rPr lang="el-GR" sz="2400" i="1" dirty="0" smtClean="0">
                <a:solidFill>
                  <a:schemeClr val="accent1"/>
                </a:solidFill>
              </a:rPr>
              <a:t>Αρχικοποίηση της </a:t>
            </a:r>
            <a:r>
              <a:rPr lang="el-GR" sz="2400" i="1" dirty="0">
                <a:solidFill>
                  <a:schemeClr val="accent1"/>
                </a:solidFill>
              </a:rPr>
              <a:t>Ά</a:t>
            </a:r>
            <a:r>
              <a:rPr lang="el-GR" sz="2400" i="1" dirty="0" smtClean="0">
                <a:solidFill>
                  <a:schemeClr val="accent1"/>
                </a:solidFill>
              </a:rPr>
              <a:t>θροισμα		</a:t>
            </a:r>
            <a:r>
              <a:rPr lang="el-GR" sz="2400" dirty="0" smtClean="0">
                <a:solidFill>
                  <a:srgbClr val="FFFF00"/>
                </a:solidFill>
              </a:rPr>
              <a:t>	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FFFF00"/>
                </a:solidFill>
              </a:rPr>
              <a:t>ΔΙΑΒΑΣΕ </a:t>
            </a:r>
            <a:r>
              <a:rPr lang="en-US" sz="2400" i="1" dirty="0" smtClean="0">
                <a:solidFill>
                  <a:srgbClr val="FFFF00"/>
                </a:solidFill>
              </a:rPr>
              <a:t>A</a:t>
            </a:r>
            <a:r>
              <a:rPr lang="el-GR" sz="2400" i="1" dirty="0" smtClean="0">
                <a:solidFill>
                  <a:srgbClr val="FFFF00"/>
                </a:solidFill>
              </a:rPr>
              <a:t>                                                                   </a:t>
            </a:r>
            <a:r>
              <a:rPr lang="el-GR" sz="2400" b="1" i="1" dirty="0" smtClean="0">
                <a:solidFill>
                  <a:srgbClr val="FFFF00"/>
                </a:solidFill>
              </a:rPr>
              <a:t>Αρχική τιμή</a:t>
            </a:r>
            <a:endParaRPr lang="el-GR" sz="2400" b="1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l-GR" sz="2400" b="1" dirty="0"/>
              <a:t>ΟΣΟ </a:t>
            </a:r>
            <a:r>
              <a:rPr lang="el-GR" sz="2400" b="1" dirty="0" smtClean="0"/>
              <a:t>  </a:t>
            </a:r>
            <a:r>
              <a:rPr lang="el-GR" sz="2400" b="1" i="1" dirty="0" smtClean="0">
                <a:solidFill>
                  <a:srgbClr val="FFFF00"/>
                </a:solidFill>
              </a:rPr>
              <a:t>Α</a:t>
            </a:r>
            <a:r>
              <a:rPr lang="el-GR" sz="2400" i="1" dirty="0"/>
              <a:t> </a:t>
            </a:r>
            <a:r>
              <a:rPr lang="el-GR" sz="2400" i="1" dirty="0" smtClean="0"/>
              <a:t>&gt; -1  </a:t>
            </a:r>
            <a:r>
              <a:rPr lang="el-GR" sz="2400" b="1" dirty="0" smtClean="0"/>
              <a:t>ΕΠΑΝΑΛΑΒΕ</a:t>
            </a:r>
            <a:endParaRPr lang="el-GR" sz="2400" b="1" dirty="0"/>
          </a:p>
          <a:p>
            <a:pPr marL="0" indent="0">
              <a:buNone/>
            </a:pPr>
            <a:r>
              <a:rPr lang="el-GR" sz="2400" dirty="0" smtClean="0"/>
              <a:t>Άθροισμα</a:t>
            </a:r>
            <a:r>
              <a:rPr lang="el-GR" sz="2400" dirty="0"/>
              <a:t>&lt;— </a:t>
            </a:r>
            <a:r>
              <a:rPr lang="el-GR" sz="2400" dirty="0" smtClean="0"/>
              <a:t>Άθροισμα + Α	</a:t>
            </a:r>
            <a:r>
              <a:rPr lang="el-GR" sz="2400" i="1" dirty="0" smtClean="0">
                <a:solidFill>
                  <a:srgbClr val="FFFF00"/>
                </a:solidFill>
              </a:rPr>
              <a:t>					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FFFF00"/>
                </a:solidFill>
              </a:rPr>
              <a:t>ΔΙΑΒΑΣΕ </a:t>
            </a:r>
            <a:r>
              <a:rPr lang="en-US" sz="2400" i="1" dirty="0" smtClean="0">
                <a:solidFill>
                  <a:srgbClr val="FFFF00"/>
                </a:solidFill>
              </a:rPr>
              <a:t>A</a:t>
            </a:r>
            <a:r>
              <a:rPr lang="el-GR" sz="2400" i="1" dirty="0" smtClean="0">
                <a:solidFill>
                  <a:srgbClr val="FFFF00"/>
                </a:solidFill>
              </a:rPr>
              <a:t>                                                                    </a:t>
            </a:r>
            <a:r>
              <a:rPr lang="el-GR" sz="2400" b="1" i="1" dirty="0" smtClean="0">
                <a:solidFill>
                  <a:srgbClr val="FFFF00"/>
                </a:solidFill>
              </a:rPr>
              <a:t>Αλλαγή τιμής μεταβλητής συνθήκης</a:t>
            </a:r>
            <a:endParaRPr lang="el-GR" sz="2400" b="1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l-GR" sz="2400" b="1" dirty="0"/>
              <a:t>ΤΕΛΟΣ_ΕΠΑΝΑΛΗΨΗΣ</a:t>
            </a: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892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8799" y="147587"/>
            <a:ext cx="10131425" cy="1456267"/>
          </a:xfrm>
        </p:spPr>
        <p:txBody>
          <a:bodyPr/>
          <a:lstStyle/>
          <a:p>
            <a:r>
              <a:rPr lang="el-GR" dirty="0" err="1" smtClean="0"/>
              <a:t>Εκτελεση</a:t>
            </a:r>
            <a:r>
              <a:rPr lang="el-GR" dirty="0" smtClean="0"/>
              <a:t> </a:t>
            </a:r>
            <a:r>
              <a:rPr lang="el-GR" dirty="0" err="1" smtClean="0"/>
              <a:t>αθροισματοσ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899715"/>
              </p:ext>
            </p:extLst>
          </p:nvPr>
        </p:nvGraphicFramePr>
        <p:xfrm>
          <a:off x="2504976" y="1469100"/>
          <a:ext cx="7062535" cy="35661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99177"/>
                <a:gridCol w="2020323"/>
                <a:gridCol w="1758227"/>
                <a:gridCol w="14848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Επανάληψη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err="1" smtClean="0"/>
                        <a:t>Αθροισμα</a:t>
                      </a:r>
                      <a:r>
                        <a:rPr lang="el-GR" sz="2400" dirty="0" smtClean="0"/>
                        <a:t> + </a:t>
                      </a:r>
                      <a:r>
                        <a:rPr lang="en-US" sz="2400" dirty="0" smtClean="0"/>
                        <a:t>A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err="1" smtClean="0"/>
                        <a:t>Αθροισμα</a:t>
                      </a:r>
                      <a:r>
                        <a:rPr lang="el-GR" sz="2400" dirty="0" smtClean="0"/>
                        <a:t> 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>
                          <a:solidFill>
                            <a:schemeClr val="accent1"/>
                          </a:solidFill>
                        </a:rPr>
                        <a:t>0</a:t>
                      </a:r>
                      <a:endParaRPr lang="el-GR" sz="2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1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0+5    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5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2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5+7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12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3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12+8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20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0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4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20+0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20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-5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5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solidFill>
                            <a:schemeClr val="accent1"/>
                          </a:solidFill>
                        </a:rPr>
                        <a:t>Τέλος</a:t>
                      </a:r>
                      <a:r>
                        <a:rPr lang="el-GR" sz="2400" baseline="0" dirty="0" smtClean="0">
                          <a:solidFill>
                            <a:schemeClr val="accent1"/>
                          </a:solidFill>
                        </a:rPr>
                        <a:t> επανάληψης</a:t>
                      </a:r>
                      <a:endParaRPr lang="el-GR" sz="2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4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28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87240" y="609601"/>
            <a:ext cx="9929986" cy="1047184"/>
          </a:xfrm>
        </p:spPr>
        <p:txBody>
          <a:bodyPr/>
          <a:lstStyle/>
          <a:p>
            <a:r>
              <a:rPr lang="el-GR" cap="none" dirty="0" smtClean="0"/>
              <a:t>Παράδειγμα 2</a:t>
            </a: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1" y="1363469"/>
            <a:ext cx="10472529" cy="43614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600" dirty="0"/>
              <a:t>Να γραφεί πρόγραμμα το οποίο δέχεται από το πληκτρολόγιο </a:t>
            </a:r>
            <a:r>
              <a:rPr lang="el-GR" sz="2600" dirty="0" smtClean="0"/>
              <a:t>θετικούς. </a:t>
            </a:r>
            <a:r>
              <a:rPr lang="el-GR" sz="2600" dirty="0"/>
              <a:t>Η </a:t>
            </a:r>
            <a:r>
              <a:rPr lang="el-GR" sz="2600" dirty="0" smtClean="0"/>
              <a:t>πληκτρολόγηση </a:t>
            </a:r>
            <a:r>
              <a:rPr lang="el-GR" sz="2600" dirty="0"/>
              <a:t>σταματά με την πληκτρολόγηση αρνητικού </a:t>
            </a:r>
            <a:r>
              <a:rPr lang="el-GR" sz="2600" dirty="0" smtClean="0"/>
              <a:t>αριθμού. </a:t>
            </a:r>
            <a:r>
              <a:rPr lang="el-GR" sz="2600" dirty="0"/>
              <a:t>Τέλος, </a:t>
            </a:r>
            <a:r>
              <a:rPr lang="el-GR" sz="2600" dirty="0" smtClean="0"/>
              <a:t>(Α) τυπώνει </a:t>
            </a:r>
            <a:r>
              <a:rPr lang="el-GR" sz="2600" dirty="0"/>
              <a:t>το </a:t>
            </a:r>
            <a:r>
              <a:rPr lang="el-GR" sz="2600" dirty="0" smtClean="0"/>
              <a:t>πλήθος των</a:t>
            </a:r>
            <a:r>
              <a:rPr lang="el-GR" sz="2600" dirty="0"/>
              <a:t> </a:t>
            </a:r>
            <a:r>
              <a:rPr lang="el-GR" sz="2600" dirty="0" smtClean="0"/>
              <a:t>αριθμών </a:t>
            </a:r>
            <a:r>
              <a:rPr lang="el-GR" sz="2600" dirty="0"/>
              <a:t>που έχουν </a:t>
            </a:r>
            <a:r>
              <a:rPr lang="el-GR" sz="2600" dirty="0" smtClean="0"/>
              <a:t>πληκτρολογηθεί και πόσοι είναι (Β) τριψήφιοι (Γ) μεγαλύτεροι του 50.</a:t>
            </a: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1013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65223" y="1058493"/>
            <a:ext cx="10131425" cy="48315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600" dirty="0" smtClean="0"/>
              <a:t>Πλήθος1 </a:t>
            </a:r>
            <a:r>
              <a:rPr lang="el-GR" sz="2600" dirty="0" smtClean="0">
                <a:sym typeface="Wingdings" panose="05000000000000000000" pitchFamily="2" charset="2"/>
              </a:rPr>
              <a:t> </a:t>
            </a:r>
            <a:r>
              <a:rPr lang="el-GR" sz="2600" dirty="0" smtClean="0"/>
              <a:t>0</a:t>
            </a:r>
            <a:r>
              <a:rPr lang="el-GR" sz="2600" dirty="0"/>
              <a:t>	</a:t>
            </a:r>
            <a:endParaRPr lang="el-GR" sz="2600" dirty="0" smtClean="0"/>
          </a:p>
          <a:p>
            <a:pPr marL="0" indent="0">
              <a:buNone/>
            </a:pPr>
            <a:r>
              <a:rPr lang="el-GR" sz="2600" dirty="0" smtClean="0"/>
              <a:t>Πλήθος2 </a:t>
            </a:r>
            <a:r>
              <a:rPr lang="el-GR" sz="2600" dirty="0" smtClean="0">
                <a:sym typeface="Wingdings" panose="05000000000000000000" pitchFamily="2" charset="2"/>
              </a:rPr>
              <a:t> 0</a:t>
            </a:r>
            <a:r>
              <a:rPr lang="el-GR" sz="2600" dirty="0"/>
              <a:t>	</a:t>
            </a:r>
            <a:endParaRPr lang="el-GR" sz="2600" dirty="0" smtClean="0"/>
          </a:p>
          <a:p>
            <a:pPr marL="0" indent="0">
              <a:buNone/>
            </a:pPr>
            <a:r>
              <a:rPr lang="el-GR" sz="2600" dirty="0" smtClean="0"/>
              <a:t>Πλήθος </a:t>
            </a:r>
            <a:r>
              <a:rPr lang="el-GR" sz="2600" dirty="0" smtClean="0">
                <a:sym typeface="Wingdings" panose="05000000000000000000" pitchFamily="2" charset="2"/>
              </a:rPr>
              <a:t> 1</a:t>
            </a:r>
            <a:r>
              <a:rPr lang="el-GR" sz="2600" dirty="0" smtClean="0"/>
              <a:t>	</a:t>
            </a:r>
          </a:p>
          <a:p>
            <a:pPr marL="0" indent="0">
              <a:buNone/>
            </a:pPr>
            <a:r>
              <a:rPr lang="el-GR" sz="2600" dirty="0" smtClean="0">
                <a:solidFill>
                  <a:srgbClr val="FFFF00"/>
                </a:solidFill>
              </a:rPr>
              <a:t>ΔΙΑΒΑΣΕ </a:t>
            </a:r>
            <a:r>
              <a:rPr lang="el-GR" sz="2600" dirty="0">
                <a:solidFill>
                  <a:srgbClr val="FFFF00"/>
                </a:solidFill>
              </a:rPr>
              <a:t>	</a:t>
            </a:r>
            <a:r>
              <a:rPr lang="el-GR" sz="2600" dirty="0" smtClean="0">
                <a:solidFill>
                  <a:srgbClr val="FFFF00"/>
                </a:solidFill>
              </a:rPr>
              <a:t> Χ			</a:t>
            </a:r>
            <a:r>
              <a:rPr lang="el-GR" sz="2600" dirty="0">
                <a:solidFill>
                  <a:srgbClr val="FFFF00"/>
                </a:solidFill>
              </a:rPr>
              <a:t>						</a:t>
            </a:r>
            <a:r>
              <a:rPr lang="el-GR" sz="2600" dirty="0" smtClean="0">
                <a:solidFill>
                  <a:srgbClr val="FFFF00"/>
                </a:solidFill>
              </a:rPr>
              <a:t>! </a:t>
            </a:r>
            <a:r>
              <a:rPr lang="el-GR" sz="2600" b="1" i="1" dirty="0" smtClean="0">
                <a:solidFill>
                  <a:srgbClr val="FFFF00"/>
                </a:solidFill>
              </a:rPr>
              <a:t>Αρχική </a:t>
            </a:r>
            <a:r>
              <a:rPr lang="el-GR" sz="2600" b="1" i="1" dirty="0">
                <a:solidFill>
                  <a:srgbClr val="FFFF00"/>
                </a:solidFill>
              </a:rPr>
              <a:t>τιμή</a:t>
            </a:r>
          </a:p>
          <a:p>
            <a:pPr marL="0" indent="0">
              <a:buNone/>
            </a:pPr>
            <a:r>
              <a:rPr lang="el-GR" sz="2600" b="1" dirty="0"/>
              <a:t>ΟΣΟ   </a:t>
            </a:r>
            <a:r>
              <a:rPr lang="el-GR" sz="2600" b="1" i="1" dirty="0" smtClean="0">
                <a:solidFill>
                  <a:srgbClr val="FFFF00"/>
                </a:solidFill>
              </a:rPr>
              <a:t>Χ </a:t>
            </a:r>
            <a:r>
              <a:rPr lang="el-GR" sz="2600" i="1" dirty="0" smtClean="0"/>
              <a:t>&gt;= 0   </a:t>
            </a:r>
            <a:r>
              <a:rPr lang="el-GR" sz="2600" b="1" dirty="0" smtClean="0"/>
              <a:t>ΕΠΑΝΑΛΑΒΕ						</a:t>
            </a:r>
            <a:r>
              <a:rPr lang="el-GR" sz="2600" b="1" dirty="0" smtClean="0">
                <a:solidFill>
                  <a:srgbClr val="FFFF00"/>
                </a:solidFill>
              </a:rPr>
              <a:t>!</a:t>
            </a:r>
            <a:r>
              <a:rPr lang="el-GR" sz="2600" b="1" dirty="0" smtClean="0"/>
              <a:t> </a:t>
            </a:r>
            <a:r>
              <a:rPr lang="el-GR" sz="2600" b="1" dirty="0" smtClean="0">
                <a:solidFill>
                  <a:srgbClr val="FFFF00"/>
                </a:solidFill>
              </a:rPr>
              <a:t>0 = τιμή φρουρός</a:t>
            </a:r>
          </a:p>
          <a:p>
            <a:pPr marL="0" indent="0">
              <a:buNone/>
            </a:pPr>
            <a:r>
              <a:rPr lang="el-GR" sz="2600" b="1" dirty="0"/>
              <a:t>	</a:t>
            </a:r>
            <a:r>
              <a:rPr lang="el-GR" sz="2600" b="1" dirty="0" smtClean="0"/>
              <a:t>ΑΝ Χ&gt;=100 και Χ&lt;=999 ΤΟΤΕ</a:t>
            </a:r>
            <a:endParaRPr lang="el-GR" sz="2600" b="1" dirty="0"/>
          </a:p>
          <a:p>
            <a:pPr marL="0" indent="0">
              <a:buNone/>
            </a:pPr>
            <a:r>
              <a:rPr lang="el-GR" sz="2600" b="1" dirty="0" smtClean="0"/>
              <a:t>		Πλήθος1 </a:t>
            </a:r>
            <a:r>
              <a:rPr lang="el-GR" sz="2600" b="1" dirty="0" smtClean="0">
                <a:sym typeface="Wingdings" panose="05000000000000000000" pitchFamily="2" charset="2"/>
              </a:rPr>
              <a:t> Πλήθος1 + 1</a:t>
            </a:r>
          </a:p>
          <a:p>
            <a:pPr marL="0" indent="0">
              <a:buNone/>
            </a:pPr>
            <a:r>
              <a:rPr lang="el-GR" sz="2600" b="1" dirty="0">
                <a:sym typeface="Wingdings" panose="05000000000000000000" pitchFamily="2" charset="2"/>
              </a:rPr>
              <a:t>	</a:t>
            </a:r>
            <a:r>
              <a:rPr lang="el-GR" sz="2600" b="1" dirty="0" smtClean="0">
                <a:sym typeface="Wingdings" panose="05000000000000000000" pitchFamily="2" charset="2"/>
              </a:rPr>
              <a:t>ΤΕΛΟΣ_ΑΝ</a:t>
            </a:r>
          </a:p>
          <a:p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329242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32311" y="1035162"/>
            <a:ext cx="10131425" cy="4778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b="1" dirty="0"/>
              <a:t>	ΑΝ Χ&gt;50 ΤΟΤΕ</a:t>
            </a:r>
          </a:p>
          <a:p>
            <a:pPr marL="0" indent="0">
              <a:buNone/>
            </a:pPr>
            <a:r>
              <a:rPr lang="el-GR" sz="2600" b="1" dirty="0"/>
              <a:t>		Πλήθος2 </a:t>
            </a:r>
            <a:r>
              <a:rPr lang="el-GR" sz="2600" b="1" dirty="0">
                <a:sym typeface="Wingdings" panose="05000000000000000000" pitchFamily="2" charset="2"/>
              </a:rPr>
              <a:t> Πλήθος2 + 1</a:t>
            </a:r>
          </a:p>
          <a:p>
            <a:pPr marL="0" indent="0">
              <a:buNone/>
            </a:pPr>
            <a:r>
              <a:rPr lang="el-GR" sz="2600" b="1" dirty="0">
                <a:sym typeface="Wingdings" panose="05000000000000000000" pitchFamily="2" charset="2"/>
              </a:rPr>
              <a:t>	</a:t>
            </a:r>
            <a:r>
              <a:rPr lang="el-GR" sz="2600" b="1" dirty="0" smtClean="0">
                <a:sym typeface="Wingdings" panose="05000000000000000000" pitchFamily="2" charset="2"/>
              </a:rPr>
              <a:t>ΤΕΛΟΣ_ΑΝ</a:t>
            </a:r>
            <a:endParaRPr lang="en-US" sz="26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600" b="1" dirty="0">
                <a:sym typeface="Wingdings" panose="05000000000000000000" pitchFamily="2" charset="2"/>
              </a:rPr>
              <a:t> </a:t>
            </a:r>
            <a:r>
              <a:rPr lang="en-US" sz="2600" b="1" dirty="0" smtClean="0">
                <a:sym typeface="Wingdings" panose="05000000000000000000" pitchFamily="2" charset="2"/>
              </a:rPr>
              <a:t>      </a:t>
            </a:r>
            <a:r>
              <a:rPr lang="el-GR" sz="2600" b="1" dirty="0"/>
              <a:t>Πλήθος </a:t>
            </a:r>
            <a:r>
              <a:rPr lang="el-GR" sz="2600" b="1" dirty="0">
                <a:sym typeface="Wingdings" panose="05000000000000000000" pitchFamily="2" charset="2"/>
              </a:rPr>
              <a:t> Πλήθος + 1</a:t>
            </a:r>
            <a:endParaRPr lang="el-GR" sz="26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l-GR" sz="2600" b="1" dirty="0" smtClean="0">
                <a:solidFill>
                  <a:srgbClr val="FFFF00"/>
                </a:solidFill>
              </a:rPr>
              <a:t>	ΔΙΑΒΑΣΕ  </a:t>
            </a:r>
            <a:r>
              <a:rPr lang="el-GR" sz="2600" b="1" i="1" dirty="0">
                <a:solidFill>
                  <a:srgbClr val="FFFF00"/>
                </a:solidFill>
              </a:rPr>
              <a:t>Χ</a:t>
            </a:r>
            <a:r>
              <a:rPr lang="el-GR" sz="2600" i="1" dirty="0">
                <a:solidFill>
                  <a:srgbClr val="FFFF00"/>
                </a:solidFill>
              </a:rPr>
              <a:t>						</a:t>
            </a:r>
            <a:r>
              <a:rPr lang="el-GR" sz="2600" i="1" dirty="0" smtClean="0">
                <a:solidFill>
                  <a:srgbClr val="FFFF00"/>
                </a:solidFill>
              </a:rPr>
              <a:t>! </a:t>
            </a:r>
            <a:r>
              <a:rPr lang="el-GR" sz="2600" b="1" i="1" dirty="0">
                <a:solidFill>
                  <a:srgbClr val="FFFF00"/>
                </a:solidFill>
              </a:rPr>
              <a:t>Αλλαγή τιμής μεταβλητής συνθήκης</a:t>
            </a:r>
          </a:p>
          <a:p>
            <a:pPr marL="0" indent="0">
              <a:buNone/>
            </a:pPr>
            <a:r>
              <a:rPr lang="el-GR" sz="2600" b="1" dirty="0">
                <a:solidFill>
                  <a:srgbClr val="FFFF00"/>
                </a:solidFill>
              </a:rPr>
              <a:t> </a:t>
            </a:r>
            <a:r>
              <a:rPr lang="el-GR" sz="2600" b="1" dirty="0" smtClean="0">
                <a:solidFill>
                  <a:srgbClr val="FFFF00"/>
                </a:solidFill>
              </a:rPr>
              <a:t>	</a:t>
            </a:r>
            <a:r>
              <a:rPr lang="el-GR" sz="2600" b="1" dirty="0" smtClean="0"/>
              <a:t>ΤΕΛΟΣ_ΕΠΑΝΑΛΗΨΗΣ</a:t>
            </a:r>
            <a:endParaRPr lang="el-GR" sz="2600" dirty="0"/>
          </a:p>
          <a:p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129213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1" y="654519"/>
            <a:ext cx="10700885" cy="5136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 smtClean="0"/>
              <a:t>Οι μεταβλητές πλήθος1, πληθος2, πληθος3 είναι </a:t>
            </a:r>
            <a:r>
              <a:rPr lang="el-GR" sz="2400" dirty="0" smtClean="0">
                <a:solidFill>
                  <a:schemeClr val="accent1"/>
                </a:solidFill>
              </a:rPr>
              <a:t>μεταβλητές μετρητές </a:t>
            </a:r>
            <a:r>
              <a:rPr lang="el-GR" sz="2400" dirty="0" smtClean="0"/>
              <a:t>και χρησιμοποιούνται για να μετρήσουν το πλήθος των φορών που ικανοποιείται μια συνθήκη. </a:t>
            </a:r>
          </a:p>
          <a:p>
            <a:pPr marL="0" indent="0">
              <a:buNone/>
            </a:pPr>
            <a:r>
              <a:rPr lang="el-GR" sz="2400" dirty="0" smtClean="0">
                <a:solidFill>
                  <a:schemeClr val="accent1"/>
                </a:solidFill>
              </a:rPr>
              <a:t>Π.χ.  Αν θέλω το πλήθος των βιβλίων με τιμή μεγαλύτερη των 50 Ε, μετράω πόσες φορές ικανοποιείται η συνθήκη </a:t>
            </a:r>
            <a:r>
              <a:rPr lang="el-GR" sz="2400" dirty="0" err="1" smtClean="0">
                <a:solidFill>
                  <a:schemeClr val="accent1"/>
                </a:solidFill>
              </a:rPr>
              <a:t>τιμη</a:t>
            </a:r>
            <a:r>
              <a:rPr lang="el-GR" sz="2400" dirty="0" smtClean="0">
                <a:solidFill>
                  <a:schemeClr val="accent1"/>
                </a:solidFill>
              </a:rPr>
              <a:t>&gt;50.</a:t>
            </a:r>
          </a:p>
          <a:p>
            <a:pPr marL="0" indent="0">
              <a:buNone/>
            </a:pPr>
            <a:r>
              <a:rPr lang="el-GR" sz="2400" u="sng" dirty="0" smtClean="0"/>
              <a:t>Οι μεταβλητές μετρητές</a:t>
            </a:r>
            <a:r>
              <a:rPr lang="el-GR" sz="2400" dirty="0" smtClean="0"/>
              <a:t>:</a:t>
            </a:r>
          </a:p>
          <a:p>
            <a:r>
              <a:rPr lang="el-GR" sz="2400" dirty="0" err="1" smtClean="0"/>
              <a:t>Αρχικοποιούνται</a:t>
            </a:r>
            <a:r>
              <a:rPr lang="el-GR" sz="2400" dirty="0" smtClean="0"/>
              <a:t> πριν την έναρξη της επανάληψης</a:t>
            </a:r>
          </a:p>
          <a:p>
            <a:r>
              <a:rPr lang="el-GR" sz="2400" dirty="0" smtClean="0"/>
              <a:t>Αυξάνουν κατά 1 σε κάθε επανάληψη που ικανοποιείται η συνθήκη, π.χ. με την εντολή </a:t>
            </a:r>
            <a:r>
              <a:rPr lang="el-GR" sz="2400" b="1" dirty="0" err="1" smtClean="0">
                <a:solidFill>
                  <a:schemeClr val="accent1"/>
                </a:solidFill>
              </a:rPr>
              <a:t>πληθος</a:t>
            </a:r>
            <a:r>
              <a:rPr lang="el-GR" sz="2400" b="1" dirty="0" smtClean="0">
                <a:solidFill>
                  <a:schemeClr val="accent1"/>
                </a:solidFill>
              </a:rPr>
              <a:t> &lt;- </a:t>
            </a:r>
            <a:r>
              <a:rPr lang="el-GR" sz="2400" b="1" dirty="0" err="1" smtClean="0">
                <a:solidFill>
                  <a:schemeClr val="accent1"/>
                </a:solidFill>
              </a:rPr>
              <a:t>πληθος</a:t>
            </a:r>
            <a:r>
              <a:rPr lang="el-GR" sz="2400" b="1" dirty="0" smtClean="0">
                <a:solidFill>
                  <a:schemeClr val="accent1"/>
                </a:solidFill>
              </a:rPr>
              <a:t> + 1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3127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66870" y="2784863"/>
            <a:ext cx="10131425" cy="3649133"/>
          </a:xfrm>
        </p:spPr>
        <p:txBody>
          <a:bodyPr>
            <a:normAutofit/>
          </a:bodyPr>
          <a:lstStyle/>
          <a:p>
            <a:r>
              <a:rPr lang="el-GR" sz="2600" dirty="0" smtClean="0"/>
              <a:t>Βιβλίο μαθητή : 							παράγραφοι 2.4.5, 8.2.2</a:t>
            </a:r>
          </a:p>
          <a:p>
            <a:r>
              <a:rPr lang="el-GR" sz="2600" dirty="0" smtClean="0"/>
              <a:t>Βιβλίο «</a:t>
            </a:r>
            <a:r>
              <a:rPr lang="el-GR" sz="2600" dirty="0"/>
              <a:t>Οδηγίες Μελέτης </a:t>
            </a:r>
            <a:r>
              <a:rPr lang="el-GR" sz="2600" dirty="0" smtClean="0"/>
              <a:t>Μαθητή»: 		παράγραφος 3.2</a:t>
            </a:r>
            <a:endParaRPr lang="el-GR" sz="2600" dirty="0"/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803496" y="934098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b="1" dirty="0" smtClean="0"/>
              <a:t>Η  </a:t>
            </a:r>
            <a:r>
              <a:rPr lang="el-GR" b="1" cap="none" dirty="0" smtClean="0"/>
              <a:t>εντολή επανάληψης</a:t>
            </a:r>
            <a:r>
              <a:rPr lang="el-GR" b="1" dirty="0" smtClean="0"/>
              <a:t> «ΑΡΧΗ_ΕΠΑΝΑΛΗΨΗΣ...ΜΕΧΡΙΣ_ΟΤΟΥ»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129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101505"/>
          </a:xfrm>
        </p:spPr>
        <p:txBody>
          <a:bodyPr>
            <a:normAutofit fontScale="90000"/>
          </a:bodyPr>
          <a:lstStyle/>
          <a:p>
            <a:r>
              <a:rPr lang="el-GR" b="1" i="1" cap="none" dirty="0"/>
              <a:t>Σύνταξη</a:t>
            </a:r>
            <a:br>
              <a:rPr lang="el-GR" b="1" i="1" cap="none" dirty="0"/>
            </a:b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1" y="1711105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/>
              <a:t>ΑΡΧΗ_ΕΠΑΝΑΛΗΨΗΣ</a:t>
            </a:r>
            <a:endParaRPr lang="el-GR" sz="2400" b="1" dirty="0"/>
          </a:p>
          <a:p>
            <a:pPr marL="0" indent="0">
              <a:buNone/>
            </a:pPr>
            <a:r>
              <a:rPr lang="el-GR" sz="2400" i="1" dirty="0"/>
              <a:t>εντολή-1</a:t>
            </a:r>
          </a:p>
          <a:p>
            <a:pPr marL="0" indent="0">
              <a:buNone/>
            </a:pPr>
            <a:r>
              <a:rPr lang="el-GR" sz="2400" i="1" dirty="0"/>
              <a:t>εντολή-2</a:t>
            </a:r>
          </a:p>
          <a:p>
            <a:pPr marL="0" indent="0">
              <a:buNone/>
            </a:pPr>
            <a:r>
              <a:rPr lang="el-GR" sz="2400" i="1" dirty="0"/>
              <a:t>...</a:t>
            </a:r>
          </a:p>
          <a:p>
            <a:pPr marL="0" indent="0">
              <a:buNone/>
            </a:pPr>
            <a:r>
              <a:rPr lang="el-GR" sz="2400" i="1" dirty="0"/>
              <a:t>εντολή-ν</a:t>
            </a:r>
          </a:p>
          <a:p>
            <a:pPr marL="0" indent="0">
              <a:buNone/>
            </a:pPr>
            <a:r>
              <a:rPr lang="el-GR" sz="2400" b="1" dirty="0"/>
              <a:t>ΜΕΧΡΙΣ_ΟΤΟΥ </a:t>
            </a:r>
            <a:r>
              <a:rPr lang="el-GR" sz="2400" i="1" dirty="0" smtClean="0"/>
              <a:t> συνθήκη 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668" y="2120020"/>
            <a:ext cx="3562350" cy="350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28370" y="1361564"/>
            <a:ext cx="11135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 smtClean="0"/>
              <a:t>βρόχος</a:t>
            </a:r>
            <a:endParaRPr lang="el-GR" dirty="0"/>
          </a:p>
        </p:txBody>
      </p:sp>
      <p:cxnSp>
        <p:nvCxnSpPr>
          <p:cNvPr id="7" name="Ευθύγραμμο βέλος σύνδεσης 6"/>
          <p:cNvCxnSpPr/>
          <p:nvPr/>
        </p:nvCxnSpPr>
        <p:spPr>
          <a:xfrm>
            <a:off x="8021370" y="1730896"/>
            <a:ext cx="18107" cy="14016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9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75512" y="1816141"/>
            <a:ext cx="9576901" cy="364913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sz="2600" dirty="0"/>
              <a:t>Οι εντολές που περιλαμβάνονται στην εντολή Α</a:t>
            </a:r>
            <a:r>
              <a:rPr lang="el-GR" sz="2600" dirty="0" smtClean="0"/>
              <a:t>ΡΧΗ_ΕΠΑΝΑΛΗΨΗΣ</a:t>
            </a:r>
            <a:r>
              <a:rPr lang="el-GR" sz="2600" dirty="0"/>
              <a:t>...ΜΕΧΡΙΣ_ΟΤΟΥ</a:t>
            </a:r>
            <a:r>
              <a:rPr lang="el-GR" sz="2600" dirty="0" smtClean="0"/>
              <a:t>» , επαναλαμβάνονται </a:t>
            </a:r>
            <a:r>
              <a:rPr lang="el-GR" sz="2600" b="1" dirty="0">
                <a:solidFill>
                  <a:srgbClr val="FFFF00"/>
                </a:solidFill>
              </a:rPr>
              <a:t>μέχρις ότου η συνθήκη γίνει αληθής</a:t>
            </a:r>
            <a:r>
              <a:rPr lang="el-GR" sz="2600" dirty="0"/>
              <a:t>. Δηλαδή, όσο η συνθήκη είναι ΨΕΥΔΗΣ έχουμε </a:t>
            </a:r>
            <a:r>
              <a:rPr lang="el-GR" sz="2600" b="1" dirty="0" smtClean="0"/>
              <a:t>επανάληψη</a:t>
            </a:r>
            <a:r>
              <a:rPr lang="el-GR" sz="2600" b="1" dirty="0"/>
              <a:t>, ενώ </a:t>
            </a:r>
            <a:r>
              <a:rPr lang="el-GR" sz="2600" b="1" dirty="0">
                <a:solidFill>
                  <a:srgbClr val="FFFF00"/>
                </a:solidFill>
              </a:rPr>
              <a:t>όταν η συνθήκη γίνει ΑΛΗΘΗΣ η επανάληψη σταματά </a:t>
            </a:r>
            <a:r>
              <a:rPr lang="el-GR" sz="2600" dirty="0"/>
              <a:t>και εκτελείται η αμέσως </a:t>
            </a:r>
            <a:r>
              <a:rPr lang="el-GR" sz="2600" dirty="0" smtClean="0"/>
              <a:t>επόμενη εντολή </a:t>
            </a:r>
            <a:r>
              <a:rPr lang="el-GR" sz="2600" dirty="0"/>
              <a:t>μετά το «ΜΕΧΡΙΣ_ΟΤΟΥ…».</a:t>
            </a:r>
          </a:p>
        </p:txBody>
      </p:sp>
    </p:spTree>
    <p:extLst>
      <p:ext uri="{BB962C8B-B14F-4D97-AF65-F5344CB8AC3E}">
        <p14:creationId xmlns:p14="http://schemas.microsoft.com/office/powerpoint/2010/main" val="278225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1892" y="745403"/>
            <a:ext cx="10427927" cy="1083398"/>
          </a:xfrm>
        </p:spPr>
        <p:txBody>
          <a:bodyPr>
            <a:normAutofit fontScale="90000"/>
          </a:bodyPr>
          <a:lstStyle/>
          <a:p>
            <a:r>
              <a:rPr lang="el-GR" b="1" cap="none" dirty="0"/>
              <a:t>Χαρακτηριστικά της εντολής:</a:t>
            </a:r>
            <a:br>
              <a:rPr lang="el-GR" b="1" cap="none" dirty="0"/>
            </a:b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1891" y="1607913"/>
            <a:ext cx="10851725" cy="462060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400" dirty="0" smtClean="0"/>
              <a:t>Επειδή </a:t>
            </a:r>
            <a:r>
              <a:rPr lang="el-GR" sz="2400" dirty="0"/>
              <a:t>η συνθήκη στην εντολή επανάληψης «ΜΕΧΡΙΣ_ΟΤΟΥ…» βρίσκεται στο τέλος της εντολής, </a:t>
            </a:r>
            <a:r>
              <a:rPr lang="el-GR" sz="2400" dirty="0" smtClean="0"/>
              <a:t>οι εντολές </a:t>
            </a:r>
            <a:r>
              <a:rPr lang="el-GR" sz="2400" dirty="0"/>
              <a:t>που περιλαμβάνονται σ’ αυτή θα εκτελεστούν </a:t>
            </a:r>
            <a:r>
              <a:rPr lang="el-GR" sz="2400" dirty="0" smtClean="0"/>
              <a:t>υποχρεωτικά τουλάχιστον </a:t>
            </a:r>
            <a:r>
              <a:rPr lang="el-GR" sz="2400" dirty="0"/>
              <a:t>μία φορά</a:t>
            </a:r>
            <a:r>
              <a:rPr lang="el-GR" sz="2400" dirty="0" smtClean="0"/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400" dirty="0" smtClean="0"/>
              <a:t>Αν </a:t>
            </a:r>
            <a:r>
              <a:rPr lang="el-GR" sz="2400" dirty="0"/>
              <a:t>η &lt;συνθήκη&gt; δε «βγει» </a:t>
            </a:r>
            <a:r>
              <a:rPr lang="el-GR" sz="2400" dirty="0" smtClean="0"/>
              <a:t>ΑΛΗΘΗΣ ποτέ</a:t>
            </a:r>
            <a:r>
              <a:rPr lang="el-GR" sz="2400" dirty="0"/>
              <a:t>, τότε οι εντολές της επανάληψης εκτελούνται συνεχώς και </a:t>
            </a:r>
            <a:r>
              <a:rPr lang="el-GR" sz="2400" dirty="0">
                <a:solidFill>
                  <a:srgbClr val="FFFF00"/>
                </a:solidFill>
              </a:rPr>
              <a:t>το πρόγραμμα δεν τελειώνει </a:t>
            </a:r>
            <a:r>
              <a:rPr lang="el-GR" sz="2400" dirty="0" smtClean="0">
                <a:solidFill>
                  <a:srgbClr val="FFFF00"/>
                </a:solidFill>
              </a:rPr>
              <a:t>π</a:t>
            </a:r>
            <a:r>
              <a:rPr lang="el-GR" sz="2400" dirty="0" smtClean="0"/>
              <a:t>οτέ</a:t>
            </a:r>
            <a:r>
              <a:rPr lang="el-GR" sz="2400" dirty="0"/>
              <a:t> </a:t>
            </a:r>
            <a:r>
              <a:rPr lang="el-GR" sz="2400" dirty="0" smtClean="0"/>
              <a:t>(</a:t>
            </a:r>
            <a:r>
              <a:rPr lang="el-GR" sz="2400" b="1" dirty="0" smtClean="0">
                <a:solidFill>
                  <a:srgbClr val="FFFF00"/>
                </a:solidFill>
              </a:rPr>
              <a:t>ατέρμων βρόχος)</a:t>
            </a:r>
            <a:r>
              <a:rPr lang="el-GR" sz="2400" dirty="0" smtClean="0">
                <a:solidFill>
                  <a:srgbClr val="FFFF00"/>
                </a:solidFill>
              </a:rPr>
              <a:t>.</a:t>
            </a:r>
            <a:endParaRPr lang="el-GR" sz="2400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400" dirty="0"/>
              <a:t>ο αριθμός των επαναλήψεων δεν είναι γνωστός, ούτε μπορεί να υπολογιστεί πριν από την εκτέλεση του προγράμματος.</a:t>
            </a:r>
            <a:endParaRPr lang="el-GR" sz="2400" dirty="0">
              <a:solidFill>
                <a:srgbClr val="FFFF00"/>
              </a:solidFill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l-GR" sz="2400" dirty="0" smtClean="0"/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24152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763980" y="2782431"/>
            <a:ext cx="5796480" cy="1456267"/>
          </a:xfrm>
        </p:spPr>
        <p:txBody>
          <a:bodyPr/>
          <a:lstStyle/>
          <a:p>
            <a:r>
              <a:rPr lang="el-GR" b="1" dirty="0" err="1" smtClean="0">
                <a:solidFill>
                  <a:schemeClr val="accent1"/>
                </a:solidFill>
              </a:rPr>
              <a:t>ΔομεΣ</a:t>
            </a:r>
            <a:r>
              <a:rPr lang="el-GR" b="1" dirty="0" smtClean="0">
                <a:solidFill>
                  <a:schemeClr val="accent1"/>
                </a:solidFill>
              </a:rPr>
              <a:t> </a:t>
            </a:r>
            <a:r>
              <a:rPr lang="el-GR" b="1" dirty="0" err="1" smtClean="0">
                <a:solidFill>
                  <a:schemeClr val="accent1"/>
                </a:solidFill>
              </a:rPr>
              <a:t>επαναληψησ</a:t>
            </a:r>
            <a:endParaRPr lang="el-G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53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Τρόπος σύνταξης</a:t>
            </a: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2199993"/>
            <a:ext cx="10353261" cy="40152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600" dirty="0" smtClean="0"/>
              <a:t>Η αρχική τιμή δεν είναι πάντα απαραίτητο να διαβαστεί </a:t>
            </a:r>
            <a:r>
              <a:rPr lang="el-GR" sz="2600" b="1" dirty="0" smtClean="0"/>
              <a:t>πριν</a:t>
            </a:r>
            <a:r>
              <a:rPr lang="el-GR" sz="2600" dirty="0" smtClean="0"/>
              <a:t> την αρχή της επανάληψης, </a:t>
            </a:r>
            <a:r>
              <a:rPr lang="el-GR" sz="2600" dirty="0"/>
              <a:t>όπως στην ΟΣΟ, αφού η συνθήκη ελέγχεται στο τέλος</a:t>
            </a:r>
            <a:r>
              <a:rPr lang="el-GR" sz="2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Όπως στην ΟΣΟ, η τιμή της μεταβλητής που ορίζει την συνθήκη πρέπει να αλλάζει μέσα στην επανάληψη, ώστε να αποτρέπεται ατέρμων βρόχος. </a:t>
            </a:r>
            <a:endParaRPr lang="el-GR" sz="2600" dirty="0"/>
          </a:p>
          <a:p>
            <a:pPr>
              <a:lnSpc>
                <a:spcPct val="150000"/>
              </a:lnSpc>
            </a:pPr>
            <a:endParaRPr lang="el-GR" sz="2600" dirty="0" smtClean="0"/>
          </a:p>
          <a:p>
            <a:pPr>
              <a:lnSpc>
                <a:spcPct val="150000"/>
              </a:lnSpc>
            </a:pP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73066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Θέση περιεχομένου 2"/>
          <p:cNvSpPr>
            <a:spLocks noGrp="1"/>
          </p:cNvSpPr>
          <p:nvPr>
            <p:ph idx="1"/>
          </p:nvPr>
        </p:nvSpPr>
        <p:spPr>
          <a:xfrm>
            <a:off x="631480" y="1812370"/>
            <a:ext cx="10739672" cy="36491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b="1" dirty="0" smtClean="0"/>
              <a:t>Άθροισμα</a:t>
            </a:r>
            <a:r>
              <a:rPr lang="el-GR" sz="2400" b="1" dirty="0"/>
              <a:t>&lt;—</a:t>
            </a:r>
            <a:r>
              <a:rPr lang="el-GR" sz="2400" b="1" dirty="0" smtClean="0"/>
              <a:t>0	</a:t>
            </a:r>
          </a:p>
          <a:p>
            <a:pPr marL="0" indent="0">
              <a:buNone/>
            </a:pPr>
            <a:r>
              <a:rPr lang="el-GR" sz="2400" b="1" dirty="0" smtClean="0"/>
              <a:t>ΑΡΧΗ_ΕΠΑΝΑΛΗΨΗΣ</a:t>
            </a:r>
            <a:r>
              <a:rPr lang="el-GR" sz="2400" b="1" dirty="0" smtClean="0">
                <a:solidFill>
                  <a:srgbClr val="FFFF00"/>
                </a:solidFill>
              </a:rPr>
              <a:t>									</a:t>
            </a:r>
          </a:p>
          <a:p>
            <a:pPr marL="0" indent="0">
              <a:buNone/>
            </a:pPr>
            <a:r>
              <a:rPr lang="el-GR" sz="2400" b="1" dirty="0" smtClean="0">
                <a:solidFill>
                  <a:srgbClr val="FFFF00"/>
                </a:solidFill>
              </a:rPr>
              <a:t>        ΔΙΑΒΑΣΕ </a:t>
            </a:r>
            <a:r>
              <a:rPr lang="en-US" sz="2400" b="1" i="1" dirty="0">
                <a:solidFill>
                  <a:srgbClr val="FFFF00"/>
                </a:solidFill>
              </a:rPr>
              <a:t>A</a:t>
            </a:r>
            <a:r>
              <a:rPr lang="el-GR" sz="2400" b="1" i="1" dirty="0">
                <a:solidFill>
                  <a:srgbClr val="FFFF00"/>
                </a:solidFill>
              </a:rPr>
              <a:t> </a:t>
            </a:r>
            <a:r>
              <a:rPr lang="el-GR" sz="2400" b="1" i="1" dirty="0" smtClean="0">
                <a:solidFill>
                  <a:srgbClr val="FFFF00"/>
                </a:solidFill>
              </a:rPr>
              <a:t>                                                          Αλλαγή </a:t>
            </a:r>
            <a:r>
              <a:rPr lang="el-GR" sz="2400" b="1" i="1" dirty="0">
                <a:solidFill>
                  <a:srgbClr val="FFFF00"/>
                </a:solidFill>
              </a:rPr>
              <a:t>τιμής μεταβλητής συνθήκης</a:t>
            </a:r>
            <a:endParaRPr lang="el-GR" sz="2400" b="1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l-GR" sz="2400" b="1" dirty="0" smtClean="0"/>
              <a:t>       ΑΝ  Α &gt; -1 ΤΟΤΕ								</a:t>
            </a:r>
            <a:r>
              <a:rPr lang="el-GR" sz="2400" b="1" dirty="0" smtClean="0">
                <a:solidFill>
                  <a:srgbClr val="FFFF00"/>
                </a:solidFill>
              </a:rPr>
              <a:t>Έλεγχος μη καταχώρησης τιμής φρουρού</a:t>
            </a:r>
          </a:p>
          <a:p>
            <a:pPr marL="0" indent="0">
              <a:buNone/>
            </a:pPr>
            <a:r>
              <a:rPr lang="el-GR" sz="2400" b="1" dirty="0" smtClean="0"/>
              <a:t>              Άθροισμα</a:t>
            </a:r>
            <a:r>
              <a:rPr lang="el-GR" sz="2400" b="1" dirty="0"/>
              <a:t>&lt;— </a:t>
            </a:r>
            <a:r>
              <a:rPr lang="el-GR" sz="2400" b="1" dirty="0" smtClean="0"/>
              <a:t>Άθροισμα + Α	</a:t>
            </a:r>
          </a:p>
          <a:p>
            <a:pPr marL="0" indent="0">
              <a:buNone/>
            </a:pPr>
            <a:r>
              <a:rPr lang="el-GR" sz="2400" b="1" dirty="0" smtClean="0"/>
              <a:t>      ΤΕΛΟΣ_ΑΝ	</a:t>
            </a:r>
            <a:r>
              <a:rPr lang="el-GR" sz="2400" b="1" i="1" dirty="0" smtClean="0">
                <a:solidFill>
                  <a:srgbClr val="FFFF00"/>
                </a:solidFill>
              </a:rPr>
              <a:t>				</a:t>
            </a:r>
          </a:p>
          <a:p>
            <a:pPr marL="0" indent="0">
              <a:buNone/>
            </a:pPr>
            <a:r>
              <a:rPr lang="el-GR" sz="2400" b="1" i="1" dirty="0" smtClean="0">
                <a:solidFill>
                  <a:srgbClr val="FFFF00"/>
                </a:solidFill>
              </a:rPr>
              <a:t>ΜΕΧΡΙΣ_ΟΤΟΥ Α &lt;= -1						        Έλεγχος τιμής φρουρού</a:t>
            </a:r>
            <a:endParaRPr lang="el-GR" sz="2400" b="1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l-GR" sz="2400" b="1" dirty="0"/>
              <a:t>ΤΕΛΟΣ_ΕΠΑΝΑΛΗΨΗΣ</a:t>
            </a:r>
          </a:p>
          <a:p>
            <a:endParaRPr lang="el-GR" sz="2400" b="1" dirty="0"/>
          </a:p>
        </p:txBody>
      </p:sp>
      <p:sp>
        <p:nvSpPr>
          <p:cNvPr id="12" name="Τίτλος 1"/>
          <p:cNvSpPr>
            <a:spLocks noGrp="1"/>
          </p:cNvSpPr>
          <p:nvPr>
            <p:ph type="title"/>
          </p:nvPr>
        </p:nvSpPr>
        <p:spPr>
          <a:xfrm>
            <a:off x="450411" y="193141"/>
            <a:ext cx="10131425" cy="1456267"/>
          </a:xfrm>
        </p:spPr>
        <p:txBody>
          <a:bodyPr/>
          <a:lstStyle/>
          <a:p>
            <a:r>
              <a:rPr lang="el-GR" cap="none" dirty="0" smtClean="0"/>
              <a:t>Παράδειγμα 1</a:t>
            </a:r>
            <a:endParaRPr lang="el-GR" cap="none" dirty="0"/>
          </a:p>
        </p:txBody>
      </p:sp>
    </p:spTree>
    <p:extLst>
      <p:ext uri="{BB962C8B-B14F-4D97-AF65-F5344CB8AC3E}">
        <p14:creationId xmlns:p14="http://schemas.microsoft.com/office/powerpoint/2010/main" val="236176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21190" y="1182400"/>
            <a:ext cx="10131425" cy="48834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400" dirty="0"/>
              <a:t>Οι εντολές επανάληψης «ΟΣΟ...ΕΠΑΝΑΛΑΒΕ» και «ΜΕΧΡΙΣ_ΟΤΟΥ...» είναι εντολές επανάληψης υπό συνθήκη και τις χρησιμοποιούμε όπου έχουμε επανάληψη εντολών και η επανάληψη σταματά όταν ισχύει ή δεν ισχύει μία </a:t>
            </a:r>
            <a:r>
              <a:rPr lang="el-GR" sz="2400" dirty="0" smtClean="0"/>
              <a:t>συνθήκη και δε γνωρίζουμε </a:t>
            </a:r>
            <a:r>
              <a:rPr lang="el-GR" sz="2400" dirty="0"/>
              <a:t>τ</a:t>
            </a:r>
            <a:r>
              <a:rPr lang="el-GR" sz="2400" dirty="0" smtClean="0"/>
              <a:t>ον ακριβή αριθμό των επαναλήψεων.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l-GR" sz="2400" dirty="0" smtClean="0"/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400" dirty="0" smtClean="0"/>
              <a:t>Η μια </a:t>
            </a:r>
            <a:r>
              <a:rPr lang="el-GR" sz="2400" dirty="0"/>
              <a:t>εντολή μπορεί να αντικατασταθεί από την </a:t>
            </a:r>
            <a:r>
              <a:rPr lang="el-GR" sz="2400" dirty="0" smtClean="0"/>
              <a:t>άλλη και </a:t>
            </a:r>
            <a:r>
              <a:rPr lang="el-GR" sz="2400" dirty="0"/>
              <a:t>είναι προσωπική επιλογή του προγραμματιστή ποια </a:t>
            </a:r>
            <a:r>
              <a:rPr lang="el-GR" sz="2400" dirty="0" smtClean="0"/>
              <a:t>από τις </a:t>
            </a:r>
            <a:r>
              <a:rPr lang="el-GR" sz="2400" dirty="0"/>
              <a:t>δυο θα χρησιμοποιήσει. Υπάρχουν όμως περιπτώσεις όπου η </a:t>
            </a:r>
            <a:r>
              <a:rPr lang="el-GR" sz="2400" dirty="0" smtClean="0"/>
              <a:t>χρήση της </a:t>
            </a:r>
            <a:r>
              <a:rPr lang="el-GR" sz="2400" dirty="0"/>
              <a:t>εντολής ΜΕΧΡΙΣ_ΟΤΟΥ οδηγεί σε απλούστερα και πιο </a:t>
            </a:r>
            <a:r>
              <a:rPr lang="el-GR" sz="2400" dirty="0" smtClean="0"/>
              <a:t>ευκολονόητα </a:t>
            </a:r>
            <a:r>
              <a:rPr lang="el-GR" sz="2400" dirty="0"/>
              <a:t>προγράμματα. Γενικά σε περιπτώσεις όπου η επανάληψη θα </a:t>
            </a:r>
            <a:r>
              <a:rPr lang="el-GR" sz="2400" dirty="0" smtClean="0"/>
              <a:t>συμβεί υποχρεωτικά </a:t>
            </a:r>
            <a:r>
              <a:rPr lang="el-GR" sz="2400" dirty="0"/>
              <a:t>μία φορά, είναι προτιμότερη η χρήση της ΜΕΧΡΙΣ_ΟΤΟΥ.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43119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cap="none" dirty="0"/>
              <a:t>Πού χρησιμοποιείται:</a:t>
            </a:r>
            <a:br>
              <a:rPr lang="el-GR" b="1" cap="none" dirty="0"/>
            </a:b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Στα </a:t>
            </a:r>
            <a:r>
              <a:rPr lang="el-GR" sz="2400" dirty="0"/>
              <a:t>προβλήματα που έχουν μενού επιλογής.</a:t>
            </a:r>
          </a:p>
          <a:p>
            <a:r>
              <a:rPr lang="el-GR" sz="2400" dirty="0" smtClean="0"/>
              <a:t>Στα </a:t>
            </a:r>
            <a:r>
              <a:rPr lang="el-GR" sz="2400" dirty="0"/>
              <a:t>προβλήματα που ζητείται </a:t>
            </a:r>
            <a:r>
              <a:rPr lang="el-GR" sz="2400" dirty="0" smtClean="0"/>
              <a:t>έλεγχος αποδεκτών τιμών (π.χ. βαθμολογία από 0 </a:t>
            </a:r>
            <a:r>
              <a:rPr lang="el-GR" sz="2400" dirty="0" err="1" smtClean="0"/>
              <a:t>εως</a:t>
            </a:r>
            <a:r>
              <a:rPr lang="el-GR" sz="2400" dirty="0" smtClean="0"/>
              <a:t> 20).</a:t>
            </a:r>
            <a:endParaRPr lang="el-GR" sz="2400" dirty="0"/>
          </a:p>
          <a:p>
            <a:r>
              <a:rPr lang="el-GR" sz="2400" dirty="0" smtClean="0"/>
              <a:t>Στα </a:t>
            </a:r>
            <a:r>
              <a:rPr lang="el-GR" sz="2400" dirty="0"/>
              <a:t>προβλήματα που θέλουμε να επαναλάβουμε μια ολόκληρη επεξεργασία (π.χ</a:t>
            </a:r>
            <a:r>
              <a:rPr lang="el-GR" sz="2400" dirty="0" smtClean="0"/>
              <a:t>. άθροισμα τιμών προϊόντων στο συνολικό λογαριασμό) </a:t>
            </a:r>
            <a:r>
              <a:rPr lang="el-GR" sz="2400" dirty="0"/>
              <a:t>απαντώντας σε ερώτηση της μορφής ‘Θέλεις να συνεχίσεις (Ν/Ο)?’.</a:t>
            </a:r>
          </a:p>
          <a:p>
            <a:r>
              <a:rPr lang="el-GR" sz="2400" dirty="0"/>
              <a:t>Στις παραπάνω τρεις περιπτώσεις, που αναφέρθηκαν για την επιλογή χρήσης της εντολής «ΜΕΧΡΙΣ</a:t>
            </a:r>
            <a:r>
              <a:rPr lang="el-GR" sz="2400" dirty="0" smtClean="0"/>
              <a:t>_ ΟΤΟΥ</a:t>
            </a:r>
            <a:r>
              <a:rPr lang="el-GR" sz="2400" dirty="0"/>
              <a:t>…», μπορεί να χρησιμοποιηθεί και η </a:t>
            </a:r>
            <a:r>
              <a:rPr lang="el-GR" sz="2400" dirty="0" smtClean="0"/>
              <a:t>«ΟΣΟ…ΕΠΑΝΑΛΑΒΕ</a:t>
            </a:r>
            <a:r>
              <a:rPr lang="el-GR" sz="2400" dirty="0"/>
              <a:t>» αλλά χρειάζεται να </a:t>
            </a:r>
            <a:r>
              <a:rPr lang="el-GR" sz="2400" dirty="0" smtClean="0"/>
              <a:t>γραφούν   περισσότερες </a:t>
            </a:r>
            <a:r>
              <a:rPr lang="el-GR" sz="2400" dirty="0"/>
              <a:t>εντολές.</a:t>
            </a:r>
          </a:p>
        </p:txBody>
      </p:sp>
    </p:spTree>
    <p:extLst>
      <p:ext uri="{BB962C8B-B14F-4D97-AF65-F5344CB8AC3E}">
        <p14:creationId xmlns:p14="http://schemas.microsoft.com/office/powerpoint/2010/main" val="105278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4994" y="1425649"/>
            <a:ext cx="10504282" cy="364913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sz="2600" b="1" dirty="0">
                <a:solidFill>
                  <a:schemeClr val="tx2">
                    <a:lumMod val="90000"/>
                  </a:schemeClr>
                </a:solidFill>
              </a:rPr>
              <a:t>Παράδειγμα </a:t>
            </a:r>
            <a:r>
              <a:rPr lang="el-GR" sz="2600" b="1" dirty="0" smtClean="0">
                <a:solidFill>
                  <a:schemeClr val="tx2">
                    <a:lumMod val="90000"/>
                  </a:schemeClr>
                </a:solidFill>
              </a:rPr>
              <a:t>2. </a:t>
            </a:r>
            <a:r>
              <a:rPr lang="el-GR" sz="2600" b="1" dirty="0">
                <a:solidFill>
                  <a:schemeClr val="tx2">
                    <a:lumMod val="90000"/>
                  </a:schemeClr>
                </a:solidFill>
              </a:rPr>
              <a:t>Έλεγχος </a:t>
            </a:r>
            <a:r>
              <a:rPr lang="el-GR" sz="2600" b="1" dirty="0" smtClean="0">
                <a:solidFill>
                  <a:schemeClr val="tx2">
                    <a:lumMod val="90000"/>
                  </a:schemeClr>
                </a:solidFill>
              </a:rPr>
              <a:t>αποδεκτών τιμών δεδομένων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600" dirty="0" smtClean="0"/>
              <a:t>Να </a:t>
            </a:r>
            <a:r>
              <a:rPr lang="el-GR" sz="2600" dirty="0"/>
              <a:t>γραφεί πρόγραμμα το οποίο θα δέχεται από το πληκτρολόγιο </a:t>
            </a:r>
            <a:r>
              <a:rPr lang="el-GR" sz="2600" dirty="0" smtClean="0"/>
              <a:t>τον γραπτό </a:t>
            </a:r>
            <a:r>
              <a:rPr lang="el-GR" sz="2600" dirty="0"/>
              <a:t>βαθμό ενός μαθητή και θ</a:t>
            </a:r>
            <a:r>
              <a:rPr lang="el-GR" sz="2600" dirty="0" smtClean="0"/>
              <a:t>α </a:t>
            </a:r>
            <a:r>
              <a:rPr lang="el-GR" sz="2600" dirty="0"/>
              <a:t>γίνεται έλεγχος </a:t>
            </a:r>
            <a:r>
              <a:rPr lang="el-GR" sz="2600" dirty="0" smtClean="0"/>
              <a:t>του βαθμού που  </a:t>
            </a:r>
            <a:r>
              <a:rPr lang="el-GR" sz="2600" dirty="0" err="1" smtClean="0"/>
              <a:t>πληκτρολογείται</a:t>
            </a:r>
            <a:r>
              <a:rPr lang="el-GR" sz="2600" dirty="0"/>
              <a:t>, </a:t>
            </a:r>
            <a:r>
              <a:rPr lang="el-GR" sz="2600" dirty="0" smtClean="0"/>
              <a:t>ώστε να βρίσκεται </a:t>
            </a:r>
            <a:r>
              <a:rPr lang="el-GR" sz="2600" dirty="0"/>
              <a:t>στο διάστημα [0-20</a:t>
            </a:r>
            <a:r>
              <a:rPr lang="el-GR" sz="2600" dirty="0" smtClean="0"/>
              <a:t>].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600" dirty="0" smtClean="0"/>
              <a:t>Πώς θα αλλάξει ο αλγόριθμος αν πρέπει να προσθέσω και ένα μήνυμα λάθους (π.χ. «Λάθος βαθμός. </a:t>
            </a:r>
            <a:r>
              <a:rPr lang="el-GR" sz="2600" dirty="0" err="1" smtClean="0"/>
              <a:t>Ξαναπροσπαθείστε</a:t>
            </a:r>
            <a:r>
              <a:rPr lang="el-GR" sz="2600" dirty="0" smtClean="0"/>
              <a:t>») Ποια εντολή είναι προτιμότερη σε αυτή την περίπτωση;</a:t>
            </a: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15476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32289" y="3103133"/>
            <a:ext cx="6881780" cy="3511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/>
              <a:t>ΑΡΧΗ_ΕΠΑΝΑΛΗΨΗΣ</a:t>
            </a:r>
          </a:p>
          <a:p>
            <a:pPr marL="0" indent="0">
              <a:buNone/>
            </a:pPr>
            <a:r>
              <a:rPr lang="el-GR" sz="2400" b="1" dirty="0" smtClean="0"/>
              <a:t>	ΓΡΑΨΕ «Δώσε το βαθμό στα Γραπτά»</a:t>
            </a:r>
            <a:endParaRPr lang="el-GR" sz="2400" b="1" dirty="0"/>
          </a:p>
          <a:p>
            <a:pPr marL="0" indent="0">
              <a:buNone/>
            </a:pPr>
            <a:r>
              <a:rPr lang="el-GR" sz="2400" b="1" dirty="0" smtClean="0"/>
              <a:t>	ΔΙΑΒΑΣΕ </a:t>
            </a:r>
            <a:r>
              <a:rPr lang="el-GR" sz="2400" dirty="0" smtClean="0"/>
              <a:t>Γραπτά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</a:t>
            </a:r>
            <a:r>
              <a:rPr lang="el-GR" sz="2400" b="1" dirty="0" smtClean="0"/>
              <a:t>ΑΝ Γραπτά &gt;20 Ή Γραπτά &lt;0 ΤΟΤΕ</a:t>
            </a:r>
          </a:p>
          <a:p>
            <a:pPr marL="0" indent="0">
              <a:buNone/>
            </a:pPr>
            <a:r>
              <a:rPr lang="el-GR" sz="2400" b="1" dirty="0"/>
              <a:t> </a:t>
            </a:r>
            <a:r>
              <a:rPr lang="el-GR" sz="2400" b="1" dirty="0" smtClean="0"/>
              <a:t>          ΓΡΑΨΕ «</a:t>
            </a:r>
            <a:r>
              <a:rPr lang="el-GR" sz="2400" b="1" dirty="0"/>
              <a:t>Λάθος βαθμός. </a:t>
            </a:r>
            <a:r>
              <a:rPr lang="el-GR" sz="2400" b="1" dirty="0" err="1"/>
              <a:t>Ξαναπροσπαθείστε</a:t>
            </a:r>
            <a:r>
              <a:rPr lang="el-GR" sz="2400" b="1" dirty="0" smtClean="0"/>
              <a:t>»</a:t>
            </a:r>
          </a:p>
          <a:p>
            <a:pPr marL="0" indent="0">
              <a:buNone/>
            </a:pPr>
            <a:r>
              <a:rPr lang="el-GR" sz="2400" b="1" dirty="0"/>
              <a:t> </a:t>
            </a:r>
            <a:r>
              <a:rPr lang="el-GR" sz="2400" b="1" dirty="0" smtClean="0"/>
              <a:t>     ΤΕΛΟΣ_ΑΝ</a:t>
            </a: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ΜΕΧΡΙΣ_ΟΤΟΥ </a:t>
            </a:r>
            <a:r>
              <a:rPr lang="el-GR" sz="2400" dirty="0" smtClean="0"/>
              <a:t>Γραπτά </a:t>
            </a:r>
            <a:r>
              <a:rPr lang="el-GR" sz="2400" b="1" dirty="0"/>
              <a:t>&lt;= </a:t>
            </a:r>
            <a:r>
              <a:rPr lang="el-GR" sz="2400" dirty="0"/>
              <a:t>20 </a:t>
            </a:r>
            <a:r>
              <a:rPr lang="el-GR" sz="2400" b="1" dirty="0"/>
              <a:t>ΚΑΙ </a:t>
            </a:r>
            <a:r>
              <a:rPr lang="el-GR" sz="2400" dirty="0" smtClean="0"/>
              <a:t>Γραπτά </a:t>
            </a:r>
            <a:r>
              <a:rPr lang="el-GR" sz="2400" b="1" dirty="0"/>
              <a:t>&gt;= </a:t>
            </a:r>
            <a:r>
              <a:rPr lang="el-GR" sz="2400" dirty="0"/>
              <a:t>0</a:t>
            </a:r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438555" y="215077"/>
            <a:ext cx="6391747" cy="2888056"/>
          </a:xfrm>
          <a:prstGeom prst="roundRect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Στρογγυλεμένο ορθογώνιο 5"/>
          <p:cNvSpPr/>
          <p:nvPr/>
        </p:nvSpPr>
        <p:spPr>
          <a:xfrm>
            <a:off x="4262127" y="2682634"/>
            <a:ext cx="7475130" cy="4059533"/>
          </a:xfrm>
          <a:prstGeom prst="roundRect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Θέση περιεχομένου 2"/>
          <p:cNvSpPr txBox="1">
            <a:spLocks/>
          </p:cNvSpPr>
          <p:nvPr/>
        </p:nvSpPr>
        <p:spPr>
          <a:xfrm>
            <a:off x="669170" y="0"/>
            <a:ext cx="10131425" cy="2873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2400" b="1" dirty="0" smtClean="0"/>
              <a:t>ΑΡΧΗ_ΕΠΑΝΑΛΗΨΗΣ</a:t>
            </a:r>
          </a:p>
          <a:p>
            <a:pPr marL="0" indent="0">
              <a:buFont typeface="Arial"/>
              <a:buNone/>
            </a:pPr>
            <a:r>
              <a:rPr lang="el-GR" sz="2400" b="1" dirty="0" smtClean="0"/>
              <a:t>	ΓΡΑΨΕ «Δώσε το βαθμό στα Γραπτά»</a:t>
            </a:r>
          </a:p>
          <a:p>
            <a:pPr marL="0" indent="0">
              <a:buFont typeface="Arial"/>
              <a:buNone/>
            </a:pPr>
            <a:r>
              <a:rPr lang="el-GR" sz="2400" b="1" dirty="0" smtClean="0"/>
              <a:t>	ΔΙΑΒΑΣΕ </a:t>
            </a:r>
            <a:r>
              <a:rPr lang="el-GR" sz="2400" dirty="0" smtClean="0"/>
              <a:t>Γραπτά</a:t>
            </a:r>
          </a:p>
          <a:p>
            <a:pPr marL="0" indent="0">
              <a:buFont typeface="Arial"/>
              <a:buNone/>
            </a:pPr>
            <a:r>
              <a:rPr lang="el-GR" sz="2400" b="1" dirty="0" smtClean="0"/>
              <a:t>ΜΕΧΡΙΣ_ΟΤΟΥ </a:t>
            </a:r>
            <a:r>
              <a:rPr lang="el-GR" sz="2400" dirty="0" smtClean="0"/>
              <a:t>Γραπτά </a:t>
            </a:r>
            <a:r>
              <a:rPr lang="el-GR" sz="2400" b="1" dirty="0" smtClean="0"/>
              <a:t>&lt;= </a:t>
            </a:r>
            <a:r>
              <a:rPr lang="el-GR" sz="2400" dirty="0" smtClean="0"/>
              <a:t>20 </a:t>
            </a:r>
            <a:r>
              <a:rPr lang="el-GR" sz="2400" b="1" dirty="0" smtClean="0"/>
              <a:t>ΚΑΙ </a:t>
            </a:r>
            <a:r>
              <a:rPr lang="el-GR" sz="2400" dirty="0" smtClean="0"/>
              <a:t>Γραπτά </a:t>
            </a:r>
            <a:r>
              <a:rPr lang="el-GR" sz="2400" b="1" dirty="0" smtClean="0"/>
              <a:t>&gt;= </a:t>
            </a:r>
            <a:r>
              <a:rPr lang="el-GR" sz="2400" dirty="0" smtClean="0"/>
              <a:t>0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20006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>
            <a:spLocks noGrp="1"/>
          </p:cNvSpPr>
          <p:nvPr>
            <p:ph idx="1"/>
          </p:nvPr>
        </p:nvSpPr>
        <p:spPr>
          <a:xfrm>
            <a:off x="2391507" y="1377254"/>
            <a:ext cx="7748062" cy="4178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b="1" dirty="0" smtClean="0"/>
              <a:t>	ΓΡΑΨΕ «Δώσε το βαθμό στα Γραπτά»</a:t>
            </a:r>
            <a:endParaRPr lang="el-GR" sz="2600" b="1" dirty="0"/>
          </a:p>
          <a:p>
            <a:pPr marL="0" indent="0">
              <a:buNone/>
            </a:pPr>
            <a:r>
              <a:rPr lang="el-GR" sz="2600" b="1" dirty="0" smtClean="0"/>
              <a:t>	ΔΙΑΒΑΣΕ </a:t>
            </a:r>
            <a:r>
              <a:rPr lang="el-GR" sz="2600" dirty="0" smtClean="0"/>
              <a:t>Γραπτά</a:t>
            </a:r>
          </a:p>
          <a:p>
            <a:pPr marL="0" indent="0">
              <a:buNone/>
            </a:pPr>
            <a:r>
              <a:rPr lang="el-GR" sz="2600" dirty="0"/>
              <a:t> </a:t>
            </a:r>
            <a:r>
              <a:rPr lang="el-GR" sz="2600" dirty="0" smtClean="0"/>
              <a:t>     </a:t>
            </a:r>
            <a:r>
              <a:rPr lang="el-GR" sz="2600" b="1" dirty="0" smtClean="0"/>
              <a:t>ΟΣΟ Γραπτά &gt;20  Ή Γραπτά &lt; 0 ΕΠΑΝΑΛΑΒΕ</a:t>
            </a:r>
          </a:p>
          <a:p>
            <a:pPr marL="0" indent="0">
              <a:buNone/>
            </a:pPr>
            <a:r>
              <a:rPr lang="el-GR" sz="2600" b="1" dirty="0"/>
              <a:t> </a:t>
            </a:r>
            <a:r>
              <a:rPr lang="el-GR" sz="2600" b="1" dirty="0" smtClean="0"/>
              <a:t>          ΓΡΑΨΕ «</a:t>
            </a:r>
            <a:r>
              <a:rPr lang="el-GR" sz="2600" b="1" dirty="0"/>
              <a:t>Λάθος βαθμός. </a:t>
            </a:r>
            <a:r>
              <a:rPr lang="el-GR" sz="2600" b="1" dirty="0" err="1"/>
              <a:t>Ξαναπροσπαθείστε</a:t>
            </a:r>
            <a:r>
              <a:rPr lang="el-GR" sz="2600" b="1" dirty="0" smtClean="0"/>
              <a:t>»</a:t>
            </a:r>
          </a:p>
          <a:p>
            <a:pPr marL="0" indent="0">
              <a:buNone/>
            </a:pPr>
            <a:r>
              <a:rPr lang="el-GR" sz="2600" b="1" dirty="0"/>
              <a:t> </a:t>
            </a:r>
            <a:r>
              <a:rPr lang="el-GR" sz="2600" b="1" dirty="0" smtClean="0"/>
              <a:t>          </a:t>
            </a:r>
            <a:r>
              <a:rPr lang="el-GR" sz="2600" b="1" dirty="0"/>
              <a:t>ΓΡΑΨΕ «Δώσε το βαθμό στα Γραπτά»</a:t>
            </a:r>
          </a:p>
          <a:p>
            <a:pPr marL="0" indent="0">
              <a:buNone/>
            </a:pPr>
            <a:r>
              <a:rPr lang="el-GR" sz="2600" b="1" dirty="0"/>
              <a:t>	</a:t>
            </a:r>
            <a:r>
              <a:rPr lang="el-GR" sz="2600" b="1" dirty="0" smtClean="0"/>
              <a:t>    ΔΙΑΒΑΣΕ </a:t>
            </a:r>
            <a:r>
              <a:rPr lang="el-GR" sz="2600" dirty="0"/>
              <a:t>Γραπτά</a:t>
            </a:r>
          </a:p>
          <a:p>
            <a:pPr marL="0" indent="0">
              <a:buNone/>
            </a:pPr>
            <a:r>
              <a:rPr lang="el-GR" sz="2600" b="1" dirty="0" smtClean="0"/>
              <a:t>      ΤΕΛΟΣ_ΕΠΑΝΑΛΗΨΗΣ</a:t>
            </a:r>
            <a:endParaRPr lang="el-GR" sz="2600" dirty="0"/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1728317" y="1095271"/>
            <a:ext cx="8632316" cy="4742545"/>
          </a:xfrm>
          <a:prstGeom prst="roundRect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72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3742" y="950614"/>
            <a:ext cx="10782677" cy="466253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l-GR" sz="2400" b="1" cap="none" dirty="0" smtClean="0"/>
              <a:t/>
            </a:r>
            <a:br>
              <a:rPr lang="el-GR" sz="2400" b="1" cap="none" dirty="0" smtClean="0"/>
            </a:br>
            <a:r>
              <a:rPr lang="el-GR" sz="2400" cap="none" dirty="0"/>
              <a:t>Η «ΓΛΩΣΣΑ» υποστηρίζει τρεις εντολές επανάληψης</a:t>
            </a:r>
            <a:r>
              <a:rPr lang="el-GR" sz="2400" cap="none" dirty="0" smtClean="0"/>
              <a:t>:</a:t>
            </a:r>
            <a:br>
              <a:rPr lang="el-GR" sz="2400" cap="none" dirty="0" smtClean="0"/>
            </a:br>
            <a:r>
              <a:rPr lang="el-GR" sz="2400" cap="none" dirty="0"/>
              <a:t/>
            </a:r>
            <a:br>
              <a:rPr lang="el-GR" sz="2400" cap="none" dirty="0"/>
            </a:br>
            <a:r>
              <a:rPr lang="el-GR" sz="2400" cap="none" dirty="0"/>
              <a:t>• Την εντολή </a:t>
            </a:r>
            <a:r>
              <a:rPr lang="el-GR" sz="2400" b="1" cap="none" dirty="0">
                <a:solidFill>
                  <a:schemeClr val="accent1"/>
                </a:solidFill>
              </a:rPr>
              <a:t>«ΟΣΟ...ΕΠΑΝΑΛΑΒΕ» </a:t>
            </a:r>
            <a:r>
              <a:rPr lang="el-GR" sz="2400" cap="none" dirty="0"/>
              <a:t>που εκτελεί τις εντολές που περικλείει όσο </a:t>
            </a:r>
            <a:r>
              <a:rPr lang="el-GR" sz="2400" cap="none" dirty="0" smtClean="0"/>
              <a:t>η συνθήκη είναι ΑΛΗΘΗΣ. Η </a:t>
            </a:r>
            <a:r>
              <a:rPr lang="el-GR" sz="2400" cap="none" dirty="0"/>
              <a:t>συνθήκη γράφεται στην αρχή της εντολής.</a:t>
            </a:r>
            <a:br>
              <a:rPr lang="el-GR" sz="2400" cap="none" dirty="0"/>
            </a:br>
            <a:r>
              <a:rPr lang="el-GR" sz="2400" cap="none" dirty="0" smtClean="0"/>
              <a:t> • </a:t>
            </a:r>
            <a:r>
              <a:rPr lang="el-GR" sz="2400" cap="none" dirty="0"/>
              <a:t>Την εντολή </a:t>
            </a:r>
            <a:r>
              <a:rPr lang="el-GR" sz="2400" b="1" cap="none" dirty="0">
                <a:solidFill>
                  <a:schemeClr val="accent1"/>
                </a:solidFill>
              </a:rPr>
              <a:t>«ΜΕΧΡΙΣ_ΟΤΟΥ...» </a:t>
            </a:r>
            <a:r>
              <a:rPr lang="el-GR" sz="2400" cap="none" dirty="0"/>
              <a:t>που εκτελεί τις εντολές, που περικλείει, όσο η συνθήκη </a:t>
            </a:r>
            <a:r>
              <a:rPr lang="el-GR" sz="2400" cap="none" dirty="0" smtClean="0"/>
              <a:t>είναι </a:t>
            </a:r>
            <a:r>
              <a:rPr lang="el-GR" sz="2400" cap="none" dirty="0"/>
              <a:t>ΨΕΥΔΗΣ. Η συνθήκη γράφεται στο τέλος της </a:t>
            </a:r>
            <a:r>
              <a:rPr lang="el-GR" sz="2400" cap="none" dirty="0" smtClean="0"/>
              <a:t>εντολής.</a:t>
            </a:r>
            <a:r>
              <a:rPr lang="el-GR" sz="2400" cap="none" dirty="0"/>
              <a:t/>
            </a:r>
            <a:br>
              <a:rPr lang="el-GR" sz="2400" cap="none" dirty="0"/>
            </a:br>
            <a:r>
              <a:rPr lang="el-GR" sz="2400" cap="none" dirty="0" smtClean="0"/>
              <a:t>• </a:t>
            </a:r>
            <a:r>
              <a:rPr lang="el-GR" sz="2400" cap="none" dirty="0"/>
              <a:t>Την εντολή </a:t>
            </a:r>
            <a:r>
              <a:rPr lang="el-GR" sz="2400" b="1" cap="none" dirty="0">
                <a:solidFill>
                  <a:schemeClr val="accent1"/>
                </a:solidFill>
              </a:rPr>
              <a:t>«ΓΙΑ...ΑΠΟ...ΜΕΧΡΙ...» </a:t>
            </a:r>
            <a:r>
              <a:rPr lang="el-GR" sz="2400" cap="none" dirty="0"/>
              <a:t>που εκτελεί τις εντολές που περικλείει, </a:t>
            </a:r>
            <a:r>
              <a:rPr lang="el-GR" sz="2400" cap="none" dirty="0" smtClean="0"/>
              <a:t>προκαθορισμένες φορές.</a:t>
            </a:r>
            <a:r>
              <a:rPr lang="el-GR" sz="2400" cap="none" dirty="0"/>
              <a:t/>
            </a:r>
            <a:br>
              <a:rPr lang="el-GR" sz="2400" cap="none" dirty="0"/>
            </a:br>
            <a:r>
              <a:rPr lang="el-GR" sz="2400" b="1" cap="none" dirty="0"/>
              <a:t/>
            </a:r>
            <a:br>
              <a:rPr lang="el-GR" sz="2400" b="1" cap="none" dirty="0"/>
            </a:br>
            <a:endParaRPr lang="el-GR" sz="2400" b="1" cap="none" dirty="0"/>
          </a:p>
        </p:txBody>
      </p:sp>
    </p:spTree>
    <p:extLst>
      <p:ext uri="{BB962C8B-B14F-4D97-AF65-F5344CB8AC3E}">
        <p14:creationId xmlns:p14="http://schemas.microsoft.com/office/powerpoint/2010/main" val="232734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51438" y="609601"/>
            <a:ext cx="10065788" cy="1047184"/>
          </a:xfrm>
        </p:spPr>
        <p:txBody>
          <a:bodyPr/>
          <a:lstStyle/>
          <a:p>
            <a:r>
              <a:rPr lang="el-GR" cap="none" dirty="0" smtClean="0"/>
              <a:t>Γενικές Παρατηρήσεις</a:t>
            </a: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86213" y="1861410"/>
            <a:ext cx="10664883" cy="426109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400" dirty="0"/>
              <a:t>Το τμήμα του </a:t>
            </a:r>
            <a:r>
              <a:rPr lang="el-GR" sz="2400" dirty="0" smtClean="0"/>
              <a:t>αλγορίθμου που </a:t>
            </a:r>
            <a:r>
              <a:rPr lang="el-GR" sz="2400" dirty="0"/>
              <a:t>επαναλαμβάνεται</a:t>
            </a:r>
            <a:r>
              <a:rPr lang="el-GR" sz="2400" dirty="0" smtClean="0"/>
              <a:t>, δηλαδή </a:t>
            </a:r>
            <a:r>
              <a:rPr lang="el-GR" sz="2400" dirty="0"/>
              <a:t>από </a:t>
            </a:r>
            <a:r>
              <a:rPr lang="el-GR" sz="2400" dirty="0" smtClean="0"/>
              <a:t>την αρχή μέχρι το τέλος της επανάληψης αποκαλείται </a:t>
            </a:r>
            <a:r>
              <a:rPr lang="el-GR" sz="2400" b="1" dirty="0">
                <a:solidFill>
                  <a:srgbClr val="FFFF00"/>
                </a:solidFill>
              </a:rPr>
              <a:t>βρόχος</a:t>
            </a:r>
            <a:r>
              <a:rPr lang="el-GR" sz="2400" dirty="0" smtClean="0"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l-GR" sz="2400" dirty="0"/>
              <a:t>Η χρήση τιμών για τον τερματισμό μίας επαναληπτικής διαδικασίας</a:t>
            </a:r>
            <a:r>
              <a:rPr lang="el-GR" sz="2400" dirty="0" smtClean="0"/>
              <a:t>, όπως για </a:t>
            </a:r>
            <a:r>
              <a:rPr lang="el-GR" sz="2400" dirty="0"/>
              <a:t>παράδειγμα η </a:t>
            </a:r>
            <a:r>
              <a:rPr lang="el-GR" sz="2400" dirty="0" smtClean="0"/>
              <a:t>επιλογή </a:t>
            </a:r>
            <a:r>
              <a:rPr lang="el-GR" sz="2400" dirty="0"/>
              <a:t>του </a:t>
            </a:r>
            <a:r>
              <a:rPr lang="el-GR" sz="2400" dirty="0" smtClean="0"/>
              <a:t>-1, </a:t>
            </a:r>
            <a:r>
              <a:rPr lang="el-GR" sz="2400" dirty="0"/>
              <a:t>είναι συνήθης </a:t>
            </a:r>
            <a:r>
              <a:rPr lang="el-GR" sz="2400" dirty="0" smtClean="0"/>
              <a:t>στον προγραμματισμό. Η </a:t>
            </a:r>
            <a:r>
              <a:rPr lang="el-GR" sz="2400" dirty="0"/>
              <a:t>τιμή αυτή ορίζεται από τον προγραμματιστή και αποτελεί μια </a:t>
            </a:r>
            <a:r>
              <a:rPr lang="el-GR" sz="2400" dirty="0" smtClean="0"/>
              <a:t>σύμβαση για </a:t>
            </a:r>
            <a:r>
              <a:rPr lang="el-GR" sz="2400" dirty="0"/>
              <a:t>το τέλος του προγράμματος. </a:t>
            </a:r>
            <a:r>
              <a:rPr lang="el-GR" sz="2400" dirty="0" smtClean="0"/>
              <a:t>Η </a:t>
            </a:r>
            <a:r>
              <a:rPr lang="el-GR" sz="2400" dirty="0"/>
              <a:t>τιμή αυτή είναι τέτοια, ώστε να μην </a:t>
            </a:r>
            <a:r>
              <a:rPr lang="el-GR" sz="2400" dirty="0" smtClean="0"/>
              <a:t>είναι </a:t>
            </a:r>
            <a:r>
              <a:rPr lang="el-GR" sz="2400" dirty="0"/>
              <a:t>λογικά σωστή για το πρόβλημα, για παράδειγμα η τιμή </a:t>
            </a:r>
            <a:r>
              <a:rPr lang="el-GR" sz="2400" dirty="0" smtClean="0"/>
              <a:t>-1 αποκλείεται από </a:t>
            </a:r>
            <a:r>
              <a:rPr lang="el-GR" sz="2400" dirty="0"/>
              <a:t>τις </a:t>
            </a:r>
            <a:r>
              <a:rPr lang="el-GR" sz="2400" dirty="0" smtClean="0"/>
              <a:t>τιμές για εισαγωγή βαθμολογίας. </a:t>
            </a:r>
            <a:r>
              <a:rPr lang="el-GR" sz="2400" dirty="0"/>
              <a:t>Η </a:t>
            </a:r>
            <a:r>
              <a:rPr lang="el-GR" sz="2400" dirty="0" smtClean="0"/>
              <a:t>τιμή αυτή αποκαλείται </a:t>
            </a:r>
            <a:r>
              <a:rPr lang="el-GR" sz="2400" b="1" dirty="0">
                <a:solidFill>
                  <a:srgbClr val="FFFF00"/>
                </a:solidFill>
              </a:rPr>
              <a:t>"τιμή φρουρός".</a:t>
            </a:r>
          </a:p>
        </p:txBody>
      </p:sp>
    </p:spTree>
    <p:extLst>
      <p:ext uri="{BB962C8B-B14F-4D97-AF65-F5344CB8AC3E}">
        <p14:creationId xmlns:p14="http://schemas.microsoft.com/office/powerpoint/2010/main" val="349076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67282" y="863097"/>
            <a:ext cx="10131425" cy="1456267"/>
          </a:xfrm>
        </p:spPr>
        <p:txBody>
          <a:bodyPr/>
          <a:lstStyle/>
          <a:p>
            <a:r>
              <a:rPr lang="el-GR" b="1" dirty="0"/>
              <a:t>Η </a:t>
            </a:r>
            <a:r>
              <a:rPr lang="el-GR" b="1" dirty="0" smtClean="0"/>
              <a:t> </a:t>
            </a:r>
            <a:r>
              <a:rPr lang="el-GR" b="1" cap="none" dirty="0" smtClean="0"/>
              <a:t>εντολή επανάληψης</a:t>
            </a:r>
            <a:r>
              <a:rPr lang="el-GR" b="1" dirty="0" smtClean="0"/>
              <a:t> </a:t>
            </a:r>
            <a:r>
              <a:rPr lang="el-GR" b="1" dirty="0"/>
              <a:t>«ΟΣΟ...ΕΠΑΝΑΛΑΒΕ»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30245" y="2540420"/>
            <a:ext cx="10131425" cy="3649133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Βιβλίο μαθητή : 							παράγραφοι 2.4.5, 8.2, 8.2.1</a:t>
            </a:r>
          </a:p>
          <a:p>
            <a:r>
              <a:rPr lang="el-GR" sz="2400" dirty="0" smtClean="0"/>
              <a:t>Βιβλίο «</a:t>
            </a:r>
            <a:r>
              <a:rPr lang="el-GR" sz="2400" dirty="0"/>
              <a:t>Οδηγίες Μελέτης </a:t>
            </a:r>
            <a:r>
              <a:rPr lang="el-GR" sz="2400" dirty="0" smtClean="0"/>
              <a:t>Μαθητή»: 		παράγραφος 3.1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14345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i="1" cap="none" dirty="0"/>
              <a:t>Σύνταξη</a:t>
            </a:r>
            <a:br>
              <a:rPr lang="el-GR" b="1" i="1" cap="none" dirty="0"/>
            </a:b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94646" y="1828801"/>
            <a:ext cx="9325068" cy="2906161"/>
          </a:xfrm>
        </p:spPr>
        <p:txBody>
          <a:bodyPr>
            <a:noAutofit/>
          </a:bodyPr>
          <a:lstStyle/>
          <a:p>
            <a:pPr marL="0" lvl="8" indent="0">
              <a:buNone/>
            </a:pPr>
            <a:r>
              <a:rPr lang="el-GR" sz="2400" b="1" dirty="0" smtClean="0">
                <a:solidFill>
                  <a:srgbClr val="FFFF00"/>
                </a:solidFill>
              </a:rPr>
              <a:t>ΟΣΟ </a:t>
            </a:r>
            <a:r>
              <a:rPr lang="el-GR" sz="2400" i="1" dirty="0" smtClean="0"/>
              <a:t>συνθήκη (αληθής) </a:t>
            </a:r>
            <a:r>
              <a:rPr lang="el-GR" sz="2400" b="1" dirty="0">
                <a:solidFill>
                  <a:srgbClr val="FFFF00"/>
                </a:solidFill>
              </a:rPr>
              <a:t>ΕΠΑΝΑΛΑΒΕ</a:t>
            </a:r>
          </a:p>
          <a:p>
            <a:pPr marL="0" lvl="8" indent="0">
              <a:buNone/>
            </a:pPr>
            <a:r>
              <a:rPr lang="el-GR" sz="2400" i="1" dirty="0"/>
              <a:t>εντολή-1</a:t>
            </a:r>
          </a:p>
          <a:p>
            <a:pPr marL="0" lvl="8" indent="0">
              <a:buNone/>
            </a:pPr>
            <a:r>
              <a:rPr lang="el-GR" sz="2400" i="1" dirty="0"/>
              <a:t>εντολή-2</a:t>
            </a:r>
          </a:p>
          <a:p>
            <a:pPr marL="0" lvl="8" indent="0">
              <a:buNone/>
            </a:pPr>
            <a:r>
              <a:rPr lang="el-GR" sz="2400" i="1" dirty="0"/>
              <a:t>...</a:t>
            </a:r>
          </a:p>
          <a:p>
            <a:pPr marL="0" lvl="8" indent="0">
              <a:buNone/>
            </a:pPr>
            <a:r>
              <a:rPr lang="el-GR" sz="2400" i="1" dirty="0"/>
              <a:t>εντολή-ν</a:t>
            </a:r>
          </a:p>
          <a:p>
            <a:pPr marL="0" lvl="8" indent="0">
              <a:buNone/>
            </a:pPr>
            <a:r>
              <a:rPr lang="el-GR" sz="2400" b="1" dirty="0" smtClean="0">
                <a:solidFill>
                  <a:srgbClr val="FFFF00"/>
                </a:solidFill>
              </a:rPr>
              <a:t>ΤΕΛΟΣ_ΕΠΑΝΑΛΗΨΗΣ</a:t>
            </a:r>
            <a:endParaRPr lang="el-GR" sz="2400" b="1" dirty="0">
              <a:solidFill>
                <a:srgbClr val="FFFF00"/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180" y="3001413"/>
            <a:ext cx="3571875" cy="2952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73225" y="1881201"/>
            <a:ext cx="11135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 smtClean="0"/>
              <a:t>βρόχος</a:t>
            </a:r>
            <a:endParaRPr lang="el-GR" dirty="0"/>
          </a:p>
        </p:txBody>
      </p:sp>
      <p:cxnSp>
        <p:nvCxnSpPr>
          <p:cNvPr id="7" name="Ευθύγραμμο βέλος σύνδεσης 6"/>
          <p:cNvCxnSpPr/>
          <p:nvPr/>
        </p:nvCxnSpPr>
        <p:spPr>
          <a:xfrm flipH="1">
            <a:off x="7677339" y="2272420"/>
            <a:ext cx="452674" cy="16386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18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1" y="579423"/>
            <a:ext cx="10131425" cy="52117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2400" dirty="0"/>
              <a:t>Οι εντολές, που περιλαμβάνει η εντολή </a:t>
            </a:r>
            <a:r>
              <a:rPr lang="el-GR" sz="2400" b="1" dirty="0"/>
              <a:t>«ΟΣΟ...ΕΠΑΝΑΛΑΒΕ»</a:t>
            </a:r>
            <a:r>
              <a:rPr lang="el-GR" sz="2400" dirty="0"/>
              <a:t>, επαναλαμβάνονται </a:t>
            </a:r>
            <a:r>
              <a:rPr lang="el-GR" sz="2400" b="1" dirty="0">
                <a:solidFill>
                  <a:srgbClr val="FFFF00"/>
                </a:solidFill>
              </a:rPr>
              <a:t>όσο η </a:t>
            </a:r>
            <a:r>
              <a:rPr lang="el-GR" sz="2400" b="1" dirty="0" smtClean="0">
                <a:solidFill>
                  <a:srgbClr val="FFFF00"/>
                </a:solidFill>
              </a:rPr>
              <a:t>συνθήκη είναι </a:t>
            </a:r>
            <a:r>
              <a:rPr lang="el-GR" sz="2400" b="1" dirty="0">
                <a:solidFill>
                  <a:srgbClr val="FFFF00"/>
                </a:solidFill>
              </a:rPr>
              <a:t>ΑΛΗΘΗΣ </a:t>
            </a:r>
            <a:r>
              <a:rPr lang="el-GR" sz="2400" dirty="0"/>
              <a:t>και μόνο όταν η συνθήκη γίνει ΨΕΥΔΗΣ σταματά η επανάληψή τους και εκτελείται </a:t>
            </a:r>
            <a:r>
              <a:rPr lang="el-GR" sz="2400" dirty="0" smtClean="0"/>
              <a:t>η αμέσως </a:t>
            </a:r>
            <a:r>
              <a:rPr lang="el-GR" sz="2400" dirty="0"/>
              <a:t>επόμενη εντολή, μετά το «ΤΕΛΟΣ_ΕΠΑΝΑΛΗΨΗΣ</a:t>
            </a:r>
            <a:r>
              <a:rPr lang="el-GR" sz="2400" dirty="0" smtClean="0"/>
              <a:t>».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7708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1" y="198782"/>
            <a:ext cx="10737573" cy="63477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sz="2400" b="1" dirty="0">
                <a:solidFill>
                  <a:srgbClr val="FFFF00"/>
                </a:solidFill>
              </a:rPr>
              <a:t>Χαρακτηριστικά της εντολής</a:t>
            </a:r>
            <a:r>
              <a:rPr lang="el-GR" sz="2400" b="1" dirty="0" smtClean="0">
                <a:solidFill>
                  <a:srgbClr val="FFFF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Επειδή </a:t>
            </a:r>
            <a:r>
              <a:rPr lang="el-GR" sz="2400" dirty="0"/>
              <a:t>η &lt;συνθήκη&gt; βρίσκεται στην αρχή της εντολής, υπάρχει περίπτωση να «βγει» ΨΕΥΔΗΣ </a:t>
            </a:r>
            <a:r>
              <a:rPr lang="el-GR" sz="2400" dirty="0" smtClean="0"/>
              <a:t>από την </a:t>
            </a:r>
            <a:r>
              <a:rPr lang="el-GR" sz="2400" dirty="0"/>
              <a:t>αρχή, </a:t>
            </a:r>
            <a:r>
              <a:rPr lang="el-GR" sz="2400" dirty="0">
                <a:solidFill>
                  <a:srgbClr val="FFFF00"/>
                </a:solidFill>
              </a:rPr>
              <a:t>οπότε και να μην εκτελεστούν καμία φορά </a:t>
            </a:r>
            <a:r>
              <a:rPr lang="el-GR" sz="2400" dirty="0"/>
              <a:t>οι εντολές της επανάληψης.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 </a:t>
            </a:r>
            <a:r>
              <a:rPr lang="el-GR" sz="2400" dirty="0"/>
              <a:t>η &lt;συνθήκη&gt; δε «βγει» ΨΕΥΔΗΣ ποτέ, τότε οι εντολές της επανάληψης εκτελούνται συνεχώς </a:t>
            </a:r>
            <a:r>
              <a:rPr lang="el-GR" sz="2400" dirty="0" smtClean="0"/>
              <a:t>και </a:t>
            </a:r>
            <a:r>
              <a:rPr lang="el-GR" sz="2400" dirty="0" smtClean="0">
                <a:solidFill>
                  <a:srgbClr val="FFFF00"/>
                </a:solidFill>
              </a:rPr>
              <a:t>το </a:t>
            </a:r>
            <a:r>
              <a:rPr lang="el-GR" sz="2400" dirty="0">
                <a:solidFill>
                  <a:srgbClr val="FFFF00"/>
                </a:solidFill>
              </a:rPr>
              <a:t>πρόγραμμα δεν τελειώνει π</a:t>
            </a:r>
            <a:r>
              <a:rPr lang="el-GR" sz="2400" dirty="0"/>
              <a:t>οτέ. Τότε λέμε ότι έχουμε </a:t>
            </a:r>
            <a:r>
              <a:rPr lang="el-GR" sz="2400" b="1" dirty="0">
                <a:solidFill>
                  <a:srgbClr val="FFFF00"/>
                </a:solidFill>
              </a:rPr>
              <a:t>ατέρμων βρόχο</a:t>
            </a:r>
            <a:r>
              <a:rPr lang="el-GR" sz="2400" dirty="0" smtClean="0"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l-GR" sz="2400" dirty="0"/>
              <a:t>ο αριθμός των επαναλήψεων </a:t>
            </a:r>
            <a:r>
              <a:rPr lang="el-GR" sz="2400" dirty="0" smtClean="0"/>
              <a:t>δεν είναι </a:t>
            </a:r>
            <a:r>
              <a:rPr lang="el-GR" sz="2400" dirty="0"/>
              <a:t>γνωστός, ούτε μπορεί να υπολογιστεί πριν από την εκτέλεση </a:t>
            </a:r>
            <a:r>
              <a:rPr lang="el-GR" sz="2400" dirty="0" smtClean="0"/>
              <a:t>του προγράμματος</a:t>
            </a:r>
            <a:r>
              <a:rPr lang="el-GR" sz="2400" dirty="0"/>
              <a:t>.</a:t>
            </a:r>
            <a:endParaRPr lang="el-G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9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85524" y="1221711"/>
            <a:ext cx="9219432" cy="308708"/>
          </a:xfrm>
        </p:spPr>
        <p:txBody>
          <a:bodyPr>
            <a:normAutofit fontScale="90000"/>
          </a:bodyPr>
          <a:lstStyle/>
          <a:p>
            <a:r>
              <a:rPr lang="el-GR" b="1" cap="none" dirty="0"/>
              <a:t>Τρόπος σύνταξης της </a:t>
            </a:r>
            <a:r>
              <a:rPr lang="el-GR" b="1" cap="none" dirty="0" smtClean="0"/>
              <a:t>εντολής</a:t>
            </a:r>
            <a:br>
              <a:rPr lang="el-GR" b="1" cap="none" dirty="0" smtClean="0"/>
            </a:br>
            <a:r>
              <a:rPr lang="el-GR" b="1" cap="none" dirty="0"/>
              <a:t/>
            </a:r>
            <a:br>
              <a:rPr lang="el-GR" b="1" cap="none" dirty="0"/>
            </a:br>
            <a:endParaRPr lang="el-GR" cap="none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85524" y="1530419"/>
            <a:ext cx="10535216" cy="46872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800" dirty="0" smtClean="0"/>
              <a:t>Δίνουμε </a:t>
            </a:r>
            <a:r>
              <a:rPr lang="el-GR" sz="2800" b="1" dirty="0">
                <a:solidFill>
                  <a:srgbClr val="FFFF00"/>
                </a:solidFill>
              </a:rPr>
              <a:t>Αρχική Τιμή στη μεταβλητή </a:t>
            </a:r>
            <a:r>
              <a:rPr lang="el-GR" sz="2800" dirty="0"/>
              <a:t>της συνθήκης, διότι η συνθήκη βρίσκεται στην αρχή της </a:t>
            </a:r>
            <a:r>
              <a:rPr lang="el-GR" sz="2800" dirty="0" smtClean="0"/>
              <a:t>ΟΣΟ και </a:t>
            </a:r>
            <a:r>
              <a:rPr lang="el-GR" sz="2800" dirty="0"/>
              <a:t>πρέπει η μεταβλητή να έχει </a:t>
            </a:r>
            <a:r>
              <a:rPr lang="el-GR" sz="2800" dirty="0" err="1"/>
              <a:t>αρχικοποιηθεί</a:t>
            </a:r>
            <a:r>
              <a:rPr lang="el-GR" sz="2800" dirty="0"/>
              <a:t> για να μπορεί να ελέγξει ο υπολογιστής τη </a:t>
            </a:r>
            <a:r>
              <a:rPr lang="el-GR" sz="2800" dirty="0" smtClean="0"/>
              <a:t>συνθήκη και </a:t>
            </a:r>
            <a:r>
              <a:rPr lang="el-GR" sz="2800" dirty="0"/>
              <a:t>να δώσει στη μεταβλητή την τιμή ΑΛΗΘΗΣ ή ΨΕΥΔΗΣ.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l-GR" sz="2800" dirty="0" smtClean="0"/>
              <a:t>Πριν </a:t>
            </a:r>
            <a:r>
              <a:rPr lang="el-GR" sz="2800" dirty="0"/>
              <a:t>τελειώσει η επανάληψη, δηλαδή πριν το «ΤΕΛΟΣ_ΕΠΑΝΑΛΗΨΗΣ» πρέπει να </a:t>
            </a:r>
            <a:r>
              <a:rPr lang="el-GR" sz="2800" b="1" dirty="0">
                <a:solidFill>
                  <a:srgbClr val="FFFF00"/>
                </a:solidFill>
              </a:rPr>
              <a:t>αλλάξουμε </a:t>
            </a:r>
            <a:r>
              <a:rPr lang="el-GR" sz="2800" b="1" dirty="0" smtClean="0">
                <a:solidFill>
                  <a:srgbClr val="FFFF00"/>
                </a:solidFill>
              </a:rPr>
              <a:t>την τιμή </a:t>
            </a:r>
            <a:r>
              <a:rPr lang="el-GR" sz="2800" b="1" dirty="0">
                <a:solidFill>
                  <a:srgbClr val="FFFF00"/>
                </a:solidFill>
              </a:rPr>
              <a:t>της μεταβλητής </a:t>
            </a:r>
            <a:r>
              <a:rPr lang="el-GR" sz="2800" dirty="0"/>
              <a:t>της συνθήκης, για να μην έχουμε </a:t>
            </a:r>
            <a:r>
              <a:rPr lang="el-GR" sz="2800" b="1" dirty="0">
                <a:solidFill>
                  <a:srgbClr val="FFFF00"/>
                </a:solidFill>
              </a:rPr>
              <a:t>ατέρμων βρόχο</a:t>
            </a:r>
            <a:r>
              <a:rPr lang="el-GR" sz="2800" dirty="0">
                <a:solidFill>
                  <a:srgbClr val="FFFF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90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υράνιο">
  <a:themeElements>
    <a:clrScheme name="Πορτοκαλί κίτρινο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Ουράνιο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Ουράνιο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TM03457452[[fn=Ουράνιο]]</Template>
  <TotalTime>3330</TotalTime>
  <Words>971</Words>
  <Application>Microsoft Office PowerPoint</Application>
  <PresentationFormat>Ευρεία οθόνη</PresentationFormat>
  <Paragraphs>135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Ουράνιο</vt:lpstr>
      <vt:lpstr>Κεφαλαιο 2</vt:lpstr>
      <vt:lpstr>ΔομεΣ επαναληψησ</vt:lpstr>
      <vt:lpstr> Η «ΓΛΩΣΣΑ» υποστηρίζει τρεις εντολές επανάληψης:  • Την εντολή «ΟΣΟ...ΕΠΑΝΑΛΑΒΕ» που εκτελεί τις εντολές που περικλείει όσο η συνθήκη είναι ΑΛΗΘΗΣ. Η συνθήκη γράφεται στην αρχή της εντολής.  • Την εντολή «ΜΕΧΡΙΣ_ΟΤΟΥ...» που εκτελεί τις εντολές, που περικλείει, όσο η συνθήκη είναι ΨΕΥΔΗΣ. Η συνθήκη γράφεται στο τέλος της εντολής. • Την εντολή «ΓΙΑ...ΑΠΟ...ΜΕΧΡΙ...» που εκτελεί τις εντολές που περικλείει, προκαθορισμένες φορές.  </vt:lpstr>
      <vt:lpstr>Γενικές Παρατηρήσεις</vt:lpstr>
      <vt:lpstr>Η  εντολή επανάληψης «ΟΣΟ...ΕΠΑΝΑΛΑΒΕ»</vt:lpstr>
      <vt:lpstr>Σύνταξη </vt:lpstr>
      <vt:lpstr>Παρουσίαση του PowerPoint</vt:lpstr>
      <vt:lpstr>Παρουσίαση του PowerPoint</vt:lpstr>
      <vt:lpstr>Τρόπος σύνταξης της εντολής  </vt:lpstr>
      <vt:lpstr>Παράδειγμα 1</vt:lpstr>
      <vt:lpstr>Εκτελεση αθροισματοσ</vt:lpstr>
      <vt:lpstr>Παράδειγμα 2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Σύνταξη </vt:lpstr>
      <vt:lpstr>Παρουσίαση του PowerPoint</vt:lpstr>
      <vt:lpstr>Χαρακτηριστικά της εντολής: </vt:lpstr>
      <vt:lpstr>Τρόπος σύνταξης</vt:lpstr>
      <vt:lpstr>Παράδειγμα 1</vt:lpstr>
      <vt:lpstr>Παρουσίαση του PowerPoint</vt:lpstr>
      <vt:lpstr>Πού χρησιμοποιείται: </vt:lpstr>
      <vt:lpstr>Παρουσίαση του PowerPoint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ΚΕΦΑΛΑΙΟ 1ο</dc:title>
  <dc:creator>Betty</dc:creator>
  <cp:lastModifiedBy>Betty</cp:lastModifiedBy>
  <cp:revision>227</cp:revision>
  <dcterms:created xsi:type="dcterms:W3CDTF">2019-09-12T21:07:39Z</dcterms:created>
  <dcterms:modified xsi:type="dcterms:W3CDTF">2026-06-08T21:06:38Z</dcterms:modified>
</cp:coreProperties>
</file>