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64" r:id="rId7"/>
    <p:sldId id="266" r:id="rId8"/>
    <p:sldId id="267" r:id="rId9"/>
    <p:sldId id="265" r:id="rId10"/>
    <p:sldId id="268" r:id="rId11"/>
    <p:sldId id="261" r:id="rId12"/>
    <p:sldId id="262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399"/>
    <a:srgbClr val="52CE26"/>
    <a:srgbClr val="D81CA2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184" autoAdjust="0"/>
  </p:normalViewPr>
  <p:slideViewPr>
    <p:cSldViewPr snapToGrid="0">
      <p:cViewPr varScale="1">
        <p:scale>
          <a:sx n="89" d="100"/>
          <a:sy n="89" d="100"/>
        </p:scale>
        <p:origin x="600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136A90-6B59-45AD-BBA1-85AFD032E8F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0EFBB7-0769-4554-96E3-51B5B6698D5A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l-GR" sz="28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Η τιμή της </a:t>
          </a:r>
          <a:r>
            <a:rPr lang="en-US" sz="2800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baseline="-25000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n-US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/ K</a:t>
          </a:r>
          <a:r>
            <a:rPr lang="en-US" sz="2800" baseline="-25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εξαρτάται από </a:t>
          </a:r>
          <a:r>
            <a:rPr lang="en-US" sz="2800" baseline="0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i</a:t>
          </a:r>
          <a:r>
            <a:rPr lang="en-US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)</a:t>
          </a:r>
          <a:r>
            <a:rPr lang="el-GR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τη φύση του διαλύτη, </a:t>
          </a:r>
          <a:r>
            <a:rPr lang="en-US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ii</a:t>
          </a:r>
          <a:r>
            <a:rPr lang="el-GR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) τη φύση του ηλεκτρολύτη και</a:t>
          </a:r>
          <a:r>
            <a:rPr lang="en-US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iii)</a:t>
          </a:r>
          <a:r>
            <a:rPr lang="el-GR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τη θερμοκρασία (↑θ </a:t>
          </a:r>
          <a:r>
            <a:rPr lang="el-GR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Wingdings" panose="05000000000000000000" pitchFamily="2" charset="2"/>
            </a:rPr>
            <a:t> </a:t>
          </a:r>
          <a:r>
            <a:rPr lang="el-GR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↑ Κ</a:t>
          </a:r>
          <a:r>
            <a:rPr lang="en-US" sz="2800" baseline="-25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l-GR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/ </a:t>
          </a:r>
          <a:r>
            <a:rPr lang="en-US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baseline="-25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)</a:t>
          </a:r>
          <a:r>
            <a:rPr lang="el-GR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endParaRPr lang="en-US" sz="28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B5DFE748-686E-4A08-944E-9D07F9FA6B48}" type="parTrans" cxnId="{17C9D25A-BC5F-418E-9A4A-29DD9C57BD39}">
      <dgm:prSet/>
      <dgm:spPr/>
      <dgm:t>
        <a:bodyPr/>
        <a:lstStyle/>
        <a:p>
          <a:endParaRPr lang="en-US"/>
        </a:p>
      </dgm:t>
    </dgm:pt>
    <dgm:pt modelId="{FD3AFE35-532F-4AE8-BAB4-DFA3B4B611F6}" type="sibTrans" cxnId="{17C9D25A-BC5F-418E-9A4A-29DD9C57BD39}">
      <dgm:prSet/>
      <dgm:spPr/>
      <dgm:t>
        <a:bodyPr/>
        <a:lstStyle/>
        <a:p>
          <a:endParaRPr lang="en-US"/>
        </a:p>
      </dgm:t>
    </dgm:pt>
    <dgm:pt modelId="{A533B6C7-3203-4AEE-95BC-E867D49C88B5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l-GR" sz="28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Η μονάδα μέτρησης της είναι η 1 Μ αλλά παραλείπεται</a:t>
          </a:r>
          <a:endParaRPr lang="en-US" sz="28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4FCAF1A9-8A97-45AC-B4A5-B91AEE5BC9BB}" type="parTrans" cxnId="{0FE563DE-8338-4B45-BCFD-251C8642CABA}">
      <dgm:prSet/>
      <dgm:spPr/>
      <dgm:t>
        <a:bodyPr/>
        <a:lstStyle/>
        <a:p>
          <a:endParaRPr lang="en-US"/>
        </a:p>
      </dgm:t>
    </dgm:pt>
    <dgm:pt modelId="{634EAA8A-B09B-42FE-8301-99FBFB2B9BD8}" type="sibTrans" cxnId="{0FE563DE-8338-4B45-BCFD-251C8642CABA}">
      <dgm:prSet/>
      <dgm:spPr/>
      <dgm:t>
        <a:bodyPr/>
        <a:lstStyle/>
        <a:p>
          <a:endParaRPr lang="en-US"/>
        </a:p>
      </dgm:t>
    </dgm:pt>
    <dgm:pt modelId="{4A4045ED-A119-4AA6-9C68-5FB2FD000427}">
      <dgm:prSet phldrT="[Text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l-GR" sz="28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Όσο μεγαλύτερη είναι η τιμή της τόσο ισχυρότερος είναι ο ηλεκτρολύτης</a:t>
          </a:r>
          <a:endParaRPr lang="en-US" sz="28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3AFC7164-9B18-4D91-8BCD-E06AEDF44A1B}" type="parTrans" cxnId="{1BD59E24-EEF8-4998-8DB1-3343142CAF57}">
      <dgm:prSet/>
      <dgm:spPr/>
      <dgm:t>
        <a:bodyPr/>
        <a:lstStyle/>
        <a:p>
          <a:endParaRPr lang="en-US"/>
        </a:p>
      </dgm:t>
    </dgm:pt>
    <dgm:pt modelId="{858335E1-0756-4935-AE41-5B216DCCD948}" type="sibTrans" cxnId="{1BD59E24-EEF8-4998-8DB1-3343142CAF57}">
      <dgm:prSet/>
      <dgm:spPr/>
      <dgm:t>
        <a:bodyPr/>
        <a:lstStyle/>
        <a:p>
          <a:endParaRPr lang="en-US"/>
        </a:p>
      </dgm:t>
    </dgm:pt>
    <dgm:pt modelId="{9E3BF29A-08E5-4F61-851D-55C18D2B8F6E}">
      <dgm:prSet/>
      <dgm:spPr>
        <a:ln>
          <a:solidFill>
            <a:srgbClr val="FFD347"/>
          </a:solidFill>
        </a:ln>
      </dgm:spPr>
      <dgm:t>
        <a:bodyPr/>
        <a:lstStyle/>
        <a:p>
          <a:endParaRPr lang="en-US"/>
        </a:p>
      </dgm:t>
    </dgm:pt>
    <dgm:pt modelId="{5996DA34-4BD4-4CA4-B5FB-5E8C88B1AFE6}" type="parTrans" cxnId="{D4F5D90C-BCCC-46BC-92F9-4DC3382B2B5F}">
      <dgm:prSet/>
      <dgm:spPr/>
      <dgm:t>
        <a:bodyPr/>
        <a:lstStyle/>
        <a:p>
          <a:endParaRPr lang="en-US"/>
        </a:p>
      </dgm:t>
    </dgm:pt>
    <dgm:pt modelId="{674D41A0-7B9F-4950-8FFF-B51D44D0B7ED}" type="sibTrans" cxnId="{D4F5D90C-BCCC-46BC-92F9-4DC3382B2B5F}">
      <dgm:prSet/>
      <dgm:spPr/>
      <dgm:t>
        <a:bodyPr/>
        <a:lstStyle/>
        <a:p>
          <a:endParaRPr lang="en-US"/>
        </a:p>
      </dgm:t>
    </dgm:pt>
    <dgm:pt modelId="{183A34DF-AA92-49E1-8191-0CF6AD17A6AA}" type="pres">
      <dgm:prSet presAssocID="{2A136A90-6B59-45AD-BBA1-85AFD032E8F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706C0E-1AB2-4161-86CE-4B3594B6EE51}" type="pres">
      <dgm:prSet presAssocID="{620EFBB7-0769-4554-96E3-51B5B6698D5A}" presName="parentLin" presStyleCnt="0"/>
      <dgm:spPr/>
    </dgm:pt>
    <dgm:pt modelId="{428AD880-175D-49F1-A1F6-97F367C387BF}" type="pres">
      <dgm:prSet presAssocID="{620EFBB7-0769-4554-96E3-51B5B6698D5A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8B898EB-38C9-408E-9FE2-CB5C874FA50A}" type="pres">
      <dgm:prSet presAssocID="{620EFBB7-0769-4554-96E3-51B5B6698D5A}" presName="parentText" presStyleLbl="node1" presStyleIdx="0" presStyleCnt="3" custScaleX="142857" custScaleY="191131" custLinFactNeighborX="-94270" custLinFactNeighborY="-260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CCE66-3FB9-4F51-BDBC-33ABD28D8225}" type="pres">
      <dgm:prSet presAssocID="{620EFBB7-0769-4554-96E3-51B5B6698D5A}" presName="negativeSpace" presStyleCnt="0"/>
      <dgm:spPr/>
    </dgm:pt>
    <dgm:pt modelId="{CD67A140-C3A5-43E4-BD28-3C31B61E6EA3}" type="pres">
      <dgm:prSet presAssocID="{620EFBB7-0769-4554-96E3-51B5B6698D5A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accent5">
              <a:lumMod val="50000"/>
            </a:schemeClr>
          </a:solidFill>
        </a:ln>
      </dgm:spPr>
    </dgm:pt>
    <dgm:pt modelId="{B5CDED1F-8360-491C-9402-4F19E16BD667}" type="pres">
      <dgm:prSet presAssocID="{FD3AFE35-532F-4AE8-BAB4-DFA3B4B611F6}" presName="spaceBetweenRectangles" presStyleCnt="0"/>
      <dgm:spPr/>
    </dgm:pt>
    <dgm:pt modelId="{77070C8B-4365-4FE5-A117-9CDBA9EA1B7B}" type="pres">
      <dgm:prSet presAssocID="{A533B6C7-3203-4AEE-95BC-E867D49C88B5}" presName="parentLin" presStyleCnt="0"/>
      <dgm:spPr/>
    </dgm:pt>
    <dgm:pt modelId="{1281A6D2-5A4B-4B28-A324-2451A8523897}" type="pres">
      <dgm:prSet presAssocID="{A533B6C7-3203-4AEE-95BC-E867D49C88B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F236B2A-6433-401D-953E-FC86D923A3BE}" type="pres">
      <dgm:prSet presAssocID="{A533B6C7-3203-4AEE-95BC-E867D49C88B5}" presName="parentText" presStyleLbl="node1" presStyleIdx="1" presStyleCnt="3" custScaleX="142857" custScaleY="132294" custLinFactNeighborX="-38920" custLinFactNeighborY="-90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2D5052-0558-4614-99B8-0AD5AD5D765D}" type="pres">
      <dgm:prSet presAssocID="{A533B6C7-3203-4AEE-95BC-E867D49C88B5}" presName="negativeSpace" presStyleCnt="0"/>
      <dgm:spPr/>
    </dgm:pt>
    <dgm:pt modelId="{87E2FD7C-0729-47B8-B1FB-A44E439BE764}" type="pres">
      <dgm:prSet presAssocID="{A533B6C7-3203-4AEE-95BC-E867D49C88B5}" presName="childText" presStyleLbl="conFgAcc1" presStyleIdx="1" presStyleCnt="3" custLinFactNeighborY="52263">
        <dgm:presLayoutVars>
          <dgm:bulletEnabled val="1"/>
        </dgm:presLayoutVars>
      </dgm:prSet>
      <dgm:spPr>
        <a:ln>
          <a:solidFill>
            <a:schemeClr val="accent2"/>
          </a:solidFill>
        </a:ln>
      </dgm:spPr>
    </dgm:pt>
    <dgm:pt modelId="{6052B25F-36DF-4A5F-BA08-1F9785D05B9B}" type="pres">
      <dgm:prSet presAssocID="{634EAA8A-B09B-42FE-8301-99FBFB2B9BD8}" presName="spaceBetweenRectangles" presStyleCnt="0"/>
      <dgm:spPr/>
    </dgm:pt>
    <dgm:pt modelId="{C731DBC8-0E99-4639-ACA2-7ACEFA2844BF}" type="pres">
      <dgm:prSet presAssocID="{4A4045ED-A119-4AA6-9C68-5FB2FD000427}" presName="parentLin" presStyleCnt="0"/>
      <dgm:spPr/>
    </dgm:pt>
    <dgm:pt modelId="{35933558-DB26-4802-B4E2-672716F88346}" type="pres">
      <dgm:prSet presAssocID="{4A4045ED-A119-4AA6-9C68-5FB2FD00042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12FEB779-618B-4854-88E9-390575D436B8}" type="pres">
      <dgm:prSet presAssocID="{4A4045ED-A119-4AA6-9C68-5FB2FD000427}" presName="parentText" presStyleLbl="node1" presStyleIdx="2" presStyleCnt="3" custScaleX="137930" custScaleY="139343" custLinFactNeighborX="-12694" custLinFactNeighborY="-345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DA70E-372B-453D-9992-B9F46E5D404C}" type="pres">
      <dgm:prSet presAssocID="{4A4045ED-A119-4AA6-9C68-5FB2FD000427}" presName="negativeSpace" presStyleCnt="0"/>
      <dgm:spPr/>
    </dgm:pt>
    <dgm:pt modelId="{E7351307-5BD1-403B-A1BF-1058796C5E99}" type="pres">
      <dgm:prSet presAssocID="{4A4045ED-A119-4AA6-9C68-5FB2FD000427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E563DE-8338-4B45-BCFD-251C8642CABA}" srcId="{2A136A90-6B59-45AD-BBA1-85AFD032E8F8}" destId="{A533B6C7-3203-4AEE-95BC-E867D49C88B5}" srcOrd="1" destOrd="0" parTransId="{4FCAF1A9-8A97-45AC-B4A5-B91AEE5BC9BB}" sibTransId="{634EAA8A-B09B-42FE-8301-99FBFB2B9BD8}"/>
    <dgm:cxn modelId="{28A41C18-DE64-414C-A06E-9D45CCE3BC15}" type="presOf" srcId="{A533B6C7-3203-4AEE-95BC-E867D49C88B5}" destId="{1281A6D2-5A4B-4B28-A324-2451A8523897}" srcOrd="0" destOrd="0" presId="urn:microsoft.com/office/officeart/2005/8/layout/list1"/>
    <dgm:cxn modelId="{34045007-5EA6-44BF-97BE-C5018F6C2F69}" type="presOf" srcId="{4A4045ED-A119-4AA6-9C68-5FB2FD000427}" destId="{12FEB779-618B-4854-88E9-390575D436B8}" srcOrd="1" destOrd="0" presId="urn:microsoft.com/office/officeart/2005/8/layout/list1"/>
    <dgm:cxn modelId="{BD80344F-0895-41BF-95B8-37E4DF533D73}" type="presOf" srcId="{620EFBB7-0769-4554-96E3-51B5B6698D5A}" destId="{A8B898EB-38C9-408E-9FE2-CB5C874FA50A}" srcOrd="1" destOrd="0" presId="urn:microsoft.com/office/officeart/2005/8/layout/list1"/>
    <dgm:cxn modelId="{A62C5886-463C-443A-8CAC-22ADE987403C}" type="presOf" srcId="{A533B6C7-3203-4AEE-95BC-E867D49C88B5}" destId="{9F236B2A-6433-401D-953E-FC86D923A3BE}" srcOrd="1" destOrd="0" presId="urn:microsoft.com/office/officeart/2005/8/layout/list1"/>
    <dgm:cxn modelId="{1BD59E24-EEF8-4998-8DB1-3343142CAF57}" srcId="{2A136A90-6B59-45AD-BBA1-85AFD032E8F8}" destId="{4A4045ED-A119-4AA6-9C68-5FB2FD000427}" srcOrd="2" destOrd="0" parTransId="{3AFC7164-9B18-4D91-8BCD-E06AEDF44A1B}" sibTransId="{858335E1-0756-4935-AE41-5B216DCCD948}"/>
    <dgm:cxn modelId="{6514306B-8091-4101-82DE-1DB574214392}" type="presOf" srcId="{4A4045ED-A119-4AA6-9C68-5FB2FD000427}" destId="{35933558-DB26-4802-B4E2-672716F88346}" srcOrd="0" destOrd="0" presId="urn:microsoft.com/office/officeart/2005/8/layout/list1"/>
    <dgm:cxn modelId="{A79EC7AB-4CD1-404F-86C3-B3B43B2BC8BE}" type="presOf" srcId="{9E3BF29A-08E5-4F61-851D-55C18D2B8F6E}" destId="{E7351307-5BD1-403B-A1BF-1058796C5E99}" srcOrd="0" destOrd="0" presId="urn:microsoft.com/office/officeart/2005/8/layout/list1"/>
    <dgm:cxn modelId="{D4F5D90C-BCCC-46BC-92F9-4DC3382B2B5F}" srcId="{4A4045ED-A119-4AA6-9C68-5FB2FD000427}" destId="{9E3BF29A-08E5-4F61-851D-55C18D2B8F6E}" srcOrd="0" destOrd="0" parTransId="{5996DA34-4BD4-4CA4-B5FB-5E8C88B1AFE6}" sibTransId="{674D41A0-7B9F-4950-8FFF-B51D44D0B7ED}"/>
    <dgm:cxn modelId="{BF46762E-6936-46D8-B628-42626B7BC629}" type="presOf" srcId="{2A136A90-6B59-45AD-BBA1-85AFD032E8F8}" destId="{183A34DF-AA92-49E1-8191-0CF6AD17A6AA}" srcOrd="0" destOrd="0" presId="urn:microsoft.com/office/officeart/2005/8/layout/list1"/>
    <dgm:cxn modelId="{17C9D25A-BC5F-418E-9A4A-29DD9C57BD39}" srcId="{2A136A90-6B59-45AD-BBA1-85AFD032E8F8}" destId="{620EFBB7-0769-4554-96E3-51B5B6698D5A}" srcOrd="0" destOrd="0" parTransId="{B5DFE748-686E-4A08-944E-9D07F9FA6B48}" sibTransId="{FD3AFE35-532F-4AE8-BAB4-DFA3B4B611F6}"/>
    <dgm:cxn modelId="{F1AFCAD3-D66B-40D0-80F4-3C9520FDAD92}" type="presOf" srcId="{620EFBB7-0769-4554-96E3-51B5B6698D5A}" destId="{428AD880-175D-49F1-A1F6-97F367C387BF}" srcOrd="0" destOrd="0" presId="urn:microsoft.com/office/officeart/2005/8/layout/list1"/>
    <dgm:cxn modelId="{0932A7AC-1E23-4051-B30D-BDF41ABF7FF3}" type="presParOf" srcId="{183A34DF-AA92-49E1-8191-0CF6AD17A6AA}" destId="{8F706C0E-1AB2-4161-86CE-4B3594B6EE51}" srcOrd="0" destOrd="0" presId="urn:microsoft.com/office/officeart/2005/8/layout/list1"/>
    <dgm:cxn modelId="{DC116585-3353-4E97-971E-577B510303BB}" type="presParOf" srcId="{8F706C0E-1AB2-4161-86CE-4B3594B6EE51}" destId="{428AD880-175D-49F1-A1F6-97F367C387BF}" srcOrd="0" destOrd="0" presId="urn:microsoft.com/office/officeart/2005/8/layout/list1"/>
    <dgm:cxn modelId="{9FDC27CE-278F-4A61-ADE7-BF26C1DC5BAF}" type="presParOf" srcId="{8F706C0E-1AB2-4161-86CE-4B3594B6EE51}" destId="{A8B898EB-38C9-408E-9FE2-CB5C874FA50A}" srcOrd="1" destOrd="0" presId="urn:microsoft.com/office/officeart/2005/8/layout/list1"/>
    <dgm:cxn modelId="{ED8A7BB2-C9FC-4A3E-852F-054C0307E2AD}" type="presParOf" srcId="{183A34DF-AA92-49E1-8191-0CF6AD17A6AA}" destId="{010CCE66-3FB9-4F51-BDBC-33ABD28D8225}" srcOrd="1" destOrd="0" presId="urn:microsoft.com/office/officeart/2005/8/layout/list1"/>
    <dgm:cxn modelId="{22AEBA5B-B958-48E7-9AF0-6B87191D3F69}" type="presParOf" srcId="{183A34DF-AA92-49E1-8191-0CF6AD17A6AA}" destId="{CD67A140-C3A5-43E4-BD28-3C31B61E6EA3}" srcOrd="2" destOrd="0" presId="urn:microsoft.com/office/officeart/2005/8/layout/list1"/>
    <dgm:cxn modelId="{B5D4C777-1284-4C42-98C5-03FFF88381EB}" type="presParOf" srcId="{183A34DF-AA92-49E1-8191-0CF6AD17A6AA}" destId="{B5CDED1F-8360-491C-9402-4F19E16BD667}" srcOrd="3" destOrd="0" presId="urn:microsoft.com/office/officeart/2005/8/layout/list1"/>
    <dgm:cxn modelId="{B46BD94B-040A-4A73-8F21-556A96C12D41}" type="presParOf" srcId="{183A34DF-AA92-49E1-8191-0CF6AD17A6AA}" destId="{77070C8B-4365-4FE5-A117-9CDBA9EA1B7B}" srcOrd="4" destOrd="0" presId="urn:microsoft.com/office/officeart/2005/8/layout/list1"/>
    <dgm:cxn modelId="{89D15562-2467-45E3-A9ED-35BC41DEBDB7}" type="presParOf" srcId="{77070C8B-4365-4FE5-A117-9CDBA9EA1B7B}" destId="{1281A6D2-5A4B-4B28-A324-2451A8523897}" srcOrd="0" destOrd="0" presId="urn:microsoft.com/office/officeart/2005/8/layout/list1"/>
    <dgm:cxn modelId="{FD680FDB-8102-4675-950A-BD61F1F33E15}" type="presParOf" srcId="{77070C8B-4365-4FE5-A117-9CDBA9EA1B7B}" destId="{9F236B2A-6433-401D-953E-FC86D923A3BE}" srcOrd="1" destOrd="0" presId="urn:microsoft.com/office/officeart/2005/8/layout/list1"/>
    <dgm:cxn modelId="{EFAA8C5D-1C1B-451A-AA61-E7B98846BBBB}" type="presParOf" srcId="{183A34DF-AA92-49E1-8191-0CF6AD17A6AA}" destId="{622D5052-0558-4614-99B8-0AD5AD5D765D}" srcOrd="5" destOrd="0" presId="urn:microsoft.com/office/officeart/2005/8/layout/list1"/>
    <dgm:cxn modelId="{C26EE46B-D836-4B98-8B3B-621DEF3686DA}" type="presParOf" srcId="{183A34DF-AA92-49E1-8191-0CF6AD17A6AA}" destId="{87E2FD7C-0729-47B8-B1FB-A44E439BE764}" srcOrd="6" destOrd="0" presId="urn:microsoft.com/office/officeart/2005/8/layout/list1"/>
    <dgm:cxn modelId="{A7912D9C-EEA4-479E-B9AE-EC761A3F76CB}" type="presParOf" srcId="{183A34DF-AA92-49E1-8191-0CF6AD17A6AA}" destId="{6052B25F-36DF-4A5F-BA08-1F9785D05B9B}" srcOrd="7" destOrd="0" presId="urn:microsoft.com/office/officeart/2005/8/layout/list1"/>
    <dgm:cxn modelId="{F7BD1DE7-1B18-4F5F-B846-9429BD1C839A}" type="presParOf" srcId="{183A34DF-AA92-49E1-8191-0CF6AD17A6AA}" destId="{C731DBC8-0E99-4639-ACA2-7ACEFA2844BF}" srcOrd="8" destOrd="0" presId="urn:microsoft.com/office/officeart/2005/8/layout/list1"/>
    <dgm:cxn modelId="{145BEF6B-65AF-4B34-A448-C0F8383E3AA4}" type="presParOf" srcId="{C731DBC8-0E99-4639-ACA2-7ACEFA2844BF}" destId="{35933558-DB26-4802-B4E2-672716F88346}" srcOrd="0" destOrd="0" presId="urn:microsoft.com/office/officeart/2005/8/layout/list1"/>
    <dgm:cxn modelId="{56DBD5BC-AA73-4F93-BFE4-101B18F7F8DB}" type="presParOf" srcId="{C731DBC8-0E99-4639-ACA2-7ACEFA2844BF}" destId="{12FEB779-618B-4854-88E9-390575D436B8}" srcOrd="1" destOrd="0" presId="urn:microsoft.com/office/officeart/2005/8/layout/list1"/>
    <dgm:cxn modelId="{CF1C27E5-178A-4A33-BA15-A692265E304C}" type="presParOf" srcId="{183A34DF-AA92-49E1-8191-0CF6AD17A6AA}" destId="{0E7DA70E-372B-453D-9992-B9F46E5D404C}" srcOrd="9" destOrd="0" presId="urn:microsoft.com/office/officeart/2005/8/layout/list1"/>
    <dgm:cxn modelId="{97720EE7-8744-4C82-8C9F-BCCB0C807EFA}" type="presParOf" srcId="{183A34DF-AA92-49E1-8191-0CF6AD17A6AA}" destId="{E7351307-5BD1-403B-A1BF-1058796C5E9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136A90-6B59-45AD-BBA1-85AFD032E8F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0EFBB7-0769-4554-96E3-51B5B6698D5A}">
      <dgm:prSet phldrT="[Text]" custT="1"/>
      <dgm:spPr>
        <a:solidFill>
          <a:srgbClr val="002060"/>
        </a:solidFill>
      </dgm:spPr>
      <dgm:t>
        <a:bodyPr/>
        <a:lstStyle/>
        <a:p>
          <a:r>
            <a:rPr lang="el-GR" sz="28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Μόρια ή ιόντα με </a:t>
          </a:r>
          <a:r>
            <a:rPr lang="en-US" sz="2800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baseline="-25000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n-US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ή</a:t>
          </a:r>
          <a:r>
            <a:rPr lang="en-US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K</a:t>
          </a:r>
          <a:r>
            <a:rPr lang="en-US" sz="2800" baseline="-25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&lt; </a:t>
          </a:r>
          <a:r>
            <a:rPr lang="en-US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baseline="-25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w</a:t>
          </a:r>
          <a:r>
            <a:rPr lang="el-GR" sz="28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δεν αντιδρούν με το νερό (δεν ιοντίζονται). Άρα τα διαλύματά τους είναι ουδέτερα</a:t>
          </a:r>
          <a:endParaRPr lang="en-US" sz="28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B5DFE748-686E-4A08-944E-9D07F9FA6B48}" type="parTrans" cxnId="{17C9D25A-BC5F-418E-9A4A-29DD9C57BD39}">
      <dgm:prSet/>
      <dgm:spPr/>
      <dgm:t>
        <a:bodyPr/>
        <a:lstStyle/>
        <a:p>
          <a:endParaRPr lang="en-US"/>
        </a:p>
      </dgm:t>
    </dgm:pt>
    <dgm:pt modelId="{FD3AFE35-532F-4AE8-BAB4-DFA3B4B611F6}" type="sibTrans" cxnId="{17C9D25A-BC5F-418E-9A4A-29DD9C57BD39}">
      <dgm:prSet/>
      <dgm:spPr/>
      <dgm:t>
        <a:bodyPr/>
        <a:lstStyle/>
        <a:p>
          <a:endParaRPr lang="en-US"/>
        </a:p>
      </dgm:t>
    </dgm:pt>
    <dgm:pt modelId="{A533B6C7-3203-4AEE-95BC-E867D49C88B5}">
      <dgm:prSet phldrT="[Text]" custT="1"/>
      <dgm:spPr>
        <a:solidFill>
          <a:srgbClr val="FFC000"/>
        </a:solidFill>
      </dgm:spPr>
      <dgm:t>
        <a:bodyPr/>
        <a:lstStyle/>
        <a:p>
          <a:r>
            <a:rPr lang="el-GR" sz="2800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Στους ισχυρούς ηλεκτρολύτες οι </a:t>
          </a:r>
          <a:r>
            <a:rPr lang="en-US" sz="2800" dirty="0" err="1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baseline="-25000" dirty="0" err="1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n-US" sz="2800" baseline="0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/ K</a:t>
          </a:r>
          <a:r>
            <a:rPr lang="en-US" sz="2800" baseline="-25000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baseline="0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baseline="0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έχουν υψηλές τιμές διότι οι ισορροπίες ιοντισμού είναι μετατοπισμένες προς τα δεξιά.</a:t>
          </a:r>
          <a:endParaRPr lang="en-US" sz="2800" dirty="0">
            <a:solidFill>
              <a:srgbClr val="FF0000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4FCAF1A9-8A97-45AC-B4A5-B91AEE5BC9BB}" type="parTrans" cxnId="{0FE563DE-8338-4B45-BCFD-251C8642CABA}">
      <dgm:prSet/>
      <dgm:spPr/>
      <dgm:t>
        <a:bodyPr/>
        <a:lstStyle/>
        <a:p>
          <a:endParaRPr lang="en-US"/>
        </a:p>
      </dgm:t>
    </dgm:pt>
    <dgm:pt modelId="{634EAA8A-B09B-42FE-8301-99FBFB2B9BD8}" type="sibTrans" cxnId="{0FE563DE-8338-4B45-BCFD-251C8642CABA}">
      <dgm:prSet/>
      <dgm:spPr/>
      <dgm:t>
        <a:bodyPr/>
        <a:lstStyle/>
        <a:p>
          <a:endParaRPr lang="en-US"/>
        </a:p>
      </dgm:t>
    </dgm:pt>
    <dgm:pt modelId="{4A4045ED-A119-4AA6-9C68-5FB2FD000427}">
      <dgm:prSet phldrT="[Text]" custT="1"/>
      <dgm:spPr>
        <a:solidFill>
          <a:srgbClr val="92D050"/>
        </a:solidFill>
      </dgm:spPr>
      <dgm:t>
        <a:bodyPr/>
        <a:lstStyle/>
        <a:p>
          <a:r>
            <a:rPr lang="el-GR" sz="2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Για κάθε συζυγές σύστημα οξέος – βάσης με σταθερές ιοντισμού </a:t>
          </a:r>
          <a:r>
            <a:rPr lang="en-US" sz="28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baseline="-250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n-US" sz="28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&amp;</a:t>
          </a:r>
          <a:r>
            <a:rPr lang="en-US" sz="28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K</a:t>
          </a:r>
          <a:r>
            <a:rPr lang="en-US" sz="2800" baseline="-250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αντίστοιχα ισχύει :</a:t>
          </a:r>
        </a:p>
        <a:p>
          <a:r>
            <a:rPr lang="en-US" sz="2800" baseline="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baseline="-250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n-US" sz="28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K</a:t>
          </a:r>
          <a:r>
            <a:rPr lang="en-US" sz="2800" baseline="-250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= K</a:t>
          </a:r>
          <a:r>
            <a:rPr lang="en-US" sz="2800" baseline="-250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w </a:t>
          </a:r>
          <a:r>
            <a:rPr lang="el-GR" sz="28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(απόδειξη στη σελίδα 153)</a:t>
          </a:r>
          <a:endParaRPr lang="en-US" sz="2800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3AFC7164-9B18-4D91-8BCD-E06AEDF44A1B}" type="parTrans" cxnId="{1BD59E24-EEF8-4998-8DB1-3343142CAF57}">
      <dgm:prSet/>
      <dgm:spPr/>
      <dgm:t>
        <a:bodyPr/>
        <a:lstStyle/>
        <a:p>
          <a:endParaRPr lang="en-US"/>
        </a:p>
      </dgm:t>
    </dgm:pt>
    <dgm:pt modelId="{858335E1-0756-4935-AE41-5B216DCCD948}" type="sibTrans" cxnId="{1BD59E24-EEF8-4998-8DB1-3343142CAF57}">
      <dgm:prSet/>
      <dgm:spPr/>
      <dgm:t>
        <a:bodyPr/>
        <a:lstStyle/>
        <a:p>
          <a:endParaRPr lang="en-US"/>
        </a:p>
      </dgm:t>
    </dgm:pt>
    <dgm:pt modelId="{9E3BF29A-08E5-4F61-851D-55C18D2B8F6E}">
      <dgm:prSet/>
      <dgm:spPr>
        <a:ln>
          <a:solidFill>
            <a:srgbClr val="FFD347"/>
          </a:solidFill>
        </a:ln>
      </dgm:spPr>
      <dgm:t>
        <a:bodyPr/>
        <a:lstStyle/>
        <a:p>
          <a:endParaRPr lang="en-US"/>
        </a:p>
      </dgm:t>
    </dgm:pt>
    <dgm:pt modelId="{5996DA34-4BD4-4CA4-B5FB-5E8C88B1AFE6}" type="parTrans" cxnId="{D4F5D90C-BCCC-46BC-92F9-4DC3382B2B5F}">
      <dgm:prSet/>
      <dgm:spPr/>
      <dgm:t>
        <a:bodyPr/>
        <a:lstStyle/>
        <a:p>
          <a:endParaRPr lang="en-US"/>
        </a:p>
      </dgm:t>
    </dgm:pt>
    <dgm:pt modelId="{674D41A0-7B9F-4950-8FFF-B51D44D0B7ED}" type="sibTrans" cxnId="{D4F5D90C-BCCC-46BC-92F9-4DC3382B2B5F}">
      <dgm:prSet/>
      <dgm:spPr/>
      <dgm:t>
        <a:bodyPr/>
        <a:lstStyle/>
        <a:p>
          <a:endParaRPr lang="en-US"/>
        </a:p>
      </dgm:t>
    </dgm:pt>
    <dgm:pt modelId="{183A34DF-AA92-49E1-8191-0CF6AD17A6AA}" type="pres">
      <dgm:prSet presAssocID="{2A136A90-6B59-45AD-BBA1-85AFD032E8F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706C0E-1AB2-4161-86CE-4B3594B6EE51}" type="pres">
      <dgm:prSet presAssocID="{620EFBB7-0769-4554-96E3-51B5B6698D5A}" presName="parentLin" presStyleCnt="0"/>
      <dgm:spPr/>
    </dgm:pt>
    <dgm:pt modelId="{428AD880-175D-49F1-A1F6-97F367C387BF}" type="pres">
      <dgm:prSet presAssocID="{620EFBB7-0769-4554-96E3-51B5B6698D5A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8B898EB-38C9-408E-9FE2-CB5C874FA50A}" type="pres">
      <dgm:prSet presAssocID="{620EFBB7-0769-4554-96E3-51B5B6698D5A}" presName="parentText" presStyleLbl="node1" presStyleIdx="0" presStyleCnt="3" custScaleX="142857" custScaleY="191131" custLinFactNeighborX="-80581" custLinFactNeighborY="768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CCE66-3FB9-4F51-BDBC-33ABD28D8225}" type="pres">
      <dgm:prSet presAssocID="{620EFBB7-0769-4554-96E3-51B5B6698D5A}" presName="negativeSpace" presStyleCnt="0"/>
      <dgm:spPr/>
    </dgm:pt>
    <dgm:pt modelId="{CD67A140-C3A5-43E4-BD28-3C31B61E6EA3}" type="pres">
      <dgm:prSet presAssocID="{620EFBB7-0769-4554-96E3-51B5B6698D5A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accent5">
              <a:lumMod val="50000"/>
            </a:schemeClr>
          </a:solidFill>
        </a:ln>
      </dgm:spPr>
    </dgm:pt>
    <dgm:pt modelId="{B5CDED1F-8360-491C-9402-4F19E16BD667}" type="pres">
      <dgm:prSet presAssocID="{FD3AFE35-532F-4AE8-BAB4-DFA3B4B611F6}" presName="spaceBetweenRectangles" presStyleCnt="0"/>
      <dgm:spPr/>
    </dgm:pt>
    <dgm:pt modelId="{77070C8B-4365-4FE5-A117-9CDBA9EA1B7B}" type="pres">
      <dgm:prSet presAssocID="{A533B6C7-3203-4AEE-95BC-E867D49C88B5}" presName="parentLin" presStyleCnt="0"/>
      <dgm:spPr/>
    </dgm:pt>
    <dgm:pt modelId="{1281A6D2-5A4B-4B28-A324-2451A8523897}" type="pres">
      <dgm:prSet presAssocID="{A533B6C7-3203-4AEE-95BC-E867D49C88B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F236B2A-6433-401D-953E-FC86D923A3BE}" type="pres">
      <dgm:prSet presAssocID="{A533B6C7-3203-4AEE-95BC-E867D49C88B5}" presName="parentText" presStyleLbl="node1" presStyleIdx="1" presStyleCnt="3" custScaleX="150037" custScaleY="191117" custLinFactNeighborX="-15694" custLinFactNeighborY="-34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2D5052-0558-4614-99B8-0AD5AD5D765D}" type="pres">
      <dgm:prSet presAssocID="{A533B6C7-3203-4AEE-95BC-E867D49C88B5}" presName="negativeSpace" presStyleCnt="0"/>
      <dgm:spPr/>
    </dgm:pt>
    <dgm:pt modelId="{87E2FD7C-0729-47B8-B1FB-A44E439BE764}" type="pres">
      <dgm:prSet presAssocID="{A533B6C7-3203-4AEE-95BC-E867D49C88B5}" presName="childText" presStyleLbl="conFgAcc1" presStyleIdx="1" presStyleCnt="3" custLinFactNeighborY="52263">
        <dgm:presLayoutVars>
          <dgm:bulletEnabled val="1"/>
        </dgm:presLayoutVars>
      </dgm:prSet>
      <dgm:spPr>
        <a:ln>
          <a:solidFill>
            <a:schemeClr val="accent2"/>
          </a:solidFill>
        </a:ln>
      </dgm:spPr>
    </dgm:pt>
    <dgm:pt modelId="{6052B25F-36DF-4A5F-BA08-1F9785D05B9B}" type="pres">
      <dgm:prSet presAssocID="{634EAA8A-B09B-42FE-8301-99FBFB2B9BD8}" presName="spaceBetweenRectangles" presStyleCnt="0"/>
      <dgm:spPr/>
    </dgm:pt>
    <dgm:pt modelId="{C731DBC8-0E99-4639-ACA2-7ACEFA2844BF}" type="pres">
      <dgm:prSet presAssocID="{4A4045ED-A119-4AA6-9C68-5FB2FD000427}" presName="parentLin" presStyleCnt="0"/>
      <dgm:spPr/>
    </dgm:pt>
    <dgm:pt modelId="{35933558-DB26-4802-B4E2-672716F88346}" type="pres">
      <dgm:prSet presAssocID="{4A4045ED-A119-4AA6-9C68-5FB2FD00042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12FEB779-618B-4854-88E9-390575D436B8}" type="pres">
      <dgm:prSet presAssocID="{4A4045ED-A119-4AA6-9C68-5FB2FD000427}" presName="parentText" presStyleLbl="node1" presStyleIdx="2" presStyleCnt="3" custScaleX="137930" custScaleY="198531" custLinFactNeighborX="-12694" custLinFactNeighborY="-345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DA70E-372B-453D-9992-B9F46E5D404C}" type="pres">
      <dgm:prSet presAssocID="{4A4045ED-A119-4AA6-9C68-5FB2FD000427}" presName="negativeSpace" presStyleCnt="0"/>
      <dgm:spPr/>
    </dgm:pt>
    <dgm:pt modelId="{E7351307-5BD1-403B-A1BF-1058796C5E99}" type="pres">
      <dgm:prSet presAssocID="{4A4045ED-A119-4AA6-9C68-5FB2FD000427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A1837B-C094-41AC-B618-1EAA1627D91E}" type="presOf" srcId="{620EFBB7-0769-4554-96E3-51B5B6698D5A}" destId="{428AD880-175D-49F1-A1F6-97F367C387BF}" srcOrd="0" destOrd="0" presId="urn:microsoft.com/office/officeart/2005/8/layout/list1"/>
    <dgm:cxn modelId="{74D3E216-D918-4097-96D2-BC8CEF2524E9}" type="presOf" srcId="{2A136A90-6B59-45AD-BBA1-85AFD032E8F8}" destId="{183A34DF-AA92-49E1-8191-0CF6AD17A6AA}" srcOrd="0" destOrd="0" presId="urn:microsoft.com/office/officeart/2005/8/layout/list1"/>
    <dgm:cxn modelId="{0FE563DE-8338-4B45-BCFD-251C8642CABA}" srcId="{2A136A90-6B59-45AD-BBA1-85AFD032E8F8}" destId="{A533B6C7-3203-4AEE-95BC-E867D49C88B5}" srcOrd="1" destOrd="0" parTransId="{4FCAF1A9-8A97-45AC-B4A5-B91AEE5BC9BB}" sibTransId="{634EAA8A-B09B-42FE-8301-99FBFB2B9BD8}"/>
    <dgm:cxn modelId="{1BD59E24-EEF8-4998-8DB1-3343142CAF57}" srcId="{2A136A90-6B59-45AD-BBA1-85AFD032E8F8}" destId="{4A4045ED-A119-4AA6-9C68-5FB2FD000427}" srcOrd="2" destOrd="0" parTransId="{3AFC7164-9B18-4D91-8BCD-E06AEDF44A1B}" sibTransId="{858335E1-0756-4935-AE41-5B216DCCD948}"/>
    <dgm:cxn modelId="{FECEC0E4-361B-4087-988D-B854B87A5FEE}" type="presOf" srcId="{A533B6C7-3203-4AEE-95BC-E867D49C88B5}" destId="{9F236B2A-6433-401D-953E-FC86D923A3BE}" srcOrd="1" destOrd="0" presId="urn:microsoft.com/office/officeart/2005/8/layout/list1"/>
    <dgm:cxn modelId="{A35525C5-D261-4F02-8F2E-DDE4961E9B3D}" type="presOf" srcId="{4A4045ED-A119-4AA6-9C68-5FB2FD000427}" destId="{12FEB779-618B-4854-88E9-390575D436B8}" srcOrd="1" destOrd="0" presId="urn:microsoft.com/office/officeart/2005/8/layout/list1"/>
    <dgm:cxn modelId="{D4F5D90C-BCCC-46BC-92F9-4DC3382B2B5F}" srcId="{4A4045ED-A119-4AA6-9C68-5FB2FD000427}" destId="{9E3BF29A-08E5-4F61-851D-55C18D2B8F6E}" srcOrd="0" destOrd="0" parTransId="{5996DA34-4BD4-4CA4-B5FB-5E8C88B1AFE6}" sibTransId="{674D41A0-7B9F-4950-8FFF-B51D44D0B7ED}"/>
    <dgm:cxn modelId="{17C9D25A-BC5F-418E-9A4A-29DD9C57BD39}" srcId="{2A136A90-6B59-45AD-BBA1-85AFD032E8F8}" destId="{620EFBB7-0769-4554-96E3-51B5B6698D5A}" srcOrd="0" destOrd="0" parTransId="{B5DFE748-686E-4A08-944E-9D07F9FA6B48}" sibTransId="{FD3AFE35-532F-4AE8-BAB4-DFA3B4B611F6}"/>
    <dgm:cxn modelId="{A5102B00-CDC7-4998-8A4B-FFCA608D1557}" type="presOf" srcId="{4A4045ED-A119-4AA6-9C68-5FB2FD000427}" destId="{35933558-DB26-4802-B4E2-672716F88346}" srcOrd="0" destOrd="0" presId="urn:microsoft.com/office/officeart/2005/8/layout/list1"/>
    <dgm:cxn modelId="{7A9868B5-3F0E-4C9F-B853-0277B0977CB6}" type="presOf" srcId="{A533B6C7-3203-4AEE-95BC-E867D49C88B5}" destId="{1281A6D2-5A4B-4B28-A324-2451A8523897}" srcOrd="0" destOrd="0" presId="urn:microsoft.com/office/officeart/2005/8/layout/list1"/>
    <dgm:cxn modelId="{3BA70F80-4409-45F6-9E34-C9CB5FDF68DE}" type="presOf" srcId="{9E3BF29A-08E5-4F61-851D-55C18D2B8F6E}" destId="{E7351307-5BD1-403B-A1BF-1058796C5E99}" srcOrd="0" destOrd="0" presId="urn:microsoft.com/office/officeart/2005/8/layout/list1"/>
    <dgm:cxn modelId="{8D53FD08-51ED-4D8B-87F9-124C40BBA6F8}" type="presOf" srcId="{620EFBB7-0769-4554-96E3-51B5B6698D5A}" destId="{A8B898EB-38C9-408E-9FE2-CB5C874FA50A}" srcOrd="1" destOrd="0" presId="urn:microsoft.com/office/officeart/2005/8/layout/list1"/>
    <dgm:cxn modelId="{0FCCBFA8-9589-4AE4-A99F-4C60E5CA301C}" type="presParOf" srcId="{183A34DF-AA92-49E1-8191-0CF6AD17A6AA}" destId="{8F706C0E-1AB2-4161-86CE-4B3594B6EE51}" srcOrd="0" destOrd="0" presId="urn:microsoft.com/office/officeart/2005/8/layout/list1"/>
    <dgm:cxn modelId="{DE66D2BC-300F-41A2-BBD3-17E8CA77B188}" type="presParOf" srcId="{8F706C0E-1AB2-4161-86CE-4B3594B6EE51}" destId="{428AD880-175D-49F1-A1F6-97F367C387BF}" srcOrd="0" destOrd="0" presId="urn:microsoft.com/office/officeart/2005/8/layout/list1"/>
    <dgm:cxn modelId="{8744F578-841D-482B-BDE7-96E8968A3CFE}" type="presParOf" srcId="{8F706C0E-1AB2-4161-86CE-4B3594B6EE51}" destId="{A8B898EB-38C9-408E-9FE2-CB5C874FA50A}" srcOrd="1" destOrd="0" presId="urn:microsoft.com/office/officeart/2005/8/layout/list1"/>
    <dgm:cxn modelId="{2458F6C9-ABE8-4D9B-BC1A-D18D13EDC457}" type="presParOf" srcId="{183A34DF-AA92-49E1-8191-0CF6AD17A6AA}" destId="{010CCE66-3FB9-4F51-BDBC-33ABD28D8225}" srcOrd="1" destOrd="0" presId="urn:microsoft.com/office/officeart/2005/8/layout/list1"/>
    <dgm:cxn modelId="{A782399A-55FB-4280-9996-FD4BAF68A8E4}" type="presParOf" srcId="{183A34DF-AA92-49E1-8191-0CF6AD17A6AA}" destId="{CD67A140-C3A5-43E4-BD28-3C31B61E6EA3}" srcOrd="2" destOrd="0" presId="urn:microsoft.com/office/officeart/2005/8/layout/list1"/>
    <dgm:cxn modelId="{2D7C2B07-A7FA-4667-A00B-44075C18F489}" type="presParOf" srcId="{183A34DF-AA92-49E1-8191-0CF6AD17A6AA}" destId="{B5CDED1F-8360-491C-9402-4F19E16BD667}" srcOrd="3" destOrd="0" presId="urn:microsoft.com/office/officeart/2005/8/layout/list1"/>
    <dgm:cxn modelId="{98DB22F7-3436-4E0B-A549-97BFCC16C52A}" type="presParOf" srcId="{183A34DF-AA92-49E1-8191-0CF6AD17A6AA}" destId="{77070C8B-4365-4FE5-A117-9CDBA9EA1B7B}" srcOrd="4" destOrd="0" presId="urn:microsoft.com/office/officeart/2005/8/layout/list1"/>
    <dgm:cxn modelId="{FE4FD3CC-5734-43C9-940A-02D26CDA4D6E}" type="presParOf" srcId="{77070C8B-4365-4FE5-A117-9CDBA9EA1B7B}" destId="{1281A6D2-5A4B-4B28-A324-2451A8523897}" srcOrd="0" destOrd="0" presId="urn:microsoft.com/office/officeart/2005/8/layout/list1"/>
    <dgm:cxn modelId="{D4365EC8-4659-49E1-8245-0FCAFB8CE2F0}" type="presParOf" srcId="{77070C8B-4365-4FE5-A117-9CDBA9EA1B7B}" destId="{9F236B2A-6433-401D-953E-FC86D923A3BE}" srcOrd="1" destOrd="0" presId="urn:microsoft.com/office/officeart/2005/8/layout/list1"/>
    <dgm:cxn modelId="{678107D2-00E5-4EC5-8FDA-5FA0B9673DA0}" type="presParOf" srcId="{183A34DF-AA92-49E1-8191-0CF6AD17A6AA}" destId="{622D5052-0558-4614-99B8-0AD5AD5D765D}" srcOrd="5" destOrd="0" presId="urn:microsoft.com/office/officeart/2005/8/layout/list1"/>
    <dgm:cxn modelId="{2FE758BA-47F8-4C94-BD37-AF64F5FD1D68}" type="presParOf" srcId="{183A34DF-AA92-49E1-8191-0CF6AD17A6AA}" destId="{87E2FD7C-0729-47B8-B1FB-A44E439BE764}" srcOrd="6" destOrd="0" presId="urn:microsoft.com/office/officeart/2005/8/layout/list1"/>
    <dgm:cxn modelId="{CBDB2582-098D-4098-A76E-FA748B74C0F2}" type="presParOf" srcId="{183A34DF-AA92-49E1-8191-0CF6AD17A6AA}" destId="{6052B25F-36DF-4A5F-BA08-1F9785D05B9B}" srcOrd="7" destOrd="0" presId="urn:microsoft.com/office/officeart/2005/8/layout/list1"/>
    <dgm:cxn modelId="{EEF6DD08-AE4F-48D9-9102-62E8A34863E3}" type="presParOf" srcId="{183A34DF-AA92-49E1-8191-0CF6AD17A6AA}" destId="{C731DBC8-0E99-4639-ACA2-7ACEFA2844BF}" srcOrd="8" destOrd="0" presId="urn:microsoft.com/office/officeart/2005/8/layout/list1"/>
    <dgm:cxn modelId="{9DF9F8D8-889D-4943-844C-1081EE323181}" type="presParOf" srcId="{C731DBC8-0E99-4639-ACA2-7ACEFA2844BF}" destId="{35933558-DB26-4802-B4E2-672716F88346}" srcOrd="0" destOrd="0" presId="urn:microsoft.com/office/officeart/2005/8/layout/list1"/>
    <dgm:cxn modelId="{941A0A4D-233D-4530-906D-7A9F370EB6A2}" type="presParOf" srcId="{C731DBC8-0E99-4639-ACA2-7ACEFA2844BF}" destId="{12FEB779-618B-4854-88E9-390575D436B8}" srcOrd="1" destOrd="0" presId="urn:microsoft.com/office/officeart/2005/8/layout/list1"/>
    <dgm:cxn modelId="{23F384C0-DF08-44CB-B51D-5180D2194E67}" type="presParOf" srcId="{183A34DF-AA92-49E1-8191-0CF6AD17A6AA}" destId="{0E7DA70E-372B-453D-9992-B9F46E5D404C}" srcOrd="9" destOrd="0" presId="urn:microsoft.com/office/officeart/2005/8/layout/list1"/>
    <dgm:cxn modelId="{27B7087A-0187-4DD5-BAF1-6D6F1D95F4D3}" type="presParOf" srcId="{183A34DF-AA92-49E1-8191-0CF6AD17A6AA}" destId="{E7351307-5BD1-403B-A1BF-1058796C5E9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7A140-C3A5-43E4-BD28-3C31B61E6EA3}">
      <dsp:nvSpPr>
        <dsp:cNvPr id="0" name=""/>
        <dsp:cNvSpPr/>
      </dsp:nvSpPr>
      <dsp:spPr>
        <a:xfrm>
          <a:off x="0" y="1183716"/>
          <a:ext cx="721071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B898EB-38C9-408E-9FE2-CB5C874FA50A}">
      <dsp:nvSpPr>
        <dsp:cNvPr id="0" name=""/>
        <dsp:cNvSpPr/>
      </dsp:nvSpPr>
      <dsp:spPr>
        <a:xfrm>
          <a:off x="19670" y="38099"/>
          <a:ext cx="6865665" cy="1523390"/>
        </a:xfrm>
        <a:prstGeom prst="round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784" tIns="0" rIns="19078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Η τιμή της </a:t>
          </a:r>
          <a:r>
            <a:rPr lang="en-US" sz="2800" kern="1200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kern="1200" baseline="-25000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n-US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/ K</a:t>
          </a:r>
          <a:r>
            <a:rPr lang="en-US" sz="2800" kern="1200" baseline="-25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εξαρτάται από </a:t>
          </a:r>
          <a:r>
            <a:rPr lang="en-US" sz="2800" kern="1200" baseline="0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i</a:t>
          </a:r>
          <a:r>
            <a:rPr lang="en-US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)</a:t>
          </a:r>
          <a:r>
            <a:rPr lang="el-GR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τη φύση του διαλύτη, </a:t>
          </a:r>
          <a:r>
            <a:rPr lang="en-US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ii</a:t>
          </a:r>
          <a:r>
            <a:rPr lang="el-GR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) τη φύση του ηλεκτρολύτη και</a:t>
          </a:r>
          <a:r>
            <a:rPr lang="en-US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iii)</a:t>
          </a:r>
          <a:r>
            <a:rPr lang="el-GR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τη θερμοκρασία (↑θ </a:t>
          </a:r>
          <a:r>
            <a:rPr lang="el-GR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Wingdings" panose="05000000000000000000" pitchFamily="2" charset="2"/>
            </a:rPr>
            <a:t> </a:t>
          </a:r>
          <a:r>
            <a:rPr lang="el-GR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↑ Κ</a:t>
          </a:r>
          <a:r>
            <a:rPr lang="en-US" sz="2800" kern="1200" baseline="-25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l-GR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/ </a:t>
          </a:r>
          <a:r>
            <a:rPr lang="en-US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kern="1200" baseline="-25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)</a:t>
          </a:r>
          <a:r>
            <a:rPr lang="el-GR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endParaRPr lang="en-US" sz="2800" kern="12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94036" y="112465"/>
        <a:ext cx="6716933" cy="1374658"/>
      </dsp:txXfrm>
    </dsp:sp>
    <dsp:sp modelId="{87E2FD7C-0729-47B8-B1FB-A44E439BE764}">
      <dsp:nvSpPr>
        <dsp:cNvPr id="0" name=""/>
        <dsp:cNvSpPr/>
      </dsp:nvSpPr>
      <dsp:spPr>
        <a:xfrm>
          <a:off x="0" y="2742032"/>
          <a:ext cx="721071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36B2A-6433-401D-953E-FC86D923A3BE}">
      <dsp:nvSpPr>
        <dsp:cNvPr id="0" name=""/>
        <dsp:cNvSpPr/>
      </dsp:nvSpPr>
      <dsp:spPr>
        <a:xfrm>
          <a:off x="209677" y="1937936"/>
          <a:ext cx="6865665" cy="1054436"/>
        </a:xfrm>
        <a:prstGeom prst="round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784" tIns="0" rIns="19078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Η μονάδα μέτρησης της είναι η 1 Μ αλλά παραλείπεται</a:t>
          </a:r>
          <a:endParaRPr lang="en-US" sz="2800" kern="12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261150" y="1989409"/>
        <a:ext cx="6762719" cy="951490"/>
      </dsp:txXfrm>
    </dsp:sp>
    <dsp:sp modelId="{E7351307-5BD1-403B-A1BF-1058796C5E99}">
      <dsp:nvSpPr>
        <dsp:cNvPr id="0" name=""/>
        <dsp:cNvSpPr/>
      </dsp:nvSpPr>
      <dsp:spPr>
        <a:xfrm>
          <a:off x="0" y="4204132"/>
          <a:ext cx="721071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FFD34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9632" tIns="562356" rIns="559632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700" kern="1200"/>
        </a:p>
      </dsp:txBody>
      <dsp:txXfrm>
        <a:off x="0" y="4204132"/>
        <a:ext cx="7210716" cy="680400"/>
      </dsp:txXfrm>
    </dsp:sp>
    <dsp:sp modelId="{12FEB779-618B-4854-88E9-390575D436B8}">
      <dsp:nvSpPr>
        <dsp:cNvPr id="0" name=""/>
        <dsp:cNvSpPr/>
      </dsp:nvSpPr>
      <dsp:spPr>
        <a:xfrm>
          <a:off x="309851" y="3464511"/>
          <a:ext cx="6853236" cy="1110619"/>
        </a:xfrm>
        <a:prstGeom prst="roundRect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784" tIns="0" rIns="19078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Όσο μεγαλύτερη είναι η τιμή της τόσο ισχυρότερος είναι ο ηλεκτρολύτης</a:t>
          </a:r>
          <a:endParaRPr lang="en-US" sz="2800" kern="12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364067" y="3518727"/>
        <a:ext cx="6744804" cy="10021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7A140-C3A5-43E4-BD28-3C31B61E6EA3}">
      <dsp:nvSpPr>
        <dsp:cNvPr id="0" name=""/>
        <dsp:cNvSpPr/>
      </dsp:nvSpPr>
      <dsp:spPr>
        <a:xfrm>
          <a:off x="0" y="973903"/>
          <a:ext cx="794225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B898EB-38C9-408E-9FE2-CB5C874FA50A}">
      <dsp:nvSpPr>
        <dsp:cNvPr id="0" name=""/>
        <dsp:cNvSpPr/>
      </dsp:nvSpPr>
      <dsp:spPr>
        <a:xfrm>
          <a:off x="73425" y="67886"/>
          <a:ext cx="7562200" cy="1297703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39" tIns="0" rIns="21013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Μόρια ή ιόντα με </a:t>
          </a:r>
          <a:r>
            <a:rPr lang="en-US" sz="2800" kern="1200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kern="1200" baseline="-25000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n-US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ή</a:t>
          </a:r>
          <a:r>
            <a:rPr lang="en-US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K</a:t>
          </a:r>
          <a:r>
            <a:rPr lang="en-US" sz="2800" kern="1200" baseline="-25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&lt; </a:t>
          </a:r>
          <a:r>
            <a:rPr lang="en-US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kern="1200" baseline="-25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w</a:t>
          </a:r>
          <a:r>
            <a:rPr lang="el-GR" sz="2800" kern="1200" baseline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δεν αντιδρούν με το νερό (δεν ιοντίζονται). Άρα τα διαλύματά τους είναι ουδέτερα</a:t>
          </a:r>
          <a:endParaRPr lang="en-US" sz="2800" kern="12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136774" y="131235"/>
        <a:ext cx="7435502" cy="1171005"/>
      </dsp:txXfrm>
    </dsp:sp>
    <dsp:sp modelId="{87E2FD7C-0729-47B8-B1FB-A44E439BE764}">
      <dsp:nvSpPr>
        <dsp:cNvPr id="0" name=""/>
        <dsp:cNvSpPr/>
      </dsp:nvSpPr>
      <dsp:spPr>
        <a:xfrm>
          <a:off x="0" y="2700742"/>
          <a:ext cx="794225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36B2A-6433-401D-953E-FC86D923A3BE}">
      <dsp:nvSpPr>
        <dsp:cNvPr id="0" name=""/>
        <dsp:cNvSpPr/>
      </dsp:nvSpPr>
      <dsp:spPr>
        <a:xfrm>
          <a:off x="304057" y="1654062"/>
          <a:ext cx="7575710" cy="1297607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39" tIns="0" rIns="21013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Στους ισχυρούς ηλεκτρολύτες οι </a:t>
          </a:r>
          <a:r>
            <a:rPr lang="en-US" sz="2800" kern="1200" dirty="0" err="1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kern="1200" baseline="-25000" dirty="0" err="1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n-US" sz="2800" kern="1200" baseline="0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/ K</a:t>
          </a:r>
          <a:r>
            <a:rPr lang="en-US" sz="2800" kern="1200" baseline="-25000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kern="1200" baseline="0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kern="1200" baseline="0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έχουν υψηλές τιμές διότι οι ισορροπίες ιοντισμού είναι μετατοπισμένες προς τα δεξιά.</a:t>
          </a:r>
          <a:endParaRPr lang="en-US" sz="2800" kern="1200" dirty="0">
            <a:solidFill>
              <a:srgbClr val="FF0000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367401" y="1717406"/>
        <a:ext cx="7449022" cy="1170919"/>
      </dsp:txXfrm>
    </dsp:sp>
    <dsp:sp modelId="{E7351307-5BD1-403B-A1BF-1058796C5E99}">
      <dsp:nvSpPr>
        <dsp:cNvPr id="0" name=""/>
        <dsp:cNvSpPr/>
      </dsp:nvSpPr>
      <dsp:spPr>
        <a:xfrm>
          <a:off x="0" y="4348098"/>
          <a:ext cx="794225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FFD34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6407" tIns="479044" rIns="61640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300" kern="1200"/>
        </a:p>
      </dsp:txBody>
      <dsp:txXfrm>
        <a:off x="0" y="4348098"/>
        <a:ext cx="7942258" cy="579600"/>
      </dsp:txXfrm>
    </dsp:sp>
    <dsp:sp modelId="{12FEB779-618B-4854-88E9-390575D436B8}">
      <dsp:nvSpPr>
        <dsp:cNvPr id="0" name=""/>
        <dsp:cNvSpPr/>
      </dsp:nvSpPr>
      <dsp:spPr>
        <a:xfrm>
          <a:off x="341286" y="3316187"/>
          <a:ext cx="7548511" cy="1347946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39" tIns="0" rIns="21013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Για κάθε συζυγές σύστημα οξέος – βάσης με σταθερές ιοντισμού </a:t>
          </a:r>
          <a:r>
            <a:rPr lang="en-US" sz="2800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kern="1200" baseline="-250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n-US" sz="2800" kern="12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kern="12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&amp;</a:t>
          </a:r>
          <a:r>
            <a:rPr lang="en-US" sz="2800" kern="12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K</a:t>
          </a:r>
          <a:r>
            <a:rPr lang="en-US" sz="2800" kern="1200" baseline="-250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kern="12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r>
            <a:rPr lang="el-GR" sz="2800" kern="12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αντίστοιχα ισχύει :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baseline="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K</a:t>
          </a:r>
          <a:r>
            <a:rPr lang="en-US" sz="2800" kern="1200" baseline="-250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a</a:t>
          </a:r>
          <a:r>
            <a:rPr lang="en-US" sz="2800" kern="12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K</a:t>
          </a:r>
          <a:r>
            <a:rPr lang="en-US" sz="2800" kern="1200" baseline="-250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b</a:t>
          </a:r>
          <a:r>
            <a:rPr lang="en-US" sz="2800" kern="12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= K</a:t>
          </a:r>
          <a:r>
            <a:rPr lang="en-US" sz="2800" kern="1200" baseline="-250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w </a:t>
          </a:r>
          <a:r>
            <a:rPr lang="el-GR" sz="2800" kern="1200" baseline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(απόδειξη στη σελίδα 153)</a:t>
          </a:r>
          <a:endParaRPr lang="en-US" sz="2800" kern="1200" dirty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407087" y="3381988"/>
        <a:ext cx="7416909" cy="12163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9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40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2.svg"/><Relationship Id="rId7" Type="http://schemas.openxmlformats.org/officeDocument/2006/relationships/image" Target="../media/image6.svg"/><Relationship Id="rId12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4.png"/><Relationship Id="rId9" Type="http://schemas.openxmlformats.org/officeDocument/2006/relationships/image" Target="../media/image8.svg"/><Relationship Id="rId1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10" Type="http://schemas.openxmlformats.org/officeDocument/2006/relationships/image" Target="../media/image10.png"/><Relationship Id="rId9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47000">
              <a:schemeClr val="accent2">
                <a:lumMod val="0"/>
                <a:lumOff val="100000"/>
              </a:schemeClr>
            </a:gs>
            <a:gs pos="96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9991" y="969264"/>
            <a:ext cx="9144000" cy="3141026"/>
          </a:xfrm>
        </p:spPr>
        <p:txBody>
          <a:bodyPr>
            <a:normAutofit fontScale="90000"/>
          </a:bodyPr>
          <a:lstStyle/>
          <a:p>
            <a:r>
              <a:rPr lang="el-GR" sz="8000" dirty="0" smtClean="0">
                <a:solidFill>
                  <a:srgbClr val="002060"/>
                </a:solidFill>
                <a:latin typeface="Rockwell" panose="02060603020205020403" pitchFamily="18" charset="0"/>
              </a:rPr>
              <a:t>Υδατικά διαλύματα ασθενών οξέω</a:t>
            </a:r>
            <a:r>
              <a:rPr lang="el-GR" sz="8000" dirty="0" smtClean="0">
                <a:solidFill>
                  <a:srgbClr val="002060"/>
                </a:solidFill>
                <a:latin typeface="Rockwell" panose="02060603020205020403" pitchFamily="18" charset="0"/>
              </a:rPr>
              <a:t>ν και βάσεων</a:t>
            </a:r>
            <a:endParaRPr lang="en-US" sz="8000" dirty="0">
              <a:solidFill>
                <a:srgbClr val="002060"/>
              </a:solidFill>
              <a:latin typeface="Rockwell" panose="02060603020205020403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49197" y="4368171"/>
            <a:ext cx="4914900" cy="0"/>
          </a:xfrm>
          <a:prstGeom prst="line">
            <a:avLst/>
          </a:prstGeom>
          <a:ln w="38100">
            <a:solidFill>
              <a:srgbClr val="276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36049"/>
            <a:ext cx="9144000" cy="1387884"/>
          </a:xfrm>
        </p:spPr>
        <p:txBody>
          <a:bodyPr>
            <a:normAutofit/>
          </a:bodyPr>
          <a:lstStyle/>
          <a:p>
            <a:endParaRPr lang="el-GR" sz="2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l-GR" sz="2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Θοδωρής Χαραλάμπης</a:t>
            </a:r>
            <a:endParaRPr lang="en-US" sz="2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1" name="Graphic 10" descr="Microscope">
            <a:extLst>
              <a:ext uri="{FF2B5EF4-FFF2-40B4-BE49-F238E27FC236}">
                <a16:creationId xmlns:a16="http://schemas.microsoft.com/office/drawing/2014/main" xmlns="" id="{3CB00449-E308-4DF3-9CFD-9A7D30B672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692330" flipH="1">
            <a:off x="-458088" y="294715"/>
            <a:ext cx="2684499" cy="2684499"/>
          </a:xfrm>
          <a:prstGeom prst="rect">
            <a:avLst/>
          </a:prstGeom>
        </p:spPr>
      </p:pic>
      <p:pic>
        <p:nvPicPr>
          <p:cNvPr id="13" name="Graphic 12" descr="Test tubes">
            <a:extLst>
              <a:ext uri="{FF2B5EF4-FFF2-40B4-BE49-F238E27FC236}">
                <a16:creationId xmlns:a16="http://schemas.microsoft.com/office/drawing/2014/main" xmlns="" id="{6A56DF0C-1331-406E-AEE6-06E0E59FB9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1078969">
            <a:off x="9974909" y="4500194"/>
            <a:ext cx="2453456" cy="2453456"/>
          </a:xfrm>
          <a:prstGeom prst="rect">
            <a:avLst/>
          </a:prstGeom>
        </p:spPr>
      </p:pic>
      <p:pic>
        <p:nvPicPr>
          <p:cNvPr id="7" name="Graphic 6" descr="Beaker">
            <a:extLst>
              <a:ext uri="{FF2B5EF4-FFF2-40B4-BE49-F238E27FC236}">
                <a16:creationId xmlns:a16="http://schemas.microsoft.com/office/drawing/2014/main" xmlns="" id="{88D22565-F42F-439B-A6A4-CF161165E6B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rot="1213697">
            <a:off x="-519397" y="3637140"/>
            <a:ext cx="3245427" cy="3245427"/>
          </a:xfrm>
          <a:prstGeom prst="rect">
            <a:avLst/>
          </a:prstGeom>
        </p:spPr>
      </p:pic>
      <p:pic>
        <p:nvPicPr>
          <p:cNvPr id="9" name="Graphic 8" descr="Flask">
            <a:extLst>
              <a:ext uri="{FF2B5EF4-FFF2-40B4-BE49-F238E27FC236}">
                <a16:creationId xmlns:a16="http://schemas.microsoft.com/office/drawing/2014/main" xmlns="" id="{B46E3E84-D1E6-4422-AA93-3EE98A821B9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 rot="20451125">
            <a:off x="8886472" y="1221017"/>
            <a:ext cx="3005286" cy="3005286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7078" y="269399"/>
            <a:ext cx="4132295" cy="900190"/>
          </a:xfrm>
        </p:spPr>
        <p:txBody>
          <a:bodyPr>
            <a:normAutofit/>
          </a:bodyPr>
          <a:lstStyle/>
          <a:p>
            <a:r>
              <a:rPr lang="el-GR" b="1" dirty="0" smtClean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Rockwell" panose="02060603020205020403" pitchFamily="18" charset="0"/>
              </a:rPr>
              <a:t>Παρατηρήσεις</a:t>
            </a:r>
            <a:endParaRPr lang="en-US" b="1" dirty="0">
              <a:ln w="0"/>
              <a:solidFill>
                <a:schemeClr val="accent6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Rockwell" panose="02060603020205020403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1321" y="1561381"/>
                <a:ext cx="8376249" cy="4856672"/>
              </a:xfrm>
            </p:spPr>
            <p:txBody>
              <a:bodyPr vert="horz" lIns="91440" tIns="45720" rIns="91440" bIns="45720" rtlCol="0" anchor="t">
                <a:normAutofit fontScale="92500" lnSpcReduction="20000"/>
              </a:bodyPr>
              <a:lstStyle/>
              <a:p>
                <a:pPr marL="514350" indent="-514350" algn="just">
                  <a:lnSpc>
                    <a:spcPct val="110000"/>
                  </a:lnSpc>
                  <a:buFont typeface="+mj-lt"/>
                  <a:buAutoNum type="arabicPeriod"/>
                </a:pP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Από τη σχέση </a:t>
                </a:r>
                <a:r>
                  <a:rPr lang="en-US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x = [H</a:t>
                </a:r>
                <a:r>
                  <a:rPr lang="en-US" baseline="-25000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3</a:t>
                </a:r>
                <a:r>
                  <a:rPr lang="en-US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O</a:t>
                </a:r>
                <a:r>
                  <a:rPr lang="en-US" baseline="30000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+</a:t>
                </a:r>
                <a:r>
                  <a:rPr lang="en-US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]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i="1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</m:rad>
                  </m:oMath>
                </a14:m>
                <a:r>
                  <a:rPr lang="en-US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προκύπτει ότι τα μεγέθη </a:t>
                </a:r>
                <a:r>
                  <a:rPr lang="en-US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x</a:t>
                </a: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και [Η</a:t>
                </a:r>
                <a:r>
                  <a:rPr lang="el-GR" baseline="-25000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3</a:t>
                </a: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Ο</a:t>
                </a:r>
                <a:r>
                  <a:rPr lang="el-GR" baseline="30000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+</a:t>
                </a: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] μεταβάλλονται ανάλογα, άρα όσο αραιώνεται το διάλυμα ενός ασθενούς οξέος τόσο μειώνεται η συγκέντρωση των Η</a:t>
                </a:r>
                <a:r>
                  <a:rPr lang="el-GR" baseline="-25000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3</a:t>
                </a: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Ο</a:t>
                </a:r>
                <a:r>
                  <a:rPr lang="el-GR" baseline="30000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+</a:t>
                </a: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και αντίστοιχα αυξάνεται το </a:t>
                </a:r>
                <a:r>
                  <a:rPr lang="en-US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pH</a:t>
                </a: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τείνοντας προς την τιμή 7 για τους 25</a:t>
                </a:r>
                <a:r>
                  <a:rPr lang="el-GR" baseline="30000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ο</a:t>
                </a:r>
                <a:r>
                  <a:rPr lang="en-US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C</a:t>
                </a:r>
                <a:endParaRPr lang="el-GR" dirty="0" smtClean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/>
                  <a:cs typeface="Times New Roman" panose="02020603050405020304" pitchFamily="18" charset="0"/>
                </a:endParaRPr>
              </a:p>
              <a:p>
                <a:pPr marL="742950" indent="-742950" algn="just">
                  <a:lnSpc>
                    <a:spcPct val="110000"/>
                  </a:lnSpc>
                  <a:buFont typeface="+mj-lt"/>
                  <a:buAutoNum type="arabicPeriod"/>
                </a:pP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Από τη σχέση α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l-GR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l-GR" i="1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i="1" smtClean="0">
                                    <a:solidFill>
                                      <a:schemeClr val="bg2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b="0" i="0" smtClean="0">
                                    <a:solidFill>
                                      <a:schemeClr val="bg2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imes New Roman" panose="02020603050405020304" pitchFamily="18" charset="0"/>
                                  </a:rPr>
                                  <m:t>Κ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sub>
                            </m:sSub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den>
                        </m:f>
                      </m:e>
                    </m:rad>
                    <m:r>
                      <a:rPr lang="en-US" b="0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ahom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προκύπτει ότι τα μεγέθη α</a:t>
                </a:r>
                <a:r>
                  <a:rPr lang="fa-I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και </a:t>
                </a:r>
                <a:r>
                  <a:rPr lang="en-US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C</a:t>
                </a: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μεταβάλλονται αντιστρόφως ανάλογα, άρα όσο αραιώνεται το διάλυμα ενός ασθενούς οξέος τόσο αυξάνεται ο βαθμός ιοντισμού του</a:t>
                </a:r>
              </a:p>
              <a:p>
                <a:pPr marL="742950" indent="-742950" algn="just">
                  <a:lnSpc>
                    <a:spcPct val="110000"/>
                  </a:lnSpc>
                  <a:buFont typeface="+mj-lt"/>
                  <a:buAutoNum type="arabicPeriod"/>
                </a:pP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Ανάλογα ισχύουν για τα διαλύματα των ασθενών βάσεων</a:t>
                </a:r>
                <a:endParaRPr lang="en-US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1321" y="1561381"/>
                <a:ext cx="8376249" cy="4856672"/>
              </a:xfrm>
              <a:blipFill rotWithShape="0">
                <a:blip r:embed="rId2"/>
                <a:stretch>
                  <a:fillRect l="-1164" t="-1004" r="-1310" b="-2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  <a:solidFill>
            <a:srgbClr val="0070C0"/>
          </a:soli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5" name="Graphic 12" descr="Beaker">
            <a:extLst>
              <a:ext uri="{FF2B5EF4-FFF2-40B4-BE49-F238E27FC236}">
                <a16:creationId xmlns:a16="http://schemas.microsoft.com/office/drawing/2014/main" xmlns="" id="{BF2CC76A-FBA9-49E0-9F1C-2C5299495F4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rot="734120">
            <a:off x="8853637" y="2779789"/>
            <a:ext cx="3884322" cy="3884322"/>
          </a:xfrm>
          <a:prstGeom prst="rect">
            <a:avLst/>
          </a:prstGeom>
        </p:spPr>
      </p:pic>
      <p:sp>
        <p:nvSpPr>
          <p:cNvPr id="26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 txBox="1">
            <a:spLocks/>
          </p:cNvSpPr>
          <p:nvPr/>
        </p:nvSpPr>
        <p:spPr>
          <a:xfrm>
            <a:off x="1245690" y="364916"/>
            <a:ext cx="6724904" cy="900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dirty="0">
              <a:solidFill>
                <a:schemeClr val="accent5">
                  <a:lumMod val="50000"/>
                </a:schemeClr>
              </a:solidFill>
              <a:latin typeface="Rockwell" panose="02060603020205020403" pitchFamily="18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54318653-1A38-442C-BA0F-F2C51149BCFF}"/>
              </a:ext>
            </a:extLst>
          </p:cNvPr>
          <p:cNvSpPr/>
          <p:nvPr/>
        </p:nvSpPr>
        <p:spPr>
          <a:xfrm>
            <a:off x="9003134" y="0"/>
            <a:ext cx="166255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C25D63D1-E9CE-42BF-BD4D-374FD0293155}"/>
              </a:ext>
            </a:extLst>
          </p:cNvPr>
          <p:cNvSpPr/>
          <p:nvPr/>
        </p:nvSpPr>
        <p:spPr>
          <a:xfrm>
            <a:off x="9169390" y="0"/>
            <a:ext cx="114301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BA4EE865-9F0D-4531-A737-E13A557C0277}"/>
              </a:ext>
            </a:extLst>
          </p:cNvPr>
          <p:cNvSpPr/>
          <p:nvPr/>
        </p:nvSpPr>
        <p:spPr>
          <a:xfrm>
            <a:off x="9283691" y="0"/>
            <a:ext cx="150667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95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6775" y="5363347"/>
                <a:ext cx="8109099" cy="995222"/>
              </a:xfrm>
            </p:spPr>
            <p:txBody>
              <a:bodyPr vert="horz" lIns="91440" tIns="45720" rIns="91440" bIns="45720" rtlCol="0" anchor="t"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𝑐</m:t>
                        </m:r>
                      </m:sub>
                    </m:sSub>
                    <m:r>
                      <a:rPr lang="en-US" sz="3200" i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/>
                        <a:cs typeface="Tahoma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−</m:t>
                                </m:r>
                              </m:sup>
                            </m:sSup>
                          </m:e>
                        </m:d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[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𝐻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3</m:t>
                            </m:r>
                          </m:sub>
                        </m:sSub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𝑂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+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]</m:t>
                        </m:r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𝐻𝐴</m:t>
                            </m:r>
                          </m:e>
                        </m:d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[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𝐻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2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𝑂</m:t>
                        </m:r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]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ahoma"/>
                    <a:ea typeface="Tahoma"/>
                    <a:cs typeface="Tahoma"/>
                  </a:rPr>
                  <a:t>  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𝑎</m:t>
                        </m:r>
                      </m:sub>
                    </m:sSub>
                    <m:r>
                      <a:rPr lang="en-US" sz="3200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/>
                        <a:cs typeface="Tahoma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−</m:t>
                                </m:r>
                              </m:sup>
                            </m:sSup>
                          </m:e>
                        </m:d>
                        <m:r>
                          <a:rPr lang="en-US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[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𝐻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3</m:t>
                            </m:r>
                          </m:sub>
                        </m:sSub>
                        <m:sSup>
                          <m:sSupPr>
                            <m:ctrlP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𝑂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+</m:t>
                            </m:r>
                          </m:sup>
                        </m:sSup>
                        <m:r>
                          <a:rPr lang="en-US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]</m:t>
                        </m:r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𝐻𝐴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6775" y="5363347"/>
                <a:ext cx="8109099" cy="995222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07750" y="1191151"/>
            <a:ext cx="5206657" cy="890937"/>
            <a:chOff x="1203901" y="1281731"/>
            <a:chExt cx="5206657" cy="1061339"/>
          </a:xfrm>
        </p:grpSpPr>
        <p:sp>
          <p:nvSpPr>
            <p:cNvPr id="20" name="Title 1">
              <a:extLst>
                <a:ext uri="{FF2B5EF4-FFF2-40B4-BE49-F238E27FC236}">
                  <a16:creationId xmlns:a16="http://schemas.microsoft.com/office/drawing/2014/main" xmlns="" id="{10742257-3980-4551-868A-26DC3CB821EE}"/>
                </a:ext>
              </a:extLst>
            </p:cNvPr>
            <p:cNvSpPr txBox="1">
              <a:spLocks/>
            </p:cNvSpPr>
            <p:nvPr/>
          </p:nvSpPr>
          <p:spPr>
            <a:xfrm>
              <a:off x="1203901" y="1281731"/>
              <a:ext cx="5206657" cy="106133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 + H</a:t>
              </a:r>
              <a:r>
                <a:rPr lang="en-US" sz="24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	  A</a:t>
              </a:r>
              <a:r>
                <a:rPr lang="en-US" sz="3600" baseline="300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H</a:t>
              </a:r>
              <a:r>
                <a:rPr lang="en-US" sz="24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3600" baseline="300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3428138" y="1713207"/>
              <a:ext cx="640080" cy="164592"/>
              <a:chOff x="3126213" y="2220859"/>
              <a:chExt cx="640080" cy="164592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>
                <a:off x="3126213" y="2220859"/>
                <a:ext cx="640080" cy="0"/>
              </a:xfrm>
              <a:prstGeom prst="straightConnector1">
                <a:avLst/>
              </a:prstGeom>
              <a:ln w="952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 flipH="1">
                <a:off x="3126213" y="2385451"/>
                <a:ext cx="640080" cy="0"/>
              </a:xfrm>
              <a:prstGeom prst="straightConnector1">
                <a:avLst/>
              </a:prstGeom>
              <a:ln w="952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931016"/>
              </p:ext>
            </p:extLst>
          </p:nvPr>
        </p:nvGraphicFramePr>
        <p:xfrm>
          <a:off x="508131" y="2082088"/>
          <a:ext cx="8128000" cy="295263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64198"/>
                <a:gridCol w="940279"/>
                <a:gridCol w="638355"/>
                <a:gridCol w="948905"/>
                <a:gridCol w="1173193"/>
                <a:gridCol w="1043796"/>
                <a:gridCol w="603274"/>
                <a:gridCol w="1016000"/>
              </a:tblGrid>
              <a:tr h="79263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400" baseline="-25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aseline="30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400" baseline="-25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400" baseline="30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Αρχικά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Ιοντίζονται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Σχηματίζονται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Ιοντική </a:t>
                      </a:r>
                      <a:r>
                        <a:rPr lang="el-GR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ισορ</a:t>
                      </a:r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25" name="Graphic 12" descr="Beaker">
            <a:extLst>
              <a:ext uri="{FF2B5EF4-FFF2-40B4-BE49-F238E27FC236}">
                <a16:creationId xmlns:a16="http://schemas.microsoft.com/office/drawing/2014/main" xmlns="" id="{BF2CC76A-FBA9-49E0-9F1C-2C5299495F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8815808" y="2693322"/>
            <a:ext cx="3884322" cy="3884322"/>
          </a:xfrm>
          <a:prstGeom prst="rect">
            <a:avLst/>
          </a:prstGeom>
        </p:spPr>
      </p:pic>
      <p:sp>
        <p:nvSpPr>
          <p:cNvPr id="26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 txBox="1">
            <a:spLocks/>
          </p:cNvSpPr>
          <p:nvPr/>
        </p:nvSpPr>
        <p:spPr>
          <a:xfrm>
            <a:off x="1325898" y="356783"/>
            <a:ext cx="6800185" cy="900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 smtClean="0">
                <a:ln/>
                <a:solidFill>
                  <a:schemeClr val="accent4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ckwell" panose="02060603020205020403" pitchFamily="18" charset="0"/>
              </a:rPr>
              <a:t>Ιοντισμός ασθενούς οξέος</a:t>
            </a:r>
            <a:endParaRPr lang="en-US" sz="4000" b="1" dirty="0">
              <a:ln/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Rockwell" panose="02060603020205020403" pitchFamily="18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4977441" y="2389517"/>
            <a:ext cx="785004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4977441" y="2562044"/>
            <a:ext cx="785004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593" y="302495"/>
            <a:ext cx="6227060" cy="90019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n w="0"/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Rockwell" panose="02060603020205020403" pitchFamily="18" charset="0"/>
              </a:rPr>
              <a:t>Ιοντισμός ασθενούς βάσης</a:t>
            </a:r>
            <a:endParaRPr lang="en-US" sz="4000" b="1" dirty="0">
              <a:ln w="0"/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Rockwell" panose="02060603020205020403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6775" y="5363347"/>
                <a:ext cx="8109099" cy="995222"/>
              </a:xfrm>
            </p:spPr>
            <p:txBody>
              <a:bodyPr vert="horz" lIns="91440" tIns="45720" rIns="91440" bIns="45720" rtlCol="0" anchor="t"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𝑐</m:t>
                        </m:r>
                      </m:sub>
                    </m:sSub>
                    <m:r>
                      <a:rPr lang="en-US" sz="3200" i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/>
                        <a:cs typeface="Tahoma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sz="3200" b="0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</m:ctrlPr>
                              </m:sSupPr>
                              <m:e>
                                <m:r>
                                  <a:rPr lang="el-GR" sz="32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𝛣𝛨</m:t>
                                </m:r>
                              </m:e>
                              <m:sup>
                                <m:r>
                                  <a:rPr lang="el-GR" sz="3200" b="0" i="0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  <m:r>
                          <a:rPr lang="en-US" sz="3200" b="0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[</m:t>
                        </m:r>
                        <m:r>
                          <a:rPr lang="el-GR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𝛰</m:t>
                        </m:r>
                        <m:sSup>
                          <m:sSupPr>
                            <m:ctrlPr>
                              <a:rPr lang="el-GR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sSupPr>
                          <m:e>
                            <m:r>
                              <a:rPr lang="el-GR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𝛨</m:t>
                            </m:r>
                          </m:e>
                          <m:sup>
                            <m:r>
                              <a:rPr lang="el-GR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−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]</m:t>
                        </m:r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r>
                              <a:rPr lang="el-GR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𝛣</m:t>
                            </m:r>
                          </m:e>
                        </m:d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[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𝐻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2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𝑂</m:t>
                        </m:r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]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ahoma"/>
                    <a:ea typeface="Tahoma"/>
                    <a:cs typeface="Tahoma"/>
                  </a:rPr>
                  <a:t>	           </a:t>
                </a:r>
                <a:r>
                  <a:rPr lang="el-GR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𝑏</m:t>
                        </m:r>
                      </m:sub>
                    </m:sSub>
                    <m:r>
                      <a:rPr lang="en-US" sz="3200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/>
                        <a:cs typeface="Tahoma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𝐵</m:t>
                                </m:r>
                                <m:r>
                                  <a:rPr lang="en-US" sz="32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  <m:r>
                          <a:rPr lang="en-US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[</m:t>
                        </m:r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𝐻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𝑂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−</m:t>
                            </m:r>
                          </m:sup>
                        </m:sSup>
                        <m:r>
                          <a:rPr lang="en-US" sz="32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]</m:t>
                        </m:r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32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𝐵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en-US" sz="32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6775" y="5363347"/>
                <a:ext cx="8109099" cy="995222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593210" y="1187682"/>
            <a:ext cx="5256164" cy="903660"/>
            <a:chOff x="924515" y="1213559"/>
            <a:chExt cx="5519004" cy="1061339"/>
          </a:xfrm>
        </p:grpSpPr>
        <p:sp>
          <p:nvSpPr>
            <p:cNvPr id="20" name="Title 1">
              <a:extLst>
                <a:ext uri="{FF2B5EF4-FFF2-40B4-BE49-F238E27FC236}">
                  <a16:creationId xmlns:a16="http://schemas.microsoft.com/office/drawing/2014/main" xmlns="" id="{10742257-3980-4551-868A-26DC3CB821EE}"/>
                </a:ext>
              </a:extLst>
            </p:cNvPr>
            <p:cNvSpPr txBox="1">
              <a:spLocks/>
            </p:cNvSpPr>
            <p:nvPr/>
          </p:nvSpPr>
          <p:spPr>
            <a:xfrm>
              <a:off x="924515" y="1213559"/>
              <a:ext cx="5519004" cy="106133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l-GR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 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 H</a:t>
              </a:r>
              <a:r>
                <a:rPr lang="en-US" sz="24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l-GR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	ΒΗ</a:t>
              </a:r>
              <a:r>
                <a:rPr lang="el-GR" sz="3600" baseline="300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l-GR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ΟΗ</a:t>
              </a:r>
              <a:r>
                <a:rPr lang="el-GR" sz="3600" baseline="300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endParaRPr 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935787" y="1652966"/>
              <a:ext cx="640080" cy="164592"/>
              <a:chOff x="2633862" y="2160618"/>
              <a:chExt cx="640080" cy="164592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>
                <a:off x="2633862" y="2160618"/>
                <a:ext cx="640080" cy="0"/>
              </a:xfrm>
              <a:prstGeom prst="straightConnector1">
                <a:avLst/>
              </a:prstGeom>
              <a:ln w="19050">
                <a:solidFill>
                  <a:schemeClr val="accent1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 flipH="1">
                <a:off x="2633862" y="2325210"/>
                <a:ext cx="640080" cy="0"/>
              </a:xfrm>
              <a:prstGeom prst="straightConnector1">
                <a:avLst/>
              </a:prstGeom>
              <a:ln w="19050">
                <a:solidFill>
                  <a:schemeClr val="accent1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087494"/>
              </p:ext>
            </p:extLst>
          </p:nvPr>
        </p:nvGraphicFramePr>
        <p:xfrm>
          <a:off x="508131" y="2082088"/>
          <a:ext cx="8128000" cy="295263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64198"/>
                <a:gridCol w="940279"/>
                <a:gridCol w="638355"/>
                <a:gridCol w="948905"/>
                <a:gridCol w="1173193"/>
                <a:gridCol w="1043796"/>
                <a:gridCol w="603274"/>
                <a:gridCol w="1016000"/>
              </a:tblGrid>
              <a:tr h="79263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400" baseline="-25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ΒΗ</a:t>
                      </a:r>
                      <a:r>
                        <a:rPr lang="el-GR" sz="2400" baseline="30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ΟΗ</a:t>
                      </a:r>
                      <a:r>
                        <a:rPr lang="el-GR" sz="2400" baseline="30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Αρχικά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Ιοντίζονται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Σχηματίζονται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Ιοντική </a:t>
                      </a:r>
                      <a:r>
                        <a:rPr lang="el-GR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ισορ</a:t>
                      </a:r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4971087" y="2367591"/>
            <a:ext cx="699328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971087" y="2532183"/>
            <a:ext cx="699328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Graphic 10" descr="Flask">
            <a:extLst>
              <a:ext uri="{FF2B5EF4-FFF2-40B4-BE49-F238E27FC236}">
                <a16:creationId xmlns:a16="http://schemas.microsoft.com/office/drawing/2014/main" xmlns="" id="{C1AB70EC-6FF8-4DB3-A7E7-E489257F85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rot="20467462">
            <a:off x="8438659" y="2488361"/>
            <a:ext cx="4266669" cy="426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18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2308" y="323850"/>
            <a:ext cx="6645841" cy="1190625"/>
          </a:xfrm>
        </p:spPr>
        <p:txBody>
          <a:bodyPr>
            <a:normAutofit/>
          </a:bodyPr>
          <a:lstStyle/>
          <a:p>
            <a:r>
              <a:rPr lang="el-GR" b="1" dirty="0" smtClean="0">
                <a:ln w="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Παρατηρήσεις για </a:t>
            </a:r>
            <a:r>
              <a:rPr lang="en-US" b="1" dirty="0" err="1" smtClean="0">
                <a:ln w="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baseline="-25000" dirty="0" err="1" smtClean="0">
                <a:ln w="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b="1" dirty="0" smtClean="0">
                <a:ln w="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/ Κ</a:t>
            </a:r>
            <a:r>
              <a:rPr lang="en-US" b="1" baseline="-25000" dirty="0">
                <a:ln w="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b="1" dirty="0">
              <a:ln w="0"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xmlns="" id="{D32CE14B-3BA1-4454-827F-251611057F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4066292"/>
              </p:ext>
            </p:extLst>
          </p:nvPr>
        </p:nvGraphicFramePr>
        <p:xfrm>
          <a:off x="521283" y="1608089"/>
          <a:ext cx="7210716" cy="4943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AEA098C1-E19E-4D03-9A35-14569BC7C1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8899813" y="0"/>
            <a:ext cx="3884322" cy="6858000"/>
            <a:chOff x="8899813" y="0"/>
            <a:chExt cx="3884322" cy="685800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D4EF09CF-3362-453A-9463-F6669A9D3E01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403AE892-EBD6-40F1-851B-FEADBD59429F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54318653-1A38-442C-BA0F-F2C51149BCFF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C25D63D1-E9CE-42BF-BD4D-374FD0293155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rgbClr val="FFD3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A4EE865-9F0D-4531-A737-E13A557C0277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6A1183CB-C5B0-498A-A49C-4180134C74B0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3" name="Graphic 12" descr="Beaker">
              <a:extLst>
                <a:ext uri="{FF2B5EF4-FFF2-40B4-BE49-F238E27FC236}">
                  <a16:creationId xmlns:a16="http://schemas.microsoft.com/office/drawing/2014/main" xmlns="" id="{BF2CC76A-FBA9-49E0-9F1C-2C5299495F4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p:blipFill>
          <p:spPr>
            <a:xfrm>
              <a:off x="8899813" y="2973678"/>
              <a:ext cx="3884322" cy="38843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121434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2308" y="323850"/>
            <a:ext cx="6645841" cy="1190625"/>
          </a:xfrm>
        </p:spPr>
        <p:txBody>
          <a:bodyPr>
            <a:normAutofit/>
          </a:bodyPr>
          <a:lstStyle/>
          <a:p>
            <a:r>
              <a:rPr lang="el-GR" b="1" dirty="0" smtClean="0">
                <a:ln w="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Παρατηρήσεις για </a:t>
            </a:r>
            <a:r>
              <a:rPr lang="en-US" b="1" dirty="0" err="1" smtClean="0">
                <a:ln w="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baseline="-25000" dirty="0" err="1" smtClean="0">
                <a:ln w="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b="1" dirty="0" smtClean="0">
                <a:ln w="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/ Κ</a:t>
            </a:r>
            <a:r>
              <a:rPr lang="en-US" b="1" baseline="-25000" dirty="0">
                <a:ln w="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b="1" dirty="0">
              <a:ln w="0"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xmlns="" id="{D32CE14B-3BA1-4454-827F-251611057F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876980"/>
              </p:ext>
            </p:extLst>
          </p:nvPr>
        </p:nvGraphicFramePr>
        <p:xfrm>
          <a:off x="521283" y="1608089"/>
          <a:ext cx="7942258" cy="4943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AEA098C1-E19E-4D03-9A35-14569BC7C1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8997913" y="0"/>
            <a:ext cx="3631707" cy="6858000"/>
            <a:chOff x="8997913" y="0"/>
            <a:chExt cx="3631707" cy="685800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D4EF09CF-3362-453A-9463-F6669A9D3E01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403AE892-EBD6-40F1-851B-FEADBD59429F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54318653-1A38-442C-BA0F-F2C51149BCFF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C25D63D1-E9CE-42BF-BD4D-374FD0293155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rgbClr val="FFD3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A4EE865-9F0D-4531-A737-E13A557C0277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6A1183CB-C5B0-498A-A49C-4180134C74B0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3" name="Graphic 12" descr="Beaker">
              <a:extLst>
                <a:ext uri="{FF2B5EF4-FFF2-40B4-BE49-F238E27FC236}">
                  <a16:creationId xmlns:a16="http://schemas.microsoft.com/office/drawing/2014/main" xmlns="" id="{BF2CC76A-FBA9-49E0-9F1C-2C5299495F4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p:blipFill>
          <p:spPr>
            <a:xfrm rot="20996856">
              <a:off x="8997913" y="1767244"/>
              <a:ext cx="3631707" cy="36317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6685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15744" y="5275839"/>
                <a:ext cx="6070392" cy="1047323"/>
              </a:xfrm>
            </p:spPr>
            <p:txBody>
              <a:bodyPr vert="horz" lIns="91440" tIns="45720" rIns="91440" bIns="45720" rtlCol="0" anchor="t">
                <a:normAutofit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36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𝑎</m:t>
                        </m:r>
                      </m:sub>
                    </m:sSub>
                    <m:r>
                      <a:rPr lang="en-US" sz="3600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/>
                        <a:cs typeface="Tahoma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en-US" sz="3600" i="1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−</m:t>
                                </m:r>
                              </m:sup>
                            </m:sSup>
                          </m:e>
                        </m:d>
                        <m:r>
                          <a:rPr lang="en-US" sz="36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[</m:t>
                        </m:r>
                        <m:sSub>
                          <m:sSubPr>
                            <m:ctrlP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𝐻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3</m:t>
                            </m:r>
                          </m:sub>
                        </m:sSub>
                        <m:sSup>
                          <m:sSupPr>
                            <m:ctrlP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𝑂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+</m:t>
                            </m:r>
                          </m:sup>
                        </m:sSup>
                        <m:r>
                          <a:rPr lang="en-US" sz="36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]</m:t>
                        </m:r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𝐻𝐴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360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6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:endParaRPr lang="en-US" sz="36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15744" y="5275839"/>
                <a:ext cx="6070392" cy="1047323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  <a:solidFill>
            <a:srgbClr val="0070C0"/>
          </a:soli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14674" y="1095556"/>
            <a:ext cx="5113141" cy="934758"/>
            <a:chOff x="1203901" y="1281731"/>
            <a:chExt cx="5206657" cy="1061339"/>
          </a:xfrm>
        </p:grpSpPr>
        <p:sp>
          <p:nvSpPr>
            <p:cNvPr id="20" name="Title 1">
              <a:extLst>
                <a:ext uri="{FF2B5EF4-FFF2-40B4-BE49-F238E27FC236}">
                  <a16:creationId xmlns:a16="http://schemas.microsoft.com/office/drawing/2014/main" xmlns="" id="{10742257-3980-4551-868A-26DC3CB821EE}"/>
                </a:ext>
              </a:extLst>
            </p:cNvPr>
            <p:cNvSpPr txBox="1">
              <a:spLocks/>
            </p:cNvSpPr>
            <p:nvPr/>
          </p:nvSpPr>
          <p:spPr>
            <a:xfrm>
              <a:off x="1203901" y="1281731"/>
              <a:ext cx="5206657" cy="106133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 + H</a:t>
              </a:r>
              <a:r>
                <a:rPr lang="en-US" sz="24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	  A</a:t>
              </a:r>
              <a:r>
                <a:rPr lang="en-US" sz="3600" baseline="300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H</a:t>
              </a:r>
              <a:r>
                <a:rPr lang="en-US" sz="24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3600" baseline="300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3428138" y="1713207"/>
              <a:ext cx="640080" cy="164592"/>
              <a:chOff x="3126213" y="2220859"/>
              <a:chExt cx="640080" cy="164592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>
                <a:off x="3126213" y="2220859"/>
                <a:ext cx="640080" cy="0"/>
              </a:xfrm>
              <a:prstGeom prst="straightConnector1">
                <a:avLst/>
              </a:prstGeom>
              <a:ln w="952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 flipH="1">
                <a:off x="3126213" y="2385451"/>
                <a:ext cx="640080" cy="0"/>
              </a:xfrm>
              <a:prstGeom prst="straightConnector1">
                <a:avLst/>
              </a:prstGeom>
              <a:ln w="952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845210"/>
              </p:ext>
            </p:extLst>
          </p:nvPr>
        </p:nvGraphicFramePr>
        <p:xfrm>
          <a:off x="508131" y="2082088"/>
          <a:ext cx="8128000" cy="295263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64198"/>
                <a:gridCol w="1221369"/>
                <a:gridCol w="448574"/>
                <a:gridCol w="857596"/>
                <a:gridCol w="1173193"/>
                <a:gridCol w="1043796"/>
                <a:gridCol w="603274"/>
                <a:gridCol w="1016000"/>
              </a:tblGrid>
              <a:tr h="79263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400" baseline="-25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aseline="30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400" baseline="-25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400" baseline="30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Αρχικά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Ιοντίζονται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Σχηματίζονται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Ιοντική </a:t>
                      </a:r>
                      <a:r>
                        <a:rPr lang="el-GR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ισορ</a:t>
                      </a:r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C(1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l-GR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α)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25" name="Graphic 12" descr="Beaker">
            <a:extLst>
              <a:ext uri="{FF2B5EF4-FFF2-40B4-BE49-F238E27FC236}">
                <a16:creationId xmlns:a16="http://schemas.microsoft.com/office/drawing/2014/main" xmlns="" id="{BF2CC76A-FBA9-49E0-9F1C-2C5299495F4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rot="734120">
            <a:off x="8853637" y="2779789"/>
            <a:ext cx="3884322" cy="3884322"/>
          </a:xfrm>
          <a:prstGeom prst="rect">
            <a:avLst/>
          </a:prstGeom>
        </p:spPr>
      </p:pic>
      <p:cxnSp>
        <p:nvCxnSpPr>
          <p:cNvPr id="30" name="Straight Arrow Connector 29"/>
          <p:cNvCxnSpPr/>
          <p:nvPr/>
        </p:nvCxnSpPr>
        <p:spPr>
          <a:xfrm>
            <a:off x="4977441" y="2389517"/>
            <a:ext cx="785004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4977441" y="2562044"/>
            <a:ext cx="785004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itle 1">
                <a:extLst>
                  <a:ext uri="{FF2B5EF4-FFF2-40B4-BE49-F238E27FC236}">
                    <a16:creationId xmlns:a16="http://schemas.microsoft.com/office/drawing/2014/main" xmlns="" id="{10742257-3980-4551-868A-26DC3CB821E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21332" y="1255852"/>
                <a:ext cx="3014800" cy="6537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2500" lnSpcReduction="1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l-GR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α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36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</m:t>
                        </m:r>
                      </m:den>
                    </m:f>
                    <m:r>
                      <a:rPr lang="el-GR" sz="3600" b="0" i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⇒</m:t>
                    </m:r>
                  </m:oMath>
                </a14:m>
                <a:r>
                  <a:rPr lang="en-US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x = </a:t>
                </a:r>
                <a:r>
                  <a:rPr lang="el-GR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α</a:t>
                </a:r>
                <a:r>
                  <a:rPr lang="en-US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C</a:t>
                </a:r>
                <a:endParaRPr lang="en-US" sz="36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4" name="Title 1">
                <a:extLst>
                  <a:ext uri="{FF2B5EF4-FFF2-40B4-BE49-F238E27FC236}">
                    <a16:creationId xmlns:a16="http://schemas.microsoft.com/office/drawing/2014/main" xmlns="" id="{10742257-3980-4551-868A-26DC3CB821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1332" y="1255852"/>
                <a:ext cx="3014800" cy="653709"/>
              </a:xfrm>
              <a:prstGeom prst="rect">
                <a:avLst/>
              </a:prstGeom>
              <a:blipFill rotWithShape="0">
                <a:blip r:embed="rId10"/>
                <a:stretch>
                  <a:fillRect l="-2020" t="-19626" r="-1010" b="-17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54318653-1A38-442C-BA0F-F2C51149BCFF}"/>
              </a:ext>
            </a:extLst>
          </p:cNvPr>
          <p:cNvSpPr/>
          <p:nvPr/>
        </p:nvSpPr>
        <p:spPr>
          <a:xfrm>
            <a:off x="9000634" y="0"/>
            <a:ext cx="166255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C25D63D1-E9CE-42BF-BD4D-374FD0293155}"/>
              </a:ext>
            </a:extLst>
          </p:cNvPr>
          <p:cNvSpPr/>
          <p:nvPr/>
        </p:nvSpPr>
        <p:spPr>
          <a:xfrm>
            <a:off x="9166890" y="0"/>
            <a:ext cx="114301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BA4EE865-9F0D-4531-A737-E13A557C0277}"/>
              </a:ext>
            </a:extLst>
          </p:cNvPr>
          <p:cNvSpPr/>
          <p:nvPr/>
        </p:nvSpPr>
        <p:spPr>
          <a:xfrm>
            <a:off x="9281191" y="0"/>
            <a:ext cx="150667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 txBox="1">
            <a:spLocks/>
          </p:cNvSpPr>
          <p:nvPr/>
        </p:nvSpPr>
        <p:spPr>
          <a:xfrm>
            <a:off x="1325898" y="356783"/>
            <a:ext cx="6800185" cy="900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 smtClean="0">
                <a:ln/>
                <a:solidFill>
                  <a:schemeClr val="accent4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ckwell" panose="02060603020205020403" pitchFamily="18" charset="0"/>
              </a:rPr>
              <a:t>Ιοντισμός ασθενούς οξέος</a:t>
            </a:r>
            <a:endParaRPr lang="en-US" sz="4000" b="1" dirty="0">
              <a:ln/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183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15744" y="5275839"/>
                <a:ext cx="6070392" cy="1047323"/>
              </a:xfrm>
            </p:spPr>
            <p:txBody>
              <a:bodyPr vert="horz" lIns="91440" tIns="45720" rIns="91440" bIns="45720" rtlCol="0" anchor="t">
                <a:normAutofit fontScale="92500"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36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𝑏</m:t>
                        </m:r>
                      </m:sub>
                    </m:sSub>
                    <m:r>
                      <a:rPr lang="en-US" sz="3600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/>
                        <a:cs typeface="Tahoma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𝐵𝐻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ahoma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  <m:r>
                          <a:rPr lang="en-US" sz="36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[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𝐻</m:t>
                        </m:r>
                        <m:sSup>
                          <m:sSupPr>
                            <m:ctrlP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𝑂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−</m:t>
                            </m:r>
                          </m:sup>
                        </m:sSup>
                        <m:r>
                          <a:rPr lang="en-US" sz="36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]</m:t>
                        </m:r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36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ahoma"/>
                              </a:rPr>
                              <m:t>𝐵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360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solidFill>
                                      <a:schemeClr val="accent5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6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:endParaRPr lang="en-US" sz="36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15744" y="5275839"/>
                <a:ext cx="6070392" cy="1047323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14674" y="1095556"/>
            <a:ext cx="5113141" cy="934758"/>
            <a:chOff x="1203901" y="1281731"/>
            <a:chExt cx="5206657" cy="1061339"/>
          </a:xfrm>
        </p:grpSpPr>
        <p:sp>
          <p:nvSpPr>
            <p:cNvPr id="20" name="Title 1">
              <a:extLst>
                <a:ext uri="{FF2B5EF4-FFF2-40B4-BE49-F238E27FC236}">
                  <a16:creationId xmlns:a16="http://schemas.microsoft.com/office/drawing/2014/main" xmlns="" id="{10742257-3980-4551-868A-26DC3CB821EE}"/>
                </a:ext>
              </a:extLst>
            </p:cNvPr>
            <p:cNvSpPr txBox="1">
              <a:spLocks/>
            </p:cNvSpPr>
            <p:nvPr/>
          </p:nvSpPr>
          <p:spPr>
            <a:xfrm>
              <a:off x="1203901" y="1281731"/>
              <a:ext cx="5206657" cy="106133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l-GR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H</a:t>
              </a:r>
              <a:r>
                <a:rPr lang="en-US" sz="24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l-GR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l-GR" sz="36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ΒΗ</a:t>
              </a:r>
              <a:r>
                <a:rPr lang="el-GR" sz="3600" baseline="300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l-GR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n-US" sz="3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l-GR" sz="3600" baseline="300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endParaRPr 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3006496" y="1742590"/>
              <a:ext cx="640080" cy="164592"/>
              <a:chOff x="2704571" y="2250242"/>
              <a:chExt cx="640080" cy="164592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>
                <a:off x="2704571" y="2250242"/>
                <a:ext cx="640080" cy="0"/>
              </a:xfrm>
              <a:prstGeom prst="straightConnector1">
                <a:avLst/>
              </a:prstGeom>
              <a:ln w="952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 flipH="1">
                <a:off x="2704571" y="2414834"/>
                <a:ext cx="640080" cy="0"/>
              </a:xfrm>
              <a:prstGeom prst="straightConnector1">
                <a:avLst/>
              </a:prstGeom>
              <a:ln w="952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389218"/>
              </p:ext>
            </p:extLst>
          </p:nvPr>
        </p:nvGraphicFramePr>
        <p:xfrm>
          <a:off x="508131" y="2082088"/>
          <a:ext cx="8128000" cy="295263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64198"/>
                <a:gridCol w="1221369"/>
                <a:gridCol w="448574"/>
                <a:gridCol w="857596"/>
                <a:gridCol w="1173193"/>
                <a:gridCol w="1043796"/>
                <a:gridCol w="603274"/>
                <a:gridCol w="1016000"/>
              </a:tblGrid>
              <a:tr h="79263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400" baseline="-25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ΒΗ</a:t>
                      </a:r>
                      <a:r>
                        <a:rPr lang="el-GR" sz="2400" baseline="30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ΟΗ</a:t>
                      </a:r>
                      <a:r>
                        <a:rPr lang="el-GR" sz="2400" baseline="30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Αρχικά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Ιοντίζονται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Σχηματίζονται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Ιοντική </a:t>
                      </a:r>
                      <a:r>
                        <a:rPr lang="el-GR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ισορ</a:t>
                      </a:r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C(1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l-GR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α)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30" name="Straight Arrow Connector 29"/>
          <p:cNvCxnSpPr/>
          <p:nvPr/>
        </p:nvCxnSpPr>
        <p:spPr>
          <a:xfrm>
            <a:off x="4977441" y="2389517"/>
            <a:ext cx="785004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4977441" y="2562044"/>
            <a:ext cx="785004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itle 1">
                <a:extLst>
                  <a:ext uri="{FF2B5EF4-FFF2-40B4-BE49-F238E27FC236}">
                    <a16:creationId xmlns:a16="http://schemas.microsoft.com/office/drawing/2014/main" xmlns="" id="{10742257-3980-4551-868A-26DC3CB821E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21332" y="1255852"/>
                <a:ext cx="3014800" cy="6537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2500" lnSpcReduction="1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l-GR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α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36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</m:t>
                        </m:r>
                      </m:den>
                    </m:f>
                    <m:r>
                      <a:rPr lang="el-GR" sz="3600" b="0" i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⇒</m:t>
                    </m:r>
                  </m:oMath>
                </a14:m>
                <a:r>
                  <a:rPr lang="en-US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x = </a:t>
                </a:r>
                <a:r>
                  <a:rPr lang="el-GR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α</a:t>
                </a:r>
                <a:r>
                  <a:rPr lang="en-US" sz="36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C</a:t>
                </a:r>
                <a:endParaRPr lang="en-US" sz="36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4" name="Title 1">
                <a:extLst>
                  <a:ext uri="{FF2B5EF4-FFF2-40B4-BE49-F238E27FC236}">
                    <a16:creationId xmlns:a16="http://schemas.microsoft.com/office/drawing/2014/main" xmlns="" id="{10742257-3980-4551-868A-26DC3CB821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1332" y="1255852"/>
                <a:ext cx="3014800" cy="653709"/>
              </a:xfrm>
              <a:prstGeom prst="rect">
                <a:avLst/>
              </a:prstGeom>
              <a:blipFill rotWithShape="0">
                <a:blip r:embed="rId3"/>
                <a:stretch>
                  <a:fillRect l="-2020" t="-19626" r="-1010" b="-17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3" name="Graphic 11" descr="Test tubes">
            <a:extLst>
              <a:ext uri="{FF2B5EF4-FFF2-40B4-BE49-F238E27FC236}">
                <a16:creationId xmlns:a16="http://schemas.microsoft.com/office/drawing/2014/main" xmlns="" id="{57BD2CFA-105C-4606-859E-A8413C62B3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440142" y="2082088"/>
            <a:ext cx="2798617" cy="2798617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593" y="302495"/>
            <a:ext cx="6227060" cy="90019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n w="0"/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Rockwell" panose="02060603020205020403" pitchFamily="18" charset="0"/>
              </a:rPr>
              <a:t>Ιοντισμός ασθενούς βάσης</a:t>
            </a:r>
            <a:endParaRPr lang="en-US" sz="4000" b="1" dirty="0">
              <a:ln w="0"/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3948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84" y="365125"/>
            <a:ext cx="8378529" cy="1027257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Απλοποίηση μαθηματικών σχέσεων</a:t>
            </a:r>
            <a:endParaRPr lang="en-US" b="1" dirty="0">
              <a:ln w="0"/>
              <a:solidFill>
                <a:srgbClr val="00B05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21284" y="1682150"/>
                <a:ext cx="8378529" cy="46841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l-GR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(1)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l-GR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l-GR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(2)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l-GR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=</a:t>
                </a:r>
                <a:r>
                  <a:rPr lang="en-US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l-GR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(3)</a:t>
                </a:r>
              </a:p>
              <a:p>
                <a:pPr marL="0" indent="0">
                  <a:buNone/>
                </a:pPr>
                <a:endParaRPr lang="en-US" i="1" dirty="0" smtClean="0">
                  <a:solidFill>
                    <a:schemeClr val="accent5">
                      <a:lumMod val="50000"/>
                    </a:schemeClr>
                  </a:solidFill>
                  <a:latin typeface="Cambria Math" panose="02040503050406030204" pitchFamily="18" charset="0"/>
                  <a:ea typeface="Tahoma"/>
                  <a:cs typeface="Tahoma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en-US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(4)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l-GR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Στα περισσότερα υδατικά διαλύματα ασθενών ηλεκτρολυτών ισχύει </a:t>
                </a:r>
                <a:r>
                  <a:rPr lang="en-US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 – x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en-US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C</a:t>
                </a:r>
                <a:r>
                  <a:rPr lang="el-GR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και 1 – α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el-GR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1 οπότε οι σχέσεις (1), (2), (3) και (4) αποκτούν τη μορφή :</a:t>
                </a:r>
                <a:endParaRPr lang="en-US" sz="24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l-GR" sz="24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l-GR" sz="20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(1)	</a:t>
                </a:r>
                <a:r>
                  <a:rPr 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l-GR" sz="24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(2)	</a:t>
                </a:r>
                <a:r>
                  <a:rPr 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l-GR" sz="24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=</a:t>
                </a:r>
                <a:r>
                  <a:rPr lang="en-US" sz="24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:r>
                  <a:rPr lang="el-GR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α</a:t>
                </a:r>
                <a:r>
                  <a:rPr lang="el-GR" sz="2400" baseline="30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C</a:t>
                </a:r>
                <a:r>
                  <a:rPr lang="el-GR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:r>
                  <a:rPr lang="el-GR" sz="2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(3)</a:t>
                </a:r>
                <a:r>
                  <a:rPr lang="en-US" sz="20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= </a:t>
                </a:r>
                <a:r>
                  <a:rPr lang="el-GR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α</a:t>
                </a:r>
                <a:r>
                  <a:rPr lang="el-GR" sz="2400" baseline="30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C</a:t>
                </a:r>
                <a:r>
                  <a:rPr lang="en-US" sz="24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sz="20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4)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1284" y="1682150"/>
                <a:ext cx="8378529" cy="4684143"/>
              </a:xfrm>
              <a:blipFill rotWithShape="0">
                <a:blip r:embed="rId2"/>
                <a:stretch>
                  <a:fillRect l="-11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9C15E21A-C111-4D39-BB47-E83988E5A0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D4EF09CF-3362-453A-9463-F6669A9D3E01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403AE892-EBD6-40F1-851B-FEADBD59429F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54318653-1A38-442C-BA0F-F2C51149BCFF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C25D63D1-E9CE-42BF-BD4D-374FD0293155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rgbClr val="FFD3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A4EE865-9F0D-4531-A737-E13A557C0277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6A1183CB-C5B0-498A-A49C-4180134C74B0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2" name="Graphic 11" descr="Test tubes">
              <a:extLst>
                <a:ext uri="{FF2B5EF4-FFF2-40B4-BE49-F238E27FC236}">
                  <a16:creationId xmlns:a16="http://schemas.microsoft.com/office/drawing/2014/main" xmlns="" id="{57BD2CFA-105C-4606-859E-A8413C62B3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20955393">
              <a:off x="9574597" y="1278260"/>
              <a:ext cx="2484417" cy="248441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67100206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001" y="365125"/>
            <a:ext cx="7113093" cy="1027257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276399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Απλοποίηση σχέσεων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276399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276399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276399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Νόμος αραίωσης του 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276399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Ostwald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solidFill>
                <a:srgbClr val="276399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791" y="1759788"/>
                <a:ext cx="8796883" cy="4589254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l-GR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l-GR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endParaRPr lang="en-US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l-GR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Οι προσεγγίσεις </a:t>
                </a:r>
                <a:r>
                  <a:rPr lang="en-US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 – x ≈ C</a:t>
                </a: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και 1 – α </a:t>
                </a:r>
                <a:r>
                  <a:rPr lang="en-US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≈</a:t>
                </a:r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1 πρέπει να ελέγχονται πριν γίνουν ή να επιβεβαιώνονται αφού γίνουν, με βάση τις τιμές που βρίσκετε</a:t>
                </a:r>
              </a:p>
              <a:p>
                <a:r>
                  <a:rPr lang="el-GR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Για τον έλεγχο χρησιμοποιούνται οι σχέσεις α ≤ 1 ή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i="1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b="0" i="0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  <m:t>Κ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  <m:t> /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≤ 10</a:t>
                </a:r>
                <a:r>
                  <a:rPr lang="en-US" baseline="30000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-2</a:t>
                </a:r>
                <a:r>
                  <a:rPr lang="en-US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endParaRPr lang="en-US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7E0B0F-4D29-4786-B2AB-B84D9F8B54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791" y="1759788"/>
                <a:ext cx="8796883" cy="4589254"/>
              </a:xfrm>
              <a:blipFill rotWithShape="0">
                <a:blip r:embed="rId2"/>
                <a:stretch>
                  <a:fillRect l="-1039" r="-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5EB226A9-D9EE-4576-B6BE-BA2E94C1613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8936181" y="0"/>
            <a:ext cx="3890553" cy="6904758"/>
            <a:chOff x="8936181" y="0"/>
            <a:chExt cx="3890553" cy="6904758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D4EF09CF-3362-453A-9463-F6669A9D3E01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403AE892-EBD6-40F1-851B-FEADBD59429F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54318653-1A38-442C-BA0F-F2C51149BCFF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C25D63D1-E9CE-42BF-BD4D-374FD0293155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rgbClr val="FFD3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A4EE865-9F0D-4531-A737-E13A557C0277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6A1183CB-C5B0-498A-A49C-4180134C74B0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1" name="Graphic 10" descr="Microscope">
              <a:extLst>
                <a:ext uri="{FF2B5EF4-FFF2-40B4-BE49-F238E27FC236}">
                  <a16:creationId xmlns:a16="http://schemas.microsoft.com/office/drawing/2014/main" xmlns="" id="{A9B090FE-5998-4BAC-AB8D-6F40D44C81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flipH="1">
              <a:off x="8936181" y="3014205"/>
              <a:ext cx="3890553" cy="3890553"/>
            </a:xfrm>
            <a:prstGeom prst="rect">
              <a:avLst/>
            </a:prstGeom>
          </p:spPr>
        </p:pic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98740" y="1949570"/>
                <a:ext cx="3790571" cy="764697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l-GR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=&gt;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sub>
                        </m:s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</m:rad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740" y="1949570"/>
                <a:ext cx="3790571" cy="764697"/>
              </a:xfrm>
              <a:prstGeom prst="rect">
                <a:avLst/>
              </a:prstGeom>
              <a:blipFill rotWithShape="0">
                <a:blip r:embed="rId5"/>
                <a:stretch>
                  <a:fillRect b="-610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710547" y="1949570"/>
                <a:ext cx="3674853" cy="764697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 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l-GR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=&gt;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</m:rad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0547" y="1949570"/>
                <a:ext cx="3674853" cy="764697"/>
              </a:xfrm>
              <a:prstGeom prst="rect">
                <a:avLst/>
              </a:prstGeom>
              <a:blipFill rotWithShape="0">
                <a:blip r:embed="rId6"/>
                <a:stretch>
                  <a:fillRect b="-610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670940" y="3085239"/>
                <a:ext cx="3674853" cy="969176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l-GR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=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:r>
                  <a:rPr lang="el-GR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α</a:t>
                </a:r>
                <a:r>
                  <a:rPr lang="el-GR" sz="28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C</a:t>
                </a:r>
                <a:r>
                  <a:rPr lang="el-GR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=&gt;</a:t>
                </a:r>
                <a:r>
                  <a:rPr lang="el-GR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α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l-GR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l-GR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2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imes New Roman" panose="02020603050405020304" pitchFamily="18" charset="0"/>
                                  </a:rPr>
                                  <m:t>Κ</m:t>
                                </m:r>
                              </m:e>
                              <m:sub>
                                <m: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den>
                        </m:f>
                      </m:e>
                    </m:rad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940" y="3085239"/>
                <a:ext cx="3674853" cy="96917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740084" y="3009892"/>
                <a:ext cx="3674853" cy="969176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𝐾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/>
                            <a:cs typeface="Tahoma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l-GR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=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:r>
                  <a:rPr lang="el-GR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α</a:t>
                </a:r>
                <a:r>
                  <a:rPr lang="el-GR" sz="28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C</a:t>
                </a:r>
                <a:r>
                  <a:rPr lang="el-GR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=&gt;</a:t>
                </a:r>
                <a:r>
                  <a:rPr lang="el-GR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α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l-GR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l-GR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2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imes New Roman" panose="02020603050405020304" pitchFamily="18" charset="0"/>
                                  </a:rPr>
                                  <m:t>Κ</m:t>
                                </m:r>
                              </m:e>
                              <m:sub>
                                <m: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den>
                        </m:f>
                      </m:e>
                    </m:rad>
                  </m:oMath>
                </a14:m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0084" y="3009892"/>
                <a:ext cx="3674853" cy="96917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7033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0</TotalTime>
  <Words>304</Words>
  <Application>Microsoft Office PowerPoint</Application>
  <PresentationFormat>Widescreen</PresentationFormat>
  <Paragraphs>126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Wingdings</vt:lpstr>
      <vt:lpstr>Office Theme</vt:lpstr>
      <vt:lpstr>Υδατικά διαλύματα ασθενών οξέων και βάσεων</vt:lpstr>
      <vt:lpstr>PowerPoint Presentation</vt:lpstr>
      <vt:lpstr>Ιοντισμός ασθενούς βάσης</vt:lpstr>
      <vt:lpstr>Παρατηρήσεις για Ka / Κb</vt:lpstr>
      <vt:lpstr>Παρατηρήσεις για Ka / Κb</vt:lpstr>
      <vt:lpstr>PowerPoint Presentation</vt:lpstr>
      <vt:lpstr>Ιοντισμός ασθενούς βάσης</vt:lpstr>
      <vt:lpstr>Απλοποίηση μαθηματικών σχέσεων</vt:lpstr>
      <vt:lpstr>Απλοποίηση σχέσεων Νόμος αραίωσης του Ostwald</vt:lpstr>
      <vt:lpstr>Παρατηρήσεις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2020-12-08T19:47:17Z</dcterms:created>
  <dcterms:modified xsi:type="dcterms:W3CDTF">2020-12-08T22:27:29Z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