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7.jpeg" ContentType="image/jpeg"/>
  <Override PartName="/ppt/media/image1.png" ContentType="image/png"/>
  <Override PartName="/ppt/media/image8.png" ContentType="image/png"/>
  <Override PartName="/ppt/media/image2.jpeg" ContentType="image/jpeg"/>
  <Override PartName="/ppt/media/image5.png" ContentType="image/png"/>
  <Override PartName="/ppt/media/image3.jpeg" ContentType="image/jpeg"/>
  <Override PartName="/ppt/media/image6.jpeg" ContentType="image/jpeg"/>
  <Override PartName="/ppt/media/image4.png" ContentType="image/png"/>
  <Override PartName="/ppt/media/image9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1859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000000"/>
                </a:solidFill>
                <a:latin typeface="Calibri"/>
              </a:rPr>
              <a:t>Στυλ κύριου τίτλου</a:t>
            </a:r>
            <a:endParaRPr b="0" lang="el-G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5DD7542-D257-422E-8FA7-DC5EAFCCFD67}" type="datetime">
              <a:rPr b="0" lang="el-GR" sz="1200" spc="-1" strike="noStrike">
                <a:solidFill>
                  <a:srgbClr val="8b8b8b"/>
                </a:solidFill>
                <a:latin typeface="Calibri"/>
              </a:rPr>
              <a:t>21/4/2025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440B442-511E-412F-A237-C6EAF5AFBFC6}" type="slidenum">
              <a:rPr b="0" lang="el-GR" sz="1200" spc="-1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 b="0" lang="el-G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323640" y="260640"/>
            <a:ext cx="8424720" cy="633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Η έναρξη του Ψυχρού Πολέμου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Ο Ελληνικός Εμφύλιος Πόλεμος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42" name="Picture 2" descr=""/>
          <p:cNvPicPr/>
          <p:nvPr/>
        </p:nvPicPr>
        <p:blipFill>
          <a:blip r:embed="rId1"/>
          <a:stretch/>
        </p:blipFill>
        <p:spPr>
          <a:xfrm>
            <a:off x="2123640" y="1268640"/>
            <a:ext cx="4559040" cy="2857320"/>
          </a:xfrm>
          <a:prstGeom prst="rect">
            <a:avLst/>
          </a:prstGeom>
          <a:ln>
            <a:noFill/>
          </a:ln>
        </p:spPr>
      </p:pic>
      <p:pic>
        <p:nvPicPr>
          <p:cNvPr id="43" name="Picture 3" descr=""/>
          <p:cNvPicPr/>
          <p:nvPr/>
        </p:nvPicPr>
        <p:blipFill>
          <a:blip r:embed="rId2"/>
          <a:stretch/>
        </p:blipFill>
        <p:spPr>
          <a:xfrm>
            <a:off x="4860000" y="4341600"/>
            <a:ext cx="4104000" cy="2494080"/>
          </a:xfrm>
          <a:prstGeom prst="rect">
            <a:avLst/>
          </a:prstGeom>
          <a:ln>
            <a:noFill/>
          </a:ln>
        </p:spPr>
      </p:pic>
      <p:pic>
        <p:nvPicPr>
          <p:cNvPr id="44" name="Picture 4" descr=""/>
          <p:cNvPicPr/>
          <p:nvPr/>
        </p:nvPicPr>
        <p:blipFill>
          <a:blip r:embed="rId3"/>
          <a:stretch/>
        </p:blipFill>
        <p:spPr>
          <a:xfrm>
            <a:off x="179640" y="4338000"/>
            <a:ext cx="3417480" cy="2426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323640" y="260640"/>
            <a:ext cx="8424720" cy="633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Καθώς έχει αρχίσει ο Ψυχρός Πόλεμος, στη Δύση οι διαπραγματεύσεις οδηγούν τελικά στη δημιουργία του ΝΑΤΟ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(North Atlantic Treaty Organization) στις 4-4-1949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Τα πρώτα μέλη ήταν: οι Η.Π.Α., ο Καναδάς, η Βρετανία, Γαλλία, Ιταλία, Πορτογαλία, Νορβηγία, Ολλανδία, Λουξεμβούργο, Ισλανδία, Δανία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Η Ελλάδα και η Τουρκία έγιναν μέλη το 1952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63" name="Εικόνα 1" descr=""/>
          <p:cNvPicPr/>
          <p:nvPr/>
        </p:nvPicPr>
        <p:blipFill>
          <a:blip r:embed="rId1"/>
          <a:stretch/>
        </p:blipFill>
        <p:spPr>
          <a:xfrm>
            <a:off x="2790000" y="2709000"/>
            <a:ext cx="3491640" cy="2777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23640" y="260640"/>
            <a:ext cx="8424720" cy="633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Παρά τις συναντήσεις των ηγετών των τριών μεγάλων νικητών, δεν είχε πραγματικά επέλθει συμφωνία για τον μεταπολεμικό κόσμο.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Για τα Βαλκάνια εξακολουθούσε να ισχύει η συμφωνία της Μόσχας ανάμεσα στον Στάλιν και τον Τσόρτσιλ: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     </a:t>
            </a: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Η Ελλάδα παραμένει υπό βρετανική επιρροή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46" name="Εικόνα 3" descr=""/>
          <p:cNvPicPr/>
          <p:nvPr/>
        </p:nvPicPr>
        <p:blipFill>
          <a:blip r:embed="rId1"/>
          <a:stretch/>
        </p:blipFill>
        <p:spPr>
          <a:xfrm>
            <a:off x="378000" y="3659040"/>
            <a:ext cx="3647880" cy="2944800"/>
          </a:xfrm>
          <a:prstGeom prst="rect">
            <a:avLst/>
          </a:prstGeom>
          <a:ln>
            <a:noFill/>
          </a:ln>
        </p:spPr>
      </p:pic>
      <p:pic>
        <p:nvPicPr>
          <p:cNvPr id="47" name="Εικόνα 4" descr=""/>
          <p:cNvPicPr/>
          <p:nvPr/>
        </p:nvPicPr>
        <p:blipFill>
          <a:blip r:embed="rId2"/>
          <a:stretch/>
        </p:blipFill>
        <p:spPr>
          <a:xfrm>
            <a:off x="5076000" y="3641400"/>
            <a:ext cx="3692520" cy="291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23640" y="0"/>
            <a:ext cx="8820000" cy="6857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Στην κατεχόμενη από τους Συμμάχους (Η.Π.Α., Βρετανία, Γαλλία και Σοβ. Ένωση) Γερμανία αρχίζουν σταδιακά να διαμορφώνονται τα δύο μεταπολεμικά γερμανικά κράτη.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Παράλληλα, εντείνεται ο ανταγωνισμός </a:t>
            </a: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ανάμεσα σε δυτικούς και Σοβιετικούς.</a:t>
            </a: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-Η Γερμανία, παρά τις καταστροφές, </a:t>
            </a: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είχε μεγάλη οικονομική σημασία.</a:t>
            </a: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Οι Δυτικοί θεωρούσαν ότι είναι απαραίτητη</a:t>
            </a: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για την ευρωπαϊκή ανασυγκρότηση.</a:t>
            </a: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-Υπήρχε φόβος αναβίωσης του Γερμανικού</a:t>
            </a: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μιλιταρισμού.</a:t>
            </a: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-Καμιά πλευρά δεν ήθελε οι αντίπαλοι να </a:t>
            </a: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ελέγχουν όλη τη Γερμανία</a:t>
            </a:r>
            <a:endParaRPr b="0" lang="el-GR" sz="2400" spc="-1" strike="noStrike">
              <a:latin typeface="Arial"/>
            </a:endParaRPr>
          </a:p>
          <a:p>
            <a:pPr marL="343080" indent="-342720" algn="r">
              <a:lnSpc>
                <a:spcPct val="100000"/>
              </a:lnSpc>
              <a:spcBef>
                <a:spcPts val="479"/>
              </a:spcBef>
              <a:buClr>
                <a:srgbClr val="ffff00"/>
              </a:buClr>
              <a:buFont typeface="Wingdings" charset="2"/>
              <a:buChar char=""/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1949, επίσημα δύο γερμανικά κράτη:</a:t>
            </a: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endParaRPr b="0" lang="el-GR" sz="2400" spc="-1" strike="noStrike">
              <a:latin typeface="Arial"/>
            </a:endParaRPr>
          </a:p>
          <a:p>
            <a:pPr marL="457200" indent="-456840" algn="r">
              <a:lnSpc>
                <a:spcPct val="100000"/>
              </a:lnSpc>
              <a:spcBef>
                <a:spcPts val="479"/>
              </a:spcBef>
              <a:buClr>
                <a:srgbClr val="ffff00"/>
              </a:buClr>
              <a:buFont typeface="Arial"/>
              <a:buAutoNum type="arabicParenR"/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Δυτική (Ομοσπονδιακή) Γερμανία με πρωτεύουσα τη Βόννη</a:t>
            </a:r>
            <a:endParaRPr b="0" lang="el-GR" sz="2400" spc="-1" strike="noStrike">
              <a:latin typeface="Arial"/>
            </a:endParaRPr>
          </a:p>
          <a:p>
            <a:pPr marL="457200" indent="-456840" algn="r">
              <a:lnSpc>
                <a:spcPct val="100000"/>
              </a:lnSpc>
              <a:spcBef>
                <a:spcPts val="479"/>
              </a:spcBef>
              <a:buClr>
                <a:srgbClr val="ffff00"/>
              </a:buClr>
              <a:buFont typeface="Arial"/>
              <a:buAutoNum type="arabicParenR"/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Ανατολική Γερμανία (Λαϊκή Δημοκρατία) με πρωτεύουσα το Αν. Βερολίνο</a:t>
            </a: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 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49" name="Picture 2" descr=""/>
          <p:cNvPicPr/>
          <p:nvPr/>
        </p:nvPicPr>
        <p:blipFill>
          <a:blip r:embed="rId1"/>
          <a:stretch/>
        </p:blipFill>
        <p:spPr>
          <a:xfrm>
            <a:off x="179640" y="1340640"/>
            <a:ext cx="2837880" cy="379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0" y="260640"/>
            <a:ext cx="9143640" cy="6597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Ο Ελληνικός Εμφύλιος (1946-1949)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Υπήρξε το πρώτο πεδίο ένοπλης αντιπαράθεσης του Ψυχρού Πολέμου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Τα Δεκεμβριανά συχνά θεωρούνται ως η πρώτη φάση του Εμφύλιου Πολέμου. Ακολούθησε η Συμφωνία της Βάρκιζας (12-2-1945)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Οι αιτίες του εμφύλιου πολέμου υπήρξαν πολλές και οι ρίζες του βρίσκονται ίσως και μέσα στην περίοδο της Κατοχής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Πολύ σημαντικό θέμα ήταν το </a:t>
            </a:r>
            <a:r>
              <a:rPr b="0" lang="el-GR" sz="2400" spc="-1" strike="noStrike" u="sng">
                <a:solidFill>
                  <a:srgbClr val="ffff00"/>
                </a:solidFill>
                <a:uFillTx/>
                <a:latin typeface="Calibri"/>
              </a:rPr>
              <a:t>πολιτειακό</a:t>
            </a: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 (κατάργηση της μοναρχίας ή όχι), η εμμονή της </a:t>
            </a:r>
            <a:r>
              <a:rPr b="0" lang="el-GR" sz="2400" spc="-1" strike="noStrike" u="sng">
                <a:solidFill>
                  <a:srgbClr val="ffff00"/>
                </a:solidFill>
                <a:uFillTx/>
                <a:latin typeface="Calibri"/>
              </a:rPr>
              <a:t>Βρετανίας</a:t>
            </a: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 να διατηρήσει την Ελλάδα υπό τον έλεγχό της και να επαναφέρει τον Γεώργιο Β΄ στο θρόνο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Η </a:t>
            </a:r>
            <a:r>
              <a:rPr b="0" lang="el-GR" sz="2400" spc="-1" strike="noStrike" u="sng">
                <a:solidFill>
                  <a:srgbClr val="ffff00"/>
                </a:solidFill>
                <a:uFillTx/>
                <a:latin typeface="Calibri"/>
              </a:rPr>
              <a:t>απροθυμία</a:t>
            </a: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 της Ελλ. Κυβέρνησης να τηρήσει τα συμφωνηθέντα στη Βάρκιζα, αλλά και η οργανωμένη </a:t>
            </a:r>
            <a:r>
              <a:rPr b="0" lang="el-GR" sz="2400" spc="-1" strike="noStrike" u="sng">
                <a:solidFill>
                  <a:srgbClr val="ffff00"/>
                </a:solidFill>
                <a:uFillTx/>
                <a:latin typeface="Calibri"/>
              </a:rPr>
              <a:t>βία</a:t>
            </a: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 (διώξεις, εκτελέσεις, εκτοπίσεις) από το κράτος εις βάρος μελών του ΚΚΕ, αριστερών, ΕΑΜιτών. 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el-GR" sz="24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323640" y="0"/>
            <a:ext cx="8424720" cy="6857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Υπό την πίεση της οργανωμένης κρατικής βίας (Λευκή Τρομοκρατία) το ΚΚΕ αποφασίζει ν’ απέχει από τις εκλογές του 1946 (31-3-1946)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Στις εκλογές, με τις πάμπολλες παρατυπίες και νοθεία, επικράτησαν οι φιλοβασιλικοί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Μια ημέρα πριν τις εκλογές, άρχισε ο Εμφύλιος με την επίθεση στο Λιτόχωρο από αντάρτες τους Δ.Σ.Ε.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Ακολούθησε δημοψήφισμα (1-9-1946) ,με επίσης διαβλητό αποτέλεσμα, που επανέφερε τον Γεώργιο Β΄ με 69%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 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52" name="Picture 2" descr=""/>
          <p:cNvPicPr/>
          <p:nvPr/>
        </p:nvPicPr>
        <p:blipFill>
          <a:blip r:embed="rId1"/>
          <a:stretch/>
        </p:blipFill>
        <p:spPr>
          <a:xfrm>
            <a:off x="1547640" y="4367160"/>
            <a:ext cx="1558800" cy="2321280"/>
          </a:xfrm>
          <a:prstGeom prst="rect">
            <a:avLst/>
          </a:prstGeom>
          <a:ln>
            <a:noFill/>
          </a:ln>
        </p:spPr>
      </p:pic>
      <p:pic>
        <p:nvPicPr>
          <p:cNvPr id="53" name="Picture 3" descr=""/>
          <p:cNvPicPr/>
          <p:nvPr/>
        </p:nvPicPr>
        <p:blipFill>
          <a:blip r:embed="rId2"/>
          <a:stretch/>
        </p:blipFill>
        <p:spPr>
          <a:xfrm>
            <a:off x="5364000" y="4297320"/>
            <a:ext cx="2276640" cy="2460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323640" y="260640"/>
            <a:ext cx="8424720" cy="633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Στον Εμφύλιο πόλεμο συγκρούστηκαν 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-ο Εθνικός Στρατός που ελεγχόταν από την Κυβέρνηση που είχε φιλοδυτική κατεύθυνση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-ο Δημοκρατικός Στρατός Ελλάδας που ελεγχόταν από το ΚΚΕ 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Από το 1947, ο Εμφύλιος Πόλεμος φουντώνει περισσότερο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-Από τις αρχές 1947 , οργανώνεται το στρατόπεδο Μακρονήσου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-Τον Δεκ.1947, το ΚΚΕ τίθεται εκτός νόμου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55" name="Picture 2" descr=""/>
          <p:cNvPicPr/>
          <p:nvPr/>
        </p:nvPicPr>
        <p:blipFill>
          <a:blip r:embed="rId1"/>
          <a:stretch/>
        </p:blipFill>
        <p:spPr>
          <a:xfrm>
            <a:off x="2267640" y="3915720"/>
            <a:ext cx="4248000" cy="2755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323640" y="260640"/>
            <a:ext cx="8424720" cy="633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Το ξέσπασμα του Ελληνικού Εμφύλιου και η αδυναμία του κυβερνητικού στρατού να νικήσει τον Δ.Σ., αλλά και η αδυναμία της Βρετανίας να βοηθήσει περισσότερο</a:t>
            </a:r>
            <a:endParaRPr b="0" lang="el-GR" sz="2400" spc="-1" strike="noStrike"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buClr>
                <a:srgbClr val="ffff00"/>
              </a:buClr>
              <a:buFont typeface="Wingdings" charset="2"/>
              <a:buChar char=""/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Παρέμβαση των Η.Π.Α.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Στις 12-3-1947 ο Χ. Τρούμαν εξήγγειλε (Δόγμα Τρούμαν) βοήθεια στην ελληνική κυβέρνηση 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Η αμερικανική βοήθεια θα οδηγήσει τελικά στη νίκη του Εθνικού Στρατού τον Αύγ. 1949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Η Ελλάδα θα περάσει υπό αμερικανική επιρροή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Η μετεμφυλιακή περίοδος θα είναι μια περίοδος διώξεων και πολιτικής αστάθειας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Ο Εμφύλιος Πόλεμος θ’ αφήσει ανοιχτές πληγές</a:t>
            </a:r>
            <a:endParaRPr b="0" lang="el-GR" sz="24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323640" y="260640"/>
            <a:ext cx="8424720" cy="633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Την ίδια εποχή στην Ευρώπη, οι Η.Π.Α. εφαρμόζουν το Σχέδιο Μάρσαλ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Θεωρούν ότι, αν οι ευρωπαϊκές οικονομίες ανακάμψουν, δε θα υποκύψουν στη σοβιετική επιρροή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-6-1947,ο Υπ.Εξ Τζ. Μάρσαλ ανήγγειλε πρόγραμμα βοήθειας για όλες τις ευρ. χώρες.</a:t>
            </a: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-Σύντομα, η Σ.Ε. θα αρνηθεί, και μαζί</a:t>
            </a: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της οι χώρες του ανατολικού μπλοκ.</a:t>
            </a: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Το σχέδιο Μάρσαλ διάρκεσε από το </a:t>
            </a: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1948 ως το 1952.</a:t>
            </a: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Διοχετεύτηκαν περ. 13 δισ. δολάρια.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58" name="Εικόνα 3" descr=""/>
          <p:cNvPicPr/>
          <p:nvPr/>
        </p:nvPicPr>
        <p:blipFill>
          <a:blip r:embed="rId1"/>
          <a:stretch/>
        </p:blipFill>
        <p:spPr>
          <a:xfrm>
            <a:off x="179640" y="2952720"/>
            <a:ext cx="3697920" cy="3665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323640" y="260640"/>
            <a:ext cx="8424720" cy="633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Το καλοκαίρι του 1948 έχουμε την πρώτη ρήξη στο ανατολικό μπλοκ: ο Γιουγκοσλάβος ηγέτης Τίτο δεν αποδέχτηκε τον σοβιετικό έλεγχο.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Εξάλλου, οι Γιουγκοσλάβοι δεν είχαν απελευθερωθεί με τη βοήθεια του Κόκκινου Στρατού.</a:t>
            </a:r>
            <a:endParaRPr b="0" lang="el-G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Τον Ιούνιο του 1948 έχουμε και τον πρώτο </a:t>
            </a: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αποκλεισμό του Βερολίνου.</a:t>
            </a: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Η πόλη για ένα χρόνο ανεφοδιαζόταν από</a:t>
            </a:r>
            <a:endParaRPr b="0" lang="el-G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ffff00"/>
                </a:solidFill>
                <a:latin typeface="Calibri"/>
              </a:rPr>
              <a:t>αμερικάνικα αεροσκάφη.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60" name="Εικόνα 1" descr=""/>
          <p:cNvPicPr/>
          <p:nvPr/>
        </p:nvPicPr>
        <p:blipFill>
          <a:blip r:embed="rId1"/>
          <a:stretch/>
        </p:blipFill>
        <p:spPr>
          <a:xfrm>
            <a:off x="179640" y="2009520"/>
            <a:ext cx="2095200" cy="3152520"/>
          </a:xfrm>
          <a:prstGeom prst="rect">
            <a:avLst/>
          </a:prstGeom>
          <a:ln>
            <a:noFill/>
          </a:ln>
        </p:spPr>
      </p:pic>
      <p:pic>
        <p:nvPicPr>
          <p:cNvPr id="61" name="Εικόνα 3" descr=""/>
          <p:cNvPicPr/>
          <p:nvPr/>
        </p:nvPicPr>
        <p:blipFill>
          <a:blip r:embed="rId2"/>
          <a:stretch/>
        </p:blipFill>
        <p:spPr>
          <a:xfrm>
            <a:off x="4557960" y="4653000"/>
            <a:ext cx="2160000" cy="2055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Application>LibreOffice/6.0.4.2$Windows_x86 LibreOffice_project/9b0d9b32d5dcda91d2f1a96dc04c645c450872bf</Application>
  <Words>710</Words>
  <Paragraphs>80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2015-03-07T19:35:41Z</dcterms:created>
  <dc:creator>Georg</dc:creator>
  <dc:description/>
  <dc:language>el-GR</dc:language>
  <cp:lastModifiedBy/>
  <dcterms:modified xsi:type="dcterms:W3CDTF">2025-04-21T09:15:08Z</dcterms:modified>
  <cp:revision>14</cp:revision>
  <dc:subject/>
  <dc:title>Παρουσίαση του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Προβολή στην οθόνη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