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61" r:id="rId3"/>
    <p:sldId id="399" r:id="rId4"/>
    <p:sldId id="398" r:id="rId5"/>
    <p:sldId id="400" r:id="rId6"/>
    <p:sldId id="365" r:id="rId7"/>
    <p:sldId id="406" r:id="rId8"/>
    <p:sldId id="363" r:id="rId9"/>
    <p:sldId id="364" r:id="rId10"/>
    <p:sldId id="366" r:id="rId11"/>
    <p:sldId id="367" r:id="rId12"/>
    <p:sldId id="362" r:id="rId13"/>
    <p:sldId id="369" r:id="rId14"/>
    <p:sldId id="370" r:id="rId15"/>
    <p:sldId id="405" r:id="rId16"/>
    <p:sldId id="257" r:id="rId17"/>
    <p:sldId id="258" r:id="rId18"/>
    <p:sldId id="259" r:id="rId19"/>
    <p:sldId id="260" r:id="rId20"/>
    <p:sldId id="410" r:id="rId21"/>
    <p:sldId id="412" r:id="rId22"/>
    <p:sldId id="411" r:id="rId23"/>
    <p:sldId id="413" r:id="rId24"/>
    <p:sldId id="4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110" d="100"/>
          <a:sy n="110" d="100"/>
        </p:scale>
        <p:origin x="2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088EDB-0BCD-3596-5EEB-FAD11F9551B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B1CCF134-3573-D36A-B05E-C4D20EB32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BFEF1A96-5F2B-947F-81D8-ED986202756D}"/>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0ED27CB5-EDC8-629B-CBB5-09EE3865112F}"/>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086CA6B-944B-A8CA-F327-79121CA492B0}"/>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32885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186F99-35A5-8089-0385-F77DB7281B81}"/>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B3A27D23-AF3D-CE94-97C2-99855090E9B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1F1FBFDA-63E9-83D5-D04C-2165527D7E9F}"/>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DB6D5055-5CDE-2BC0-2409-8E99EED8F459}"/>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F3725E1-4FE8-2468-7723-D148B606031D}"/>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43251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3C4986B-791C-0AD0-7C25-2CDF785F2CA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69668E6B-0581-1898-C519-BCE2903011D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A69E6BED-DBC8-BFEE-DBA1-D8714A1997AC}"/>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41330698-5F57-5F2A-15FA-FF22D6DF18B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16B67F78-25CD-AFB3-9C13-EE66B17CAFDF}"/>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35605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627ED3-9198-BEFE-1E50-9E1EE6C85D6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3D002F6-96F9-EA71-D009-72E3B7CF175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C4337F79-AC9E-808D-B92D-C8E9EE587960}"/>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C512BC8B-40B4-B7F5-C075-BD2B3EA4443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0A4A6DBF-D89F-FA8F-F07D-E74ABD880989}"/>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76881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8A9A4D-4E3E-702E-FC18-D1367222F32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F9A48625-95EC-EBAC-011A-0E64D4906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C05EFBD-4B00-4991-E678-A763377DB1F1}"/>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7514C09F-91BA-4157-7735-3F172B50F7D5}"/>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10AADBAE-7958-2B76-7D42-69DD2B073E62}"/>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53042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6D581B-2611-1FF1-1B78-0795DC3DD63D}"/>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3B6B5CA-AEFC-604B-F379-35D313CA189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41FD7E1F-5AEB-7B7B-6167-9D4B2C70713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7E59A1D8-7A20-F0A2-DDE8-2C123CF037BF}"/>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6" name="Θέση υποσέλιδου 5">
            <a:extLst>
              <a:ext uri="{FF2B5EF4-FFF2-40B4-BE49-F238E27FC236}">
                <a16:creationId xmlns:a16="http://schemas.microsoft.com/office/drawing/2014/main" id="{EE4C4EAC-7377-B24B-5425-639A70CA7B4E}"/>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7B9CA6F8-C25F-9FA5-79B9-8E9D26E6EAEA}"/>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24022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AD98AF-8F39-B967-F946-5937276F4B6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F1D8A9AE-0F12-3B8B-513C-F3EF27EFA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06F8C12-9204-9344-0CEC-DBFEA8C7FBB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4D0A42A3-3F24-963C-4D82-4ADE6767F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837AE34-A736-1E2A-2900-2164B315BB2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CA1B3976-FCF6-5926-85CE-9708E9890548}"/>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8" name="Θέση υποσέλιδου 7">
            <a:extLst>
              <a:ext uri="{FF2B5EF4-FFF2-40B4-BE49-F238E27FC236}">
                <a16:creationId xmlns:a16="http://schemas.microsoft.com/office/drawing/2014/main" id="{6E374C84-5A68-A078-38B4-7244774E0547}"/>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1AD5BE8F-B3D2-B034-8434-D80F82F37A9E}"/>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190992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2BDA7-186F-66E6-017A-807FD1E71E49}"/>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FF79D0A3-679D-640B-F80A-D1B324D38AA9}"/>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4" name="Θέση υποσέλιδου 3">
            <a:extLst>
              <a:ext uri="{FF2B5EF4-FFF2-40B4-BE49-F238E27FC236}">
                <a16:creationId xmlns:a16="http://schemas.microsoft.com/office/drawing/2014/main" id="{72280B44-3933-A2D2-890F-119E371ACEE3}"/>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B6DDCB3B-7F28-FFDD-E0EE-4C36A1935D6D}"/>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155365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00F81DB-6F02-9E5D-A350-8B39AA419D19}"/>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3" name="Θέση υποσέλιδου 2">
            <a:extLst>
              <a:ext uri="{FF2B5EF4-FFF2-40B4-BE49-F238E27FC236}">
                <a16:creationId xmlns:a16="http://schemas.microsoft.com/office/drawing/2014/main" id="{8A0F3B19-69FD-D97B-B5AD-2714E44FE880}"/>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A24850A0-27CE-A728-0748-A5F13D894459}"/>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11721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169EB9-66E5-9E6B-A662-C407247AEF3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A1900E99-4D2A-AAE4-0538-52552C0BF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90DF17D8-9CEF-7A13-AD15-C1BF2776C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A936E9F-8AC9-516B-96DC-842CC669016A}"/>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6" name="Θέση υποσέλιδου 5">
            <a:extLst>
              <a:ext uri="{FF2B5EF4-FFF2-40B4-BE49-F238E27FC236}">
                <a16:creationId xmlns:a16="http://schemas.microsoft.com/office/drawing/2014/main" id="{12A46AB9-52C8-50AB-FB5A-32C3122EDCD2}"/>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87B019D1-8B75-4EA3-C5F9-F7F7A3477B54}"/>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40810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17F91-AFDA-7EC3-4B14-0E6A022E7FE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F7901885-69E2-3091-A39C-852E9D3A2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C8F6884C-F6AA-B646-3485-6082DCBB3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BF8AEA-B790-4027-246B-61BC943746B8}"/>
              </a:ext>
            </a:extLst>
          </p:cNvPr>
          <p:cNvSpPr>
            <a:spLocks noGrp="1"/>
          </p:cNvSpPr>
          <p:nvPr>
            <p:ph type="dt" sz="half" idx="10"/>
          </p:nvPr>
        </p:nvSpPr>
        <p:spPr/>
        <p:txBody>
          <a:bodyPr/>
          <a:lstStyle/>
          <a:p>
            <a:fld id="{822FE3A3-569D-4929-AA48-1D9949B029D0}" type="datetimeFigureOut">
              <a:rPr lang="en-GB" smtClean="0"/>
              <a:t>20/10/2023</a:t>
            </a:fld>
            <a:endParaRPr lang="en-GB"/>
          </a:p>
        </p:txBody>
      </p:sp>
      <p:sp>
        <p:nvSpPr>
          <p:cNvPr id="6" name="Θέση υποσέλιδου 5">
            <a:extLst>
              <a:ext uri="{FF2B5EF4-FFF2-40B4-BE49-F238E27FC236}">
                <a16:creationId xmlns:a16="http://schemas.microsoft.com/office/drawing/2014/main" id="{EF23CCBA-6CC5-46B9-2D2C-07768B4227CA}"/>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73F2F2AB-E80D-56A3-B601-7E908D9C2F13}"/>
              </a:ext>
            </a:extLst>
          </p:cNvPr>
          <p:cNvSpPr>
            <a:spLocks noGrp="1"/>
          </p:cNvSpPr>
          <p:nvPr>
            <p:ph type="sldNum" sz="quarter" idx="12"/>
          </p:nvPr>
        </p:nvSpPr>
        <p:spPr/>
        <p:txBody>
          <a:bodyPr/>
          <a:lstStyle/>
          <a:p>
            <a:fld id="{B275778D-2BF4-479D-A2C3-AACF282C7B5B}" type="slidenum">
              <a:rPr lang="en-GB" smtClean="0"/>
              <a:t>‹#›</a:t>
            </a:fld>
            <a:endParaRPr lang="en-GB"/>
          </a:p>
        </p:txBody>
      </p:sp>
    </p:spTree>
    <p:extLst>
      <p:ext uri="{BB962C8B-B14F-4D97-AF65-F5344CB8AC3E}">
        <p14:creationId xmlns:p14="http://schemas.microsoft.com/office/powerpoint/2010/main" val="214505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0BFC741-080F-1028-44DB-851BCE116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0A1E8976-DF67-F12B-D714-C747307C2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8E257723-1F74-38A2-2D1F-E400CA90D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FE3A3-569D-4929-AA48-1D9949B029D0}" type="datetimeFigureOut">
              <a:rPr lang="en-GB" smtClean="0"/>
              <a:t>20/10/2023</a:t>
            </a:fld>
            <a:endParaRPr lang="en-GB"/>
          </a:p>
        </p:txBody>
      </p:sp>
      <p:sp>
        <p:nvSpPr>
          <p:cNvPr id="5" name="Θέση υποσέλιδου 4">
            <a:extLst>
              <a:ext uri="{FF2B5EF4-FFF2-40B4-BE49-F238E27FC236}">
                <a16:creationId xmlns:a16="http://schemas.microsoft.com/office/drawing/2014/main" id="{6DB90DDD-41BD-F19D-6BB2-522CD6A7B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17A241AF-76C5-DDA2-8BBF-B754BAC12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5778D-2BF4-479D-A2C3-AACF282C7B5B}" type="slidenum">
              <a:rPr lang="en-GB" smtClean="0"/>
              <a:t>‹#›</a:t>
            </a:fld>
            <a:endParaRPr lang="en-GB"/>
          </a:p>
        </p:txBody>
      </p:sp>
    </p:spTree>
    <p:extLst>
      <p:ext uri="{BB962C8B-B14F-4D97-AF65-F5344CB8AC3E}">
        <p14:creationId xmlns:p14="http://schemas.microsoft.com/office/powerpoint/2010/main" val="125808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hare.net/katerinaaroni/schrodingerdiamantispdf" TargetMode="External"/><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4" Type="http://schemas.openxmlformats.org/officeDocument/2006/relationships/image" Target="../media/image8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hadow of a Doubt: Unanswered Questions About Werner Heisenberg's Wartime -  Simply Charly">
            <a:extLst>
              <a:ext uri="{FF2B5EF4-FFF2-40B4-BE49-F238E27FC236}">
                <a16:creationId xmlns:a16="http://schemas.microsoft.com/office/drawing/2014/main" id="{16DE85CC-9FD8-D5E4-1AC3-B5F81FF9D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7" y="-199826"/>
            <a:ext cx="12309231" cy="7257651"/>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3F11CDD9-61F5-9A3C-2B41-1520F9C089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Τίτλος 1">
            <a:extLst>
              <a:ext uri="{FF2B5EF4-FFF2-40B4-BE49-F238E27FC236}">
                <a16:creationId xmlns:a16="http://schemas.microsoft.com/office/drawing/2014/main" id="{C5DB9E12-1811-C894-92B5-3A725902437D}"/>
              </a:ext>
            </a:extLst>
          </p:cNvPr>
          <p:cNvSpPr>
            <a:spLocks noGrp="1"/>
          </p:cNvSpPr>
          <p:nvPr>
            <p:ph type="body" idx="1"/>
          </p:nvPr>
        </p:nvSpPr>
        <p:spPr>
          <a:xfrm>
            <a:off x="664029" y="515847"/>
            <a:ext cx="10515600" cy="886233"/>
          </a:xfrm>
        </p:spPr>
        <p:txBody>
          <a:bodyPr>
            <a:normAutofit/>
          </a:bodyPr>
          <a:lstStyle/>
          <a:p>
            <a:r>
              <a:rPr lang="el-GR" sz="4400" b="1" i="1" dirty="0">
                <a:solidFill>
                  <a:srgbClr val="FFFF00"/>
                </a:solidFill>
                <a:latin typeface="Times New Roman" panose="02020603050405020304" pitchFamily="18" charset="0"/>
                <a:cs typeface="Times New Roman" panose="02020603050405020304" pitchFamily="18" charset="0"/>
              </a:rPr>
              <a:t>Η αρχή της αβεβαιότητας του </a:t>
            </a:r>
            <a:r>
              <a:rPr lang="en-US" sz="4400" b="1" i="1" dirty="0">
                <a:solidFill>
                  <a:srgbClr val="FFFF00"/>
                </a:solidFill>
                <a:latin typeface="Times New Roman" panose="02020603050405020304" pitchFamily="18" charset="0"/>
                <a:cs typeface="Times New Roman" panose="02020603050405020304" pitchFamily="18" charset="0"/>
              </a:rPr>
              <a:t>Heisenberg</a:t>
            </a:r>
            <a:r>
              <a:rPr lang="el-GR" sz="4400" b="1" i="1" dirty="0">
                <a:solidFill>
                  <a:srgbClr val="FFFF00"/>
                </a:solidFill>
                <a:latin typeface="Times New Roman" panose="02020603050405020304" pitchFamily="18" charset="0"/>
                <a:cs typeface="Times New Roman" panose="02020603050405020304" pitchFamily="18" charset="0"/>
              </a:rPr>
              <a:t>. </a:t>
            </a:r>
            <a:endParaRPr lang="en-US" sz="4400" b="1" i="1" dirty="0">
              <a:solidFill>
                <a:srgbClr val="FFFF00"/>
              </a:solidFill>
              <a:latin typeface="Times New Roman" panose="02020603050405020304" pitchFamily="18" charset="0"/>
              <a:cs typeface="Times New Roman" panose="02020603050405020304" pitchFamily="18" charset="0"/>
            </a:endParaRPr>
          </a:p>
          <a:p>
            <a:endParaRPr lang="el-GR" sz="4400"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613562A-2464-FB8B-D781-58437FC81125}"/>
              </a:ext>
            </a:extLst>
          </p:cNvPr>
          <p:cNvSpPr txBox="1"/>
          <p:nvPr/>
        </p:nvSpPr>
        <p:spPr>
          <a:xfrm>
            <a:off x="8734697" y="6311581"/>
            <a:ext cx="3457303" cy="646331"/>
          </a:xfrm>
          <a:prstGeom prst="rect">
            <a:avLst/>
          </a:prstGeom>
          <a:noFill/>
        </p:spPr>
        <p:txBody>
          <a:bodyPr wrap="square">
            <a:spAutoFit/>
          </a:bodyPr>
          <a:lstStyle/>
          <a:p>
            <a:r>
              <a:rPr lang="el-GR" sz="1800" b="1" dirty="0">
                <a:solidFill>
                  <a:schemeClr val="bg1"/>
                </a:solidFill>
              </a:rPr>
              <a:t>Σοφία </a:t>
            </a:r>
            <a:r>
              <a:rPr lang="el-GR" sz="1800" b="1" dirty="0" err="1">
                <a:solidFill>
                  <a:schemeClr val="bg1"/>
                </a:solidFill>
              </a:rPr>
              <a:t>Αραβανή</a:t>
            </a:r>
            <a:r>
              <a:rPr lang="el-GR" sz="1800" b="1" dirty="0">
                <a:solidFill>
                  <a:schemeClr val="bg1"/>
                </a:solidFill>
              </a:rPr>
              <a:t>, φυσικός</a:t>
            </a:r>
          </a:p>
          <a:p>
            <a:r>
              <a:rPr lang="el-GR" sz="1800" b="1" dirty="0">
                <a:solidFill>
                  <a:schemeClr val="bg1"/>
                </a:solidFill>
              </a:rPr>
              <a:t>1</a:t>
            </a:r>
            <a:r>
              <a:rPr lang="el-GR" sz="1800" b="1" baseline="30000" dirty="0">
                <a:solidFill>
                  <a:schemeClr val="bg1"/>
                </a:solidFill>
              </a:rPr>
              <a:t>ο</a:t>
            </a:r>
            <a:r>
              <a:rPr lang="el-GR" sz="1800" b="1" dirty="0">
                <a:solidFill>
                  <a:schemeClr val="bg1"/>
                </a:solidFill>
              </a:rPr>
              <a:t> Πειραματικό </a:t>
            </a:r>
            <a:r>
              <a:rPr lang="el-GR" sz="1800" b="1" dirty="0" err="1">
                <a:solidFill>
                  <a:schemeClr val="bg1"/>
                </a:solidFill>
              </a:rPr>
              <a:t>Γελ</a:t>
            </a:r>
            <a:r>
              <a:rPr lang="el-GR" sz="1800" b="1" dirty="0">
                <a:solidFill>
                  <a:schemeClr val="bg1"/>
                </a:solidFill>
              </a:rPr>
              <a:t>. Αμαρουσίου</a:t>
            </a:r>
            <a:endParaRPr lang="en-GB" sz="1800" b="1" dirty="0">
              <a:solidFill>
                <a:schemeClr val="bg1"/>
              </a:solidFill>
            </a:endParaRPr>
          </a:p>
        </p:txBody>
      </p:sp>
      <p:sp>
        <p:nvSpPr>
          <p:cNvPr id="2" name="TextBox 1">
            <a:extLst>
              <a:ext uri="{FF2B5EF4-FFF2-40B4-BE49-F238E27FC236}">
                <a16:creationId xmlns:a16="http://schemas.microsoft.com/office/drawing/2014/main" id="{E4CDD854-C2EA-8835-13BD-A88E47844234}"/>
              </a:ext>
            </a:extLst>
          </p:cNvPr>
          <p:cNvSpPr txBox="1"/>
          <p:nvPr/>
        </p:nvSpPr>
        <p:spPr>
          <a:xfrm>
            <a:off x="409302" y="5975231"/>
            <a:ext cx="5120641" cy="923330"/>
          </a:xfrm>
          <a:prstGeom prst="rect">
            <a:avLst/>
          </a:prstGeom>
          <a:noFill/>
        </p:spPr>
        <p:txBody>
          <a:bodyPr wrap="square" rtlCol="0">
            <a:spAutoFit/>
          </a:bodyPr>
          <a:lstStyle/>
          <a:p>
            <a:r>
              <a:rPr lang="el-GR" altLang="en-US" b="1" i="1" dirty="0">
                <a:solidFill>
                  <a:srgbClr val="FFFF00"/>
                </a:solidFill>
              </a:rPr>
              <a:t>Μερικές από τις διαφάνειες αυτής της ενότητας είναι από δουλειά του Φυσικού </a:t>
            </a:r>
            <a:r>
              <a:rPr lang="el-GR" altLang="en-US" b="1" i="1" dirty="0">
                <a:solidFill>
                  <a:srgbClr val="FFFF00"/>
                </a:solidFill>
                <a:hlinkClick r:id="rId3">
                  <a:extLst>
                    <a:ext uri="{A12FA001-AC4F-418D-AE19-62706E023703}">
                      <ahyp:hlinkClr xmlns:ahyp="http://schemas.microsoft.com/office/drawing/2018/hyperlinkcolor" val="tx"/>
                    </a:ext>
                  </a:extLst>
                </a:hlinkClick>
              </a:rPr>
              <a:t>Νίκου Διαμαντή</a:t>
            </a:r>
            <a:endParaRPr lang="el-GR" altLang="en-US" b="1" dirty="0">
              <a:solidFill>
                <a:srgbClr val="FFFF00"/>
              </a:solidFill>
            </a:endParaRPr>
          </a:p>
          <a:p>
            <a:endParaRPr lang="en-GB" dirty="0"/>
          </a:p>
        </p:txBody>
      </p:sp>
    </p:spTree>
    <p:extLst>
      <p:ext uri="{BB962C8B-B14F-4D97-AF65-F5344CB8AC3E}">
        <p14:creationId xmlns:p14="http://schemas.microsoft.com/office/powerpoint/2010/main" val="76051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56656" y="811143"/>
            <a:ext cx="10756496" cy="921559"/>
          </a:xfrm>
        </p:spPr>
        <p:txBody>
          <a:bodyPr>
            <a:normAutofit fontScale="90000"/>
          </a:bodyPr>
          <a:lstStyle/>
          <a:p>
            <a:pPr>
              <a:lnSpc>
                <a:spcPct val="150000"/>
              </a:lnSpc>
            </a:pPr>
            <a:r>
              <a:rPr lang="el-GR" b="1" i="1" dirty="0">
                <a:solidFill>
                  <a:srgbClr val="FF0000"/>
                </a:solidFill>
                <a:latin typeface="+mn-lt"/>
                <a:cs typeface="Times New Roman" panose="02020603050405020304" pitchFamily="18" charset="0"/>
              </a:rPr>
              <a:t>Η αρχή της αβεβαιότητας του </a:t>
            </a:r>
            <a:r>
              <a:rPr lang="en-US" b="1" i="1" dirty="0">
                <a:solidFill>
                  <a:srgbClr val="FF0000"/>
                </a:solidFill>
                <a:latin typeface="+mn-lt"/>
                <a:cs typeface="Times New Roman" panose="02020603050405020304" pitchFamily="18" charset="0"/>
              </a:rPr>
              <a:t>Heisenberg</a:t>
            </a:r>
            <a:r>
              <a:rPr lang="el-GR" b="1" i="1" dirty="0">
                <a:solidFill>
                  <a:srgbClr val="FF0000"/>
                </a:solidFill>
                <a:latin typeface="+mn-lt"/>
                <a:cs typeface="Times New Roman" panose="02020603050405020304" pitchFamily="18" charset="0"/>
              </a:rPr>
              <a:t>.</a:t>
            </a:r>
            <a:br>
              <a:rPr lang="el-GR" b="1" i="1" dirty="0">
                <a:solidFill>
                  <a:srgbClr val="FF0000"/>
                </a:solidFill>
                <a:latin typeface="+mn-lt"/>
              </a:rPr>
            </a:br>
            <a:r>
              <a:rPr lang="el-GR" b="1" i="1" dirty="0">
                <a:solidFill>
                  <a:srgbClr val="92D050"/>
                </a:solidFill>
                <a:latin typeface="+mn-lt"/>
                <a:cs typeface="Times New Roman" panose="02020603050405020304" pitchFamily="18" charset="0"/>
              </a:rPr>
              <a:t>Προσπάθεια ερμηνείας της αρχής της αβεβαιότητας.</a:t>
            </a:r>
            <a:endParaRPr lang="el-GR"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719852" y="2578677"/>
            <a:ext cx="7048194" cy="3839540"/>
          </a:xfrm>
          <a:prstGeom prst="rect">
            <a:avLst/>
          </a:prstGeom>
          <a:ln w="28575">
            <a:no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Η κυματοσυνάρτηση ενός  σωματιδίου, είναι ο πληρέστερος τρόπος περιγραφής της κατάστασης του σωματιδίου. Σε αυτήν περιέχονται όλες οι πληροφορίες που «επιτρέπει» η φύση να έχουμε για αυτό.</a:t>
            </a:r>
          </a:p>
          <a:p>
            <a:pPr marL="0" marR="0" lvl="0" indent="-342900" algn="l" defTabSz="914400" rtl="0" eaLnBrk="1" fontAlgn="auto" latinLnBrk="0" hangingPunct="1">
              <a:lnSpc>
                <a:spcPct val="17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Έστω ότι διαθέτουμε πολύ μεγάλο πλήθος ξεχωριστών  σωματιδίων και  για το κάθε ένα η κυματοσυνάρτηση  που το συνοδεύει, είναι πανομοιότυπη με το κυματοπακέτο που προαναφέραμε.  Δηλαδή έχουμε μια συλλογή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πανομοιότυπων κβαντικών συστημάτων του ενός σωματιδίου</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70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502" y="1981994"/>
            <a:ext cx="3458134" cy="2967038"/>
          </a:xfrm>
          <a:prstGeom prst="rect">
            <a:avLst/>
          </a:prstGeom>
        </p:spPr>
      </p:pic>
    </p:spTree>
    <p:extLst>
      <p:ext uri="{BB962C8B-B14F-4D97-AF65-F5344CB8AC3E}">
        <p14:creationId xmlns:p14="http://schemas.microsoft.com/office/powerpoint/2010/main" val="26546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56656" y="719780"/>
            <a:ext cx="11243458" cy="921559"/>
          </a:xfrm>
        </p:spPr>
        <p:txBody>
          <a:bodyPr>
            <a:normAutofit fontScale="90000"/>
          </a:bodyPr>
          <a:lstStyle/>
          <a:p>
            <a:pPr>
              <a:lnSpc>
                <a:spcPct val="150000"/>
              </a:lnSpc>
            </a:pPr>
            <a:r>
              <a:rPr lang="el-GR" b="1" i="1" dirty="0">
                <a:solidFill>
                  <a:srgbClr val="FF0000"/>
                </a:solidFill>
                <a:latin typeface="+mn-lt"/>
                <a:cs typeface="Times New Roman" panose="02020603050405020304" pitchFamily="18" charset="0"/>
              </a:rPr>
              <a:t>Η αρχή της αβεβαιότητας του </a:t>
            </a:r>
            <a:r>
              <a:rPr lang="en-US" b="1" i="1" dirty="0">
                <a:solidFill>
                  <a:srgbClr val="FF0000"/>
                </a:solidFill>
                <a:latin typeface="+mn-lt"/>
                <a:cs typeface="Times New Roman" panose="02020603050405020304" pitchFamily="18" charset="0"/>
              </a:rPr>
              <a:t>Heisenberg</a:t>
            </a:r>
            <a:r>
              <a:rPr lang="el-GR" b="1" i="1" dirty="0">
                <a:solidFill>
                  <a:srgbClr val="FF0000"/>
                </a:solidFill>
                <a:latin typeface="+mn-lt"/>
                <a:cs typeface="Times New Roman" panose="02020603050405020304" pitchFamily="18" charset="0"/>
              </a:rPr>
              <a:t>.</a:t>
            </a:r>
            <a:br>
              <a:rPr lang="el-GR" b="1" i="1" dirty="0">
                <a:solidFill>
                  <a:srgbClr val="FF0000"/>
                </a:solidFill>
                <a:latin typeface="+mn-lt"/>
              </a:rPr>
            </a:br>
            <a:r>
              <a:rPr lang="el-GR" b="1" i="1" dirty="0">
                <a:solidFill>
                  <a:srgbClr val="92D050"/>
                </a:solidFill>
                <a:latin typeface="+mn-lt"/>
                <a:cs typeface="Times New Roman" panose="02020603050405020304" pitchFamily="18" charset="0"/>
              </a:rPr>
              <a:t>Προσπάθεια ερμηνείας της αρχής της αβεβαιότητας.</a:t>
            </a:r>
            <a:endParaRPr lang="el-GR"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44558" y="2477668"/>
                <a:ext cx="7762622" cy="3454981"/>
              </a:xfrm>
              <a:prstGeom prst="rect">
                <a:avLst/>
              </a:prstGeom>
              <a:ln w="28575">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Χωρίζουμε σε δύο μεγάλα σύνολα τα σωματίδια. </a:t>
                </a: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Αν για το πρώτο σύνολο των σωματιδίων, μετρήσουμε με </a:t>
                </a:r>
                <a:r>
                  <a:rPr kumimoji="0" lang="el-GR" sz="1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ιδανική ακρίβεια</a:t>
                </a: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τη θέση </a:t>
                </a:r>
                <a14:m>
                  <m:oMath xmlns:m="http://schemas.openxmlformats.org/officeDocument/2006/math">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του κάθε σωματιδίου,  κάθε φορά θα βρίσκουμε μια συγκεκριμένη τιμή. Οι τιμές που θα βρούμε για τη θέση </a:t>
                </a:r>
                <a14:m>
                  <m:oMath xmlns:m="http://schemas.openxmlformats.org/officeDocument/2006/math">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θα κατανέμονται ανάλογα με το τετράγωνο του μέτρου της  </a:t>
                </a:r>
                <a14:m>
                  <m:oMath xmlns:m="http://schemas.openxmlformats.org/officeDocument/2006/math">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1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t>
                </a: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Η τυπική απόκλιση αυτών των τιμών, είναι η αβεβαιότητα </a:t>
                </a:r>
                <a14:m>
                  <m:oMath xmlns:m="http://schemas.openxmlformats.org/officeDocument/2006/math">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και είναι περίπου αυτή που σημειώνεται στο σχήμα. </a:t>
                </a: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Αν για το δεύτερο σύνολο μετρήσουμε επίσης με </a:t>
                </a:r>
                <a:r>
                  <a:rPr kumimoji="0" lang="el-GR" sz="1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ιδανική ακρίβεια </a:t>
                </a:r>
                <a:r>
                  <a:rPr kumimoji="0" lang="el-G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την ορμή του κάθε σωματιδίου, και σε αυτή την περίπτωση βρίσκουμε ένα σύνολο τιμών. Η τυπική απόκλιση των τιμών αυτών </a:t>
                </a:r>
                <a:r>
                  <a:rPr kumimoji="0" lang="el-GR"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είναι η αβεβαιότητα της ορμής </a:t>
                </a:r>
                <a14:m>
                  <m:oMath xmlns:m="http://schemas.openxmlformats.org/officeDocument/2006/math">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oMath>
                </a14:m>
                <a:r>
                  <a:rPr kumimoji="0" lang="el-GR"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Το γινόμενο των δύο αβεβαιοτήτων θα είναι μεγαλύτερο της σταθεράς του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Planck</a:t>
                </a:r>
                <a:r>
                  <a:rPr kumimoji="0" lang="el-GR"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44558" y="2477668"/>
                <a:ext cx="7762622" cy="3454981"/>
              </a:xfrm>
              <a:prstGeom prst="rect">
                <a:avLst/>
              </a:prstGeom>
              <a:blipFill>
                <a:blip r:embed="rId2"/>
                <a:stretch>
                  <a:fillRect l="-157" b="-17460"/>
                </a:stretch>
              </a:blipFill>
              <a:ln w="28575">
                <a:noFill/>
              </a:ln>
            </p:spPr>
            <p:txBody>
              <a:bodyPr/>
              <a:lstStyle/>
              <a:p>
                <a:r>
                  <a:rPr lang="en-GB">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180" y="2077589"/>
            <a:ext cx="3458134" cy="2967038"/>
          </a:xfrm>
          <a:prstGeom prst="rect">
            <a:avLst/>
          </a:prstGeom>
        </p:spPr>
      </p:pic>
    </p:spTree>
    <p:extLst>
      <p:ext uri="{BB962C8B-B14F-4D97-AF65-F5344CB8AC3E}">
        <p14:creationId xmlns:p14="http://schemas.microsoft.com/office/powerpoint/2010/main" val="13952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664906" y="958768"/>
            <a:ext cx="10862187" cy="1089529"/>
          </a:xfrm>
        </p:spPr>
        <p:txBody>
          <a:bodyPr>
            <a:normAutofit fontScale="90000"/>
          </a:bodyPr>
          <a:lstStyle/>
          <a:p>
            <a:pPr>
              <a:lnSpc>
                <a:spcPct val="150000"/>
              </a:lnSpc>
            </a:pPr>
            <a:r>
              <a:rPr lang="el-GR" b="1" i="1" dirty="0">
                <a:solidFill>
                  <a:srgbClr val="FF0000"/>
                </a:solidFill>
                <a:latin typeface="+mn-lt"/>
                <a:cs typeface="Times New Roman" panose="02020603050405020304" pitchFamily="18" charset="0"/>
              </a:rPr>
              <a:t>Η αρχή της αβεβαιότητας του </a:t>
            </a:r>
            <a:r>
              <a:rPr lang="en-US" b="1" i="1" dirty="0">
                <a:solidFill>
                  <a:srgbClr val="FF0000"/>
                </a:solidFill>
                <a:latin typeface="+mn-lt"/>
                <a:cs typeface="Times New Roman" panose="02020603050405020304" pitchFamily="18" charset="0"/>
              </a:rPr>
              <a:t>Heisenberg</a:t>
            </a:r>
            <a:br>
              <a:rPr lang="el-GR" b="1" i="1" dirty="0">
                <a:solidFill>
                  <a:srgbClr val="FF0000"/>
                </a:solidFill>
                <a:latin typeface="+mn-lt"/>
              </a:rPr>
            </a:br>
            <a:r>
              <a:rPr lang="el-GR" sz="2700" b="1" i="1" dirty="0">
                <a:solidFill>
                  <a:srgbClr val="002060"/>
                </a:solidFill>
                <a:latin typeface="+mn-lt"/>
                <a:cs typeface="Times New Roman" panose="02020603050405020304" pitchFamily="18" charset="0"/>
              </a:rPr>
              <a:t>Διατύπωση αρχής αβεβαιότητας ή απροσδιοριστίας</a:t>
            </a:r>
            <a:r>
              <a:rPr lang="en-US" sz="2700" b="1" i="1" dirty="0">
                <a:solidFill>
                  <a:srgbClr val="002060"/>
                </a:solidFill>
                <a:latin typeface="+mn-lt"/>
                <a:cs typeface="Times New Roman" panose="02020603050405020304" pitchFamily="18" charset="0"/>
              </a:rPr>
              <a:t> </a:t>
            </a:r>
            <a:r>
              <a:rPr lang="el-GR" sz="2700" b="1" i="1" dirty="0">
                <a:solidFill>
                  <a:srgbClr val="002060"/>
                </a:solidFill>
                <a:latin typeface="+mn-lt"/>
                <a:cs typeface="Times New Roman" panose="02020603050405020304" pitchFamily="18" charset="0"/>
              </a:rPr>
              <a:t>για την ενέργεια</a:t>
            </a:r>
            <a:r>
              <a:rPr lang="el-GR" sz="2700" b="1" i="1" dirty="0">
                <a:solidFill>
                  <a:srgbClr val="002060"/>
                </a:solidFill>
                <a:latin typeface="Times New Roman" panose="02020603050405020304" pitchFamily="18" charset="0"/>
                <a:cs typeface="Times New Roman" panose="02020603050405020304" pitchFamily="18" charset="0"/>
              </a:rPr>
              <a:t>.</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923636" y="2881746"/>
                <a:ext cx="5902037" cy="2530764"/>
              </a:xfrm>
              <a:prstGeom prst="rect">
                <a:avLst/>
              </a:prstGeom>
              <a:ln w="28575">
                <a:solidFill>
                  <a:schemeClr val="bg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Μια ανάλογη σχέση, με διαφορετική ερμηνεία, διατυπώνεται  για την ενέργεια και το χρόνο. Συγκεκριμένα αν η απροσδιοριστία στην ενέργεια είναι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𝛥𝛦</m:t>
                    </m:r>
                  </m:oMath>
                </a14:m>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ο  αντίστοιχος χρόνος μέτρησης της ενέργειας είναι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oMath>
                </a14:m>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αυτά συνδέονται με την σχέση:</a:t>
                </a:r>
                <a:br>
                  <a:rPr kumimoji="0" lang="el-GR"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923636" y="2881746"/>
                <a:ext cx="5902037" cy="2530764"/>
              </a:xfrm>
              <a:prstGeom prst="rect">
                <a:avLst/>
              </a:prstGeom>
              <a:blipFill>
                <a:blip r:embed="rId2"/>
                <a:stretch>
                  <a:fillRect l="-617" r="-1644"/>
                </a:stretch>
              </a:blipFill>
              <a:ln w="28575">
                <a:solidFill>
                  <a:schemeClr val="bg1"/>
                </a:solidFill>
              </a:ln>
            </p:spPr>
            <p:txBody>
              <a:bodyPr/>
              <a:lstStyle/>
              <a:p>
                <a:r>
                  <a:rPr lang="en-GB">
                    <a:noFill/>
                  </a:rPr>
                  <a:t> </a:t>
                </a:r>
              </a:p>
            </p:txBody>
          </p:sp>
        </mc:Fallback>
      </mc:AlternateContent>
      <p:pic>
        <p:nvPicPr>
          <p:cNvPr id="8" name="Εικόνα 7">
            <a:extLst>
              <a:ext uri="{FF2B5EF4-FFF2-40B4-BE49-F238E27FC236}">
                <a16:creationId xmlns:a16="http://schemas.microsoft.com/office/drawing/2014/main" id="{34640774-1912-BBBF-9A28-7A0C40D0B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572" y="4109086"/>
            <a:ext cx="2981582" cy="2169493"/>
          </a:xfrm>
          <a:prstGeom prst="rect">
            <a:avLst/>
          </a:prstGeom>
        </p:spPr>
      </p:pic>
      <p:pic>
        <p:nvPicPr>
          <p:cNvPr id="9" name="Εικόνα 8">
            <a:extLst>
              <a:ext uri="{FF2B5EF4-FFF2-40B4-BE49-F238E27FC236}">
                <a16:creationId xmlns:a16="http://schemas.microsoft.com/office/drawing/2014/main" id="{34208D3E-AD37-E3F1-BB8F-0333965173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2" t="12616" r="4056" b="20752"/>
          <a:stretch/>
        </p:blipFill>
        <p:spPr bwMode="auto">
          <a:xfrm>
            <a:off x="7981387" y="2748914"/>
            <a:ext cx="2726619" cy="1282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40353" y="345008"/>
            <a:ext cx="10972378" cy="1291013"/>
          </a:xfrm>
        </p:spPr>
        <p:txBody>
          <a:bodyPr>
            <a:normAutofit fontScale="90000"/>
          </a:bodyPr>
          <a:lstStyle/>
          <a:p>
            <a:pPr>
              <a:lnSpc>
                <a:spcPct val="150000"/>
              </a:lnSpc>
            </a:pPr>
            <a:r>
              <a:rPr lang="el-GR" b="1" i="1" dirty="0">
                <a:solidFill>
                  <a:srgbClr val="FF0000"/>
                </a:solidFill>
                <a:latin typeface="+mn-lt"/>
                <a:cs typeface="Times New Roman" panose="02020603050405020304" pitchFamily="18" charset="0"/>
              </a:rPr>
              <a:t>Η αρχή της αβεβαιότητας του </a:t>
            </a:r>
            <a:r>
              <a:rPr lang="en-US" b="1" i="1" dirty="0">
                <a:solidFill>
                  <a:srgbClr val="FF0000"/>
                </a:solidFill>
                <a:latin typeface="+mn-lt"/>
                <a:cs typeface="Times New Roman" panose="02020603050405020304" pitchFamily="18" charset="0"/>
              </a:rPr>
              <a:t>Heisenberg</a:t>
            </a:r>
            <a:r>
              <a:rPr lang="el-GR" b="1" i="1" dirty="0">
                <a:solidFill>
                  <a:srgbClr val="FF0000"/>
                </a:solidFill>
                <a:latin typeface="+mn-lt"/>
                <a:cs typeface="Times New Roman" panose="02020603050405020304" pitchFamily="18" charset="0"/>
              </a:rPr>
              <a:t>.</a:t>
            </a:r>
            <a:br>
              <a:rPr lang="el-GR" b="1" i="1" dirty="0">
                <a:solidFill>
                  <a:srgbClr val="FF0000"/>
                </a:solidFill>
                <a:latin typeface="+mn-lt"/>
              </a:rPr>
            </a:br>
            <a:r>
              <a:rPr lang="el-GR" sz="3600" b="1" i="1" dirty="0">
                <a:solidFill>
                  <a:srgbClr val="92D050"/>
                </a:solidFill>
                <a:latin typeface="+mn-lt"/>
                <a:cs typeface="Times New Roman" panose="02020603050405020304" pitchFamily="18" charset="0"/>
              </a:rPr>
              <a:t>Ποια είναι η σωστή έκφραση της αρχής απροσδιοριστίας;</a:t>
            </a:r>
            <a:endParaRPr lang="el-GR" sz="3600"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369455" y="2078182"/>
                <a:ext cx="6816436" cy="4100946"/>
              </a:xfrm>
              <a:prstGeom prst="rect">
                <a:avLst/>
              </a:prstGeom>
              <a:ln w="28575">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Η έκφραση της απροσδιοριστίας του </a:t>
                </a:r>
                <a:r>
                  <a:rPr kumimoji="0" lang="en-US" sz="2000" b="0" i="0" u="none" strike="noStrike" kern="1200" cap="none" spc="0" normalizeH="0" baseline="0" noProof="0" dirty="0">
                    <a:ln>
                      <a:noFill/>
                    </a:ln>
                    <a:solidFill>
                      <a:prstClr val="black"/>
                    </a:solidFill>
                    <a:effectLst/>
                    <a:uLnTx/>
                    <a:uFillTx/>
                    <a:cs typeface="Times New Roman" panose="02020603050405020304" pitchFamily="18" charset="0"/>
                  </a:rPr>
                  <a:t>Heisenberg </a:t>
                </a: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όπως προκύπτει αυστηρά με τη βοήθεια της κβαντικής μηχανικής είναι </a:t>
                </a:r>
              </a:p>
              <a:p>
                <a:pPr marL="0" marR="0" lvl="0" indent="0" algn="l"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fPr>
                        <m:num>
                          <m:r>
                            <a:rPr kumimoji="0" lang="el-GR" sz="2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r>
                            <m:rPr>
                              <m:nor/>
                            </m:rP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m:t> </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2</m:t>
                          </m:r>
                        </m:den>
                      </m:f>
                      <m:r>
                        <a:rPr kumimoji="0" lang="el-GR"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oMath>
                  </m:oMathPara>
                </a14:m>
                <a:endPar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Μάλιστα η ισότητα ισχύει στην ειδική περίπτωση όπου η κυματοσυνάρτηση έχει τη μορφή της </a:t>
                </a:r>
                <a:r>
                  <a:rPr kumimoji="0" lang="en-US" sz="2000" b="0" i="0" u="none" strike="noStrike" kern="1200" cap="none" spc="0" normalizeH="0" baseline="0" noProof="0" dirty="0">
                    <a:ln>
                      <a:noFill/>
                    </a:ln>
                    <a:solidFill>
                      <a:prstClr val="black"/>
                    </a:solidFill>
                    <a:effectLst/>
                    <a:uLnTx/>
                    <a:uFillTx/>
                    <a:cs typeface="Times New Roman" panose="02020603050405020304" pitchFamily="18" charset="0"/>
                  </a:rPr>
                  <a:t>Gaussian. </a:t>
                </a:r>
              </a:p>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Όμως όλες οι διατυπώσεις αναφέρονται </a:t>
                </a:r>
                <a:r>
                  <a:rPr kumimoji="0" lang="el-GR" sz="2000" b="0" i="0" u="none" strike="noStrike" kern="1200" cap="none" spc="0" normalizeH="0" baseline="0" noProof="0">
                    <a:ln>
                      <a:noFill/>
                    </a:ln>
                    <a:solidFill>
                      <a:prstClr val="black"/>
                    </a:solidFill>
                    <a:effectLst/>
                    <a:uLnTx/>
                    <a:uFillTx/>
                    <a:cs typeface="Times New Roman" panose="02020603050405020304" pitchFamily="18" charset="0"/>
                  </a:rPr>
                  <a:t>σε διάφορα </a:t>
                </a:r>
                <a:r>
                  <a:rPr kumimoji="0" lang="el-GR" sz="2000" b="0" i="0" u="none" strike="noStrike" kern="1200" cap="none" spc="0" normalizeH="0" baseline="0" noProof="0" dirty="0">
                    <a:ln>
                      <a:noFill/>
                    </a:ln>
                    <a:solidFill>
                      <a:prstClr val="black"/>
                    </a:solidFill>
                    <a:effectLst/>
                    <a:uLnTx/>
                    <a:uFillTx/>
                    <a:cs typeface="Times New Roman" panose="02020603050405020304" pitchFamily="18" charset="0"/>
                  </a:rPr>
                  <a:t>συγγράμματα χωρίς να θεωρούνται λάθος γιατί συνήθως η χρήση της έχει ποιοτικό ενδιαφέρον και επιπλέον σχετίζεται και με την αρχική διατύπωση από τον ίδιο το </a:t>
                </a:r>
                <a:r>
                  <a:rPr kumimoji="0" lang="en-US" sz="2000" b="0" i="0" u="none" strike="noStrike" kern="1200" cap="none" spc="0" normalizeH="0" baseline="0" noProof="0" dirty="0">
                    <a:ln>
                      <a:noFill/>
                    </a:ln>
                    <a:solidFill>
                      <a:prstClr val="black"/>
                    </a:solidFill>
                    <a:effectLst/>
                    <a:uLnTx/>
                    <a:uFillTx/>
                    <a:cs typeface="Times New Roman" panose="02020603050405020304" pitchFamily="18" charset="0"/>
                  </a:rPr>
                  <a:t>Heisenberg</a:t>
                </a:r>
                <a:endPar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369455" y="2078182"/>
                <a:ext cx="6816436" cy="4100946"/>
              </a:xfrm>
              <a:prstGeom prst="rect">
                <a:avLst/>
              </a:prstGeom>
              <a:blipFill>
                <a:blip r:embed="rId2"/>
                <a:stretch>
                  <a:fillRect l="-447"/>
                </a:stretch>
              </a:blipFill>
              <a:ln w="28575">
                <a:noFill/>
              </a:ln>
            </p:spPr>
            <p:txBody>
              <a:bodyPr/>
              <a:lstStyle/>
              <a:p>
                <a:r>
                  <a:rPr lang="en-GB">
                    <a:noFill/>
                  </a:rPr>
                  <a:t> </a:t>
                </a:r>
              </a:p>
            </p:txBody>
          </p:sp>
        </mc:Fallback>
      </mc:AlternateContent>
      <p:pic>
        <p:nvPicPr>
          <p:cNvPr id="9" name="Εικόνα 8">
            <a:extLst>
              <a:ext uri="{FF2B5EF4-FFF2-40B4-BE49-F238E27FC236}">
                <a16:creationId xmlns:a16="http://schemas.microsoft.com/office/drawing/2014/main" id="{AFC68DAE-749F-FA2F-9D9E-20C8AFCB5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571" y="2078182"/>
            <a:ext cx="4256583" cy="2484431"/>
          </a:xfrm>
          <a:prstGeom prst="rect">
            <a:avLst/>
          </a:prstGeom>
        </p:spPr>
      </p:pic>
    </p:spTree>
    <p:extLst>
      <p:ext uri="{BB962C8B-B14F-4D97-AF65-F5344CB8AC3E}">
        <p14:creationId xmlns:p14="http://schemas.microsoft.com/office/powerpoint/2010/main" val="14345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37281" y="136525"/>
            <a:ext cx="11317604" cy="1291013"/>
          </a:xfrm>
        </p:spPr>
        <p:txBody>
          <a:bodyPr>
            <a:noAutofit/>
          </a:bodyPr>
          <a:lstStyle/>
          <a:p>
            <a:pPr>
              <a:lnSpc>
                <a:spcPct val="150000"/>
              </a:lnSpc>
            </a:pPr>
            <a:r>
              <a:rPr lang="el-GR" sz="3600" b="1" i="1" dirty="0">
                <a:solidFill>
                  <a:srgbClr val="FF0000"/>
                </a:solidFill>
                <a:latin typeface="+mn-lt"/>
                <a:cs typeface="Times New Roman" panose="02020603050405020304" pitchFamily="18" charset="0"/>
              </a:rPr>
              <a:t>Η αρχή της αβεβαιότητας του </a:t>
            </a:r>
            <a:r>
              <a:rPr lang="en-US" sz="3600" b="1" i="1" dirty="0">
                <a:solidFill>
                  <a:srgbClr val="FF0000"/>
                </a:solidFill>
                <a:latin typeface="+mn-lt"/>
                <a:cs typeface="Times New Roman" panose="02020603050405020304" pitchFamily="18" charset="0"/>
              </a:rPr>
              <a:t>Heisenberg</a:t>
            </a:r>
            <a:r>
              <a:rPr lang="el-GR" sz="3600" b="1" i="1" dirty="0">
                <a:solidFill>
                  <a:srgbClr val="FF0000"/>
                </a:solidFill>
                <a:latin typeface="+mn-lt"/>
                <a:cs typeface="Times New Roman" panose="02020603050405020304" pitchFamily="18" charset="0"/>
              </a:rPr>
              <a:t>.</a:t>
            </a:r>
            <a:br>
              <a:rPr lang="el-GR" sz="3600" b="1" i="1" dirty="0">
                <a:solidFill>
                  <a:srgbClr val="FF0000"/>
                </a:solidFill>
                <a:latin typeface="+mn-lt"/>
              </a:rPr>
            </a:br>
            <a:r>
              <a:rPr lang="el-GR" sz="3600" b="1" i="1" dirty="0">
                <a:solidFill>
                  <a:srgbClr val="92D050"/>
                </a:solidFill>
                <a:latin typeface="+mn-lt"/>
                <a:cs typeface="Times New Roman" panose="02020603050405020304" pitchFamily="18" charset="0"/>
              </a:rPr>
              <a:t>Ποια είναι η σωστή έκφραση της αρχής απροσδιοριστίας;</a:t>
            </a:r>
            <a:endParaRPr lang="el-GR" sz="3600"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1" y="2116858"/>
                <a:ext cx="5528503" cy="4100946"/>
              </a:xfrm>
              <a:prstGeom prst="rect">
                <a:avLst/>
              </a:prstGeom>
              <a:ln w="28575">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Από τους "στοιχειώδεις τύπους του φαινομένου Compton" ο </a:t>
                </a:r>
                <a:r>
                  <a:rPr kumimoji="0" lang="el-GR" sz="2000" b="0" i="0" u="none" strike="noStrike" kern="1200" cap="none" spc="0" normalizeH="0" baseline="0" noProof="0" dirty="0" err="1">
                    <a:ln>
                      <a:noFill/>
                    </a:ln>
                    <a:solidFill>
                      <a:prstClr val="black"/>
                    </a:solidFill>
                    <a:effectLst/>
                    <a:uLnTx/>
                    <a:uFillTx/>
                    <a:ea typeface="+mn-ea"/>
                    <a:cs typeface="Times New Roman" panose="02020603050405020304" pitchFamily="18" charset="0"/>
                  </a:rPr>
                  <a:t>Heisenberg</a:t>
                </a: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 εκτίμησε ότι οι "ανακρίβειες" ήταν της τάξης. </a:t>
                </a:r>
                <a:endParaRPr kumimoji="0" lang="en-US" sz="20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ea typeface="+mn-ea"/>
                    <a:cs typeface="Times New Roman" panose="02020603050405020304" pitchFamily="18" charset="0"/>
                  </a:rPr>
                  <a:t>δpδq∼h</a:t>
                </a:r>
                <a:r>
                  <a:rPr kumimoji="0" lang="en-US"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a:t>
                </a:r>
                <a:endPar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που είναι και η πρώτη μορφή της αρχής απροσδιοριστίας.</a:t>
                </a: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Η πρώτη μαθηματικά ακριβής διατύπωση των σχέσεων αβεβαιότητας οφείλεται στον </a:t>
                </a:r>
                <a:r>
                  <a:rPr kumimoji="0" lang="el-GR" sz="2000" b="0" i="0" u="none" strike="noStrike" kern="1200" cap="none" spc="0" normalizeH="0" baseline="0" noProof="0" dirty="0" err="1">
                    <a:ln>
                      <a:noFill/>
                    </a:ln>
                    <a:solidFill>
                      <a:prstClr val="black"/>
                    </a:solidFill>
                    <a:effectLst/>
                    <a:uLnTx/>
                    <a:uFillTx/>
                    <a:ea typeface="+mn-ea"/>
                    <a:cs typeface="Times New Roman" panose="02020603050405020304" pitchFamily="18" charset="0"/>
                  </a:rPr>
                  <a:t>Kennard</a:t>
                </a: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 Απέδειξε το 1927 το θεώρημα ότι για όλα τα </a:t>
                </a:r>
                <a:r>
                  <a:rPr kumimoji="0" lang="el-GR" sz="2000" b="0" i="0" u="none" strike="noStrike" kern="1200" cap="none" spc="0" normalizeH="0" baseline="0" noProof="0" dirty="0" err="1">
                    <a:ln>
                      <a:noFill/>
                    </a:ln>
                    <a:solidFill>
                      <a:prstClr val="black"/>
                    </a:solidFill>
                    <a:effectLst/>
                    <a:uLnTx/>
                    <a:uFillTx/>
                    <a:ea typeface="+mn-ea"/>
                    <a:cs typeface="Times New Roman" panose="02020603050405020304" pitchFamily="18" charset="0"/>
                  </a:rPr>
                  <a:t>κανονικοποιημένα</a:t>
                </a:r>
                <a:r>
                  <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rPr>
                  <a:t> διανύσματα κατάστασης |ψ⟩ ισχύει η ακόλουθη ανισότητα:</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ctrlPr>
                        </m:sSubPr>
                        <m:e>
                          <m:r>
                            <m:rPr>
                              <m:sty m:val="p"/>
                            </m:rPr>
                            <a:rPr kumimoji="0" lang="el-GR" sz="2400" b="0" i="0" u="none" strike="noStrike" kern="1200" cap="none" spc="0" normalizeH="0" baseline="0" noProof="0" dirty="0">
                              <a:ln>
                                <a:noFill/>
                              </a:ln>
                              <a:solidFill>
                                <a:srgbClr val="1A1A1A"/>
                              </a:solidFill>
                              <a:effectLst/>
                              <a:uLnTx/>
                              <a:uFillTx/>
                              <a:latin typeface="Cambria Math" panose="02040503050406030204" pitchFamily="18" charset="0"/>
                              <a:ea typeface="+mn-ea"/>
                            </a:rPr>
                            <m:t>Δ</m:t>
                          </m:r>
                        </m:e>
                        <m:sub>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𝜓</m:t>
                          </m:r>
                        </m:sub>
                      </m:sSub>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𝑃</m:t>
                      </m:r>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 .</m:t>
                      </m:r>
                      <m:sSub>
                        <m:sSubPr>
                          <m:ctrlP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ctrlPr>
                        </m:sSubPr>
                        <m:e>
                          <m:r>
                            <m:rPr>
                              <m:sty m:val="p"/>
                            </m:rPr>
                            <a:rPr kumimoji="0" lang="el-GR" sz="2400" b="0" i="0" u="none" strike="noStrike" kern="1200" cap="none" spc="0" normalizeH="0" baseline="0" noProof="0" dirty="0">
                              <a:ln>
                                <a:noFill/>
                              </a:ln>
                              <a:solidFill>
                                <a:srgbClr val="1A1A1A"/>
                              </a:solidFill>
                              <a:effectLst/>
                              <a:uLnTx/>
                              <a:uFillTx/>
                              <a:latin typeface="Cambria Math" panose="02040503050406030204" pitchFamily="18" charset="0"/>
                              <a:ea typeface="+mn-ea"/>
                            </a:rPr>
                            <m:t>Δ</m:t>
                          </m:r>
                        </m:e>
                        <m:sub>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𝜓</m:t>
                          </m:r>
                        </m:sub>
                      </m:sSub>
                      <m:r>
                        <m:rPr>
                          <m:sty m:val="p"/>
                        </m:rPr>
                        <a:rPr kumimoji="0" lang="en-US" sz="2400" b="0" i="0" u="none" strike="noStrike" kern="1200" cap="none" spc="0" normalizeH="0" baseline="0" noProof="0" dirty="0">
                          <a:ln>
                            <a:noFill/>
                          </a:ln>
                          <a:solidFill>
                            <a:srgbClr val="1A1A1A"/>
                          </a:solidFill>
                          <a:effectLst/>
                          <a:uLnTx/>
                          <a:uFillTx/>
                          <a:latin typeface="Cambria Math" panose="02040503050406030204" pitchFamily="18" charset="0"/>
                          <a:ea typeface="+mn-ea"/>
                        </a:rPr>
                        <m:t>Q</m:t>
                      </m:r>
                      <m:r>
                        <a:rPr kumimoji="0" lang="en-US" sz="2400" b="0" i="1" u="none" strike="noStrike" kern="1200" cap="none" spc="0" normalizeH="0" baseline="0" noProof="0" dirty="0" err="1">
                          <a:ln>
                            <a:noFill/>
                          </a:ln>
                          <a:solidFill>
                            <a:srgbClr val="1A1A1A"/>
                          </a:solidFill>
                          <a:effectLst/>
                          <a:uLnTx/>
                          <a:uFillTx/>
                          <a:latin typeface="Cambria Math" panose="02040503050406030204" pitchFamily="18" charset="0"/>
                          <a:ea typeface="+mn-ea"/>
                        </a:rPr>
                        <m:t>≥ℏ</m:t>
                      </m:r>
                      <m:r>
                        <a:rPr kumimoji="0" lang="en-US"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/2</m:t>
                      </m:r>
                      <m:r>
                        <a:rPr kumimoji="0" lang="el-GR" sz="2400" b="0" i="1" u="none" strike="noStrike" kern="1200" cap="none" spc="0" normalizeH="0" baseline="0" noProof="0" dirty="0">
                          <a:ln>
                            <a:noFill/>
                          </a:ln>
                          <a:solidFill>
                            <a:srgbClr val="1A1A1A"/>
                          </a:solidFill>
                          <a:effectLst/>
                          <a:uLnTx/>
                          <a:uFillTx/>
                          <a:latin typeface="Cambria Math" panose="02040503050406030204" pitchFamily="18" charset="0"/>
                          <a:ea typeface="+mn-ea"/>
                        </a:rPr>
                        <m:t> </m:t>
                      </m:r>
                    </m:oMath>
                  </m:oMathPara>
                </a14:m>
                <a:endParaRPr kumimoji="0" lang="el-GR" sz="2000" b="0" i="0" u="none" strike="noStrike" kern="1200" cap="none" spc="0" normalizeH="0" baseline="0" noProof="0" dirty="0">
                  <a:ln>
                    <a:noFill/>
                  </a:ln>
                  <a:solidFill>
                    <a:prstClr val="black"/>
                  </a:solidFill>
                  <a:effectLst/>
                  <a:uLnTx/>
                  <a:uFillTx/>
                  <a:ea typeface="+mn-ea"/>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1" y="2116858"/>
                <a:ext cx="5528503" cy="4100946"/>
              </a:xfrm>
              <a:prstGeom prst="rect">
                <a:avLst/>
              </a:prstGeom>
              <a:blipFill>
                <a:blip r:embed="rId2"/>
                <a:stretch>
                  <a:fillRect l="-662" r="-110"/>
                </a:stretch>
              </a:blipFill>
              <a:ln w="28575">
                <a:noFill/>
              </a:ln>
            </p:spPr>
            <p:txBody>
              <a:bodyPr/>
              <a:lstStyle/>
              <a:p>
                <a:r>
                  <a:rPr lang="en-GB">
                    <a:noFill/>
                  </a:rPr>
                  <a:t> </a:t>
                </a:r>
              </a:p>
            </p:txBody>
          </p:sp>
        </mc:Fallback>
      </mc:AlternateContent>
      <p:sp>
        <p:nvSpPr>
          <p:cNvPr id="8" name="Θέση κειμένου 3">
            <a:extLst>
              <a:ext uri="{FF2B5EF4-FFF2-40B4-BE49-F238E27FC236}">
                <a16:creationId xmlns:a16="http://schemas.microsoft.com/office/drawing/2014/main" id="{3006E862-CC32-2E48-51F0-69B0C8B70FAD}"/>
              </a:ext>
            </a:extLst>
          </p:cNvPr>
          <p:cNvSpPr txBox="1">
            <a:spLocks/>
          </p:cNvSpPr>
          <p:nvPr/>
        </p:nvSpPr>
        <p:spPr>
          <a:xfrm>
            <a:off x="6257098" y="2142458"/>
            <a:ext cx="5024581" cy="4333586"/>
          </a:xfrm>
          <a:prstGeom prst="rect">
            <a:avLst/>
          </a:prstGeom>
          <a:blipFill>
            <a:blip r:embed="rId3">
              <a:alphaModFix amt="89000"/>
            </a:blip>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instant of time when the position is determined, that is, at the instant when the photon is scattered by the electron, the electron undergoes a discontinuous change in momentum. This change is the greater the smaller the wavelength of the light employed, i.e., the more exact the determination of the position. At the instant at which the position of the electron is known, its momentum therefore can be known only up to magnitudes which correspond to that discontinuous change; thus, the more precisely the position is determined, the less precisely the momentum is known, and conversely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(Heisenberg 1927: 174–5)</a:t>
            </a: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72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444558" y="549563"/>
            <a:ext cx="11317604" cy="1281437"/>
          </a:xfrm>
        </p:spPr>
        <p:txBody>
          <a:bodyPr>
            <a:noAutofit/>
          </a:bodyPr>
          <a:lstStyle/>
          <a:p>
            <a:pPr>
              <a:lnSpc>
                <a:spcPct val="150000"/>
              </a:lnSpc>
            </a:pPr>
            <a:r>
              <a:rPr lang="el-GR" sz="3200" b="1" i="1" dirty="0">
                <a:solidFill>
                  <a:srgbClr val="FF0000"/>
                </a:solidFill>
                <a:latin typeface="+mn-lt"/>
                <a:cs typeface="Times New Roman" panose="02020603050405020304" pitchFamily="18" charset="0"/>
              </a:rPr>
              <a:t>Η αρχή της αβεβαιότητας του </a:t>
            </a:r>
            <a:r>
              <a:rPr lang="en-US" sz="3200" b="1" i="1" dirty="0">
                <a:solidFill>
                  <a:srgbClr val="FF0000"/>
                </a:solidFill>
                <a:latin typeface="+mn-lt"/>
                <a:cs typeface="Times New Roman" panose="02020603050405020304" pitchFamily="18" charset="0"/>
              </a:rPr>
              <a:t>Heisenberg</a:t>
            </a:r>
            <a:r>
              <a:rPr lang="el-GR" sz="3200" b="1" i="1" dirty="0">
                <a:solidFill>
                  <a:srgbClr val="FF0000"/>
                </a:solidFill>
                <a:latin typeface="+mn-lt"/>
                <a:cs typeface="Times New Roman" panose="02020603050405020304" pitchFamily="18" charset="0"/>
              </a:rPr>
              <a:t>.</a:t>
            </a:r>
            <a:br>
              <a:rPr lang="el-GR" sz="3200" b="1" i="1" dirty="0">
                <a:solidFill>
                  <a:srgbClr val="FF0000"/>
                </a:solidFill>
                <a:latin typeface="+mn-lt"/>
              </a:rPr>
            </a:br>
            <a:r>
              <a:rPr lang="el-GR" sz="3200" b="1" i="1" dirty="0">
                <a:solidFill>
                  <a:srgbClr val="92D050"/>
                </a:solidFill>
                <a:latin typeface="+mn-lt"/>
                <a:cs typeface="Times New Roman" panose="02020603050405020304" pitchFamily="18" charset="0"/>
              </a:rPr>
              <a:t>Σωματίδιο ή κύμα; Περί δυϊσμού και συμπληρωματικότητας:</a:t>
            </a:r>
            <a:br>
              <a:rPr lang="el-GR" sz="3200" dirty="0">
                <a:effectLst/>
                <a:latin typeface="+mn-lt"/>
                <a:ea typeface="Calibri" panose="020F0502020204030204" pitchFamily="34" charset="0"/>
                <a:cs typeface="Times New Roman" panose="02020603050405020304" pitchFamily="18" charset="0"/>
              </a:rPr>
            </a:br>
            <a:endParaRPr lang="el-GR" sz="3200"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44558" y="2207491"/>
            <a:ext cx="6262254" cy="4100946"/>
          </a:xfrm>
          <a:prstGeom prst="rect">
            <a:avLst/>
          </a:prstGeom>
          <a:ln w="28575">
            <a:no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60000"/>
              </a:lnSpc>
              <a:spcAft>
                <a:spcPts val="800"/>
              </a:spcAft>
              <a:buNone/>
            </a:pPr>
            <a:r>
              <a:rPr lang="el-GR" sz="2000" dirty="0">
                <a:ea typeface="Calibri" panose="020F0502020204030204" pitchFamily="34" charset="0"/>
                <a:cs typeface="Times New Roman" panose="02020603050405020304" pitchFamily="18" charset="0"/>
              </a:rPr>
              <a:t>Το συμπέρασμα που βγαίνει από την κβαντική θεώρηση των πραγμάτων είναι ότι τα σωματίδια δε μπορεί να θεωρηθούν ούτε ως  κύματα της κλασικής φυσικής ούτε ως σωματίδια της κλασικής φυσικής. Έχουν μια </a:t>
            </a:r>
            <a:r>
              <a:rPr lang="el-GR" sz="2000" b="1" dirty="0">
                <a:solidFill>
                  <a:srgbClr val="FF0000"/>
                </a:solidFill>
                <a:ea typeface="Calibri" panose="020F0502020204030204" pitchFamily="34" charset="0"/>
                <a:cs typeface="Times New Roman" panose="02020603050405020304" pitchFamily="18" charset="0"/>
              </a:rPr>
              <a:t>διττή υπόσταση</a:t>
            </a:r>
            <a:r>
              <a:rPr lang="el-GR" sz="2000" dirty="0">
                <a:ea typeface="Calibri" panose="020F0502020204030204" pitchFamily="34" charset="0"/>
                <a:cs typeface="Times New Roman" panose="02020603050405020304" pitchFamily="18" charset="0"/>
              </a:rPr>
              <a:t>. Αυτό τα κάνει σε κάποια πειράματα να εμφανίζουν σωματιδιακό χαρακτήρα, όπως στη σκέδαση,  και σε άλλα κυματικό, όπως στην περίθλαση και συμβολή. Με άλλα λόγια εμφανίζεται αυτό που λέγεται </a:t>
            </a:r>
            <a:r>
              <a:rPr lang="el-GR" sz="2000" b="1" dirty="0">
                <a:solidFill>
                  <a:srgbClr val="FF0000"/>
                </a:solidFill>
                <a:ea typeface="Calibri" panose="020F0502020204030204" pitchFamily="34" charset="0"/>
                <a:cs typeface="Times New Roman" panose="02020603050405020304" pitchFamily="18" charset="0"/>
              </a:rPr>
              <a:t>συμπληρωματικότητα</a:t>
            </a:r>
            <a:r>
              <a:rPr lang="el-GR" sz="2000" dirty="0">
                <a:ea typeface="Calibri" panose="020F0502020204030204" pitchFamily="34" charset="0"/>
                <a:cs typeface="Times New Roman" panose="02020603050405020304" pitchFamily="18" charset="0"/>
              </a:rPr>
              <a:t>, δηλαδή ο κυματικός  και η σωματιδιακός χαρακτήρας  είναι και τα δυο απαραίτητα για να προσδιοριστεί η   φύση τους σύμφωνα με την κβαντική φυσική.</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Εικόνα 9">
            <a:extLst>
              <a:ext uri="{FF2B5EF4-FFF2-40B4-BE49-F238E27FC236}">
                <a16:creationId xmlns:a16="http://schemas.microsoft.com/office/drawing/2014/main" id="{3BD7F213-FF3F-CAED-0078-DA7A5FB20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128" y="2346036"/>
            <a:ext cx="4622281" cy="3886140"/>
          </a:xfrm>
          <a:prstGeom prst="rect">
            <a:avLst/>
          </a:prstGeom>
        </p:spPr>
      </p:pic>
    </p:spTree>
    <p:extLst>
      <p:ext uri="{BB962C8B-B14F-4D97-AF65-F5344CB8AC3E}">
        <p14:creationId xmlns:p14="http://schemas.microsoft.com/office/powerpoint/2010/main" val="27265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5DF3B7B-DF3A-F7F8-354D-60732CE1A3B6}"/>
                  </a:ext>
                </a:extLst>
              </p:cNvPr>
              <p:cNvSpPr txBox="1"/>
              <p:nvPr/>
            </p:nvSpPr>
            <p:spPr>
              <a:xfrm>
                <a:off x="3048000" y="1928709"/>
                <a:ext cx="6096000" cy="2761205"/>
              </a:xfrm>
              <a:prstGeom prst="rect">
                <a:avLst/>
              </a:prstGeom>
              <a:noFill/>
            </p:spPr>
            <p:txBody>
              <a:bodyPr wrap="square">
                <a:spAutoFit/>
              </a:bodyPr>
              <a:lstStyle/>
              <a:p>
                <a:pPr>
                  <a:lnSpc>
                    <a:spcPct val="107000"/>
                  </a:lnSpc>
                  <a:spcAft>
                    <a:spcPts val="800"/>
                  </a:spcAft>
                </a:pP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1</a:t>
                </a:r>
                <a:r>
                  <a:rPr lang="el-GR" sz="1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ταχύτητα ενός ηλεκτρονίου μετρήθηκε και βρέθηκε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3,3</m:t>
                    </m:r>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r>
                      <a:rPr lang="el-GR"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 η αβεβαιότητα στη μέτρηση είναι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0,020 %</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ποια είναι η αβεβαιότητα: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ορμή του ηλεκτρονίου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 θέση του ηλεκτρονίου.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Δίνονται 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ανηγμένη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σταθερά του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Planck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Planck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l-GR" sz="1800">
                        <a:effectLst/>
                        <a:latin typeface="Cambria Math" panose="02040503050406030204" pitchFamily="18" charset="0"/>
                        <a:ea typeface="Calibri" panose="020F0502020204030204" pitchFamily="34" charset="0"/>
                        <a:cs typeface="Times New Roman" panose="02020603050405020304" pitchFamily="18" charset="0"/>
                      </a:rPr>
                      <m:t>ℏ</m:t>
                    </m:r>
                    <m:r>
                      <a:rPr lang="el-GR" sz="18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J</m:t>
                    </m:r>
                    <m:r>
                      <a:rPr lang="el-GR"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η μάζα του ηλεκτρονίου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r>
                      <a:rPr lang="el-GR" sz="1800" i="1">
                        <a:effectLst/>
                        <a:latin typeface="Cambria Math" panose="02040503050406030204" pitchFamily="18" charset="0"/>
                        <a:ea typeface="Calibri" panose="020F0502020204030204" pitchFamily="34" charset="0"/>
                        <a:cs typeface="Times New Roman" panose="02020603050405020304" pitchFamily="18" charset="0"/>
                      </a:rPr>
                      <m:t>=9,0×</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−31</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1800">
                        <a:effectLst/>
                        <a:latin typeface="Cambria Math" panose="02040503050406030204" pitchFamily="18" charset="0"/>
                        <a:ea typeface="Calibri" panose="020F0502020204030204" pitchFamily="34" charset="0"/>
                        <a:cs typeface="Times New Roman" panose="02020603050405020304" pitchFamily="18" charset="0"/>
                      </a:rPr>
                      <m:t>kg</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5DF3B7B-DF3A-F7F8-354D-60732CE1A3B6}"/>
                  </a:ext>
                </a:extLst>
              </p:cNvPr>
              <p:cNvSpPr txBox="1">
                <a:spLocks noRot="1" noChangeAspect="1" noMove="1" noResize="1" noEditPoints="1" noAdjustHandles="1" noChangeArrowheads="1" noChangeShapeType="1" noTextEdit="1"/>
              </p:cNvSpPr>
              <p:nvPr/>
            </p:nvSpPr>
            <p:spPr>
              <a:xfrm>
                <a:off x="3048000" y="1928709"/>
                <a:ext cx="6096000" cy="2761205"/>
              </a:xfrm>
              <a:prstGeom prst="rect">
                <a:avLst/>
              </a:prstGeom>
              <a:blipFill>
                <a:blip r:embed="rId2"/>
                <a:stretch>
                  <a:fillRect l="-800" t="-1104"/>
                </a:stretch>
              </a:blipFill>
            </p:spPr>
            <p:txBody>
              <a:bodyPr/>
              <a:lstStyle/>
              <a:p>
                <a:r>
                  <a:rPr lang="en-GB">
                    <a:noFill/>
                  </a:rPr>
                  <a:t> </a:t>
                </a:r>
              </a:p>
            </p:txBody>
          </p:sp>
        </mc:Fallback>
      </mc:AlternateContent>
    </p:spTree>
    <p:extLst>
      <p:ext uri="{BB962C8B-B14F-4D97-AF65-F5344CB8AC3E}">
        <p14:creationId xmlns:p14="http://schemas.microsoft.com/office/powerpoint/2010/main" val="99712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9B3F6E0-BFCB-4891-82B6-0414A8B26EAF}"/>
                  </a:ext>
                </a:extLst>
              </p:cNvPr>
              <p:cNvSpPr txBox="1"/>
              <p:nvPr/>
            </p:nvSpPr>
            <p:spPr>
              <a:xfrm>
                <a:off x="696685" y="1084413"/>
                <a:ext cx="7114904" cy="4342279"/>
              </a:xfrm>
              <a:prstGeom prst="rect">
                <a:avLst/>
              </a:prstGeom>
              <a:noFill/>
            </p:spPr>
            <p:txBody>
              <a:bodyPr wrap="square">
                <a:spAutoFit/>
              </a:bodyPr>
              <a:lstStyle/>
              <a:p>
                <a:pPr>
                  <a:lnSpc>
                    <a:spcPct val="107000"/>
                  </a:lnSpc>
                  <a:spcAft>
                    <a:spcPts val="800"/>
                  </a:spcAft>
                </a:pP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l-GR" sz="1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Ηλεκτρόνια επιταχύνονται από τάση </a:t>
                </a: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𝑉</m:t>
                    </m:r>
                    <m:r>
                      <a:rPr lang="el-GR" sz="1800" i="1">
                        <a:effectLst/>
                        <a:latin typeface="Cambria Math" panose="02040503050406030204" pitchFamily="18" charset="0"/>
                        <a:ea typeface="Calibri" panose="020F0502020204030204" pitchFamily="34" charset="0"/>
                        <a:cs typeface="Times New Roman" panose="02020603050405020304" pitchFamily="18" charset="0"/>
                      </a:rPr>
                      <m:t>=0,18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mV</m:t>
                    </m:r>
                  </m:oMath>
                </a14:m>
                <a:r>
                  <a:rPr lang="el-GR"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και προσπίπτουν κάθετα σε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πέτασμα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οπή  διαμέτρου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r>
                      <a:rPr lang="el-GR" sz="1800" i="1">
                        <a:effectLst/>
                        <a:latin typeface="Cambria Math" panose="02040503050406030204" pitchFamily="18" charset="0"/>
                        <a:ea typeface="Calibri" panose="020F0502020204030204" pitchFamily="34" charset="0"/>
                        <a:cs typeface="Times New Roman" panose="02020603050405020304" pitchFamily="18" charset="0"/>
                      </a:rPr>
                      <m:t>=1,0 </m:t>
                    </m:r>
                    <m:r>
                      <m:rPr>
                        <m:sty m:val="p"/>
                      </m:rPr>
                      <a:rPr lang="el-GR" sz="1800">
                        <a:effectLst/>
                        <a:latin typeface="Cambria Math" panose="02040503050406030204" pitchFamily="18" charset="0"/>
                        <a:ea typeface="Calibri" panose="020F0502020204030204" pitchFamily="34" charset="0"/>
                        <a:cs typeface="Times New Roman" panose="02020603050405020304" pitchFamily="18" charset="0"/>
                      </a:rPr>
                      <m:t>μ</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Σε απόσταση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r>
                      <a:rPr lang="el-GR" sz="1800" i="1">
                        <a:effectLst/>
                        <a:latin typeface="Cambria Math" panose="02040503050406030204" pitchFamily="18" charset="0"/>
                        <a:ea typeface="Calibri" panose="020F0502020204030204" pitchFamily="34" charset="0"/>
                        <a:cs typeface="Times New Roman" panose="02020603050405020304" pitchFamily="18" charset="0"/>
                      </a:rPr>
                      <m:t>=0,5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m</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τοποθετείται φιλμ παράλληλο στο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πέτασμα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στο οποίο αποτυπώνονται οι αφίξεις των ηλεκτρονίων. Υπολογίστε: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ορμή των ηλεκτρονίων.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αβεβαιότητα στη γωνία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𝜃</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που εκτρέπονται τα ηλεκτρόνια από την αρχική τους κατεύθυνση.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Την διάμετρο του κύκλου που σχηματίζουν τα  αποτυπώματα των ηλεκτρονίων που φτάνουν στο φιλμ.</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Δίνονται η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ανηγμένη</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σταθερά του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Planck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Planck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l-GR" sz="1800">
                        <a:effectLst/>
                        <a:latin typeface="Cambria Math" panose="02040503050406030204" pitchFamily="18" charset="0"/>
                        <a:ea typeface="Calibri" panose="020F0502020204030204" pitchFamily="34" charset="0"/>
                        <a:cs typeface="Times New Roman" panose="02020603050405020304" pitchFamily="18" charset="0"/>
                      </a:rPr>
                      <m:t>ℏ</m:t>
                    </m:r>
                    <m:r>
                      <a:rPr lang="el-GR" sz="18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J</m:t>
                    </m:r>
                    <m:r>
                      <a:rPr lang="el-GR" sz="1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η μάζα του ηλεκτρονίου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r>
                      <a:rPr lang="el-GR" sz="1800" i="1">
                        <a:effectLst/>
                        <a:latin typeface="Cambria Math" panose="02040503050406030204" pitchFamily="18" charset="0"/>
                        <a:ea typeface="Calibri" panose="020F0502020204030204" pitchFamily="34" charset="0"/>
                        <a:cs typeface="Times New Roman" panose="02020603050405020304" pitchFamily="18" charset="0"/>
                      </a:rPr>
                      <m:t>=9,0×</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−31</m:t>
                        </m:r>
                      </m:sup>
                    </m:sSup>
                    <m:r>
                      <a:rPr lang="el-GR" sz="18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1800">
                        <a:effectLst/>
                        <a:latin typeface="Cambria Math" panose="02040503050406030204" pitchFamily="18" charset="0"/>
                        <a:ea typeface="Calibri" panose="020F0502020204030204" pitchFamily="34" charset="0"/>
                        <a:cs typeface="Times New Roman" panose="02020603050405020304" pitchFamily="18" charset="0"/>
                      </a:rPr>
                      <m:t>kg</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dirty="0">
                    <a:latin typeface="Times New Roman" panose="02020603050405020304" pitchFamily="18" charset="0"/>
                    <a:ea typeface="Times New Roman" panose="02020603050405020304" pitchFamily="18" charset="0"/>
                    <a:cs typeface="Times New Roman" panose="02020603050405020304" pitchFamily="18" charset="0"/>
                  </a:rPr>
                  <a:t>και</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e=1.6</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l-GR" i="1">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latin typeface="Cambria Math" panose="02040503050406030204" pitchFamily="18" charset="0"/>
                            <a:ea typeface="Calibri" panose="020F0502020204030204" pitchFamily="34" charset="0"/>
                            <a:cs typeface="Times New Roman" panose="02020603050405020304" pitchFamily="18" charset="0"/>
                          </a:rPr>
                        </m:ctrlPr>
                      </m:sSupPr>
                      <m:e>
                        <m:r>
                          <a:rPr lang="el-GR" i="1">
                            <a:latin typeface="Cambria Math" panose="02040503050406030204" pitchFamily="18" charset="0"/>
                            <a:ea typeface="Calibri" panose="020F0502020204030204" pitchFamily="34" charset="0"/>
                            <a:cs typeface="Times New Roman" panose="02020603050405020304" pitchFamily="18" charset="0"/>
                          </a:rPr>
                          <m:t>10</m:t>
                        </m:r>
                      </m:e>
                      <m:sup>
                        <m:r>
                          <a:rPr lang="el-GR" i="1">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19</m:t>
                        </m:r>
                      </m:sup>
                    </m:sSup>
                  </m:oMath>
                </a14:m>
                <a:r>
                  <a:rPr lang="en-GB" sz="1800" dirty="0">
                    <a:effectLst/>
                    <a:latin typeface="Calibri" panose="020F0502020204030204" pitchFamily="34" charset="0"/>
                    <a:ea typeface="Calibri" panose="020F0502020204030204" pitchFamily="34" charset="0"/>
                    <a:cs typeface="Times New Roman" panose="02020603050405020304" pitchFamily="18" charset="0"/>
                  </a:rPr>
                  <a:t>C</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9B3F6E0-BFCB-4891-82B6-0414A8B26EAF}"/>
                  </a:ext>
                </a:extLst>
              </p:cNvPr>
              <p:cNvSpPr txBox="1">
                <a:spLocks noRot="1" noChangeAspect="1" noMove="1" noResize="1" noEditPoints="1" noAdjustHandles="1" noChangeArrowheads="1" noChangeShapeType="1" noTextEdit="1"/>
              </p:cNvSpPr>
              <p:nvPr/>
            </p:nvSpPr>
            <p:spPr>
              <a:xfrm>
                <a:off x="696685" y="1084413"/>
                <a:ext cx="7114904" cy="4342279"/>
              </a:xfrm>
              <a:prstGeom prst="rect">
                <a:avLst/>
              </a:prstGeom>
              <a:blipFill>
                <a:blip r:embed="rId2"/>
                <a:stretch>
                  <a:fillRect l="-686" t="-843" r="-1371"/>
                </a:stretch>
              </a:blipFill>
            </p:spPr>
            <p:txBody>
              <a:bodyPr/>
              <a:lstStyle/>
              <a:p>
                <a:r>
                  <a:rPr lang="en-GB">
                    <a:noFill/>
                  </a:rPr>
                  <a:t> </a:t>
                </a:r>
              </a:p>
            </p:txBody>
          </p:sp>
        </mc:Fallback>
      </mc:AlternateContent>
      <p:pic>
        <p:nvPicPr>
          <p:cNvPr id="4" name="Εικόνα 3">
            <a:extLst>
              <a:ext uri="{FF2B5EF4-FFF2-40B4-BE49-F238E27FC236}">
                <a16:creationId xmlns:a16="http://schemas.microsoft.com/office/drawing/2014/main" id="{B88D1794-2E47-8322-69EC-2DFEC06F7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827" y="2046514"/>
            <a:ext cx="2950210" cy="1615440"/>
          </a:xfrm>
          <a:prstGeom prst="rect">
            <a:avLst/>
          </a:prstGeom>
          <a:ln>
            <a:solidFill>
              <a:schemeClr val="accent1"/>
            </a:solidFill>
          </a:ln>
        </p:spPr>
      </p:pic>
    </p:spTree>
    <p:extLst>
      <p:ext uri="{BB962C8B-B14F-4D97-AF65-F5344CB8AC3E}">
        <p14:creationId xmlns:p14="http://schemas.microsoft.com/office/powerpoint/2010/main" val="75299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E9F142-CA81-32CC-5432-8F08AF06E3E6}"/>
                  </a:ext>
                </a:extLst>
              </p:cNvPr>
              <p:cNvSpPr txBox="1"/>
              <p:nvPr/>
            </p:nvSpPr>
            <p:spPr>
              <a:xfrm>
                <a:off x="3048000" y="2345956"/>
                <a:ext cx="6096000" cy="2449388"/>
              </a:xfrm>
              <a:prstGeom prst="rect">
                <a:avLst/>
              </a:prstGeom>
              <a:noFill/>
            </p:spPr>
            <p:txBody>
              <a:bodyPr wrap="square">
                <a:spAutoFit/>
              </a:bodyPr>
              <a:lstStyle/>
              <a:p>
                <a:pPr lvl="0">
                  <a:lnSpc>
                    <a:spcPct val="107000"/>
                  </a:lnSpc>
                </a:pP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l-GR" sz="1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Δύο σώματα με μάζες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𝑚</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έχουν ίσες ταχύτητες με αβεβαιότητα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𝛼</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3</m:t>
                    </m:r>
                    <m:r>
                      <a:rPr lang="el-GR" sz="1800" i="1">
                        <a:effectLst/>
                        <a:latin typeface="Cambria Math" panose="02040503050406030204" pitchFamily="18" charset="0"/>
                        <a:ea typeface="Calibri" panose="020F0502020204030204" pitchFamily="34" charset="0"/>
                        <a:cs typeface="Times New Roman" panose="02020603050405020304" pitchFamily="18" charset="0"/>
                      </a:rPr>
                      <m:t>𝛼</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αντίστοιχα. Τότε η ελάχιστη αβεβαιότητα στη θέση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πρώτου και δεύτερου σώματος αντίστοιχα έχουν λόγο:</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1/6</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AE9F142-CA81-32CC-5432-8F08AF06E3E6}"/>
                  </a:ext>
                </a:extLst>
              </p:cNvPr>
              <p:cNvSpPr txBox="1">
                <a:spLocks noRot="1" noChangeAspect="1" noMove="1" noResize="1" noEditPoints="1" noAdjustHandles="1" noChangeArrowheads="1" noChangeShapeType="1" noTextEdit="1"/>
              </p:cNvSpPr>
              <p:nvPr/>
            </p:nvSpPr>
            <p:spPr>
              <a:xfrm>
                <a:off x="3048000" y="2345956"/>
                <a:ext cx="6096000" cy="2449388"/>
              </a:xfrm>
              <a:prstGeom prst="rect">
                <a:avLst/>
              </a:prstGeom>
              <a:blipFill>
                <a:blip r:embed="rId2"/>
                <a:stretch>
                  <a:fillRect l="-800" t="-1493" b="-2239"/>
                </a:stretch>
              </a:blipFill>
            </p:spPr>
            <p:txBody>
              <a:bodyPr/>
              <a:lstStyle/>
              <a:p>
                <a:r>
                  <a:rPr lang="en-GB">
                    <a:noFill/>
                  </a:rPr>
                  <a:t> </a:t>
                </a:r>
              </a:p>
            </p:txBody>
          </p:sp>
        </mc:Fallback>
      </mc:AlternateContent>
    </p:spTree>
    <p:extLst>
      <p:ext uri="{BB962C8B-B14F-4D97-AF65-F5344CB8AC3E}">
        <p14:creationId xmlns:p14="http://schemas.microsoft.com/office/powerpoint/2010/main" val="153882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4E2FD2-1F9F-B48B-73AC-514C25618442}"/>
                  </a:ext>
                </a:extLst>
              </p:cNvPr>
              <p:cNvSpPr txBox="1"/>
              <p:nvPr/>
            </p:nvSpPr>
            <p:spPr>
              <a:xfrm>
                <a:off x="3048000" y="2354665"/>
                <a:ext cx="6096000" cy="2745752"/>
              </a:xfrm>
              <a:prstGeom prst="rect">
                <a:avLst/>
              </a:prstGeom>
              <a:noFill/>
            </p:spPr>
            <p:txBody>
              <a:bodyPr wrap="square">
                <a:spAutoFit/>
              </a:bodyPr>
              <a:lstStyle/>
              <a:p>
                <a:pPr>
                  <a:lnSpc>
                    <a:spcPct val="107000"/>
                  </a:lnSpc>
                </a:pP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l-GR" sz="1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Για δύο ηλεκτρόνια με ορμές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αντίστοιχα, τα ποσοστά  αβεβαιότητας της ορμή τους ίσα μεταξύ τους. Τότε ο λόγος της ελάχιστης αβεβαιότητας της θέσης του πρώτου ηλεκτρονίου ως προς το δεύτερο είναι: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1/2</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E4E2FD2-1F9F-B48B-73AC-514C25618442}"/>
                  </a:ext>
                </a:extLst>
              </p:cNvPr>
              <p:cNvSpPr txBox="1">
                <a:spLocks noRot="1" noChangeAspect="1" noMove="1" noResize="1" noEditPoints="1" noAdjustHandles="1" noChangeArrowheads="1" noChangeShapeType="1" noTextEdit="1"/>
              </p:cNvSpPr>
              <p:nvPr/>
            </p:nvSpPr>
            <p:spPr>
              <a:xfrm>
                <a:off x="3048000" y="2354665"/>
                <a:ext cx="6096000" cy="2745752"/>
              </a:xfrm>
              <a:prstGeom prst="rect">
                <a:avLst/>
              </a:prstGeom>
              <a:blipFill>
                <a:blip r:embed="rId2"/>
                <a:stretch>
                  <a:fillRect l="-800" t="-1109" b="-1774"/>
                </a:stretch>
              </a:blipFill>
            </p:spPr>
            <p:txBody>
              <a:bodyPr/>
              <a:lstStyle/>
              <a:p>
                <a:r>
                  <a:rPr lang="en-GB">
                    <a:noFill/>
                  </a:rPr>
                  <a:t> </a:t>
                </a:r>
              </a:p>
            </p:txBody>
          </p:sp>
        </mc:Fallback>
      </mc:AlternateContent>
    </p:spTree>
    <p:extLst>
      <p:ext uri="{BB962C8B-B14F-4D97-AF65-F5344CB8AC3E}">
        <p14:creationId xmlns:p14="http://schemas.microsoft.com/office/powerpoint/2010/main" val="329043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pPr>
              <a:lnSpc>
                <a:spcPct val="150000"/>
              </a:lnSpc>
            </a:pPr>
            <a:r>
              <a:rPr lang="el-GR" b="1" i="1" dirty="0">
                <a:solidFill>
                  <a:srgbClr val="FF0000"/>
                </a:solidFill>
                <a:latin typeface="Calibri" panose="020F0502020204030204" pitchFamily="34" charset="0"/>
                <a:cs typeface="Calibri" panose="020F0502020204030204" pitchFamily="34" charset="0"/>
              </a:rPr>
              <a:t>Η αρχή της αβεβαιότητας του </a:t>
            </a:r>
            <a:r>
              <a:rPr lang="en-US" b="1" i="1" dirty="0">
                <a:solidFill>
                  <a:srgbClr val="FF0000"/>
                </a:solidFill>
                <a:latin typeface="Calibri" panose="020F0502020204030204" pitchFamily="34" charset="0"/>
                <a:cs typeface="Calibri" panose="020F0502020204030204" pitchFamily="34" charset="0"/>
              </a:rPr>
              <a:t>Heisenberg</a:t>
            </a:r>
            <a:r>
              <a:rPr lang="el-GR" b="1" i="1" dirty="0">
                <a:solidFill>
                  <a:srgbClr val="FF0000"/>
                </a:solidFill>
                <a:latin typeface="Calibri" panose="020F0502020204030204" pitchFamily="34" charset="0"/>
                <a:cs typeface="Calibri" panose="020F0502020204030204" pitchFamily="34" charset="0"/>
              </a:rPr>
              <a:t>. </a:t>
            </a:r>
            <a:r>
              <a:rPr lang="el-GR" sz="2700" b="1" i="1" dirty="0">
                <a:solidFill>
                  <a:srgbClr val="002060"/>
                </a:solidFill>
                <a:latin typeface="Calibri" panose="020F0502020204030204" pitchFamily="34" charset="0"/>
                <a:cs typeface="Calibri" panose="020F0502020204030204" pitchFamily="34" charset="0"/>
              </a:rPr>
              <a:t>Έναυσμα ενδιαφέροντος, υποθέσεις. </a:t>
            </a:r>
            <a:endParaRPr lang="el-GR" dirty="0">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527686" y="2022550"/>
            <a:ext cx="5568314" cy="3685524"/>
          </a:xfrm>
          <a:prstGeom prst="rect">
            <a:avLst/>
          </a:prstGeom>
          <a:ln w="28575">
            <a:solidFill>
              <a:schemeClr val="bg1"/>
            </a:solid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1000"/>
              </a:spcBef>
              <a:spcAft>
                <a:spcPts val="800"/>
              </a:spcAft>
              <a:buClrTx/>
              <a:buSzTx/>
              <a:buFont typeface="+mj-lt"/>
              <a:buAutoNum type="arabicPeriod"/>
              <a:tabLst/>
              <a:defRPr/>
            </a:pPr>
            <a:r>
              <a:rPr lang="el-GR" sz="2000" dirty="0">
                <a:solidFill>
                  <a:prstClr val="black"/>
                </a:solidFill>
                <a:ea typeface="Calibri" panose="020F0502020204030204" pitchFamily="34" charset="0"/>
                <a:cs typeface="Times New Roman" panose="02020603050405020304" pitchFamily="18" charset="0"/>
              </a:rPr>
              <a:t>Το φως ως κύμα εκτρέπεται της ευθύγραμμης διάδοσης(περίθλαση). Το ηλεκτρόνιο σε αντίστοιχο πείραμα θα εκτραπεί της ευθύγραμμης πορείας;</a:t>
            </a:r>
          </a:p>
          <a:p>
            <a:pPr marL="457200" marR="0" lvl="0" indent="-457200" algn="l" defTabSz="914400" rtl="0" eaLnBrk="1" fontAlgn="auto" latinLnBrk="0" hangingPunct="1">
              <a:lnSpc>
                <a:spcPct val="150000"/>
              </a:lnSpc>
              <a:spcBef>
                <a:spcPts val="1000"/>
              </a:spcBef>
              <a:spcAft>
                <a:spcPts val="800"/>
              </a:spcAft>
              <a:buClrTx/>
              <a:buSzTx/>
              <a:buFont typeface="+mj-lt"/>
              <a:buAutoNum type="arabicPeriod"/>
              <a:tabLst/>
              <a:defRPr/>
            </a:pPr>
            <a:r>
              <a:rPr lang="el-GR" sz="2000" dirty="0">
                <a:solidFill>
                  <a:prstClr val="black"/>
                </a:solidFill>
                <a:ea typeface="Calibri" panose="020F0502020204030204" pitchFamily="34" charset="0"/>
                <a:cs typeface="Times New Roman" panose="02020603050405020304" pitchFamily="18" charset="0"/>
              </a:rPr>
              <a:t>Πόση ήταν η συνιστώσα της ορμής  στον κατακόρυφο άξονα πριν την σχισμή και πόση μετά; Είναι η ίδια για όλα τα ηλεκτρόνια;</a:t>
            </a:r>
          </a:p>
          <a:p>
            <a:pPr marL="457200" marR="0" lvl="0" indent="-457200" algn="l" defTabSz="914400" rtl="0" eaLnBrk="1" fontAlgn="auto" latinLnBrk="0" hangingPunct="1">
              <a:lnSpc>
                <a:spcPct val="150000"/>
              </a:lnSpc>
              <a:spcBef>
                <a:spcPts val="1000"/>
              </a:spcBef>
              <a:spcAft>
                <a:spcPts val="800"/>
              </a:spcAft>
              <a:buClrTx/>
              <a:buSzTx/>
              <a:buFont typeface="+mj-lt"/>
              <a:buAutoNum type="arabicPeriod"/>
              <a:tabLst/>
              <a:defRPr/>
            </a:pPr>
            <a:r>
              <a:rPr lang="el-GR" sz="2000" dirty="0">
                <a:solidFill>
                  <a:prstClr val="black"/>
                </a:solidFill>
                <a:ea typeface="Calibri" panose="020F0502020204030204" pitchFamily="34" charset="0"/>
                <a:cs typeface="Times New Roman" panose="02020603050405020304" pitchFamily="18" charset="0"/>
              </a:rPr>
              <a:t>Τι θα συμβεί αν ελαττωθεί το μέγεθος της σχισμής;</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BCDD7C27-079E-CB72-8A6A-536F9FBF7E82}"/>
              </a:ext>
            </a:extLst>
          </p:cNvPr>
          <p:cNvPicPr>
            <a:picLocks noChangeAspect="1"/>
          </p:cNvPicPr>
          <p:nvPr/>
        </p:nvPicPr>
        <p:blipFill rotWithShape="1">
          <a:blip r:embed="rId4">
            <a:extLst>
              <a:ext uri="{28A0092B-C50C-407E-A947-70E740481C1C}">
                <a14:useLocalDpi xmlns:a14="http://schemas.microsoft.com/office/drawing/2010/main" val="0"/>
              </a:ext>
            </a:extLst>
          </a:blip>
          <a:srcRect b="8460"/>
          <a:stretch/>
        </p:blipFill>
        <p:spPr>
          <a:xfrm>
            <a:off x="6880489" y="2366796"/>
            <a:ext cx="4210756" cy="2721279"/>
          </a:xfrm>
          <a:prstGeom prst="rect">
            <a:avLst/>
          </a:prstGeom>
        </p:spPr>
      </p:pic>
      <p:pic>
        <p:nvPicPr>
          <p:cNvPr id="8" name="Picture 4">
            <a:extLst>
              <a:ext uri="{FF2B5EF4-FFF2-40B4-BE49-F238E27FC236}">
                <a16:creationId xmlns:a16="http://schemas.microsoft.com/office/drawing/2014/main" id="{2D340F4E-C0D8-FB3D-72EB-F32C28173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3648" y="136526"/>
            <a:ext cx="1344051" cy="21321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7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0866BB-F04D-53C0-412C-B75F84B4C307}"/>
                  </a:ext>
                </a:extLst>
              </p:cNvPr>
              <p:cNvSpPr txBox="1"/>
              <p:nvPr/>
            </p:nvSpPr>
            <p:spPr>
              <a:xfrm>
                <a:off x="3048000" y="1975041"/>
                <a:ext cx="6096000" cy="3014864"/>
              </a:xfrm>
              <a:prstGeom prst="rect">
                <a:avLst/>
              </a:prstGeom>
              <a:noFill/>
            </p:spPr>
            <p:txBody>
              <a:bodyPr wrap="square">
                <a:spAutoFit/>
              </a:bodyPr>
              <a:lstStyle/>
              <a:p>
                <a:pPr>
                  <a:lnSpc>
                    <a:spcPct val="107000"/>
                  </a:lnSpc>
                  <a:spcAft>
                    <a:spcPts val="800"/>
                  </a:spcAft>
                </a:pP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5</a:t>
                </a:r>
                <a:r>
                  <a:rPr lang="el-GR" sz="1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Όταν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ένα διεγερμένο άτομο μεταβαίνει σε σταθερή κατάσταση μικρότερης ενέργειας, εκπέμπεται φωτόνιο συχνότητας: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𝑒</m:t>
                              </m:r>
                            </m:sub>
                          </m:sSub>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num>
                        <m:den>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h</m:t>
                          </m:r>
                        </m:den>
                      </m:f>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Όπου </a:t>
                </a:r>
                <a14:m>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baseline="-25000">
                            <a:effectLst/>
                            <a:latin typeface="Cambria Math" panose="02040503050406030204" pitchFamily="18" charset="0"/>
                            <a:ea typeface="Times New Roman" panose="02020603050405020304" pitchFamily="18" charset="0"/>
                            <a:cs typeface="Times New Roman" panose="02020603050405020304" pitchFamily="18" charset="0"/>
                          </a:rPr>
                          <m:t>𝑒</m:t>
                        </m:r>
                      </m:sub>
                    </m:sSub>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η ενέργεια της διεγερμένης κατάστασης και </a:t>
                </a:r>
                <a14:m>
                  <m:oMath xmlns:m="http://schemas.openxmlformats.org/officeDocument/2006/math">
                    <m:sSub>
                      <m:sSub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baseline="-25000">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η ενέργεια της βασικής κατάστασης. Αν ο μέσος χρόνος ζωής της διεγερμένης κατάστασης είναι </a:t>
                </a:r>
                <a14:m>
                  <m:oMath xmlns:m="http://schemas.openxmlformats.org/officeDocument/2006/math">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𝜏</m:t>
                    </m:r>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l-GR" sz="1800" i="1" baseline="30000">
                            <a:effectLst/>
                            <a:latin typeface="Cambria Math" panose="02040503050406030204" pitchFamily="18" charset="0"/>
                            <a:ea typeface="Times New Roman" panose="02020603050405020304" pitchFamily="18" charset="0"/>
                            <a:cs typeface="Times New Roman" panose="02020603050405020304" pitchFamily="18" charset="0"/>
                          </a:rPr>
                          <m:t>−8</m:t>
                        </m:r>
                      </m:sup>
                    </m:sSup>
                    <m:r>
                      <a:rPr lang="el-GR" sz="1800" i="1" baseline="300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s</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υπολογίστε το εύρος των συχνοτήτων των εκπεμπόμενων φωτονίων.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0866BB-F04D-53C0-412C-B75F84B4C307}"/>
                  </a:ext>
                </a:extLst>
              </p:cNvPr>
              <p:cNvSpPr txBox="1">
                <a:spLocks noRot="1" noChangeAspect="1" noMove="1" noResize="1" noEditPoints="1" noAdjustHandles="1" noChangeArrowheads="1" noChangeShapeType="1" noTextEdit="1"/>
              </p:cNvSpPr>
              <p:nvPr/>
            </p:nvSpPr>
            <p:spPr>
              <a:xfrm>
                <a:off x="3048000" y="1975041"/>
                <a:ext cx="6096000" cy="3014864"/>
              </a:xfrm>
              <a:prstGeom prst="rect">
                <a:avLst/>
              </a:prstGeom>
              <a:blipFill>
                <a:blip r:embed="rId2"/>
                <a:stretch>
                  <a:fillRect l="-800" t="-1212" b="-2020"/>
                </a:stretch>
              </a:blipFill>
            </p:spPr>
            <p:txBody>
              <a:bodyPr/>
              <a:lstStyle/>
              <a:p>
                <a:r>
                  <a:rPr lang="en-GB">
                    <a:noFill/>
                  </a:rPr>
                  <a:t> </a:t>
                </a:r>
              </a:p>
            </p:txBody>
          </p:sp>
        </mc:Fallback>
      </mc:AlternateContent>
    </p:spTree>
    <p:extLst>
      <p:ext uri="{BB962C8B-B14F-4D97-AF65-F5344CB8AC3E}">
        <p14:creationId xmlns:p14="http://schemas.microsoft.com/office/powerpoint/2010/main" val="366542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CCB75A8-6FA3-0B4B-44B1-401DEDDBE2FD}"/>
                  </a:ext>
                </a:extLst>
              </p:cNvPr>
              <p:cNvSpPr txBox="1"/>
              <p:nvPr/>
            </p:nvSpPr>
            <p:spPr>
              <a:xfrm>
                <a:off x="3048000" y="1562845"/>
                <a:ext cx="6096000" cy="4033027"/>
              </a:xfrm>
              <a:prstGeom prst="rect">
                <a:avLst/>
              </a:prstGeom>
              <a:noFill/>
            </p:spPr>
            <p:txBody>
              <a:bodyPr wrap="square">
                <a:spAutoFit/>
              </a:bodyPr>
              <a:lstStyle/>
              <a:p>
                <a:pPr lvl="0">
                  <a:lnSpc>
                    <a:spcPct val="107000"/>
                  </a:lnSpc>
                </a:pPr>
                <a:r>
                  <a:rPr lang="el-G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Παράδειγμα 6</a:t>
                </a:r>
                <a:r>
                  <a:rPr lang="el-GR"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ο  </a:t>
                </a:r>
              </a:p>
              <a:p>
                <a:pPr lvl="0">
                  <a:lnSpc>
                    <a:spcPct val="107000"/>
                  </a:lnSpc>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Ηλεκτρόνια επιταχύνονται από τάση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κινούμενα οριζόντια διέρχονται από σχισμή κατακόρυφου πετάματος μικρού πλάτους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ελάχιστη αβεβαιότητα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γωνίας  εκτροπής από την αρχική τους διεύθυνση είναι μικρή ώστε να ισχύει </a:t>
                </a:r>
                <a14:m>
                  <m:oMath xmlns:m="http://schemas.openxmlformats.org/officeDocument/2006/math">
                    <m:func>
                      <m:func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l-GR" sz="1800">
                            <a:effectLst/>
                            <a:latin typeface="Cambria Math" panose="02040503050406030204" pitchFamily="18" charset="0"/>
                            <a:ea typeface="Calibri" panose="020F0502020204030204" pitchFamily="34" charset="0"/>
                            <a:cs typeface="Times New Roman" panose="02020603050405020304" pitchFamily="18" charset="0"/>
                          </a:rPr>
                          <m:t>ημ</m:t>
                        </m:r>
                      </m:fName>
                      <m:e>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e>
                    </m:fun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Αν επαναλάβουμε το πείραμα με τάση τετραπλάσιας τιμής, για να έχουμε την ίδια ελάχιστη αβεβαιότητα στη γωνία εκτροπής το πλάτος της σχισμής θα πρέπει να είναι: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/4</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Επιλέξτε τη σωστή πρόταση. Δικαιολογήστε την επιλογή σας.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CCB75A8-6FA3-0B4B-44B1-401DEDDBE2FD}"/>
                  </a:ext>
                </a:extLst>
              </p:cNvPr>
              <p:cNvSpPr txBox="1">
                <a:spLocks noRot="1" noChangeAspect="1" noMove="1" noResize="1" noEditPoints="1" noAdjustHandles="1" noChangeArrowheads="1" noChangeShapeType="1" noTextEdit="1"/>
              </p:cNvSpPr>
              <p:nvPr/>
            </p:nvSpPr>
            <p:spPr>
              <a:xfrm>
                <a:off x="3048000" y="1562845"/>
                <a:ext cx="6096000" cy="4033027"/>
              </a:xfrm>
              <a:prstGeom prst="rect">
                <a:avLst/>
              </a:prstGeom>
              <a:blipFill>
                <a:blip r:embed="rId2"/>
                <a:stretch>
                  <a:fillRect l="-800" t="-755" r="-700" b="-1360"/>
                </a:stretch>
              </a:blipFill>
            </p:spPr>
            <p:txBody>
              <a:bodyPr/>
              <a:lstStyle/>
              <a:p>
                <a:r>
                  <a:rPr lang="en-GB">
                    <a:noFill/>
                  </a:rPr>
                  <a:t> </a:t>
                </a:r>
              </a:p>
            </p:txBody>
          </p:sp>
        </mc:Fallback>
      </mc:AlternateContent>
    </p:spTree>
    <p:extLst>
      <p:ext uri="{BB962C8B-B14F-4D97-AF65-F5344CB8AC3E}">
        <p14:creationId xmlns:p14="http://schemas.microsoft.com/office/powerpoint/2010/main" val="148161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3108DB-2DA2-1AC8-D0B7-17D124431123}"/>
                  </a:ext>
                </a:extLst>
              </p:cNvPr>
              <p:cNvSpPr txBox="1"/>
              <p:nvPr/>
            </p:nvSpPr>
            <p:spPr>
              <a:xfrm>
                <a:off x="3048000" y="2155572"/>
                <a:ext cx="6096000" cy="2847574"/>
              </a:xfrm>
              <a:prstGeom prst="rect">
                <a:avLst/>
              </a:prstGeom>
              <a:noFill/>
            </p:spPr>
            <p:txBody>
              <a:bodyPr wrap="square">
                <a:spAutoFit/>
              </a:bodyPr>
              <a:lstStyle/>
              <a:p>
                <a:pPr lvl="0">
                  <a:lnSpc>
                    <a:spcPct val="107000"/>
                  </a:lnSpc>
                </a:pPr>
                <a:r>
                  <a:rPr lang="el-G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Παράδειγμα 7</a:t>
                </a:r>
                <a:r>
                  <a:rPr lang="el-GR"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ο</a:t>
                </a:r>
              </a:p>
              <a:p>
                <a:pPr lvl="0">
                  <a:lnSpc>
                    <a:spcPct val="107000"/>
                  </a:lnSpc>
                </a:pPr>
                <a:r>
                  <a:rPr lang="el-GR"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Ένα σώμα έχει ορμή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απροσδιοριστία στην ορμή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𝑛𝑝</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όπου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θετικός ακέραιος. Αν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είναι το μήκος κύματος κατά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 Broglie</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του σώματος, τότε η ελάχιστη απροσδιοριστία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στην θέση είναι: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Επιλέξτε τη σωστή πρόταση. Δικαιολογήστε την επιλογή σας.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03108DB-2DA2-1AC8-D0B7-17D124431123}"/>
                  </a:ext>
                </a:extLst>
              </p:cNvPr>
              <p:cNvSpPr txBox="1">
                <a:spLocks noRot="1" noChangeAspect="1" noMove="1" noResize="1" noEditPoints="1" noAdjustHandles="1" noChangeArrowheads="1" noChangeShapeType="1" noTextEdit="1"/>
              </p:cNvSpPr>
              <p:nvPr/>
            </p:nvSpPr>
            <p:spPr>
              <a:xfrm>
                <a:off x="3048000" y="2155572"/>
                <a:ext cx="6096000" cy="2847574"/>
              </a:xfrm>
              <a:prstGeom prst="rect">
                <a:avLst/>
              </a:prstGeom>
              <a:blipFill>
                <a:blip r:embed="rId2"/>
                <a:stretch>
                  <a:fillRect l="-800" t="-1285" r="-1100" b="-2355"/>
                </a:stretch>
              </a:blipFill>
            </p:spPr>
            <p:txBody>
              <a:bodyPr/>
              <a:lstStyle/>
              <a:p>
                <a:r>
                  <a:rPr lang="en-GB">
                    <a:noFill/>
                  </a:rPr>
                  <a:t> </a:t>
                </a:r>
              </a:p>
            </p:txBody>
          </p:sp>
        </mc:Fallback>
      </mc:AlternateContent>
    </p:spTree>
    <p:extLst>
      <p:ext uri="{BB962C8B-B14F-4D97-AF65-F5344CB8AC3E}">
        <p14:creationId xmlns:p14="http://schemas.microsoft.com/office/powerpoint/2010/main" val="209108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1D93A42-F9BC-FDA4-88F8-FEF79FE47169}"/>
                  </a:ext>
                </a:extLst>
              </p:cNvPr>
              <p:cNvSpPr txBox="1"/>
              <p:nvPr/>
            </p:nvSpPr>
            <p:spPr>
              <a:xfrm>
                <a:off x="3048000" y="1761938"/>
                <a:ext cx="6096000" cy="3634841"/>
              </a:xfrm>
              <a:prstGeom prst="rect">
                <a:avLst/>
              </a:prstGeom>
              <a:noFill/>
            </p:spPr>
            <p:txBody>
              <a:bodyPr wrap="square">
                <a:spAutoFit/>
              </a:bodyPr>
              <a:lstStyle/>
              <a:p>
                <a:pPr lvl="0">
                  <a:lnSpc>
                    <a:spcPct val="107000"/>
                  </a:lnSpc>
                </a:pPr>
                <a:r>
                  <a:rPr lang="el-G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Παράδειγμα 8</a:t>
                </a:r>
                <a:r>
                  <a:rPr lang="el-GR" b="1"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ο</a:t>
                </a:r>
                <a:endParaRPr lang="el-GR"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Ηλεκτρόνια επιταχύνονται από τάση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𝑉</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και κινούμενα οριζόντια διέρχονται από σχισμή κατακόρυφου πετάματος μικρού πλάτους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𝑑</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Η ελάχιστη αβεβαιότητα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της γωνίας  εκτροπής, από την αρχική τους διεύθυνση, είναι μικρή ώστε να ισχύει </a:t>
                </a:r>
                <a14:m>
                  <m:oMath xmlns:m="http://schemas.openxmlformats.org/officeDocument/2006/math">
                    <m:func>
                      <m:func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l-GR" sz="1800">
                            <a:effectLst/>
                            <a:latin typeface="Cambria Math" panose="02040503050406030204" pitchFamily="18" charset="0"/>
                            <a:ea typeface="Calibri" panose="020F0502020204030204" pitchFamily="34" charset="0"/>
                            <a:cs typeface="Times New Roman" panose="02020603050405020304" pitchFamily="18" charset="0"/>
                          </a:rPr>
                          <m:t>ημ</m:t>
                        </m:r>
                      </m:fName>
                      <m:e>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e>
                    </m:func>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𝛥𝜃</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Αν επαναλάβουμε το πείραμα με πλάτος σχισμής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για να έχουμε την ίδια ελάχιστη αβεβαιότητα στη γωνία εκτροπής, η νέα τάση επιτάχυνσης των ηλεκτρονίων πρέπει να γίνει: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𝑉</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eriod"/>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9</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𝑉</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1D93A42-F9BC-FDA4-88F8-FEF79FE47169}"/>
                  </a:ext>
                </a:extLst>
              </p:cNvPr>
              <p:cNvSpPr txBox="1">
                <a:spLocks noRot="1" noChangeAspect="1" noMove="1" noResize="1" noEditPoints="1" noAdjustHandles="1" noChangeArrowheads="1" noChangeShapeType="1" noTextEdit="1"/>
              </p:cNvSpPr>
              <p:nvPr/>
            </p:nvSpPr>
            <p:spPr>
              <a:xfrm>
                <a:off x="3048000" y="1761938"/>
                <a:ext cx="6096000" cy="3634841"/>
              </a:xfrm>
              <a:prstGeom prst="rect">
                <a:avLst/>
              </a:prstGeom>
              <a:blipFill>
                <a:blip r:embed="rId2"/>
                <a:stretch>
                  <a:fillRect l="-800" t="-839" r="-700" b="-1342"/>
                </a:stretch>
              </a:blipFill>
            </p:spPr>
            <p:txBody>
              <a:bodyPr/>
              <a:lstStyle/>
              <a:p>
                <a:r>
                  <a:rPr lang="en-GB">
                    <a:noFill/>
                  </a:rPr>
                  <a:t> </a:t>
                </a:r>
              </a:p>
            </p:txBody>
          </p:sp>
        </mc:Fallback>
      </mc:AlternateContent>
    </p:spTree>
    <p:extLst>
      <p:ext uri="{BB962C8B-B14F-4D97-AF65-F5344CB8AC3E}">
        <p14:creationId xmlns:p14="http://schemas.microsoft.com/office/powerpoint/2010/main" val="159668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8FEF7-0281-944F-A1B1-40F577EA5540}"/>
              </a:ext>
            </a:extLst>
          </p:cNvPr>
          <p:cNvSpPr txBox="1"/>
          <p:nvPr/>
        </p:nvSpPr>
        <p:spPr>
          <a:xfrm>
            <a:off x="3048838" y="1416223"/>
            <a:ext cx="6094324" cy="3178178"/>
          </a:xfrm>
          <a:prstGeom prst="rect">
            <a:avLst/>
          </a:prstGeom>
          <a:noFill/>
        </p:spPr>
        <p:txBody>
          <a:bodyPr wrap="square">
            <a:spAutoFit/>
          </a:bodyPr>
          <a:lstStyle/>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solidFill>
                  <a:srgbClr val="FF0000"/>
                </a:solidFill>
                <a:effectLst/>
                <a:ea typeface="Times New Roman" panose="02020603050405020304" pitchFamily="18" charset="0"/>
                <a:cs typeface="Times New Roman" panose="02020603050405020304" pitchFamily="18" charset="0"/>
              </a:rPr>
              <a:t>ΠΗΓΗ</a:t>
            </a:r>
          </a:p>
          <a:p>
            <a:pPr marL="285750" indent="-285750" algn="just">
              <a:lnSpc>
                <a:spcPct val="107000"/>
              </a:lnSpc>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ΣΤΟΙΧΕΙΑ ΚΒΑΝΤΟΜΗΧΑΝΙΚΗΣ </a:t>
            </a:r>
            <a:r>
              <a:rPr lang="el-GR" sz="1800" b="1" dirty="0" err="1">
                <a:solidFill>
                  <a:srgbClr val="0070C0"/>
                </a:solidFill>
                <a:effectLst/>
                <a:ea typeface="Times New Roman" panose="02020603050405020304" pitchFamily="18" charset="0"/>
                <a:cs typeface="Times New Roman" panose="02020603050405020304" pitchFamily="18" charset="0"/>
              </a:rPr>
              <a:t>Γ΄Γενικού</a:t>
            </a:r>
            <a:r>
              <a:rPr lang="el-GR" sz="1800" b="1" dirty="0">
                <a:solidFill>
                  <a:srgbClr val="0070C0"/>
                </a:solidFill>
                <a:effectLst/>
                <a:ea typeface="Times New Roman" panose="02020603050405020304" pitchFamily="18" charset="0"/>
                <a:cs typeface="Times New Roman" panose="02020603050405020304" pitchFamily="18" charset="0"/>
              </a:rPr>
              <a:t> Λυκείου </a:t>
            </a:r>
            <a:endParaRPr lang="en-GB" sz="1800" dirty="0">
              <a:solidFill>
                <a:srgbClr val="0070C0"/>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ΠΡΟΣΑΝΑΤΟΛΙΣΜΟΣ ΘΕΤΙΚΩΝ ΕΠΙΣΤΗΜΩΝ </a:t>
            </a:r>
            <a:endParaRPr lang="en-GB" sz="1800" dirty="0">
              <a:solidFill>
                <a:srgbClr val="0070C0"/>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                              ΝΙΚΟΣ  ΔΙΑΜΑΝΤΗΣ</a:t>
            </a:r>
          </a:p>
          <a:p>
            <a:r>
              <a:rPr lang="el-GR" dirty="0">
                <a:solidFill>
                  <a:schemeClr val="bg1"/>
                </a:solidFill>
                <a:latin typeface="Times New Roman" panose="02020603050405020304" pitchFamily="18" charset="0"/>
                <a:cs typeface="Times New Roman" panose="02020603050405020304" pitchFamily="18" charset="0"/>
              </a:rPr>
              <a:t>Νικόλαος Γ. Διαμαντής</a:t>
            </a:r>
          </a:p>
          <a:p>
            <a:r>
              <a:rPr lang="el-GR" b="1" dirty="0">
                <a:solidFill>
                  <a:srgbClr val="0070C0"/>
                </a:solidFill>
                <a:latin typeface="Times New Roman" panose="02020603050405020304" pitchFamily="18" charset="0"/>
                <a:cs typeface="Times New Roman" panose="02020603050405020304" pitchFamily="18" charset="0"/>
              </a:rPr>
              <a:t>ΣΕΕ των ΠΕ04 του ΠΕΚΕΣ Θεσσαλίας</a:t>
            </a:r>
          </a:p>
          <a:p>
            <a:r>
              <a:rPr lang="el-GR" dirty="0">
                <a:solidFill>
                  <a:srgbClr val="0070C0"/>
                </a:solidFill>
                <a:latin typeface="Times New Roman" panose="02020603050405020304" pitchFamily="18" charset="0"/>
                <a:cs typeface="Times New Roman" panose="02020603050405020304" pitchFamily="18" charset="0"/>
              </a:rPr>
              <a:t>Νικόλαος Γ. Διαμαντής</a:t>
            </a:r>
          </a:p>
          <a:p>
            <a:r>
              <a:rPr lang="el-GR" dirty="0">
                <a:solidFill>
                  <a:srgbClr val="0070C0"/>
                </a:solidFill>
                <a:latin typeface="Times New Roman" panose="02020603050405020304" pitchFamily="18" charset="0"/>
                <a:cs typeface="Times New Roman" panose="02020603050405020304" pitchFamily="18" charset="0"/>
              </a:rPr>
              <a:t>       ΣΕΕ των ΠΕ04 του ΠΕΚΕΣ Θεσσαλίας</a:t>
            </a:r>
            <a:r>
              <a:rPr lang="el-GR" b="1" dirty="0">
                <a:solidFill>
                  <a:srgbClr val="0070C0"/>
                </a:solidFill>
                <a:latin typeface="Times New Roman" panose="02020603050405020304" pitchFamily="18" charset="0"/>
                <a:cs typeface="Times New Roman" panose="02020603050405020304" pitchFamily="18" charset="0"/>
              </a:rPr>
              <a:t>.</a:t>
            </a: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1800" b="1"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9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pPr>
              <a:lnSpc>
                <a:spcPct val="150000"/>
              </a:lnSpc>
            </a:pPr>
            <a:r>
              <a:rPr lang="el-GR" b="1" i="1" dirty="0">
                <a:solidFill>
                  <a:srgbClr val="FF0000"/>
                </a:solidFill>
                <a:latin typeface="+mn-lt"/>
                <a:cs typeface="Times New Roman" panose="02020603050405020304" pitchFamily="18" charset="0"/>
              </a:rPr>
              <a:t>Η αρχή της αβεβαιότητας του </a:t>
            </a:r>
            <a:r>
              <a:rPr lang="en-US" b="1" i="1" dirty="0">
                <a:solidFill>
                  <a:srgbClr val="FF0000"/>
                </a:solidFill>
                <a:latin typeface="+mn-lt"/>
                <a:cs typeface="Times New Roman" panose="02020603050405020304" pitchFamily="18" charset="0"/>
              </a:rPr>
              <a:t>Heisenberg</a:t>
            </a:r>
            <a:r>
              <a:rPr lang="el-GR" b="1" i="1" dirty="0">
                <a:solidFill>
                  <a:srgbClr val="FF0000"/>
                </a:solidFill>
                <a:latin typeface="+mn-lt"/>
                <a:cs typeface="Times New Roman" panose="02020603050405020304" pitchFamily="18" charset="0"/>
              </a:rPr>
              <a:t>. </a:t>
            </a:r>
            <a:r>
              <a:rPr lang="en-US" sz="2700" b="1" i="1" dirty="0">
                <a:solidFill>
                  <a:srgbClr val="002060"/>
                </a:solidFill>
                <a:latin typeface="+mn-lt"/>
                <a:cs typeface="Times New Roman" panose="02020603050405020304" pitchFamily="18" charset="0"/>
              </a:rPr>
              <a:t>1</a:t>
            </a:r>
            <a:r>
              <a:rPr lang="el-GR" sz="2700" b="1" i="1" baseline="30000" dirty="0">
                <a:solidFill>
                  <a:srgbClr val="002060"/>
                </a:solidFill>
                <a:latin typeface="+mn-lt"/>
                <a:cs typeface="Times New Roman" panose="02020603050405020304" pitchFamily="18" charset="0"/>
              </a:rPr>
              <a:t>ο</a:t>
            </a:r>
            <a:r>
              <a:rPr lang="el-GR" sz="2700" b="1" i="1" dirty="0">
                <a:solidFill>
                  <a:srgbClr val="002060"/>
                </a:solidFill>
                <a:latin typeface="+mn-lt"/>
                <a:cs typeface="Times New Roman" panose="02020603050405020304" pitchFamily="18" charset="0"/>
              </a:rPr>
              <a:t> Ιδεατό Πείραμα(</a:t>
            </a:r>
            <a:r>
              <a:rPr lang="en-US" sz="2700" b="1" i="1" dirty="0" err="1">
                <a:solidFill>
                  <a:srgbClr val="002060"/>
                </a:solidFill>
                <a:latin typeface="+mn-lt"/>
                <a:cs typeface="Times New Roman" panose="02020603050405020304" pitchFamily="18" charset="0"/>
              </a:rPr>
              <a:t>gedanken</a:t>
            </a:r>
            <a:r>
              <a:rPr lang="en-US" sz="2700" b="1" i="1" dirty="0">
                <a:solidFill>
                  <a:srgbClr val="002060"/>
                </a:solidFill>
                <a:latin typeface="+mn-lt"/>
                <a:cs typeface="Times New Roman" panose="02020603050405020304" pitchFamily="18" charset="0"/>
              </a:rPr>
              <a:t> experiment)</a:t>
            </a:r>
            <a:endParaRPr lang="el-GR" dirty="0">
              <a:latin typeface="+mn-lt"/>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 name="Εικόνα 14">
            <a:hlinkClick r:id="rId2" action="ppaction://hlinksldjump"/>
            <a:extLst>
              <a:ext uri="{FF2B5EF4-FFF2-40B4-BE49-F238E27FC236}">
                <a16:creationId xmlns:a16="http://schemas.microsoft.com/office/drawing/2014/main" id="{B5FF9AB0-65A0-0FEF-980C-F99500EB49F6}"/>
              </a:ext>
            </a:extLst>
          </p:cNvPr>
          <p:cNvPicPr>
            <a:picLocks noChangeAspect="1"/>
          </p:cNvPicPr>
          <p:nvPr/>
        </p:nvPicPr>
        <p:blipFill>
          <a:blip r:embed="rId3"/>
          <a:stretch>
            <a:fillRect/>
          </a:stretch>
        </p:blipFill>
        <p:spPr>
          <a:xfrm>
            <a:off x="291812" y="33020"/>
            <a:ext cx="305492" cy="305492"/>
          </a:xfrm>
          <a:prstGeom prst="rect">
            <a:avLst/>
          </a:prstGeom>
        </p:spPr>
      </p:pic>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1126837" y="2428941"/>
                <a:ext cx="5988066" cy="2327777"/>
              </a:xfrm>
              <a:prstGeom prst="rect">
                <a:avLst/>
              </a:prstGeom>
              <a:ln w="28575">
                <a:solidFill>
                  <a:schemeClr val="bg1"/>
                </a:solid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6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Από την οπτική είναι γνωστό ότι, αν </a:t>
                </a:r>
                <a14:m>
                  <m:oMath xmlns:m="http://schemas.openxmlformats.org/officeDocument/2006/math">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6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ισχύει:   </a:t>
                </a:r>
                <a14:m>
                  <m:oMath xmlns:m="http://schemas.openxmlformats.org/officeDocument/2006/math">
                    <m:func>
                      <m:funcPr>
                        <m:ctrlP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kumimoji="0" lang="el-GR" sz="64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ημ</m:t>
                        </m:r>
                      </m:fName>
                      <m:e>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𝜃</m:t>
                        </m:r>
                      </m:e>
                    </m:func>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num>
                      <m:den>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oMath>
                </a14:m>
                <a:r>
                  <a:rPr kumimoji="0" lang="el-GR" sz="6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r>
                  <a:rPr kumimoji="0" lang="en-US" sz="6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a:t>
                </a:r>
                <a:r>
                  <a:rPr lang="el-GR" sz="6400" dirty="0">
                    <a:solidFill>
                      <a:prstClr val="black"/>
                    </a:solidFill>
                    <a:ea typeface="Times New Roman" panose="02020603050405020304" pitchFamily="18" charset="0"/>
                    <a:cs typeface="Times New Roman" panose="02020603050405020304" pitchFamily="18" charset="0"/>
                  </a:rPr>
                  <a:t>περίθλαση </a:t>
                </a:r>
                <a:r>
                  <a:rPr lang="en-US" sz="6400" dirty="0">
                    <a:solidFill>
                      <a:prstClr val="black"/>
                    </a:solidFill>
                    <a:ea typeface="Times New Roman" panose="02020603050405020304" pitchFamily="18" charset="0"/>
                    <a:cs typeface="Times New Roman" panose="02020603050405020304" pitchFamily="18" charset="0"/>
                  </a:rPr>
                  <a:t>Fraunhofer)</a:t>
                </a:r>
                <a:r>
                  <a:rPr kumimoji="0" lang="el-GR" sz="6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a:t>
                </a:r>
                <a:endParaRPr kumimoji="0" lang="el-GR" sz="6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lvl="0">
                  <a:lnSpc>
                    <a:spcPct val="170000"/>
                  </a:lnSpc>
                  <a:spcAft>
                    <a:spcPts val="800"/>
                  </a:spcAft>
                  <a:buFont typeface="Wingdings" panose="05000000000000000000" pitchFamily="2" charset="2"/>
                  <a:buChar char="Ø"/>
                  <a:defRPr/>
                </a:pPr>
                <a:r>
                  <a:rPr kumimoji="0" lang="el-GR" sz="6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Η απροσδιοριστία είναι:</a:t>
                </a:r>
                <a:endParaRPr kumimoji="0" lang="en-US" sz="64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0" lvl="0" indent="0">
                  <a:lnSpc>
                    <a:spcPct val="170000"/>
                  </a:lnSpc>
                  <a:spcAft>
                    <a:spcPts val="800"/>
                  </a:spcAft>
                  <a:buNone/>
                  <a:defRPr/>
                </a:pPr>
                <a14:m>
                  <m:oMathPara xmlns:m="http://schemas.openxmlformats.org/officeDocument/2006/math">
                    <m:oMathParaPr>
                      <m:jc m:val="centerGroup"/>
                    </m:oMathParaPr>
                    <m:oMath xmlns:m="http://schemas.openxmlformats.org/officeDocument/2006/math">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𝛥</m:t>
                      </m:r>
                      <m:sSub>
                        <m:sSubPr>
                          <m:ctrlP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6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sub>
                      </m:sSub>
                      <m:r>
                        <a:rPr kumimoji="0" lang="en-US" sz="6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lang="el-GR" sz="6400" i="1">
                          <a:latin typeface="Cambria Math" panose="02040503050406030204" pitchFamily="18" charset="0"/>
                          <a:ea typeface="Times New Roman" panose="02020603050405020304" pitchFamily="18" charset="0"/>
                          <a:cs typeface="Times New Roman" panose="02020603050405020304" pitchFamily="18" charset="0"/>
                        </a:rPr>
                        <m:t>𝑝</m:t>
                      </m:r>
                      <m:func>
                        <m:funcPr>
                          <m:ctrlPr>
                            <a:rPr lang="el-GR" sz="6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6400">
                              <a:latin typeface="Cambria Math" panose="02040503050406030204" pitchFamily="18" charset="0"/>
                              <a:ea typeface="Calibri" panose="020F0502020204030204" pitchFamily="34" charset="0"/>
                              <a:cs typeface="Times New Roman" panose="02020603050405020304" pitchFamily="18" charset="0"/>
                            </a:rPr>
                            <m:t>ημ</m:t>
                          </m:r>
                        </m:fName>
                        <m:e>
                          <m:r>
                            <a:rPr lang="el-GR" sz="6400" i="1">
                              <a:latin typeface="Cambria Math" panose="02040503050406030204" pitchFamily="18" charset="0"/>
                              <a:ea typeface="Times New Roman" panose="02020603050405020304" pitchFamily="18" charset="0"/>
                              <a:cs typeface="Times New Roman" panose="02020603050405020304" pitchFamily="18" charset="0"/>
                            </a:rPr>
                            <m:t>𝜃</m:t>
                          </m:r>
                        </m:e>
                      </m:func>
                      <m:r>
                        <a:rPr lang="en-US" sz="6400" b="0" i="1" smtClean="0">
                          <a:latin typeface="Cambria Math" panose="02040503050406030204" pitchFamily="18" charset="0"/>
                          <a:ea typeface="Times New Roman" panose="02020603050405020304" pitchFamily="18" charset="0"/>
                          <a:cs typeface="Times New Roman" panose="02020603050405020304" pitchFamily="18" charset="0"/>
                        </a:rPr>
                        <m:t>=</m:t>
                      </m:r>
                      <m:f>
                        <m:fPr>
                          <m:ctrlPr>
                            <a:rPr lang="el-GR" sz="64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6400" i="1">
                              <a:latin typeface="Cambria Math" panose="02040503050406030204" pitchFamily="18" charset="0"/>
                              <a:ea typeface="Times New Roman" panose="02020603050405020304" pitchFamily="18" charset="0"/>
                              <a:cs typeface="Times New Roman" panose="02020603050405020304" pitchFamily="18" charset="0"/>
                            </a:rPr>
                            <m:t>h</m:t>
                          </m:r>
                        </m:num>
                        <m:den>
                          <m:r>
                            <a:rPr lang="el-GR" sz="6400" i="1">
                              <a:latin typeface="Cambria Math" panose="02040503050406030204" pitchFamily="18" charset="0"/>
                              <a:ea typeface="Times New Roman" panose="02020603050405020304" pitchFamily="18" charset="0"/>
                              <a:cs typeface="Times New Roman" panose="02020603050405020304" pitchFamily="18" charset="0"/>
                            </a:rPr>
                            <m:t>𝜆</m:t>
                          </m:r>
                        </m:den>
                      </m:f>
                      <m:r>
                        <a:rPr lang="el-GR" sz="6400" i="1">
                          <a:latin typeface="Cambria Math" panose="02040503050406030204" pitchFamily="18" charset="0"/>
                          <a:ea typeface="Times New Roman" panose="02020603050405020304" pitchFamily="18" charset="0"/>
                          <a:cs typeface="Times New Roman" panose="02020603050405020304" pitchFamily="18" charset="0"/>
                        </a:rPr>
                        <m:t> </m:t>
                      </m:r>
                      <m:func>
                        <m:funcPr>
                          <m:ctrlPr>
                            <a:rPr lang="el-GR" sz="6400" i="1">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l-GR" sz="6400">
                              <a:latin typeface="Cambria Math" panose="02040503050406030204" pitchFamily="18" charset="0"/>
                              <a:ea typeface="Calibri" panose="020F0502020204030204" pitchFamily="34" charset="0"/>
                              <a:cs typeface="Times New Roman" panose="02020603050405020304" pitchFamily="18" charset="0"/>
                            </a:rPr>
                            <m:t>ημ</m:t>
                          </m:r>
                        </m:fName>
                        <m:e>
                          <m:r>
                            <a:rPr lang="el-GR" sz="6400" i="1">
                              <a:latin typeface="Cambria Math" panose="02040503050406030204" pitchFamily="18" charset="0"/>
                              <a:ea typeface="Times New Roman" panose="02020603050405020304" pitchFamily="18" charset="0"/>
                              <a:cs typeface="Times New Roman" panose="02020603050405020304" pitchFamily="18" charset="0"/>
                            </a:rPr>
                            <m:t>𝜃</m:t>
                          </m:r>
                        </m:e>
                      </m:func>
                      <m:r>
                        <a:rPr kumimoji="0" lang="en-US" sz="6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kumimoji="0" lang="el-GR" sz="6400" b="0" i="1"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6400"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Συνεπώς</a:t>
                </a:r>
                <a:r>
                  <a:rPr kumimoji="0" lang="en-US" sz="6400"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l-GR" sz="6400"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Sub>
                    <m:r>
                      <a:rPr kumimoji="0" lang="en-US" sz="6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64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l-GR" sz="6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1126837" y="2428941"/>
                <a:ext cx="5988066" cy="2327777"/>
              </a:xfrm>
              <a:prstGeom prst="rect">
                <a:avLst/>
              </a:prstGeom>
              <a:blipFill>
                <a:blip r:embed="rId4"/>
                <a:stretch>
                  <a:fillRect l="-203" b="-32300"/>
                </a:stretch>
              </a:blipFill>
              <a:ln w="28575">
                <a:solidFill>
                  <a:schemeClr val="bg1"/>
                </a:solidFill>
              </a:ln>
            </p:spPr>
            <p:txBody>
              <a:bodyPr/>
              <a:lstStyle/>
              <a:p>
                <a:r>
                  <a:rPr lang="en-GB">
                    <a:noFill/>
                  </a:rPr>
                  <a:t> </a:t>
                </a:r>
              </a:p>
            </p:txBody>
          </p:sp>
        </mc:Fallback>
      </mc:AlternateContent>
      <p:grpSp>
        <p:nvGrpSpPr>
          <p:cNvPr id="9" name="Ομάδα 8">
            <a:extLst>
              <a:ext uri="{FF2B5EF4-FFF2-40B4-BE49-F238E27FC236}">
                <a16:creationId xmlns:a16="http://schemas.microsoft.com/office/drawing/2014/main" id="{390A3A71-3548-7623-1FBD-6A053633BAC4}"/>
              </a:ext>
            </a:extLst>
          </p:cNvPr>
          <p:cNvGrpSpPr/>
          <p:nvPr/>
        </p:nvGrpSpPr>
        <p:grpSpPr>
          <a:xfrm>
            <a:off x="7865181" y="1452303"/>
            <a:ext cx="3199982" cy="4820935"/>
            <a:chOff x="7865181" y="1424594"/>
            <a:chExt cx="3199982" cy="4820935"/>
          </a:xfrm>
        </p:grpSpPr>
        <p:pic>
          <p:nvPicPr>
            <p:cNvPr id="8" name="Θέση περιεχομένου 5">
              <a:extLst>
                <a:ext uri="{FF2B5EF4-FFF2-40B4-BE49-F238E27FC236}">
                  <a16:creationId xmlns:a16="http://schemas.microsoft.com/office/drawing/2014/main" id="{A35E5805-5A67-F38E-0FB5-1B5BEF11D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181" y="1424594"/>
              <a:ext cx="3199982" cy="4820935"/>
            </a:xfrm>
            <a:prstGeom prst="rect">
              <a:avLst/>
            </a:prstGeom>
          </p:spPr>
        </p:pic>
        <p:cxnSp>
          <p:nvCxnSpPr>
            <p:cNvPr id="11" name="Ευθύγραμμο βέλος σύνδεσης 10">
              <a:extLst>
                <a:ext uri="{FF2B5EF4-FFF2-40B4-BE49-F238E27FC236}">
                  <a16:creationId xmlns:a16="http://schemas.microsoft.com/office/drawing/2014/main" id="{D55BA16E-933F-7589-BFEA-9BE18AA2431D}"/>
                </a:ext>
              </a:extLst>
            </p:cNvPr>
            <p:cNvCxnSpPr/>
            <p:nvPr/>
          </p:nvCxnSpPr>
          <p:spPr>
            <a:xfrm flipV="1">
              <a:off x="10520218" y="2817091"/>
              <a:ext cx="0" cy="1625600"/>
            </a:xfrm>
            <a:prstGeom prst="straightConnector1">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D11C7648-9628-377C-F386-6DA64D4625F2}"/>
                </a:ext>
              </a:extLst>
            </p:cNvPr>
            <p:cNvSpPr txBox="1"/>
            <p:nvPr/>
          </p:nvSpPr>
          <p:spPr>
            <a:xfrm>
              <a:off x="10580255" y="3486744"/>
              <a:ext cx="387926" cy="369332"/>
            </a:xfrm>
            <a:prstGeom prst="rect">
              <a:avLst/>
            </a:prstGeom>
            <a:noFill/>
          </p:spPr>
          <p:txBody>
            <a:bodyPr wrap="square" rtlCol="0">
              <a:spAutoFit/>
            </a:bodyPr>
            <a:lstStyle/>
            <a:p>
              <a:r>
                <a:rPr lang="en-US" dirty="0"/>
                <a:t>D</a:t>
              </a:r>
              <a:endParaRPr lang="el-GR" dirty="0"/>
            </a:p>
          </p:txBody>
        </p:sp>
      </p:grpSp>
    </p:spTree>
    <p:extLst>
      <p:ext uri="{BB962C8B-B14F-4D97-AF65-F5344CB8AC3E}">
        <p14:creationId xmlns:p14="http://schemas.microsoft.com/office/powerpoint/2010/main" val="3953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1"/>
            <a:ext cx="9174769" cy="911560"/>
          </a:xfrm>
        </p:spPr>
        <p:txBody>
          <a:bodyPr>
            <a:normAutofit fontScale="90000"/>
          </a:bodyPr>
          <a:lstStyle/>
          <a:p>
            <a:pPr>
              <a:lnSpc>
                <a:spcPct val="150000"/>
              </a:lnSpc>
            </a:pPr>
            <a:r>
              <a:rPr lang="el-GR" b="1" i="1" dirty="0">
                <a:solidFill>
                  <a:srgbClr val="FF0000"/>
                </a:solidFill>
                <a:latin typeface="Times New Roman" panose="02020603050405020304" pitchFamily="18" charset="0"/>
                <a:cs typeface="Times New Roman" panose="02020603050405020304" pitchFamily="18" charset="0"/>
              </a:rPr>
              <a:t>Η αρχή της αβεβαιότητας του </a:t>
            </a:r>
            <a:r>
              <a:rPr lang="en-US" b="1" i="1" dirty="0">
                <a:solidFill>
                  <a:srgbClr val="FF0000"/>
                </a:solidFill>
                <a:latin typeface="Times New Roman" panose="02020603050405020304" pitchFamily="18" charset="0"/>
                <a:cs typeface="Times New Roman" panose="02020603050405020304" pitchFamily="18" charset="0"/>
              </a:rPr>
              <a:t>Heisenberg</a:t>
            </a:r>
            <a:r>
              <a:rPr lang="el-GR" b="1" i="1" dirty="0">
                <a:solidFill>
                  <a:srgbClr val="FF0000"/>
                </a:solidFill>
                <a:latin typeface="Times New Roman" panose="02020603050405020304" pitchFamily="18" charset="0"/>
                <a:cs typeface="Times New Roman" panose="02020603050405020304" pitchFamily="18" charset="0"/>
              </a:rPr>
              <a:t>. </a:t>
            </a:r>
            <a:br>
              <a:rPr lang="el-GR" b="1" i="1" dirty="0">
                <a:solidFill>
                  <a:srgbClr val="FF0000"/>
                </a:solidFill>
                <a:latin typeface="Times New Roman" panose="02020603050405020304" pitchFamily="18" charset="0"/>
                <a:cs typeface="Times New Roman" panose="02020603050405020304" pitchFamily="18" charset="0"/>
              </a:rPr>
            </a:br>
            <a:r>
              <a:rPr lang="en-US" sz="2700" b="1" i="1" dirty="0">
                <a:solidFill>
                  <a:srgbClr val="002060"/>
                </a:solidFill>
                <a:latin typeface="Times New Roman" panose="02020603050405020304" pitchFamily="18" charset="0"/>
                <a:cs typeface="Times New Roman" panose="02020603050405020304" pitchFamily="18" charset="0"/>
              </a:rPr>
              <a:t>2</a:t>
            </a:r>
            <a:r>
              <a:rPr lang="el-GR" sz="2700" b="1" i="1" baseline="30000" dirty="0">
                <a:solidFill>
                  <a:srgbClr val="002060"/>
                </a:solidFill>
                <a:latin typeface="Times New Roman" panose="02020603050405020304" pitchFamily="18" charset="0"/>
                <a:cs typeface="Times New Roman" panose="02020603050405020304" pitchFamily="18" charset="0"/>
              </a:rPr>
              <a:t>ο</a:t>
            </a:r>
            <a:r>
              <a:rPr lang="el-GR" sz="2700" b="1" i="1" dirty="0">
                <a:solidFill>
                  <a:srgbClr val="002060"/>
                </a:solidFill>
                <a:latin typeface="Times New Roman" panose="02020603050405020304" pitchFamily="18" charset="0"/>
                <a:cs typeface="Times New Roman" panose="02020603050405020304" pitchFamily="18" charset="0"/>
              </a:rPr>
              <a:t> Ιδεατό Πείραμα(</a:t>
            </a:r>
            <a:r>
              <a:rPr lang="en-US" sz="2700" b="1" i="1" dirty="0" err="1">
                <a:solidFill>
                  <a:srgbClr val="002060"/>
                </a:solidFill>
                <a:latin typeface="Times New Roman" panose="02020603050405020304" pitchFamily="18" charset="0"/>
                <a:cs typeface="Times New Roman" panose="02020603050405020304" pitchFamily="18" charset="0"/>
              </a:rPr>
              <a:t>gedanken</a:t>
            </a:r>
            <a:r>
              <a:rPr lang="en-US" sz="2700" b="1" i="1" dirty="0">
                <a:solidFill>
                  <a:srgbClr val="002060"/>
                </a:solidFill>
                <a:latin typeface="Times New Roman" panose="02020603050405020304" pitchFamily="18" charset="0"/>
                <a:cs typeface="Times New Roman" panose="02020603050405020304" pitchFamily="18" charset="0"/>
              </a:rPr>
              <a:t> experiment)</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1126836" y="1954607"/>
                <a:ext cx="6641210" cy="3762702"/>
              </a:xfrm>
              <a:prstGeom prst="rect">
                <a:avLst/>
              </a:prstGeom>
              <a:ln w="28575">
                <a:solidFill>
                  <a:schemeClr val="bg1"/>
                </a:solidFill>
              </a:ln>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Font typeface="Wingdings" panose="05000000000000000000" pitchFamily="2" charset="2"/>
                  <a:buChar char="Ø"/>
                </a:pPr>
                <a:r>
                  <a:rPr lang="el-GR" sz="5600" dirty="0">
                    <a:cs typeface="Times New Roman" panose="02020603050405020304" pitchFamily="18" charset="0"/>
                  </a:rPr>
                  <a:t>Για να προσδιορίσουμε  πού είναι το ηλεκτρόνιο, ρίχνουμε πάνω του ένα φωτόνιο μήκους κύματος</a:t>
                </a:r>
                <a:r>
                  <a:rPr lang="el-GR" sz="5600" i="1" dirty="0">
                    <a:cs typeface="Times New Roman" panose="02020603050405020304" pitchFamily="18" charset="0"/>
                  </a:rPr>
                  <a:t> </a:t>
                </a:r>
                <a14:m>
                  <m:oMath xmlns:m="http://schemas.openxmlformats.org/officeDocument/2006/math">
                    <m:r>
                      <a:rPr lang="el-GR" sz="5600" i="1">
                        <a:latin typeface="Cambria Math" panose="02040503050406030204" pitchFamily="18" charset="0"/>
                      </a:rPr>
                      <m:t>𝜆</m:t>
                    </m:r>
                  </m:oMath>
                </a14:m>
                <a:r>
                  <a:rPr lang="el-GR" sz="5600" dirty="0">
                    <a:cs typeface="Times New Roman" panose="02020603050405020304" pitchFamily="18" charset="0"/>
                  </a:rPr>
                  <a:t>, οπότε  μετά την σύγκρουση το ηλεκτρόνιο δεν έχει πλέον μηδενική ορμή. Υπάρχει  μια αβεβαιότητα στην ορμή του συγκρίσιμη με την ορμή του φωτονίου, δηλαδή είναι</a:t>
                </a:r>
                <a:r>
                  <a:rPr lang="el-GR" sz="5600" dirty="0">
                    <a:latin typeface="Times New Roman" panose="02020603050405020304" pitchFamily="18" charset="0"/>
                    <a:cs typeface="Times New Roman" panose="02020603050405020304" pitchFamily="18" charset="0"/>
                  </a:rPr>
                  <a:t>:</a:t>
                </a:r>
              </a:p>
              <a:p>
                <a:pPr marL="0" indent="0" algn="ctr">
                  <a:lnSpc>
                    <a:spcPct val="170000"/>
                  </a:lnSpc>
                  <a:buNone/>
                </a:pPr>
                <a14:m>
                  <m:oMath xmlns:m="http://schemas.openxmlformats.org/officeDocument/2006/math">
                    <m:r>
                      <a:rPr lang="el-GR" sz="5600" i="1">
                        <a:latin typeface="Cambria Math" panose="02040503050406030204" pitchFamily="18" charset="0"/>
                      </a:rPr>
                      <m:t>𝛥</m:t>
                    </m:r>
                    <m:r>
                      <a:rPr lang="en-US" sz="5600" i="1">
                        <a:latin typeface="Cambria Math" panose="02040503050406030204" pitchFamily="18" charset="0"/>
                      </a:rPr>
                      <m:t>𝑝</m:t>
                    </m:r>
                    <m:r>
                      <a:rPr lang="el-GR" sz="5600" i="1" smtClean="0">
                        <a:latin typeface="Cambria Math" panose="02040503050406030204" pitchFamily="18" charset="0"/>
                      </a:rPr>
                      <m:t>≈</m:t>
                    </m:r>
                    <m:f>
                      <m:fPr>
                        <m:ctrlPr>
                          <a:rPr lang="el-GR" sz="5600" i="1">
                            <a:latin typeface="Cambria Math" panose="02040503050406030204" pitchFamily="18" charset="0"/>
                            <a:ea typeface="Times New Roman" panose="02020603050405020304" pitchFamily="18" charset="0"/>
                            <a:cs typeface="Times New Roman" panose="02020603050405020304" pitchFamily="18" charset="0"/>
                          </a:rPr>
                        </m:ctrlPr>
                      </m:fPr>
                      <m:num>
                        <m:r>
                          <a:rPr lang="el-GR" sz="5600" i="1">
                            <a:latin typeface="Cambria Math" panose="02040503050406030204" pitchFamily="18" charset="0"/>
                            <a:ea typeface="Times New Roman" panose="02020603050405020304" pitchFamily="18" charset="0"/>
                            <a:cs typeface="Times New Roman" panose="02020603050405020304" pitchFamily="18" charset="0"/>
                          </a:rPr>
                          <m:t>h</m:t>
                        </m:r>
                      </m:num>
                      <m:den>
                        <m:r>
                          <a:rPr lang="el-GR" sz="5600" i="1">
                            <a:latin typeface="Cambria Math" panose="02040503050406030204" pitchFamily="18" charset="0"/>
                            <a:ea typeface="Times New Roman" panose="02020603050405020304" pitchFamily="18" charset="0"/>
                            <a:cs typeface="Times New Roman" panose="02020603050405020304" pitchFamily="18" charset="0"/>
                          </a:rPr>
                          <m:t>𝜆</m:t>
                        </m:r>
                      </m:den>
                    </m:f>
                  </m:oMath>
                </a14:m>
                <a:r>
                  <a:rPr lang="el-GR" sz="56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Ø"/>
                </a:pPr>
                <a:r>
                  <a:rPr lang="el-GR" sz="5600" dirty="0">
                    <a:cs typeface="Times New Roman" panose="02020603050405020304" pitchFamily="18" charset="0"/>
                  </a:rPr>
                  <a:t>Σύμφωνα με την οπτική, η θέση που παρατηρούμε για το ηλεκτρόνιο έχει μια απροσδιοριστία συγκρίσιμη με το μήκος κύματος του φωτονίου. Επομένως είναι:</a:t>
                </a:r>
              </a:p>
              <a:p>
                <a:pPr marL="0" indent="0" algn="ctr">
                  <a:lnSpc>
                    <a:spcPct val="170000"/>
                  </a:lnSpc>
                  <a:buNone/>
                </a:pPr>
                <a14:m>
                  <m:oMath xmlns:m="http://schemas.openxmlformats.org/officeDocument/2006/math">
                    <m:r>
                      <a:rPr lang="el-GR" sz="5600" i="1">
                        <a:latin typeface="Cambria Math" panose="02040503050406030204" pitchFamily="18" charset="0"/>
                      </a:rPr>
                      <m:t>𝛥</m:t>
                    </m:r>
                    <m:r>
                      <a:rPr lang="en-US" sz="5600" i="1">
                        <a:latin typeface="Cambria Math" panose="02040503050406030204" pitchFamily="18" charset="0"/>
                      </a:rPr>
                      <m:t>𝑥</m:t>
                    </m:r>
                    <m:r>
                      <a:rPr lang="el-GR" sz="5600" i="1">
                        <a:latin typeface="Cambria Math" panose="02040503050406030204" pitchFamily="18" charset="0"/>
                      </a:rPr>
                      <m:t>≈</m:t>
                    </m:r>
                    <m:r>
                      <a:rPr lang="el-GR" sz="5600" b="0" i="1" smtClean="0">
                        <a:latin typeface="Cambria Math" panose="02040503050406030204" pitchFamily="18" charset="0"/>
                      </a:rPr>
                      <m:t>𝜆</m:t>
                    </m:r>
                  </m:oMath>
                </a14:m>
                <a:r>
                  <a:rPr lang="el-GR" sz="5600" dirty="0">
                    <a:cs typeface="Times New Roman" panose="02020603050405020304" pitchFamily="18" charset="0"/>
                  </a:rPr>
                  <a:t>  . </a:t>
                </a:r>
              </a:p>
              <a:p>
                <a:pPr>
                  <a:lnSpc>
                    <a:spcPct val="170000"/>
                  </a:lnSpc>
                  <a:buFont typeface="Wingdings" panose="05000000000000000000" pitchFamily="2" charset="2"/>
                  <a:buChar char="Ø"/>
                </a:pPr>
                <a:r>
                  <a:rPr lang="el-GR" sz="5600" dirty="0">
                    <a:cs typeface="Times New Roman" panose="02020603050405020304" pitchFamily="18" charset="0"/>
                  </a:rPr>
                  <a:t>Συνεπώς έχουμε:</a:t>
                </a:r>
              </a:p>
              <a:p>
                <a:pPr marL="0" indent="0" algn="ctr">
                  <a:buNone/>
                </a:pPr>
                <a14:m>
                  <m:oMath xmlns:m="http://schemas.openxmlformats.org/officeDocument/2006/math">
                    <m:r>
                      <a:rPr lang="el-GR" sz="5600" i="1">
                        <a:latin typeface="Cambria Math" panose="02040503050406030204" pitchFamily="18" charset="0"/>
                      </a:rPr>
                      <m:t> </m:t>
                    </m:r>
                    <m:r>
                      <a:rPr lang="el-GR" sz="5600" i="1">
                        <a:latin typeface="Cambria Math" panose="02040503050406030204" pitchFamily="18" charset="0"/>
                      </a:rPr>
                      <m:t>𝛥</m:t>
                    </m:r>
                    <m:r>
                      <a:rPr lang="en-US" sz="5600" i="1">
                        <a:latin typeface="Cambria Math" panose="02040503050406030204" pitchFamily="18" charset="0"/>
                      </a:rPr>
                      <m:t>𝑥</m:t>
                    </m:r>
                    <m:r>
                      <a:rPr lang="el-GR" sz="5600" i="1">
                        <a:latin typeface="Cambria Math" panose="02040503050406030204" pitchFamily="18" charset="0"/>
                      </a:rPr>
                      <m:t>𝛥</m:t>
                    </m:r>
                    <m:r>
                      <a:rPr lang="en-US" sz="5600" i="1">
                        <a:latin typeface="Cambria Math" panose="02040503050406030204" pitchFamily="18" charset="0"/>
                      </a:rPr>
                      <m:t>𝑝</m:t>
                    </m:r>
                    <m:r>
                      <a:rPr lang="el-GR" sz="5600" i="1">
                        <a:latin typeface="Cambria Math" panose="02040503050406030204" pitchFamily="18" charset="0"/>
                      </a:rPr>
                      <m:t>≈</m:t>
                    </m:r>
                    <m:r>
                      <a:rPr lang="en-US" sz="5600" b="0" i="1" smtClean="0">
                        <a:latin typeface="Cambria Math" panose="02040503050406030204" pitchFamily="18" charset="0"/>
                      </a:rPr>
                      <m:t>h</m:t>
                    </m:r>
                  </m:oMath>
                </a14:m>
                <a:r>
                  <a:rPr lang="el-GR" sz="5600" dirty="0">
                    <a:latin typeface="Times New Roman" panose="02020603050405020304" pitchFamily="18" charset="0"/>
                    <a:cs typeface="Times New Roman" panose="02020603050405020304" pitchFamily="18" charset="0"/>
                  </a:rPr>
                  <a:t> </a:t>
                </a:r>
                <a:r>
                  <a:rPr lang="el-GR" sz="5600" dirty="0"/>
                  <a:t>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1126836" y="1954607"/>
                <a:ext cx="6641210" cy="3762702"/>
              </a:xfrm>
              <a:prstGeom prst="rect">
                <a:avLst/>
              </a:prstGeom>
              <a:blipFill>
                <a:blip r:embed="rId2"/>
                <a:stretch>
                  <a:fillRect b="-3537"/>
                </a:stretch>
              </a:blipFill>
              <a:ln w="28575">
                <a:solidFill>
                  <a:schemeClr val="bg1"/>
                </a:solidFill>
              </a:ln>
            </p:spPr>
            <p:txBody>
              <a:bodyPr/>
              <a:lstStyle/>
              <a:p>
                <a:r>
                  <a:rPr lang="en-GB">
                    <a:noFill/>
                  </a:rPr>
                  <a:t> </a:t>
                </a:r>
              </a:p>
            </p:txBody>
          </p:sp>
        </mc:Fallback>
      </mc:AlternateContent>
      <p:pic>
        <p:nvPicPr>
          <p:cNvPr id="14" name="Εικόνα 13">
            <a:extLst>
              <a:ext uri="{FF2B5EF4-FFF2-40B4-BE49-F238E27FC236}">
                <a16:creationId xmlns:a16="http://schemas.microsoft.com/office/drawing/2014/main" id="{B16768B6-948B-632E-7F06-02898746D4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28"/>
          <a:stretch/>
        </p:blipFill>
        <p:spPr bwMode="auto">
          <a:xfrm>
            <a:off x="8073448" y="2378735"/>
            <a:ext cx="2887316" cy="2507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16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686330"/>
            <a:ext cx="9174769" cy="985451"/>
          </a:xfrm>
        </p:spPr>
        <p:txBody>
          <a:bodyPr>
            <a:normAutofit fontScale="90000"/>
          </a:bodyPr>
          <a:lstStyle/>
          <a:p>
            <a:pPr>
              <a:lnSpc>
                <a:spcPct val="150000"/>
              </a:lnSpc>
            </a:pPr>
            <a:r>
              <a:rPr lang="el-GR" b="1" i="1" dirty="0">
                <a:solidFill>
                  <a:srgbClr val="FF0000"/>
                </a:solidFill>
                <a:latin typeface="Calibri" panose="020F0502020204030204" pitchFamily="34" charset="0"/>
                <a:cs typeface="Calibri" panose="020F0502020204030204" pitchFamily="34" charset="0"/>
              </a:rPr>
              <a:t>Η αρχή της αβεβαιότητας του </a:t>
            </a:r>
            <a:r>
              <a:rPr lang="en-US" b="1" i="1" dirty="0">
                <a:solidFill>
                  <a:srgbClr val="FF0000"/>
                </a:solidFill>
                <a:latin typeface="Calibri" panose="020F0502020204030204" pitchFamily="34" charset="0"/>
                <a:cs typeface="Calibri" panose="020F0502020204030204" pitchFamily="34" charset="0"/>
              </a:rPr>
              <a:t>Heisenberg</a:t>
            </a:r>
            <a:r>
              <a:rPr lang="el-GR" b="1" i="1" dirty="0">
                <a:solidFill>
                  <a:srgbClr val="FF0000"/>
                </a:solidFill>
                <a:latin typeface="Calibri" panose="020F0502020204030204" pitchFamily="34" charset="0"/>
                <a:cs typeface="Calibri" panose="020F0502020204030204" pitchFamily="34" charset="0"/>
              </a:rPr>
              <a:t>. </a:t>
            </a:r>
            <a:r>
              <a:rPr lang="el-GR" sz="2700" b="1" i="1" dirty="0">
                <a:solidFill>
                  <a:srgbClr val="002060"/>
                </a:solidFill>
                <a:latin typeface="Calibri" panose="020F0502020204030204" pitchFamily="34" charset="0"/>
                <a:cs typeface="Calibri" panose="020F0502020204030204" pitchFamily="34" charset="0"/>
              </a:rPr>
              <a:t>Συμπεράσματα:</a:t>
            </a:r>
            <a:r>
              <a:rPr lang="en-US" sz="2700" b="1" i="1" dirty="0">
                <a:solidFill>
                  <a:srgbClr val="002060"/>
                </a:solidFill>
                <a:latin typeface="Calibri" panose="020F0502020204030204" pitchFamily="34" charset="0"/>
                <a:cs typeface="Calibri" panose="020F0502020204030204" pitchFamily="34" charset="0"/>
              </a:rPr>
              <a:t> </a:t>
            </a:r>
            <a:r>
              <a:rPr lang="el-GR" sz="2700" b="1" i="1" dirty="0">
                <a:solidFill>
                  <a:srgbClr val="002060"/>
                </a:solidFill>
                <a:latin typeface="Calibri" panose="020F0502020204030204" pitchFamily="34" charset="0"/>
                <a:cs typeface="Calibri" panose="020F0502020204030204" pitchFamily="34" charset="0"/>
              </a:rPr>
              <a:t>Αρχή της αβεβαιότητας ή απροσδιοριστίας του </a:t>
            </a:r>
            <a:r>
              <a:rPr lang="en-US" sz="2700" b="1" i="1" dirty="0">
                <a:solidFill>
                  <a:srgbClr val="002060"/>
                </a:solidFill>
                <a:latin typeface="Calibri" panose="020F0502020204030204" pitchFamily="34" charset="0"/>
                <a:cs typeface="Calibri" panose="020F0502020204030204" pitchFamily="34" charset="0"/>
              </a:rPr>
              <a:t>Heisenberg</a:t>
            </a:r>
            <a:endParaRPr lang="el-GR" dirty="0">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612914" y="2106141"/>
            <a:ext cx="7675417" cy="4250209"/>
          </a:xfrm>
          <a:prstGeom prst="rect">
            <a:avLst/>
          </a:prstGeom>
          <a:ln w="28575">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spcAft>
                <a:spcPts val="800"/>
              </a:spcAft>
              <a:buFont typeface="Wingdings" panose="05000000000000000000" pitchFamily="2" charset="2"/>
              <a:buChar char="Ø"/>
              <a:defRPr/>
            </a:pP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Δεν μπορούμε ταυτόχρονα να προσδιορίσουμε τη θέση και την ορμή ενός σώματος με απεριόριστη ακρίβεια. Το γινόμενο της αβεβαιότητας της θέσης  𝛥</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𝑥</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ενός σώματος με την αντίστοιχη αβεβαιότητα της ορμής 𝛥</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𝑝</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είναι μεγαλύτερο ή ίσο του ℏ </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Δηλαδή:</a:t>
            </a:r>
          </a:p>
          <a:p>
            <a:pPr marL="0" lvl="0" indent="0" algn="ctr">
              <a:lnSpc>
                <a:spcPct val="150000"/>
              </a:lnSpc>
              <a:spcAft>
                <a:spcPts val="800"/>
              </a:spcAft>
              <a:buNone/>
              <a:defRPr/>
            </a:pP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𝛥</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𝑥 </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𝛥</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𝑝≥</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ℏ</a:t>
            </a:r>
          </a:p>
          <a:p>
            <a:pPr marL="0" lvl="0" indent="0">
              <a:lnSpc>
                <a:spcPct val="150000"/>
              </a:lnSpc>
              <a:spcAft>
                <a:spcPts val="800"/>
              </a:spcAft>
              <a:buNone/>
              <a:defRPr/>
            </a:pP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Είναι   ℏ=ℎ/2𝜋 , ανηγμένη σταθερά του </a:t>
            </a: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Planck</a:t>
            </a: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nSpc>
                <a:spcPct val="150000"/>
              </a:lnSpc>
              <a:spcAft>
                <a:spcPts val="800"/>
              </a:spcAft>
              <a:buFont typeface="Wingdings" panose="05000000000000000000" pitchFamily="2" charset="2"/>
              <a:buChar char="Ø"/>
              <a:defRPr/>
            </a:pPr>
            <a:r>
              <a:rPr lang="el-GR"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Ο όρος απροσδιοριστία είναι σωστότερος διότι το φαινόμενο είναι ενδογενές της κβαντικής φυσικής και δεν έχει να κάνει με αδυναμία των οργάνων  μέτρησης, που μπορεί να βελτιωθεί με την ανάπτυξη της </a:t>
            </a:r>
            <a:r>
              <a:rPr lang="el-GR" sz="1600" dirty="0">
                <a:solidFill>
                  <a:prstClr val="black"/>
                </a:solidFill>
                <a:latin typeface="Times New Roman" panose="02020603050405020304" pitchFamily="18" charset="0"/>
                <a:ea typeface="Calibri" panose="020F0502020204030204" pitchFamily="34" charset="0"/>
              </a:rPr>
              <a:t>τεχνολογίας. </a:t>
            </a:r>
          </a:p>
        </p:txBody>
      </p:sp>
      <mc:AlternateContent xmlns:mc="http://schemas.openxmlformats.org/markup-compatibility/2006" xmlns:a14="http://schemas.microsoft.com/office/drawing/2010/main">
        <mc:Choice Requires="a14">
          <p:sp>
            <p:nvSpPr>
              <p:cNvPr id="8" name="Θέση περιεχομένου 4">
                <a:extLst>
                  <a:ext uri="{FF2B5EF4-FFF2-40B4-BE49-F238E27FC236}">
                    <a16:creationId xmlns:a16="http://schemas.microsoft.com/office/drawing/2014/main" id="{584041CF-25A3-4750-85AB-5FC14C9205D0}"/>
                  </a:ext>
                </a:extLst>
              </p:cNvPr>
              <p:cNvSpPr txBox="1">
                <a:spLocks/>
              </p:cNvSpPr>
              <p:nvPr/>
            </p:nvSpPr>
            <p:spPr>
              <a:xfrm>
                <a:off x="8442035" y="2244419"/>
                <a:ext cx="3137051" cy="2871366"/>
              </a:xfrm>
              <a:prstGeom prst="rect">
                <a:avLst/>
              </a:prstGeom>
              <a:solidFill>
                <a:schemeClr val="accent2">
                  <a:lumMod val="40000"/>
                  <a:lumOff val="60000"/>
                  <a:alpha val="51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14:m>
                  <m:oMath xmlns:m="http://schemas.openxmlformats.org/officeDocument/2006/math">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sSub>
                      <m:sSubPr>
                        <m:ctrl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ℏ</m:t>
                    </m:r>
                  </m:oMath>
                </a14:m>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Θέση περιεχομένου 4">
                <a:extLst>
                  <a:ext uri="{FF2B5EF4-FFF2-40B4-BE49-F238E27FC236}">
                    <a16:creationId xmlns:a16="http://schemas.microsoft.com/office/drawing/2014/main" id="{584041CF-25A3-4750-85AB-5FC14C9205D0}"/>
                  </a:ext>
                </a:extLst>
              </p:cNvPr>
              <p:cNvSpPr txBox="1">
                <a:spLocks noRot="1" noChangeAspect="1" noMove="1" noResize="1" noEditPoints="1" noAdjustHandles="1" noChangeArrowheads="1" noChangeShapeType="1" noTextEdit="1"/>
              </p:cNvSpPr>
              <p:nvPr/>
            </p:nvSpPr>
            <p:spPr>
              <a:xfrm>
                <a:off x="8442035" y="2244419"/>
                <a:ext cx="3137051" cy="2871366"/>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2005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pPr>
              <a:lnSpc>
                <a:spcPct val="150000"/>
              </a:lnSpc>
            </a:pPr>
            <a:r>
              <a:rPr lang="el-GR" b="1" i="1" dirty="0">
                <a:solidFill>
                  <a:srgbClr val="FF0000"/>
                </a:solidFill>
                <a:latin typeface="Calibri" panose="020F0502020204030204" pitchFamily="34" charset="0"/>
                <a:cs typeface="Calibri" panose="020F0502020204030204" pitchFamily="34" charset="0"/>
              </a:rPr>
              <a:t>Η αρχή της αβεβαιότητας του </a:t>
            </a:r>
            <a:r>
              <a:rPr lang="en-US" b="1" i="1" dirty="0">
                <a:solidFill>
                  <a:srgbClr val="FF0000"/>
                </a:solidFill>
                <a:latin typeface="Calibri" panose="020F0502020204030204" pitchFamily="34" charset="0"/>
                <a:cs typeface="Calibri" panose="020F0502020204030204" pitchFamily="34" charset="0"/>
              </a:rPr>
              <a:t>Heisenberg</a:t>
            </a:r>
            <a:r>
              <a:rPr lang="el-GR" b="1" i="1" dirty="0">
                <a:solidFill>
                  <a:srgbClr val="FF0000"/>
                </a:solidFill>
                <a:latin typeface="Calibri" panose="020F0502020204030204" pitchFamily="34" charset="0"/>
                <a:cs typeface="Calibri" panose="020F0502020204030204" pitchFamily="34" charset="0"/>
              </a:rPr>
              <a:t>.</a:t>
            </a:r>
            <a:br>
              <a:rPr lang="el-GR" b="1" i="1" dirty="0">
                <a:solidFill>
                  <a:srgbClr val="FF0000"/>
                </a:solidFill>
                <a:latin typeface="Calibri" panose="020F0502020204030204" pitchFamily="34" charset="0"/>
                <a:cs typeface="Calibri" panose="020F0502020204030204" pitchFamily="34" charset="0"/>
              </a:rPr>
            </a:br>
            <a:r>
              <a:rPr lang="el-GR" b="1" i="1" dirty="0">
                <a:solidFill>
                  <a:srgbClr val="92D050"/>
                </a:solidFill>
                <a:latin typeface="Calibri" panose="020F0502020204030204" pitchFamily="34" charset="0"/>
                <a:cs typeface="Calibri" panose="020F0502020204030204" pitchFamily="34" charset="0"/>
              </a:rPr>
              <a:t>Αβεβαιότητα και υλικά κύματα.</a:t>
            </a:r>
            <a:endParaRPr lang="el-GR" dirty="0">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2625120" y="3812689"/>
            <a:ext cx="6724072" cy="2336800"/>
          </a:xfrm>
          <a:prstGeom prst="rect">
            <a:avLst/>
          </a:prstGeom>
          <a:ln w="28575">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 </a:t>
            </a:r>
            <a:r>
              <a:rPr lang="el-GR" sz="2000" dirty="0">
                <a:solidFill>
                  <a:prstClr val="black"/>
                </a:solidFill>
                <a:latin typeface="Calibri" panose="020F0502020204030204" pitchFamily="34" charset="0"/>
                <a:ea typeface="Calibri" panose="020F0502020204030204" pitchFamily="34" charset="0"/>
                <a:cs typeface="Calibri" panose="020F0502020204030204" pitchFamily="34" charset="0"/>
              </a:rPr>
              <a:t>αποδοχή ότι το ηλεκτρόνιο είναι και υλικό κύμα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έχει συνέπεια την </a:t>
            </a:r>
            <a:r>
              <a:rPr lang="el-GR" sz="2000" dirty="0">
                <a:solidFill>
                  <a:prstClr val="black"/>
                </a:solidFill>
                <a:latin typeface="Calibri" panose="020F0502020204030204" pitchFamily="34" charset="0"/>
                <a:ea typeface="Calibri" panose="020F0502020204030204" pitchFamily="34" charset="0"/>
                <a:cs typeface="Calibri" panose="020F0502020204030204" pitchFamily="34" charset="0"/>
              </a:rPr>
              <a:t>α</a:t>
            </a:r>
            <a:r>
              <a:rPr kumimoji="0" lang="el-GR"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ρχή</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της απροσδιοριστίας του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Heisenberg. </a:t>
            </a:r>
          </a:p>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Και αντίστροφα, αν ισχύει η  αρχή της απροσδιοριστίας προκύπτει ότι έχουμε υλικό κύμα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Ορθογώνιο 7">
            <a:extLst>
              <a:ext uri="{FF2B5EF4-FFF2-40B4-BE49-F238E27FC236}">
                <a16:creationId xmlns:a16="http://schemas.microsoft.com/office/drawing/2014/main" id="{B53EA73A-C846-A626-F606-F4B31E12AF6B}"/>
              </a:ext>
            </a:extLst>
          </p:cNvPr>
          <p:cNvSpPr/>
          <p:nvPr/>
        </p:nvSpPr>
        <p:spPr>
          <a:xfrm>
            <a:off x="1579418" y="1921164"/>
            <a:ext cx="2715491" cy="15078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Times New Roman" panose="02020603050405020304" pitchFamily="18" charset="0"/>
                <a:cs typeface="Times New Roman" panose="02020603050405020304" pitchFamily="18" charset="0"/>
              </a:rPr>
              <a:t>Υλικά κύματα</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του </a:t>
            </a:r>
            <a:r>
              <a:rPr lang="en-US" sz="2400" dirty="0">
                <a:latin typeface="Times New Roman" panose="02020603050405020304" pitchFamily="18" charset="0"/>
                <a:cs typeface="Times New Roman" panose="02020603050405020304" pitchFamily="18" charset="0"/>
              </a:rPr>
              <a:t>de Broglie</a:t>
            </a:r>
            <a:endParaRPr lang="el-GR" sz="2400" dirty="0">
              <a:latin typeface="Times New Roman" panose="02020603050405020304" pitchFamily="18" charset="0"/>
              <a:cs typeface="Times New Roman" panose="02020603050405020304" pitchFamily="18" charset="0"/>
            </a:endParaRPr>
          </a:p>
        </p:txBody>
      </p:sp>
      <p:sp>
        <p:nvSpPr>
          <p:cNvPr id="11" name="Ορθογώνιο 10">
            <a:extLst>
              <a:ext uri="{FF2B5EF4-FFF2-40B4-BE49-F238E27FC236}">
                <a16:creationId xmlns:a16="http://schemas.microsoft.com/office/drawing/2014/main" id="{C2B46436-DB2A-614D-4066-A605A0D71BFF}"/>
              </a:ext>
            </a:extLst>
          </p:cNvPr>
          <p:cNvSpPr/>
          <p:nvPr/>
        </p:nvSpPr>
        <p:spPr>
          <a:xfrm>
            <a:off x="7463522" y="1927838"/>
            <a:ext cx="2650296" cy="15078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Times New Roman" panose="02020603050405020304" pitchFamily="18" charset="0"/>
                <a:cs typeface="Times New Roman" panose="02020603050405020304" pitchFamily="18" charset="0"/>
              </a:rPr>
              <a:t>Αρχή Απροσδιοριστίας του </a:t>
            </a:r>
            <a:r>
              <a:rPr lang="en-US" sz="2400" dirty="0">
                <a:latin typeface="Times New Roman" panose="02020603050405020304" pitchFamily="18" charset="0"/>
                <a:cs typeface="Times New Roman" panose="02020603050405020304" pitchFamily="18" charset="0"/>
              </a:rPr>
              <a:t>Heisenberg</a:t>
            </a:r>
            <a:endParaRPr lang="el-GR" sz="2400" dirty="0">
              <a:latin typeface="Times New Roman" panose="02020603050405020304" pitchFamily="18" charset="0"/>
              <a:cs typeface="Times New Roman" panose="02020603050405020304" pitchFamily="18" charset="0"/>
            </a:endParaRPr>
          </a:p>
        </p:txBody>
      </p:sp>
      <p:sp>
        <p:nvSpPr>
          <p:cNvPr id="9" name="Βέλος: Δεξιό 8">
            <a:extLst>
              <a:ext uri="{FF2B5EF4-FFF2-40B4-BE49-F238E27FC236}">
                <a16:creationId xmlns:a16="http://schemas.microsoft.com/office/drawing/2014/main" id="{AA0270D2-5A9B-07AB-7315-C0388782B8D3}"/>
              </a:ext>
            </a:extLst>
          </p:cNvPr>
          <p:cNvSpPr/>
          <p:nvPr/>
        </p:nvSpPr>
        <p:spPr>
          <a:xfrm>
            <a:off x="4886036" y="2384397"/>
            <a:ext cx="1782619" cy="138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Αριστερό 11">
            <a:extLst>
              <a:ext uri="{FF2B5EF4-FFF2-40B4-BE49-F238E27FC236}">
                <a16:creationId xmlns:a16="http://schemas.microsoft.com/office/drawing/2014/main" id="{C0D7F7A3-CC25-1243-FAB2-4DE5823681E0}"/>
              </a:ext>
            </a:extLst>
          </p:cNvPr>
          <p:cNvSpPr/>
          <p:nvPr/>
        </p:nvSpPr>
        <p:spPr>
          <a:xfrm>
            <a:off x="4886035" y="2906766"/>
            <a:ext cx="1782619" cy="138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565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a:extLst>
              <a:ext uri="{FF2B5EF4-FFF2-40B4-BE49-F238E27FC236}">
                <a16:creationId xmlns:a16="http://schemas.microsoft.com/office/drawing/2014/main" id="{738E27FE-865E-7BC9-A769-706479C43E35}"/>
              </a:ext>
            </a:extLst>
          </p:cNvPr>
          <p:cNvSpPr>
            <a:spLocks noGrp="1"/>
          </p:cNvSpPr>
          <p:nvPr>
            <p:ph type="sldNum" sz="quarter" idx="12"/>
          </p:nvPr>
        </p:nvSpPr>
        <p:spPr/>
        <p:txBody>
          <a:bodyPr/>
          <a:lstStyle/>
          <a:p>
            <a:fld id="{18B0EE00-2077-49F2-9FE7-3CC96C6B1F86}" type="slidenum">
              <a:rPr lang="el-GR" smtClean="0"/>
              <a:t>7</a:t>
            </a:fld>
            <a:endParaRPr lang="el-GR" dirty="0"/>
          </a:p>
        </p:txBody>
      </p:sp>
      <p:pic>
        <p:nvPicPr>
          <p:cNvPr id="4" name="Εικόνα 3">
            <a:extLst>
              <a:ext uri="{FF2B5EF4-FFF2-40B4-BE49-F238E27FC236}">
                <a16:creationId xmlns:a16="http://schemas.microsoft.com/office/drawing/2014/main" id="{B4FB8C15-292D-3BEE-5794-DCB546604B78}"/>
              </a:ext>
            </a:extLst>
          </p:cNvPr>
          <p:cNvPicPr>
            <a:picLocks noChangeAspect="1"/>
          </p:cNvPicPr>
          <p:nvPr/>
        </p:nvPicPr>
        <p:blipFill rotWithShape="1">
          <a:blip r:embed="rId2"/>
          <a:srcRect l="1" t="18056" r="2000"/>
          <a:stretch/>
        </p:blipFill>
        <p:spPr>
          <a:xfrm>
            <a:off x="676376" y="350765"/>
            <a:ext cx="3413760" cy="513805"/>
          </a:xfrm>
          <a:prstGeom prst="rect">
            <a:avLst/>
          </a:prstGeom>
        </p:spPr>
      </p:pic>
      <p:pic>
        <p:nvPicPr>
          <p:cNvPr id="8" name="Εικόνα 7">
            <a:extLst>
              <a:ext uri="{FF2B5EF4-FFF2-40B4-BE49-F238E27FC236}">
                <a16:creationId xmlns:a16="http://schemas.microsoft.com/office/drawing/2014/main" id="{0186BAF1-847D-1FEA-DC52-7A866A70BD3D}"/>
              </a:ext>
            </a:extLst>
          </p:cNvPr>
          <p:cNvPicPr>
            <a:picLocks noChangeAspect="1"/>
          </p:cNvPicPr>
          <p:nvPr/>
        </p:nvPicPr>
        <p:blipFill>
          <a:blip r:embed="rId3"/>
          <a:stretch>
            <a:fillRect/>
          </a:stretch>
        </p:blipFill>
        <p:spPr>
          <a:xfrm>
            <a:off x="6578854" y="267286"/>
            <a:ext cx="4063492" cy="304762"/>
          </a:xfrm>
          <a:prstGeom prst="rect">
            <a:avLst/>
          </a:prstGeom>
        </p:spPr>
      </p:pic>
      <p:pic>
        <p:nvPicPr>
          <p:cNvPr id="10" name="Εικόνα 9">
            <a:extLst>
              <a:ext uri="{FF2B5EF4-FFF2-40B4-BE49-F238E27FC236}">
                <a16:creationId xmlns:a16="http://schemas.microsoft.com/office/drawing/2014/main" id="{E2988CBE-A1DE-C2C3-8682-69B613454B24}"/>
              </a:ext>
            </a:extLst>
          </p:cNvPr>
          <p:cNvPicPr>
            <a:picLocks noChangeAspect="1"/>
          </p:cNvPicPr>
          <p:nvPr/>
        </p:nvPicPr>
        <p:blipFill>
          <a:blip r:embed="rId4"/>
          <a:stretch>
            <a:fillRect/>
          </a:stretch>
        </p:blipFill>
        <p:spPr>
          <a:xfrm>
            <a:off x="6098260" y="3068150"/>
            <a:ext cx="5619039" cy="304762"/>
          </a:xfrm>
          <a:prstGeom prst="rect">
            <a:avLst/>
          </a:prstGeom>
        </p:spPr>
      </p:pic>
      <p:pic>
        <p:nvPicPr>
          <p:cNvPr id="7" name="Εικόνα 6">
            <a:extLst>
              <a:ext uri="{FF2B5EF4-FFF2-40B4-BE49-F238E27FC236}">
                <a16:creationId xmlns:a16="http://schemas.microsoft.com/office/drawing/2014/main" id="{2E39C840-B300-C97A-DDD1-49AE03D075F0}"/>
              </a:ext>
            </a:extLst>
          </p:cNvPr>
          <p:cNvPicPr>
            <a:picLocks noChangeAspect="1"/>
          </p:cNvPicPr>
          <p:nvPr/>
        </p:nvPicPr>
        <p:blipFill>
          <a:blip r:embed="rId5"/>
          <a:stretch>
            <a:fillRect/>
          </a:stretch>
        </p:blipFill>
        <p:spPr>
          <a:xfrm>
            <a:off x="349878" y="4061171"/>
            <a:ext cx="4603807" cy="585939"/>
          </a:xfrm>
          <a:prstGeom prst="rect">
            <a:avLst/>
          </a:prstGeom>
        </p:spPr>
      </p:pic>
      <p:pic>
        <p:nvPicPr>
          <p:cNvPr id="11" name="Εικόνα 10">
            <a:extLst>
              <a:ext uri="{FF2B5EF4-FFF2-40B4-BE49-F238E27FC236}">
                <a16:creationId xmlns:a16="http://schemas.microsoft.com/office/drawing/2014/main" id="{64FE60E8-059B-0B58-A0A1-835561373DF0}"/>
              </a:ext>
            </a:extLst>
          </p:cNvPr>
          <p:cNvPicPr>
            <a:picLocks noChangeAspect="1"/>
          </p:cNvPicPr>
          <p:nvPr/>
        </p:nvPicPr>
        <p:blipFill>
          <a:blip r:embed="rId6"/>
          <a:stretch>
            <a:fillRect/>
          </a:stretch>
        </p:blipFill>
        <p:spPr>
          <a:xfrm>
            <a:off x="641786" y="3644993"/>
            <a:ext cx="3154953" cy="266723"/>
          </a:xfrm>
          <a:prstGeom prst="rect">
            <a:avLst/>
          </a:prstGeom>
        </p:spPr>
      </p:pic>
      <p:pic>
        <p:nvPicPr>
          <p:cNvPr id="14" name="Εικόνα 13">
            <a:extLst>
              <a:ext uri="{FF2B5EF4-FFF2-40B4-BE49-F238E27FC236}">
                <a16:creationId xmlns:a16="http://schemas.microsoft.com/office/drawing/2014/main" id="{DF55DAB4-179A-915A-1549-6100FE2E3A00}"/>
              </a:ext>
            </a:extLst>
          </p:cNvPr>
          <p:cNvPicPr>
            <a:picLocks noChangeAspect="1"/>
          </p:cNvPicPr>
          <p:nvPr/>
        </p:nvPicPr>
        <p:blipFill>
          <a:blip r:embed="rId7"/>
          <a:stretch>
            <a:fillRect/>
          </a:stretch>
        </p:blipFill>
        <p:spPr>
          <a:xfrm>
            <a:off x="159826" y="2909599"/>
            <a:ext cx="4983912" cy="868755"/>
          </a:xfrm>
          <a:prstGeom prst="rect">
            <a:avLst/>
          </a:prstGeom>
        </p:spPr>
      </p:pic>
      <p:pic>
        <p:nvPicPr>
          <p:cNvPr id="16" name="Εικόνα 15">
            <a:extLst>
              <a:ext uri="{FF2B5EF4-FFF2-40B4-BE49-F238E27FC236}">
                <a16:creationId xmlns:a16="http://schemas.microsoft.com/office/drawing/2014/main" id="{92466130-F146-4518-F4A1-946B02929D9E}"/>
              </a:ext>
            </a:extLst>
          </p:cNvPr>
          <p:cNvPicPr>
            <a:picLocks noChangeAspect="1"/>
          </p:cNvPicPr>
          <p:nvPr/>
        </p:nvPicPr>
        <p:blipFill>
          <a:blip r:embed="rId8"/>
          <a:stretch>
            <a:fillRect/>
          </a:stretch>
        </p:blipFill>
        <p:spPr>
          <a:xfrm>
            <a:off x="676376" y="1068500"/>
            <a:ext cx="4686706" cy="1714649"/>
          </a:xfrm>
          <a:prstGeom prst="rect">
            <a:avLst/>
          </a:prstGeom>
        </p:spPr>
      </p:pic>
      <p:sp>
        <p:nvSpPr>
          <p:cNvPr id="21" name="Ορθογώνιο 20">
            <a:extLst>
              <a:ext uri="{FF2B5EF4-FFF2-40B4-BE49-F238E27FC236}">
                <a16:creationId xmlns:a16="http://schemas.microsoft.com/office/drawing/2014/main" id="{02276A46-0578-0015-1914-78EACE09E971}"/>
              </a:ext>
            </a:extLst>
          </p:cNvPr>
          <p:cNvSpPr/>
          <p:nvPr/>
        </p:nvSpPr>
        <p:spPr>
          <a:xfrm>
            <a:off x="8610600" y="2168434"/>
            <a:ext cx="594360" cy="209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Εικόνα 22">
            <a:extLst>
              <a:ext uri="{FF2B5EF4-FFF2-40B4-BE49-F238E27FC236}">
                <a16:creationId xmlns:a16="http://schemas.microsoft.com/office/drawing/2014/main" id="{2F592078-2602-064F-71B4-D709709D4189}"/>
              </a:ext>
            </a:extLst>
          </p:cNvPr>
          <p:cNvPicPr>
            <a:picLocks noChangeAspect="1"/>
          </p:cNvPicPr>
          <p:nvPr/>
        </p:nvPicPr>
        <p:blipFill>
          <a:blip r:embed="rId9"/>
          <a:stretch>
            <a:fillRect/>
          </a:stretch>
        </p:blipFill>
        <p:spPr>
          <a:xfrm>
            <a:off x="7983831" y="4826101"/>
            <a:ext cx="1998369" cy="1099581"/>
          </a:xfrm>
          <a:prstGeom prst="rect">
            <a:avLst/>
          </a:prstGeom>
        </p:spPr>
      </p:pic>
      <p:pic>
        <p:nvPicPr>
          <p:cNvPr id="25" name="Εικόνα 24">
            <a:extLst>
              <a:ext uri="{FF2B5EF4-FFF2-40B4-BE49-F238E27FC236}">
                <a16:creationId xmlns:a16="http://schemas.microsoft.com/office/drawing/2014/main" id="{38430FD0-6027-B5C3-8D20-8A754C657A02}"/>
              </a:ext>
            </a:extLst>
          </p:cNvPr>
          <p:cNvPicPr>
            <a:picLocks noChangeAspect="1"/>
          </p:cNvPicPr>
          <p:nvPr/>
        </p:nvPicPr>
        <p:blipFill>
          <a:blip r:embed="rId10"/>
          <a:stretch>
            <a:fillRect/>
          </a:stretch>
        </p:blipFill>
        <p:spPr>
          <a:xfrm>
            <a:off x="6618504" y="3600085"/>
            <a:ext cx="4162477" cy="1398504"/>
          </a:xfrm>
          <a:prstGeom prst="rect">
            <a:avLst/>
          </a:prstGeom>
        </p:spPr>
      </p:pic>
      <p:pic>
        <p:nvPicPr>
          <p:cNvPr id="27" name="Εικόνα 26">
            <a:extLst>
              <a:ext uri="{FF2B5EF4-FFF2-40B4-BE49-F238E27FC236}">
                <a16:creationId xmlns:a16="http://schemas.microsoft.com/office/drawing/2014/main" id="{890164B4-529E-78D2-F74E-04F5B4864E25}"/>
              </a:ext>
            </a:extLst>
          </p:cNvPr>
          <p:cNvPicPr>
            <a:picLocks noChangeAspect="1"/>
          </p:cNvPicPr>
          <p:nvPr/>
        </p:nvPicPr>
        <p:blipFill>
          <a:blip r:embed="rId11"/>
          <a:stretch>
            <a:fillRect/>
          </a:stretch>
        </p:blipFill>
        <p:spPr>
          <a:xfrm>
            <a:off x="6375440" y="5741275"/>
            <a:ext cx="4648603" cy="716342"/>
          </a:xfrm>
          <a:prstGeom prst="rect">
            <a:avLst/>
          </a:prstGeom>
        </p:spPr>
      </p:pic>
      <p:sp>
        <p:nvSpPr>
          <p:cNvPr id="30" name="TextBox 29">
            <a:extLst>
              <a:ext uri="{FF2B5EF4-FFF2-40B4-BE49-F238E27FC236}">
                <a16:creationId xmlns:a16="http://schemas.microsoft.com/office/drawing/2014/main" id="{4BB02E83-D5D1-9328-4323-320C232D6BB9}"/>
              </a:ext>
            </a:extLst>
          </p:cNvPr>
          <p:cNvSpPr txBox="1"/>
          <p:nvPr/>
        </p:nvSpPr>
        <p:spPr>
          <a:xfrm>
            <a:off x="759981" y="4826101"/>
            <a:ext cx="4317116" cy="646331"/>
          </a:xfrm>
          <a:prstGeom prst="rect">
            <a:avLst/>
          </a:prstGeom>
          <a:noFill/>
        </p:spPr>
        <p:txBody>
          <a:bodyPr wrap="square" rtlCol="0">
            <a:spAutoFit/>
          </a:bodyPr>
          <a:lstStyle/>
          <a:p>
            <a:r>
              <a:rPr lang="el-GR" dirty="0"/>
              <a:t>Σύμφωνα με την κβαντική φυσική :</a:t>
            </a:r>
          </a:p>
          <a:p>
            <a:r>
              <a:rPr lang="el-GR" b="1" dirty="0">
                <a:solidFill>
                  <a:srgbClr val="FF0000"/>
                </a:solidFill>
              </a:rPr>
              <a:t>«δεν γνωρίζουμε πού ακριβώς βρίσκεται»</a:t>
            </a:r>
            <a:endParaRPr lang="en-GB" b="1" dirty="0">
              <a:solidFill>
                <a:srgbClr val="FF0000"/>
              </a:solidFill>
            </a:endParaRPr>
          </a:p>
        </p:txBody>
      </p:sp>
      <p:sp>
        <p:nvSpPr>
          <p:cNvPr id="31" name="TextBox 30">
            <a:extLst>
              <a:ext uri="{FF2B5EF4-FFF2-40B4-BE49-F238E27FC236}">
                <a16:creationId xmlns:a16="http://schemas.microsoft.com/office/drawing/2014/main" id="{5F5FAFBB-CC65-AE6D-340C-656A492AA2D0}"/>
              </a:ext>
            </a:extLst>
          </p:cNvPr>
          <p:cNvSpPr txBox="1"/>
          <p:nvPr/>
        </p:nvSpPr>
        <p:spPr>
          <a:xfrm>
            <a:off x="6356388" y="622816"/>
            <a:ext cx="4686706" cy="2246769"/>
          </a:xfrm>
          <a:prstGeom prst="rect">
            <a:avLst/>
          </a:prstGeom>
          <a:noFill/>
        </p:spPr>
        <p:txBody>
          <a:bodyPr wrap="square" rtlCol="0">
            <a:spAutoFit/>
          </a:bodyPr>
          <a:lstStyle/>
          <a:p>
            <a:r>
              <a:rPr lang="el-GR" sz="1400" dirty="0"/>
              <a:t>Για να ελαττώσουμε την απροσδιοριστία στη θέση και να χρησιμοποιήσουμε τον κυματικό χαρακτήρα του σωματιδίου, χρειαζόμαστε κύματα περιορισμένα στο χώρο. Αυτά τα ονομάζουμε </a:t>
            </a:r>
            <a:r>
              <a:rPr lang="el-GR" sz="1400" b="1" dirty="0" err="1">
                <a:solidFill>
                  <a:srgbClr val="FF0000"/>
                </a:solidFill>
              </a:rPr>
              <a:t>κυματοπακέτα</a:t>
            </a:r>
            <a:r>
              <a:rPr lang="el-GR" sz="1400" dirty="0"/>
              <a:t>.</a:t>
            </a:r>
          </a:p>
          <a:p>
            <a:r>
              <a:rPr lang="el-GR" sz="1400" dirty="0"/>
              <a:t>Περιορίζοντας όμως την απροσδιοριστία στη θέση, αυξάνουμε την απροσδιοριστία στην ορμή, επομένως την απροσδιοριστία στο μήκος κύματος.</a:t>
            </a:r>
          </a:p>
          <a:p>
            <a:r>
              <a:rPr lang="el-GR" sz="1400" dirty="0"/>
              <a:t>Άρα όσο πιο εντοπισμένο στο χώρο είναι το </a:t>
            </a:r>
            <a:r>
              <a:rPr lang="el-GR" sz="1400" dirty="0" err="1"/>
              <a:t>κυματοπακέτο</a:t>
            </a:r>
            <a:r>
              <a:rPr lang="el-GR" sz="1400" dirty="0"/>
              <a:t> (πιο σωματιδιακό), τόσο πιο διασκορπισμένα μήκη κύματος μπορούμε να χρησιμοποιήσουμε. </a:t>
            </a:r>
            <a:endParaRPr lang="en-GB" sz="1400" dirty="0"/>
          </a:p>
        </p:txBody>
      </p:sp>
    </p:spTree>
    <p:extLst>
      <p:ext uri="{BB962C8B-B14F-4D97-AF65-F5344CB8AC3E}">
        <p14:creationId xmlns:p14="http://schemas.microsoft.com/office/powerpoint/2010/main" val="143293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pPr>
              <a:lnSpc>
                <a:spcPct val="150000"/>
              </a:lnSpc>
            </a:pPr>
            <a:r>
              <a:rPr lang="el-GR" b="1" i="1" dirty="0">
                <a:solidFill>
                  <a:srgbClr val="FF0000"/>
                </a:solidFill>
                <a:latin typeface="Calibri" panose="020F0502020204030204" pitchFamily="34" charset="0"/>
                <a:cs typeface="Calibri" panose="020F0502020204030204" pitchFamily="34" charset="0"/>
              </a:rPr>
              <a:t>Η αρχή της αβεβαιότητας του </a:t>
            </a:r>
            <a:r>
              <a:rPr lang="en-US" b="1" i="1" dirty="0">
                <a:solidFill>
                  <a:srgbClr val="FF0000"/>
                </a:solidFill>
                <a:latin typeface="Calibri" panose="020F0502020204030204" pitchFamily="34" charset="0"/>
                <a:cs typeface="Calibri" panose="020F0502020204030204" pitchFamily="34" charset="0"/>
              </a:rPr>
              <a:t>Heisenberg</a:t>
            </a:r>
            <a:r>
              <a:rPr lang="el-GR" b="1" i="1" dirty="0">
                <a:solidFill>
                  <a:srgbClr val="FF0000"/>
                </a:solidFill>
                <a:latin typeface="Calibri" panose="020F0502020204030204" pitchFamily="34" charset="0"/>
                <a:cs typeface="Calibri" panose="020F0502020204030204" pitchFamily="34" charset="0"/>
              </a:rPr>
              <a:t>.</a:t>
            </a:r>
            <a:br>
              <a:rPr lang="el-GR" b="1" i="1" dirty="0">
                <a:solidFill>
                  <a:srgbClr val="FF0000"/>
                </a:solidFill>
                <a:latin typeface="Calibri" panose="020F0502020204030204" pitchFamily="34" charset="0"/>
                <a:cs typeface="Calibri" panose="020F0502020204030204" pitchFamily="34" charset="0"/>
              </a:rPr>
            </a:br>
            <a:r>
              <a:rPr lang="el-GR" b="1" i="1" dirty="0">
                <a:solidFill>
                  <a:srgbClr val="92D050"/>
                </a:solidFill>
                <a:latin typeface="Calibri" panose="020F0502020204030204" pitchFamily="34" charset="0"/>
                <a:cs typeface="Calibri" panose="020F0502020204030204" pitchFamily="34" charset="0"/>
              </a:rPr>
              <a:t>Τι είναι αβεβαιότητα στην κβαντική φυσική</a:t>
            </a:r>
            <a:r>
              <a:rPr lang="el-GR" b="1" i="1" dirty="0">
                <a:solidFill>
                  <a:srgbClr val="92D050"/>
                </a:solidFill>
                <a:latin typeface="Times New Roman" panose="02020603050405020304" pitchFamily="18" charset="0"/>
                <a:cs typeface="Times New Roman" panose="02020603050405020304" pitchFamily="18" charset="0"/>
              </a:rPr>
              <a:t>.</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1" y="1884218"/>
                <a:ext cx="6724072" cy="3777673"/>
              </a:xfrm>
              <a:prstGeom prst="rect">
                <a:avLst/>
              </a:prstGeom>
              <a:ln w="28575">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Γενικά αν από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μετρήσεις ενός μεγέθους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με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𝛮</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να τείνει στο άπειρο,   βρεθούν  για το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οι   τιμές </a:t>
                </a:r>
                <a14:m>
                  <m:oMath xmlns:m="http://schemas.openxmlformats.org/officeDocument/2006/math">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n-US" sz="2000" b="0" i="1" u="none" strike="noStrike" kern="1200" cap="none" spc="0" normalizeH="0" baseline="-25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τότε η μέση τιμή του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και η αντίστοιχη διασπορά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l-GR" sz="20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𝛥𝛢</m:t>
                        </m:r>
                        <m:r>
                          <a:rPr kumimoji="0" lang="el-GR" sz="20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2</m:t>
                        </m:r>
                      </m:sup>
                    </m:sSup>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ορίζονται ως εξής:</a:t>
                </a:r>
                <a:endPar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r>
                  <a:rPr kumimoji="0" lang="el-GR" sz="2000" b="1"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Μέση τιμή</a:t>
                </a: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oMath>
                </a14:m>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a:t>
                </a: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sup>
                          <m:e>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e>
                        </m:nary>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endPar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50000"/>
                  </a:lnSpc>
                  <a:spcBef>
                    <a:spcPts val="1000"/>
                  </a:spcBef>
                  <a:spcAft>
                    <a:spcPts val="800"/>
                  </a:spcAft>
                  <a:buClrTx/>
                  <a:buSzTx/>
                  <a:buFont typeface="Wingdings" panose="05000000000000000000" pitchFamily="2" charset="2"/>
                  <a:buChar char="Ø"/>
                  <a:tabLst/>
                  <a:defRPr/>
                </a:pPr>
                <a:r>
                  <a:rPr kumimoji="0" lang="el-GR" sz="2000" b="1"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Η διασπορά</a:t>
                </a: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l-GR" sz="2000" b="0" i="1" u="none" strike="noStrike" kern="1200" cap="none" spc="0" normalizeH="0" baseline="30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14:m>
                  <m:oMath xmlns:m="http://schemas.openxmlformats.org/officeDocument/2006/math">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naryPr>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sup>
                          <m:e>
                            <m:sSup>
                              <m:sSup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sSub>
                                  <m:sSub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e>
                                  <m: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𝑖</m:t>
                                    </m:r>
                                  </m:sub>
                                </m:sSub>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𝛢</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e>
                              <m:sup>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nary>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m:t>
                        </m:r>
                      </m:den>
                    </m:f>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endPar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50000"/>
                  </a:lnSpc>
                  <a:spcBef>
                    <a:spcPts val="1000"/>
                  </a:spcBef>
                  <a:spcAft>
                    <a:spcPts val="0"/>
                  </a:spcAft>
                  <a:buClrTx/>
                  <a:buSzTx/>
                  <a:buFont typeface="Wingdings" panose="05000000000000000000" pitchFamily="2" charset="2"/>
                  <a:buChar char="Ø"/>
                  <a:tabLst/>
                  <a:defRPr/>
                </a:pP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Η ποσότητα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𝛥𝛢</m:t>
                    </m:r>
                  </m:oMath>
                </a14:m>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λέγεται </a:t>
                </a:r>
                <a:r>
                  <a:rPr kumimoji="0" lang="el-GR" sz="2000" b="1"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τυπική απόκλιση</a:t>
                </a:r>
                <a:r>
                  <a:rPr kumimoji="0" lang="el-GR" sz="2000" b="0" i="1"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και σ</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την κβαντική φυσική λέγεται και </a:t>
                </a:r>
                <a:r>
                  <a:rPr kumimoji="0" lang="el-GR" sz="2000" b="1"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αβεβαιότητα</a:t>
                </a:r>
                <a:r>
                  <a:rPr kumimoji="0" lang="el-GR" sz="2000" b="0"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1" y="1884218"/>
                <a:ext cx="6724072" cy="3777673"/>
              </a:xfrm>
              <a:prstGeom prst="rect">
                <a:avLst/>
              </a:prstGeom>
              <a:blipFill>
                <a:blip r:embed="rId2"/>
                <a:stretch>
                  <a:fillRect l="-453"/>
                </a:stretch>
              </a:blipFill>
              <a:ln w="28575">
                <a:noFill/>
              </a:ln>
            </p:spPr>
            <p:txBody>
              <a:bodyPr/>
              <a:lstStyle/>
              <a:p>
                <a:r>
                  <a:rPr lang="en-GB">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502" y="1981994"/>
            <a:ext cx="3458134" cy="2967038"/>
          </a:xfrm>
          <a:prstGeom prst="rect">
            <a:avLst/>
          </a:prstGeom>
        </p:spPr>
      </p:pic>
      <p:pic>
        <p:nvPicPr>
          <p:cNvPr id="9" name="Picture 8" descr="Werner karl heisenberg hi-res stock photography and images - Alamy">
            <a:extLst>
              <a:ext uri="{FF2B5EF4-FFF2-40B4-BE49-F238E27FC236}">
                <a16:creationId xmlns:a16="http://schemas.microsoft.com/office/drawing/2014/main" id="{C091FFF2-4C10-17CB-F5FA-3DF30A3E7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7449" y="0"/>
            <a:ext cx="1444083" cy="18348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597304" y="371532"/>
            <a:ext cx="10862187" cy="1089529"/>
          </a:xfrm>
        </p:spPr>
        <p:txBody>
          <a:bodyPr>
            <a:normAutofit fontScale="90000"/>
          </a:bodyPr>
          <a:lstStyle/>
          <a:p>
            <a:pPr>
              <a:lnSpc>
                <a:spcPct val="150000"/>
              </a:lnSpc>
            </a:pPr>
            <a:r>
              <a:rPr lang="el-GR" b="1" i="1" dirty="0">
                <a:solidFill>
                  <a:srgbClr val="FF0000"/>
                </a:solidFill>
                <a:latin typeface="Calibri" panose="020F0502020204030204" pitchFamily="34" charset="0"/>
                <a:cs typeface="Calibri" panose="020F0502020204030204" pitchFamily="34" charset="0"/>
              </a:rPr>
              <a:t>Η αρχή της αβεβαιότητας του </a:t>
            </a:r>
            <a:r>
              <a:rPr lang="en-US" b="1" i="1" dirty="0">
                <a:solidFill>
                  <a:srgbClr val="FF0000"/>
                </a:solidFill>
                <a:latin typeface="Calibri" panose="020F0502020204030204" pitchFamily="34" charset="0"/>
                <a:cs typeface="Calibri" panose="020F0502020204030204" pitchFamily="34" charset="0"/>
              </a:rPr>
              <a:t>Heisenberg</a:t>
            </a:r>
            <a:r>
              <a:rPr lang="el-GR" b="1" i="1" dirty="0">
                <a:solidFill>
                  <a:srgbClr val="FF0000"/>
                </a:solidFill>
                <a:latin typeface="Calibri" panose="020F0502020204030204" pitchFamily="34" charset="0"/>
                <a:cs typeface="Calibri" panose="020F0502020204030204" pitchFamily="34" charset="0"/>
              </a:rPr>
              <a:t>.</a:t>
            </a:r>
            <a:br>
              <a:rPr lang="el-GR" b="1" i="1" dirty="0">
                <a:solidFill>
                  <a:srgbClr val="FF0000"/>
                </a:solidFill>
                <a:latin typeface="Calibri" panose="020F0502020204030204" pitchFamily="34" charset="0"/>
                <a:cs typeface="Calibri" panose="020F0502020204030204" pitchFamily="34" charset="0"/>
              </a:rPr>
            </a:br>
            <a:r>
              <a:rPr lang="el-GR" b="1" i="1" dirty="0">
                <a:solidFill>
                  <a:srgbClr val="92D050"/>
                </a:solidFill>
                <a:latin typeface="Calibri" panose="020F0502020204030204" pitchFamily="34" charset="0"/>
                <a:cs typeface="Calibri" panose="020F0502020204030204" pitchFamily="34" charset="0"/>
              </a:rPr>
              <a:t>Αβεβαιότητα και υλικά κύματα</a:t>
            </a:r>
            <a:r>
              <a:rPr lang="el-GR" b="1" i="1" dirty="0">
                <a:solidFill>
                  <a:srgbClr val="92D050"/>
                </a:solidFill>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406400" y="1884218"/>
                <a:ext cx="7846733" cy="4394662"/>
              </a:xfrm>
              <a:prstGeom prst="rect">
                <a:avLst/>
              </a:prstGeom>
              <a:ln w="28575">
                <a:noFill/>
              </a:ln>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Ας υποθέσουμε ότι το υλικό κύμα ενός σωματιδίου είναι ένα κυματοπακέτο με τη μορφής του διπλανού σχήματος, για ευκολία θεωρούμε μόνο το πραγματικό μέρος της κυματοσυνάρτησης. </a:t>
                </a: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Το τετράγωνο του μέτρου της κυματοσυνάρτησης </a:t>
                </a:r>
                <a14:m>
                  <m:oMath xmlns:m="http://schemas.openxmlformats.org/officeDocument/2006/math">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𝜓</m:t>
                    </m:r>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εκφράζει την πιθανότητα το σώμα να βρίσκεται στη θέση </a:t>
                </a:r>
                <a14:m>
                  <m:oMath xmlns:m="http://schemas.openxmlformats.org/officeDocument/2006/math">
                    <m:r>
                      <a:rPr kumimoji="0" lang="en-US"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συμπεράνουμε ότι το σώμα μπορεί να είναι σε όλο το διάστημα </a:t>
                </a:r>
                <a14:m>
                  <m:oMath xmlns:m="http://schemas.openxmlformats.org/officeDocument/2006/math">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Συνεπώς η αβεβαιότητα ως προς την θέση είναι </a:t>
                </a:r>
                <a14:m>
                  <m:oMath xmlns:m="http://schemas.openxmlformats.org/officeDocument/2006/math">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L="228600" marR="0" lvl="0" indent="-228600" algn="l" defTabSz="914400" rtl="0" eaLnBrk="1" fontAlgn="auto" latinLnBrk="0" hangingPunct="1">
                  <a:lnSpc>
                    <a:spcPct val="170000"/>
                  </a:lnSpc>
                  <a:spcBef>
                    <a:spcPts val="1000"/>
                  </a:spcBef>
                  <a:spcAft>
                    <a:spcPts val="800"/>
                  </a:spcAft>
                  <a:buClrTx/>
                  <a:buSzTx/>
                  <a:buFont typeface="Wingdings" panose="05000000000000000000" pitchFamily="2" charset="2"/>
                  <a:buChar char="Ø"/>
                  <a:tabLst/>
                  <a:defRPr/>
                </a:pPr>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Επίσης μια τέτοια κυματομορφή  προκύπτει από την επαλληλία κυμάτων με μήκη κύματος που έχουν τιμές σε αντίστοιχο  εύρος </a:t>
                </a:r>
                <a14:m>
                  <m:oMath xmlns:m="http://schemas.openxmlformats.org/officeDocument/2006/math">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𝛥𝜆</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Κατ’ επέκταση έχουμε μια αντίστοιχη αβεβαιότητα </a:t>
                </a:r>
                <a14:m>
                  <m:oMath xmlns:m="http://schemas.openxmlformats.org/officeDocument/2006/math">
                    <m:r>
                      <a:rPr kumimoji="0" lang="el-GR"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𝛥</m:t>
                    </m:r>
                    <m:r>
                      <a:rPr kumimoji="0" lang="en-US" sz="2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oMath>
                </a14:m>
                <a:r>
                  <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και στην ορμή</a:t>
                </a:r>
                <a:r>
                  <a:rPr kumimoji="0" lang="el-GR" sz="2600" b="0" i="0" u="none" strike="noStrike" kern="1200" cap="none" spc="0" normalizeH="0" baseline="0" noProof="0" dirty="0">
                    <a:ln>
                      <a:noFill/>
                    </a:ln>
                    <a:solidFill>
                      <a:prstClr val="black"/>
                    </a:solidFill>
                    <a:effectLst/>
                    <a:uLnTx/>
                    <a:uFillTx/>
                    <a:ea typeface="Calibri" panose="020F0502020204030204" pitchFamily="34" charset="0"/>
                  </a:rPr>
                  <a:t>.</a:t>
                </a:r>
                <a:endParaRPr kumimoji="0" lang="el-GR" sz="2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406400" y="1884218"/>
                <a:ext cx="7846733" cy="4394662"/>
              </a:xfrm>
              <a:prstGeom prst="rect">
                <a:avLst/>
              </a:prstGeom>
              <a:blipFill>
                <a:blip r:embed="rId2"/>
                <a:stretch>
                  <a:fillRect l="-311" r="-78"/>
                </a:stretch>
              </a:blipFill>
              <a:ln w="28575">
                <a:noFill/>
              </a:ln>
            </p:spPr>
            <p:txBody>
              <a:bodyPr/>
              <a:lstStyle/>
              <a:p>
                <a:r>
                  <a:rPr lang="en-GB">
                    <a:noFill/>
                  </a:rPr>
                  <a:t> </a:t>
                </a:r>
              </a:p>
            </p:txBody>
          </p:sp>
        </mc:Fallback>
      </mc:AlternateContent>
      <p:pic>
        <p:nvPicPr>
          <p:cNvPr id="8" name="Θέση περιεχομένου 6">
            <a:extLst>
              <a:ext uri="{FF2B5EF4-FFF2-40B4-BE49-F238E27FC236}">
                <a16:creationId xmlns:a16="http://schemas.microsoft.com/office/drawing/2014/main" id="{CC618AE4-34AF-7E7C-5512-F635E358D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133" y="1945481"/>
            <a:ext cx="3458134" cy="2967038"/>
          </a:xfrm>
          <a:prstGeom prst="rect">
            <a:avLst/>
          </a:prstGeom>
        </p:spPr>
      </p:pic>
    </p:spTree>
    <p:extLst>
      <p:ext uri="{BB962C8B-B14F-4D97-AF65-F5344CB8AC3E}">
        <p14:creationId xmlns:p14="http://schemas.microsoft.com/office/powerpoint/2010/main" val="3652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2080</Words>
  <Application>Microsoft Office PowerPoint</Application>
  <PresentationFormat>Ευρεία οθόνη</PresentationFormat>
  <Paragraphs>140</Paragraphs>
  <Slides>24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Yu Gothic Medium</vt:lpstr>
      <vt:lpstr>Arial</vt:lpstr>
      <vt:lpstr>Calibri</vt:lpstr>
      <vt:lpstr>Calibri Light</vt:lpstr>
      <vt:lpstr>Cambria Math</vt:lpstr>
      <vt:lpstr>Times New Roman</vt:lpstr>
      <vt:lpstr>Wingdings</vt:lpstr>
      <vt:lpstr>Θέμα του Office</vt:lpstr>
      <vt:lpstr>Παρουσίαση του PowerPoint</vt:lpstr>
      <vt:lpstr>Η αρχή της αβεβαιότητας του Heisenberg. Έναυσμα ενδιαφέροντος, υποθέσεις. </vt:lpstr>
      <vt:lpstr>Η αρχή της αβεβαιότητας του Heisenberg. 1ο Ιδεατό Πείραμα(gedanken experiment)</vt:lpstr>
      <vt:lpstr>Η αρχή της αβεβαιότητας του Heisenberg.  2ο Ιδεατό Πείραμα(gedanken experiment)</vt:lpstr>
      <vt:lpstr>Η αρχή της αβεβαιότητας του Heisenberg. Συμπεράσματα: Αρχή της αβεβαιότητας ή απροσδιοριστίας του Heisenberg</vt:lpstr>
      <vt:lpstr>Η αρχή της αβεβαιότητας του Heisenberg. Αβεβαιότητα και υλικά κύματα.</vt:lpstr>
      <vt:lpstr>Παρουσίαση του PowerPoint</vt:lpstr>
      <vt:lpstr>Η αρχή της αβεβαιότητας του Heisenberg. Τι είναι αβεβαιότητα στην κβαντική φυσική.</vt:lpstr>
      <vt:lpstr>Η αρχή της αβεβαιότητας του Heisenberg. Αβεβαιότητα και υλικά κύματα.</vt:lpstr>
      <vt:lpstr>Η αρχή της αβεβαιότητας του Heisenberg. Προσπάθεια ερμηνείας της αρχής της αβεβαιότητας.</vt:lpstr>
      <vt:lpstr>Η αρχή της αβεβαιότητας του Heisenberg. Προσπάθεια ερμηνείας της αρχής της αβεβαιότητας.</vt:lpstr>
      <vt:lpstr>Η αρχή της αβεβαιότητας του Heisenberg Διατύπωση αρχής αβεβαιότητας ή απροσδιοριστίας για την ενέργεια.</vt:lpstr>
      <vt:lpstr>Η αρχή της αβεβαιότητας του Heisenberg. Ποια είναι η σωστή έκφραση της αρχής απροσδιοριστίας;</vt:lpstr>
      <vt:lpstr>Η αρχή της αβεβαιότητας του Heisenberg. Ποια είναι η σωστή έκφραση της αρχής απροσδιοριστίας;</vt:lpstr>
      <vt:lpstr>Η αρχή της αβεβαιότητας του Heisenberg. Σωματίδιο ή κύμα; Περί δυϊσμού και συμπληρωματικότητας: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αρχή της αβεβαιότητας του Heisenberg. </dc:title>
  <dc:creator>Sofia Aravani</dc:creator>
  <cp:lastModifiedBy>Sofia Aravani</cp:lastModifiedBy>
  <cp:revision>45</cp:revision>
  <dcterms:created xsi:type="dcterms:W3CDTF">2023-03-23T17:39:37Z</dcterms:created>
  <dcterms:modified xsi:type="dcterms:W3CDTF">2023-10-20T17:31:47Z</dcterms:modified>
</cp:coreProperties>
</file>