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1" r:id="rId1"/>
  </p:sldMasterIdLst>
  <p:sldIdLst>
    <p:sldId id="256" r:id="rId2"/>
    <p:sldId id="257" r:id="rId3"/>
    <p:sldId id="258"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1" d="100"/>
          <a:sy n="81" d="100"/>
        </p:scale>
        <p:origin x="-768"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4/27/2026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70445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4/27/2026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768277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4/27/2026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626326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4/27/2026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590690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4/27/2026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616185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4/27/2026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4892432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4/27/2026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913771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4/27/2026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995882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4/27/2026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483865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4/27/2026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66093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4/27/2026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971623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4/27/2026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37507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4/27/2026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8071955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4/27/2026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467383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4/27/2026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55407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4/27/2026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47520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4/27/2026</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877762752"/>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 id="2147483693" r:id="rId12"/>
    <p:sldLayoutId id="2147483694" r:id="rId13"/>
    <p:sldLayoutId id="2147483695" r:id="rId14"/>
    <p:sldLayoutId id="2147483696" r:id="rId15"/>
    <p:sldLayoutId id="2147483697"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98103" y="665019"/>
            <a:ext cx="8493171" cy="711199"/>
          </a:xfrm>
        </p:spPr>
        <p:txBody>
          <a:bodyPr>
            <a:noAutofit/>
          </a:bodyPr>
          <a:lstStyle/>
          <a:p>
            <a:r>
              <a:rPr lang="el-GR" sz="2400" b="1" dirty="0">
                <a:latin typeface="Arial" panose="020B0604020202020204" pitchFamily="34" charset="0"/>
                <a:cs typeface="Arial" panose="020B0604020202020204" pitchFamily="34" charset="0"/>
              </a:rPr>
              <a:t>Κλειστά περιβάλλοντα στην ξενόγλωσση εκπαίδευση</a:t>
            </a:r>
            <a:r>
              <a:rPr lang="el-GR" sz="2400" dirty="0">
                <a:latin typeface="Arial" panose="020B0604020202020204" pitchFamily="34" charset="0"/>
                <a:cs typeface="Arial" panose="020B0604020202020204" pitchFamily="34" charset="0"/>
              </a:rPr>
              <a:t/>
            </a:r>
            <a:br>
              <a:rPr lang="el-GR" sz="2400" dirty="0">
                <a:latin typeface="Arial" panose="020B0604020202020204" pitchFamily="34" charset="0"/>
                <a:cs typeface="Arial" panose="020B0604020202020204" pitchFamily="34" charset="0"/>
              </a:rPr>
            </a:br>
            <a:endParaRPr lang="el-GR" sz="2400"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1838227" y="1659118"/>
            <a:ext cx="9153047" cy="4289195"/>
          </a:xfrm>
        </p:spPr>
        <p:txBody>
          <a:bodyPr>
            <a:normAutofit/>
          </a:bodyPr>
          <a:lstStyle/>
          <a:p>
            <a:pPr algn="l"/>
            <a:r>
              <a:rPr lang="el-GR" dirty="0"/>
              <a:t>Τα κλειστά περιβάλλοντα εστιάζουν το ενδιαφέρον τους κατά </a:t>
            </a:r>
            <a:r>
              <a:rPr lang="el-GR" dirty="0" smtClean="0"/>
              <a:t>κύριο λόγο </a:t>
            </a:r>
            <a:r>
              <a:rPr lang="el-GR" dirty="0"/>
              <a:t>στη διδασκαλία της μικροδομής της </a:t>
            </a:r>
            <a:r>
              <a:rPr lang="el-GR" dirty="0" smtClean="0"/>
              <a:t>γλώσσας                                                               </a:t>
            </a:r>
            <a:r>
              <a:rPr lang="el-GR" dirty="0"/>
              <a:t>(</a:t>
            </a:r>
            <a:r>
              <a:rPr lang="el-GR" dirty="0" smtClean="0"/>
              <a:t>γραμματική, ορθογραφία</a:t>
            </a:r>
            <a:r>
              <a:rPr lang="el-GR" dirty="0"/>
              <a:t>, λεξιλόγιο).  </a:t>
            </a:r>
            <a:endParaRPr lang="el-GR" dirty="0" smtClean="0"/>
          </a:p>
          <a:p>
            <a:pPr algn="l"/>
            <a:r>
              <a:rPr lang="el-GR" dirty="0" smtClean="0"/>
              <a:t>                                                                                                                </a:t>
            </a:r>
            <a:r>
              <a:rPr lang="el-GR" dirty="0"/>
              <a:t>Ενσωματώνονται σε άλλου τύπου λογισμικά ή περιβάλλοντα και λειτουργούν συμπληρωματικά και όχι αυτόνομα. </a:t>
            </a:r>
            <a:endParaRPr lang="el-GR" dirty="0" smtClean="0"/>
          </a:p>
          <a:p>
            <a:endParaRPr lang="el-GR" dirty="0" smtClean="0"/>
          </a:p>
          <a:p>
            <a:pPr algn="l"/>
            <a:r>
              <a:rPr lang="el-GR" dirty="0" smtClean="0"/>
              <a:t>                                                                                                                              Διακρίνονται </a:t>
            </a:r>
            <a:r>
              <a:rPr lang="el-GR" dirty="0"/>
              <a:t>σε δύο είδη ανάλογα με τη χρησιμότητά τους και το σκοπό τους στη μαθησιακή διαδικασία</a:t>
            </a:r>
            <a:r>
              <a:rPr lang="el-GR" dirty="0" smtClean="0"/>
              <a:t>:                                                                                                   Α</a:t>
            </a:r>
            <a:r>
              <a:rPr lang="el-GR" dirty="0"/>
              <a:t>) λογισμικά εξάσκησης και πρακτικής (drill and practice), και                          </a:t>
            </a:r>
            <a:r>
              <a:rPr lang="el-GR" dirty="0" smtClean="0"/>
              <a:t>              </a:t>
            </a:r>
            <a:r>
              <a:rPr lang="el-GR" dirty="0"/>
              <a:t>Β) λογισμικά καθοδήγησης ή διδασκαλίας με παράλληλη εξάσκηση (tutoring). </a:t>
            </a:r>
          </a:p>
          <a:p>
            <a:endParaRPr lang="el-GR" dirty="0"/>
          </a:p>
        </p:txBody>
      </p:sp>
    </p:spTree>
    <p:extLst>
      <p:ext uri="{BB962C8B-B14F-4D97-AF65-F5344CB8AC3E}">
        <p14:creationId xmlns:p14="http://schemas.microsoft.com/office/powerpoint/2010/main" val="21444748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75935" y="624110"/>
            <a:ext cx="9021452" cy="1280890"/>
          </a:xfrm>
        </p:spPr>
        <p:txBody>
          <a:bodyPr>
            <a:normAutofit/>
          </a:bodyPr>
          <a:lstStyle/>
          <a:p>
            <a:r>
              <a:rPr lang="el-GR" sz="2400" b="1" dirty="0" smtClean="0">
                <a:latin typeface="Arial" panose="020B0604020202020204" pitchFamily="34" charset="0"/>
                <a:cs typeface="Arial" panose="020B0604020202020204" pitchFamily="34" charset="0"/>
              </a:rPr>
              <a:t>                  Λογισμικά </a:t>
            </a:r>
            <a:r>
              <a:rPr lang="el-GR" sz="2400" b="1" dirty="0">
                <a:latin typeface="Arial" panose="020B0604020202020204" pitchFamily="34" charset="0"/>
                <a:cs typeface="Arial" panose="020B0604020202020204" pitchFamily="34" charset="0"/>
              </a:rPr>
              <a:t>Εξάσκησης και Πρακτικής</a:t>
            </a:r>
            <a:endParaRPr lang="el-GR" sz="24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715678" y="1442302"/>
            <a:ext cx="9638122" cy="5118754"/>
          </a:xfrm>
        </p:spPr>
        <p:txBody>
          <a:bodyPr>
            <a:normAutofit/>
          </a:bodyPr>
          <a:lstStyle/>
          <a:p>
            <a:r>
              <a:rPr lang="el-GR" dirty="0"/>
              <a:t>Τα λογισμικά εξάσκησης και πρακτικής (drill and practice) συμπληρώνουν τη διδασκαλία και δεν την αντικαθιστούν. Απευθύνονται σε μαθητές που είναι ήδη εξοικειωμένοι με συγκεκριμένες ενότητες όπως για παράδειγμα, της γραμματικής και του συντακτικού ή την εκμάθηση του λεξιλογίου και στοχεύουν στην εξάσκηση των μαθητών σε ξεχωριστές δεξιότητες όπως οι αναγνωστικές και ακουστικές. </a:t>
            </a:r>
            <a:endParaRPr lang="el-GR" dirty="0" smtClean="0"/>
          </a:p>
          <a:p>
            <a:r>
              <a:rPr lang="el-GR" dirty="0" smtClean="0"/>
              <a:t>                                                                                                                                                            </a:t>
            </a:r>
            <a:r>
              <a:rPr lang="el-GR" dirty="0"/>
              <a:t>Έχουν την εξής δομή:  </a:t>
            </a:r>
            <a:r>
              <a:rPr lang="el-GR" dirty="0" smtClean="0"/>
              <a:t>                                                                                                                  Επιλογή </a:t>
            </a:r>
            <a:r>
              <a:rPr lang="el-GR" dirty="0"/>
              <a:t>ενός θέματος (και όχι παρουσίαση της πληροφορίας) </a:t>
            </a:r>
            <a:r>
              <a:rPr lang="el-GR" dirty="0" smtClean="0"/>
              <a:t>                                        </a:t>
            </a:r>
            <a:r>
              <a:rPr lang="el-GR" dirty="0"/>
              <a:t>Ερωτήσεις </a:t>
            </a:r>
            <a:r>
              <a:rPr lang="el-GR" dirty="0" smtClean="0"/>
              <a:t>                                                                                                                                                     Απαντήσεις                                                                                                                                                        Άμεση </a:t>
            </a:r>
            <a:r>
              <a:rPr lang="el-GR" dirty="0"/>
              <a:t>ανατροφοδότηση (χωρίς την παροχή επιπρόσθετων πληροφοριών</a:t>
            </a:r>
            <a:r>
              <a:rPr lang="el-GR" dirty="0" smtClean="0"/>
              <a:t>).</a:t>
            </a:r>
          </a:p>
          <a:p>
            <a:endParaRPr lang="el-GR" dirty="0"/>
          </a:p>
          <a:p>
            <a:r>
              <a:rPr lang="el-GR" u="sng" dirty="0"/>
              <a:t>Πλεονεκτήματα</a:t>
            </a:r>
            <a:r>
              <a:rPr lang="el-GR" dirty="0"/>
              <a:t> : δυνατότητα εργασίας στον προσωπικό ρυθμό, ενίσχυση της αυτονομίας, άμεση ανατροφοδότη.                                                                                                            </a:t>
            </a:r>
            <a:r>
              <a:rPr lang="el-GR" u="sng" dirty="0"/>
              <a:t>Μειονεκτήματα</a:t>
            </a:r>
            <a:r>
              <a:rPr lang="el-GR" dirty="0"/>
              <a:t>:  έλλειψη αυθεντικότητας και συγκειμενικότητας του υλικού,  περιορισμένος βαθμό διάδρασης. </a:t>
            </a:r>
          </a:p>
        </p:txBody>
      </p:sp>
    </p:spTree>
    <p:extLst>
      <p:ext uri="{BB962C8B-B14F-4D97-AF65-F5344CB8AC3E}">
        <p14:creationId xmlns:p14="http://schemas.microsoft.com/office/powerpoint/2010/main" val="19342618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64470" y="624110"/>
            <a:ext cx="10275217" cy="903032"/>
          </a:xfrm>
        </p:spPr>
        <p:txBody>
          <a:bodyPr>
            <a:normAutofit/>
          </a:bodyPr>
          <a:lstStyle/>
          <a:p>
            <a:r>
              <a:rPr lang="el-GR" sz="2400" b="1" dirty="0">
                <a:latin typeface="Arial" panose="020B0604020202020204" pitchFamily="34" charset="0"/>
                <a:cs typeface="Arial" panose="020B0604020202020204" pitchFamily="34" charset="0"/>
              </a:rPr>
              <a:t>Λογισμικά καθοδήγησης ή διδασκαλίας με παράλληλη εξάσκηση</a:t>
            </a:r>
            <a:endParaRPr lang="el-GR" sz="24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fontScale="70000" lnSpcReduction="20000"/>
          </a:bodyPr>
          <a:lstStyle/>
          <a:p>
            <a:r>
              <a:rPr lang="el-GR" dirty="0"/>
              <a:t> </a:t>
            </a:r>
            <a:r>
              <a:rPr lang="el-GR" sz="2400" dirty="0"/>
              <a:t>Τα λογισμικά καθοδήγησης ή διδασκαλίας με παράλληλη εξάσκηση (tutoring) στοχεύουν όχι μόνο στην αξιολόγηση, αλλά και στην παροχή νέας γνώσης, καθιστώντας το μάθημα πιο ελκυστικό μέσω οργανωμένης παρουσίασης πληροφοριών</a:t>
            </a:r>
            <a:r>
              <a:rPr lang="el-GR" sz="2400" dirty="0" smtClean="0"/>
              <a:t>. </a:t>
            </a:r>
          </a:p>
          <a:p>
            <a:pPr marL="0" indent="0">
              <a:buNone/>
            </a:pPr>
            <a:r>
              <a:rPr lang="el-GR" sz="2400" dirty="0" smtClean="0"/>
              <a:t>                                                                                                                                                         </a:t>
            </a:r>
          </a:p>
          <a:p>
            <a:r>
              <a:rPr lang="el-GR" sz="2400" dirty="0" smtClean="0"/>
              <a:t>Η </a:t>
            </a:r>
            <a:r>
              <a:rPr lang="el-GR" sz="2400" dirty="0"/>
              <a:t>αλληλεπίδραση μαθητή-λογισμικού ακολουθεί δομημένη ακολουθία</a:t>
            </a:r>
            <a:r>
              <a:rPr lang="el-GR" sz="2400" dirty="0" smtClean="0"/>
              <a:t>:                                                                                                   παρουσίαση </a:t>
            </a:r>
            <a:r>
              <a:rPr lang="el-GR" sz="2400" dirty="0"/>
              <a:t>πληροφορίας, </a:t>
            </a:r>
            <a:r>
              <a:rPr lang="el-GR" sz="2400" dirty="0" smtClean="0"/>
              <a:t>                                                                                  ερώτηση                                                                                                             απάντηση                                                                                                             </a:t>
            </a:r>
            <a:r>
              <a:rPr lang="el-GR" sz="2400" dirty="0"/>
              <a:t>ανατροφοδότηση. </a:t>
            </a:r>
            <a:endParaRPr lang="el-GR" sz="2400" dirty="0" smtClean="0"/>
          </a:p>
          <a:p>
            <a:endParaRPr lang="el-GR" sz="2400" dirty="0"/>
          </a:p>
          <a:p>
            <a:r>
              <a:rPr lang="el-GR" sz="2400" u="sng" dirty="0" smtClean="0"/>
              <a:t>Πλεονεκτήματα</a:t>
            </a:r>
            <a:r>
              <a:rPr lang="el-GR" sz="2400" dirty="0" smtClean="0"/>
              <a:t>:διευκολύνουν </a:t>
            </a:r>
            <a:r>
              <a:rPr lang="el-GR" sz="2400" dirty="0"/>
              <a:t>την έρευνα, την ανακάλυψη, την κατανόηση και σύνθεση πληροφοριών, αναπτύσουν την κριτικής ικανότητα, δίνουν την δυνατότητα στο μαθητή για ανατροφοδότηση (feedback), αυτομόρφωση και αυτοαξιολόγηση.</a:t>
            </a:r>
          </a:p>
          <a:p>
            <a:endParaRPr lang="el-GR" dirty="0"/>
          </a:p>
        </p:txBody>
      </p:sp>
    </p:spTree>
    <p:extLst>
      <p:ext uri="{BB962C8B-B14F-4D97-AF65-F5344CB8AC3E}">
        <p14:creationId xmlns:p14="http://schemas.microsoft.com/office/powerpoint/2010/main" val="1462722798"/>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21</TotalTime>
  <Words>291</Words>
  <Application>Microsoft Office PowerPoint</Application>
  <PresentationFormat>Widescreen</PresentationFormat>
  <Paragraphs>16</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Century Gothic</vt:lpstr>
      <vt:lpstr>Wingdings 3</vt:lpstr>
      <vt:lpstr>Wisp</vt:lpstr>
      <vt:lpstr>Κλειστά περιβάλλοντα στην ξενόγλωσση εκπαίδευση </vt:lpstr>
      <vt:lpstr>                  Λογισμικά Εξάσκησης και Πρακτικής</vt:lpstr>
      <vt:lpstr>Λογισμικά καθοδήγησης ή διδασκαλίας με παράλληλη εξάσκηση</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Κλειστά περιβάλλοντα στην ξενόγλωσση εκπαίδευση</dc:title>
  <dc:creator>maria</dc:creator>
  <cp:lastModifiedBy>maria</cp:lastModifiedBy>
  <cp:revision>3</cp:revision>
  <dcterms:created xsi:type="dcterms:W3CDTF">2026-04-25T15:06:24Z</dcterms:created>
  <dcterms:modified xsi:type="dcterms:W3CDTF">2026-04-27T05:36:56Z</dcterms:modified>
</cp:coreProperties>
</file>