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6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8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E39E-C64C-4ACB-A48A-501CD0E1AC6C}" type="datetimeFigureOut">
              <a:rPr lang="el-GR" smtClean="0"/>
              <a:pPr/>
              <a:t>14/11/2020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E38FC-E955-43D6-A483-EC89F6C3D2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E39E-C64C-4ACB-A48A-501CD0E1AC6C}" type="datetimeFigureOut">
              <a:rPr lang="el-GR" smtClean="0"/>
              <a:pPr/>
              <a:t>14/11/2020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E38FC-E955-43D6-A483-EC89F6C3D2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E39E-C64C-4ACB-A48A-501CD0E1AC6C}" type="datetimeFigureOut">
              <a:rPr lang="el-GR" smtClean="0"/>
              <a:pPr/>
              <a:t>14/11/2020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E38FC-E955-43D6-A483-EC89F6C3D2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E39E-C64C-4ACB-A48A-501CD0E1AC6C}" type="datetimeFigureOut">
              <a:rPr lang="el-GR" smtClean="0"/>
              <a:pPr/>
              <a:t>14/11/2020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E38FC-E955-43D6-A483-EC89F6C3D2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E39E-C64C-4ACB-A48A-501CD0E1AC6C}" type="datetimeFigureOut">
              <a:rPr lang="el-GR" smtClean="0"/>
              <a:pPr/>
              <a:t>14/11/2020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E38FC-E955-43D6-A483-EC89F6C3D2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E39E-C64C-4ACB-A48A-501CD0E1AC6C}" type="datetimeFigureOut">
              <a:rPr lang="el-GR" smtClean="0"/>
              <a:pPr/>
              <a:t>14/11/2020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E38FC-E955-43D6-A483-EC89F6C3D2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E39E-C64C-4ACB-A48A-501CD0E1AC6C}" type="datetimeFigureOut">
              <a:rPr lang="el-GR" smtClean="0"/>
              <a:pPr/>
              <a:t>14/11/2020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E38FC-E955-43D6-A483-EC89F6C3D2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E39E-C64C-4ACB-A48A-501CD0E1AC6C}" type="datetimeFigureOut">
              <a:rPr lang="el-GR" smtClean="0"/>
              <a:pPr/>
              <a:t>14/11/2020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E38FC-E955-43D6-A483-EC89F6C3D2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E39E-C64C-4ACB-A48A-501CD0E1AC6C}" type="datetimeFigureOut">
              <a:rPr lang="el-GR" smtClean="0"/>
              <a:pPr/>
              <a:t>14/11/2020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E38FC-E955-43D6-A483-EC89F6C3D2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E39E-C64C-4ACB-A48A-501CD0E1AC6C}" type="datetimeFigureOut">
              <a:rPr lang="el-GR" smtClean="0"/>
              <a:pPr/>
              <a:t>14/11/2020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E38FC-E955-43D6-A483-EC89F6C3D2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E39E-C64C-4ACB-A48A-501CD0E1AC6C}" type="datetimeFigureOut">
              <a:rPr lang="el-GR" smtClean="0"/>
              <a:pPr/>
              <a:t>14/11/2020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E38FC-E955-43D6-A483-EC89F6C3D2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5E39E-C64C-4ACB-A48A-501CD0E1AC6C}" type="datetimeFigureOut">
              <a:rPr lang="el-GR" smtClean="0"/>
              <a:pPr/>
              <a:t>14/11/2020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E38FC-E955-43D6-A483-EC89F6C3D22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books.edu.gr/ebooks/v/html/8547/2194/Technologia_B-Gymnasiou_html-empl/index3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11429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Οργάνωση των σύγχρονων παραγωγικών μονάδων</a:t>
            </a:r>
            <a:endParaRPr lang="el-GR" b="1" dirty="0"/>
          </a:p>
        </p:txBody>
      </p:sp>
      <p:pic>
        <p:nvPicPr>
          <p:cNvPr id="4" name="3 - Εικόνα" descr="img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2714620"/>
            <a:ext cx="5626100" cy="29591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71472" y="4714884"/>
            <a:ext cx="8229600" cy="10001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i="1" dirty="0" smtClean="0">
                <a:hlinkClick r:id="rId2"/>
              </a:rPr>
              <a:t>http://ebooks.edu.gr/ebooks/v/html/8547/2194/Technologia_B-Gymnasiou_html-empl/index3.html</a:t>
            </a:r>
            <a:endParaRPr lang="el-GR" sz="2400" i="1" dirty="0"/>
          </a:p>
        </p:txBody>
      </p:sp>
      <p:sp>
        <p:nvSpPr>
          <p:cNvPr id="6" name="5 - TextBox"/>
          <p:cNvSpPr txBox="1"/>
          <p:nvPr/>
        </p:nvSpPr>
        <p:spPr>
          <a:xfrm>
            <a:off x="571472" y="500042"/>
            <a:ext cx="792961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l-GR" sz="2800" b="1" i="1" dirty="0" smtClean="0"/>
              <a:t>Ο Ρόλος της Νέας Τεχνολογίας</a:t>
            </a:r>
            <a:endParaRPr lang="en-US" sz="2800" b="1" i="1" dirty="0" smtClean="0"/>
          </a:p>
          <a:p>
            <a:endParaRPr lang="en-US" sz="2800" b="1" i="1" dirty="0" smtClean="0"/>
          </a:p>
          <a:p>
            <a:pPr>
              <a:buFont typeface="Wingdings" pitchFamily="2" charset="2"/>
              <a:buChar char="q"/>
            </a:pPr>
            <a:r>
              <a:rPr lang="el-GR" sz="2800" b="1" i="1" dirty="0" smtClean="0"/>
              <a:t>Η Παραγωγική Μονάδα στην κοινωνία της πληροφορίας</a:t>
            </a:r>
            <a:r>
              <a:rPr lang="en-US" sz="2800" b="1" i="1" dirty="0" smtClean="0"/>
              <a:t> </a:t>
            </a:r>
          </a:p>
          <a:p>
            <a:endParaRPr lang="en-US" sz="2800" b="1" i="1" dirty="0" smtClean="0"/>
          </a:p>
          <a:p>
            <a:pPr>
              <a:buFont typeface="Wingdings" pitchFamily="2" charset="2"/>
              <a:buChar char="q"/>
            </a:pPr>
            <a:r>
              <a:rPr lang="el-GR" sz="2800" b="1" i="1" dirty="0" smtClean="0"/>
              <a:t>Οι γνώσεις για οι δεξιότητες των εργαζομένων στη σύγχρονη παραγωγική μονάδα</a:t>
            </a:r>
            <a:endParaRPr lang="en-US" sz="2800" b="1" i="1" dirty="0" smtClean="0"/>
          </a:p>
          <a:p>
            <a:endParaRPr lang="en-US" sz="2800" b="1" i="1" dirty="0" smtClean="0"/>
          </a:p>
          <a:p>
            <a:pPr>
              <a:buFont typeface="Wingdings" pitchFamily="2" charset="2"/>
              <a:buChar char="q"/>
            </a:pPr>
            <a:r>
              <a:rPr lang="el-GR" sz="2800" b="1" i="1" dirty="0" smtClean="0"/>
              <a:t>Επιχείρηση και Περιβάλλον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b="1" dirty="0" smtClean="0"/>
              <a:t>ΕΠΙΧΕΙΡΗΣΗ – ΜΟΡΦΕΣ ΕΠΙΧΕΙΡΗΣΕΩΝ</a:t>
            </a:r>
            <a:endParaRPr lang="el-GR" sz="4000" b="1" dirty="0"/>
          </a:p>
        </p:txBody>
      </p:sp>
      <p:sp>
        <p:nvSpPr>
          <p:cNvPr id="4" name="3 - TextBox"/>
          <p:cNvSpPr txBox="1"/>
          <p:nvPr/>
        </p:nvSpPr>
        <p:spPr>
          <a:xfrm>
            <a:off x="642910" y="2428868"/>
            <a:ext cx="814393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Επιχείρηση</a:t>
            </a:r>
            <a:r>
              <a:rPr lang="el-GR" sz="2800" dirty="0" smtClean="0"/>
              <a:t>:</a:t>
            </a:r>
          </a:p>
          <a:p>
            <a:r>
              <a:rPr lang="el-GR" sz="2400" dirty="0" smtClean="0"/>
              <a:t>Μια οργανωμένη μονάδα που σκοπό έχει την απόκτηση του μέγιστου δυνατού κέρδους ή την ικανοποίηση κοινωνικών αναγκών.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786050" y="500042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ΕΠΙΧΕΙΡΗΣΕΙΣ</a:t>
            </a:r>
            <a:endParaRPr lang="el-GR" sz="3600" b="1" dirty="0"/>
          </a:p>
        </p:txBody>
      </p:sp>
      <p:cxnSp>
        <p:nvCxnSpPr>
          <p:cNvPr id="6" name="5 - Γωνιακή σύνδεση"/>
          <p:cNvCxnSpPr/>
          <p:nvPr/>
        </p:nvCxnSpPr>
        <p:spPr>
          <a:xfrm rot="5400000">
            <a:off x="2036745" y="1320785"/>
            <a:ext cx="1142214" cy="78661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- Γωνιακή σύνδεση"/>
          <p:cNvCxnSpPr/>
          <p:nvPr/>
        </p:nvCxnSpPr>
        <p:spPr>
          <a:xfrm rot="16200000" flipH="1">
            <a:off x="5393537" y="1321579"/>
            <a:ext cx="1357322" cy="100013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- Ευθύγραμμο βέλος σύνδεσης"/>
          <p:cNvCxnSpPr/>
          <p:nvPr/>
        </p:nvCxnSpPr>
        <p:spPr>
          <a:xfrm rot="5400000">
            <a:off x="2821769" y="1964521"/>
            <a:ext cx="164307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TextBox"/>
          <p:cNvSpPr txBox="1"/>
          <p:nvPr/>
        </p:nvSpPr>
        <p:spPr>
          <a:xfrm>
            <a:off x="1571604" y="2285992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Δημόσιες</a:t>
            </a:r>
            <a:endParaRPr lang="el-GR" sz="2400" dirty="0"/>
          </a:p>
        </p:txBody>
      </p:sp>
      <p:sp>
        <p:nvSpPr>
          <p:cNvPr id="13" name="12 - TextBox"/>
          <p:cNvSpPr txBox="1"/>
          <p:nvPr/>
        </p:nvSpPr>
        <p:spPr>
          <a:xfrm>
            <a:off x="3000364" y="2786058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Ιδιωτικές</a:t>
            </a:r>
            <a:endParaRPr lang="el-GR" sz="2400" dirty="0"/>
          </a:p>
        </p:txBody>
      </p:sp>
      <p:cxnSp>
        <p:nvCxnSpPr>
          <p:cNvPr id="15" name="14 - Γωνιακή σύνδεση"/>
          <p:cNvCxnSpPr>
            <a:stCxn id="4" idx="2"/>
          </p:cNvCxnSpPr>
          <p:nvPr/>
        </p:nvCxnSpPr>
        <p:spPr>
          <a:xfrm rot="16200000" flipH="1">
            <a:off x="3984331" y="1484008"/>
            <a:ext cx="1068181" cy="392909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4357686" y="2285992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Ατομικές</a:t>
            </a:r>
            <a:endParaRPr lang="el-GR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6000760" y="2500306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Εταιρείες</a:t>
            </a:r>
            <a:endParaRPr lang="el-GR" sz="2400" dirty="0"/>
          </a:p>
        </p:txBody>
      </p:sp>
      <p:cxnSp>
        <p:nvCxnSpPr>
          <p:cNvPr id="19" name="18 - Γωνιακή σύνδεση"/>
          <p:cNvCxnSpPr/>
          <p:nvPr/>
        </p:nvCxnSpPr>
        <p:spPr>
          <a:xfrm rot="5400000">
            <a:off x="5250661" y="2964653"/>
            <a:ext cx="1000132" cy="92869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4357686" y="4000504"/>
            <a:ext cx="1785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Ομόρρυθμη</a:t>
            </a:r>
          </a:p>
          <a:p>
            <a:r>
              <a:rPr lang="el-GR" sz="2400" dirty="0" smtClean="0"/>
              <a:t>(Ο.Ε.)</a:t>
            </a:r>
            <a:endParaRPr lang="el-GR" sz="2400" dirty="0"/>
          </a:p>
        </p:txBody>
      </p:sp>
      <p:cxnSp>
        <p:nvCxnSpPr>
          <p:cNvPr id="22" name="21 - Γωνιακή σύνδεση"/>
          <p:cNvCxnSpPr/>
          <p:nvPr/>
        </p:nvCxnSpPr>
        <p:spPr>
          <a:xfrm rot="16200000" flipH="1">
            <a:off x="7072330" y="2928934"/>
            <a:ext cx="1000132" cy="100013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7500958" y="3929066"/>
            <a:ext cx="13573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Ανώνυμη </a:t>
            </a:r>
          </a:p>
          <a:p>
            <a:r>
              <a:rPr lang="el-GR" sz="2400" dirty="0" smtClean="0"/>
              <a:t>(Α.Ε.)</a:t>
            </a:r>
            <a:endParaRPr lang="el-GR" sz="2400" dirty="0"/>
          </a:p>
        </p:txBody>
      </p:sp>
      <p:cxnSp>
        <p:nvCxnSpPr>
          <p:cNvPr id="25" name="24 - Ευθύγραμμο βέλος σύνδεσης"/>
          <p:cNvCxnSpPr/>
          <p:nvPr/>
        </p:nvCxnSpPr>
        <p:spPr>
          <a:xfrm rot="5400000">
            <a:off x="5536016" y="3822306"/>
            <a:ext cx="178753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5357818" y="4714884"/>
            <a:ext cx="2071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Ετερόρρυθμη</a:t>
            </a:r>
          </a:p>
          <a:p>
            <a:r>
              <a:rPr lang="el-GR" sz="2400" dirty="0" smtClean="0"/>
              <a:t>(Ε.Ε.)</a:t>
            </a:r>
            <a:endParaRPr lang="el-GR" sz="2400" dirty="0"/>
          </a:p>
        </p:txBody>
      </p:sp>
      <p:cxnSp>
        <p:nvCxnSpPr>
          <p:cNvPr id="30" name="29 - Ευθύγραμμο βέλος σύνδεσης"/>
          <p:cNvCxnSpPr/>
          <p:nvPr/>
        </p:nvCxnSpPr>
        <p:spPr>
          <a:xfrm rot="5400000">
            <a:off x="5393537" y="4393413"/>
            <a:ext cx="278608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5286380" y="5657671"/>
            <a:ext cx="33575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Εταιρεία περιορισμένης ευθύνης(Ε.Π.Ε.)</a:t>
            </a:r>
            <a:endParaRPr lang="el-GR" sz="2400" dirty="0"/>
          </a:p>
        </p:txBody>
      </p:sp>
      <p:cxnSp>
        <p:nvCxnSpPr>
          <p:cNvPr id="38" name="37 - Ευθύγραμμο βέλος σύνδεσης"/>
          <p:cNvCxnSpPr/>
          <p:nvPr/>
        </p:nvCxnSpPr>
        <p:spPr>
          <a:xfrm rot="5400000">
            <a:off x="1642248" y="2857496"/>
            <a:ext cx="328694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- TextBox"/>
          <p:cNvSpPr txBox="1"/>
          <p:nvPr/>
        </p:nvSpPr>
        <p:spPr>
          <a:xfrm>
            <a:off x="1714480" y="4500570"/>
            <a:ext cx="2643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Μη κερδοσκοπικές</a:t>
            </a:r>
          </a:p>
          <a:p>
            <a:r>
              <a:rPr lang="el-GR" sz="2400" dirty="0" smtClean="0"/>
              <a:t>(Μ.Κ.Ο.)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3" grpId="0"/>
      <p:bldP spid="16" grpId="0"/>
      <p:bldP spid="17" grpId="0"/>
      <p:bldP spid="20" grpId="0"/>
      <p:bldP spid="23" grpId="0"/>
      <p:bldP spid="26" grpId="0"/>
      <p:bldP spid="32" grpId="0"/>
      <p:bldP spid="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Εταιρείες</a:t>
            </a:r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714348" y="1928802"/>
            <a:ext cx="792961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l-GR" sz="2400" dirty="0" smtClean="0"/>
              <a:t>Ομόρρυθμη (Ο.Ε.)</a:t>
            </a:r>
          </a:p>
          <a:p>
            <a:r>
              <a:rPr lang="el-GR" sz="2400" dirty="0" smtClean="0"/>
              <a:t>Κάθε εταίρος ευθύνεται απεριόριστα απέναντι σε τρίτους ακόμα και με την προσωπική του περιουσία.</a:t>
            </a:r>
          </a:p>
          <a:p>
            <a:endParaRPr lang="el-GR" sz="2400" dirty="0" smtClean="0"/>
          </a:p>
          <a:p>
            <a:pPr>
              <a:buFont typeface="Wingdings" pitchFamily="2" charset="2"/>
              <a:buChar char="q"/>
            </a:pPr>
            <a:r>
              <a:rPr lang="el-GR" sz="2400" dirty="0" smtClean="0"/>
              <a:t>Ετερόρρυθμη (Ε.Ε.)</a:t>
            </a:r>
          </a:p>
          <a:p>
            <a:r>
              <a:rPr lang="el-GR" sz="2400" dirty="0" smtClean="0"/>
              <a:t>Ένας ή περισσότεροι εταίροι ευθύνονται απεριόριστα απέναντι σε τρίτους, ενώ ένας ή περισσότεροι εταίροι ευθύνονται μόνο μέχρι το ποσό της χρηματικής τους εισφοράς στην εταιρεία.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914400" y="642918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l-GR" sz="2400" dirty="0" smtClean="0"/>
              <a:t>Ανώνυμη (Α.Ε.)</a:t>
            </a:r>
          </a:p>
          <a:p>
            <a:pPr marL="400050" lvl="1" indent="0">
              <a:buFont typeface="Arial" pitchFamily="34" charset="0"/>
              <a:buChar char="•"/>
            </a:pPr>
            <a:r>
              <a:rPr lang="el-GR" sz="2400" dirty="0" smtClean="0"/>
              <a:t>Η ίδρυσή τους απαιτεί μεγάλο αρχικό κεφάλαιο (μετοχικό)</a:t>
            </a:r>
          </a:p>
          <a:p>
            <a:pPr marL="400050" lvl="1" indent="0">
              <a:buFont typeface="Arial" pitchFamily="34" charset="0"/>
              <a:buChar char="•"/>
            </a:pPr>
            <a:r>
              <a:rPr lang="el-GR" sz="2400" dirty="0" smtClean="0"/>
              <a:t>Η οικονομική ευθύνη περιορίζεται στο ποσοστό της συμμετοχής του στο μετοχικό κεφάλαιο</a:t>
            </a:r>
          </a:p>
          <a:p>
            <a:pPr marL="400050" lvl="1" indent="0">
              <a:buFont typeface="Arial" pitchFamily="34" charset="0"/>
              <a:buChar char="•"/>
            </a:pPr>
            <a:r>
              <a:rPr lang="el-GR" sz="2400" dirty="0" smtClean="0"/>
              <a:t>Δεν αφορά την προσωπική του περιουσία</a:t>
            </a:r>
          </a:p>
          <a:p>
            <a:pPr marL="400050" lvl="1" indent="0"/>
            <a:endParaRPr lang="el-GR" sz="2400" dirty="0" smtClean="0"/>
          </a:p>
          <a:p>
            <a:pPr marL="0" lvl="1" indent="92075">
              <a:buFont typeface="Wingdings" pitchFamily="2" charset="2"/>
              <a:buChar char="q"/>
            </a:pPr>
            <a:r>
              <a:rPr lang="el-GR" sz="2400" dirty="0" smtClean="0"/>
              <a:t>Εταιρεία Περιορισμένης Ευθύνης (Ε.Π.Ε.)</a:t>
            </a:r>
          </a:p>
          <a:p>
            <a:pPr marL="400050" lvl="2" indent="92075"/>
            <a:r>
              <a:rPr lang="el-GR" dirty="0" smtClean="0"/>
              <a:t>Η ίδρυσή τους απαιτεί μεγάλο αρχικό κεφάλαιο</a:t>
            </a:r>
          </a:p>
          <a:p>
            <a:pPr marL="400050" lvl="2" indent="92075"/>
            <a:r>
              <a:rPr lang="el-GR" dirty="0" smtClean="0"/>
              <a:t>Περιορισμένη ευθύνη εταίρων</a:t>
            </a:r>
          </a:p>
          <a:p>
            <a:pPr marL="400050" lvl="2" indent="92075"/>
            <a:r>
              <a:rPr lang="el-GR" dirty="0" smtClean="0"/>
              <a:t>Διοίκηση από ένα άτομο (διαχειριστή)</a:t>
            </a:r>
          </a:p>
          <a:p>
            <a:pPr marL="400050" lvl="2" indent="92075"/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dirty="0" smtClean="0"/>
              <a:t>Οργανόγραμμα παραγωγικής μονάδας</a:t>
            </a:r>
            <a:endParaRPr lang="el-GR" sz="3600" b="1" dirty="0"/>
          </a:p>
        </p:txBody>
      </p:sp>
      <p:pic>
        <p:nvPicPr>
          <p:cNvPr id="5" name="4 - Εικόνα" descr="thumbnai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1214422"/>
            <a:ext cx="7286676" cy="5465008"/>
          </a:xfrm>
          <a:prstGeom prst="rect">
            <a:avLst/>
          </a:prstGeom>
        </p:spPr>
      </p:pic>
      <p:sp>
        <p:nvSpPr>
          <p:cNvPr id="6" name="5 - Καμπύλο αριστερό βέλος"/>
          <p:cNvSpPr/>
          <p:nvPr/>
        </p:nvSpPr>
        <p:spPr>
          <a:xfrm>
            <a:off x="5500694" y="1785926"/>
            <a:ext cx="285752" cy="71438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5857884" y="192880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Εκλέγουν </a:t>
            </a:r>
            <a:endParaRPr lang="el-GR" dirty="0"/>
          </a:p>
        </p:txBody>
      </p:sp>
      <p:sp>
        <p:nvSpPr>
          <p:cNvPr id="8" name="7 - Καμπύλο αριστερό βέλος"/>
          <p:cNvSpPr/>
          <p:nvPr/>
        </p:nvSpPr>
        <p:spPr>
          <a:xfrm>
            <a:off x="5500694" y="2714620"/>
            <a:ext cx="285752" cy="71438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5857884" y="2643182"/>
            <a:ext cx="2571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πρόεδρος και ο Διευθύνων Σύμβουλος προσλαμβάνουν</a:t>
            </a:r>
            <a:endParaRPr lang="el-GR" dirty="0"/>
          </a:p>
        </p:txBody>
      </p:sp>
      <p:sp>
        <p:nvSpPr>
          <p:cNvPr id="12" name="11 - Αριστερό βέλος"/>
          <p:cNvSpPr/>
          <p:nvPr/>
        </p:nvSpPr>
        <p:spPr>
          <a:xfrm>
            <a:off x="2857488" y="3357562"/>
            <a:ext cx="857256" cy="2143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TextBox"/>
          <p:cNvSpPr txBox="1"/>
          <p:nvPr/>
        </p:nvSpPr>
        <p:spPr>
          <a:xfrm>
            <a:off x="1428728" y="3071810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Ειδικούς Συμβούλους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el-GR" sz="3200" b="1" dirty="0" smtClean="0"/>
              <a:t>Μετοχές</a:t>
            </a:r>
          </a:p>
          <a:p>
            <a:pPr marL="450850" lvl="1" indent="6350">
              <a:buNone/>
            </a:pPr>
            <a:r>
              <a:rPr lang="el-GR" sz="2400" dirty="0" smtClean="0"/>
              <a:t>Το χρηματικό κεφάλαιο μιας Α.Ε. είναι διαιρεμένο σε ίσα μερίδια. Αυτά τα μερίδια αντιπροσωπεύονται από χρηματικούς τίτλους, τις λεγόμενες μετοχές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227</Words>
  <Application>Microsoft Office PowerPoint</Application>
  <PresentationFormat>Προβολή στην οθόνη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Οργάνωση των σύγχρονων παραγωγικών μονάδων</vt:lpstr>
      <vt:lpstr>Διαφάνεια 2</vt:lpstr>
      <vt:lpstr>ΕΠΙΧΕΙΡΗΣΗ – ΜΟΡΦΕΣ ΕΠΙΧΕΙΡΗΣΕΩΝ</vt:lpstr>
      <vt:lpstr>Διαφάνεια 4</vt:lpstr>
      <vt:lpstr>Εταιρείες</vt:lpstr>
      <vt:lpstr>Διαφάνεια 6</vt:lpstr>
      <vt:lpstr>Οργανόγραμμα παραγωγικής μονάδας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ΕΠΙΧΕΙΡΗΣΗ – ΜΟΡΦΕΣ ΕΠΙΧΕΙΡΗΣΕΩΝ</dc:title>
  <dc:creator>Thanos</dc:creator>
  <cp:lastModifiedBy>Thanos</cp:lastModifiedBy>
  <cp:revision>28</cp:revision>
  <dcterms:created xsi:type="dcterms:W3CDTF">2020-11-14T17:09:44Z</dcterms:created>
  <dcterms:modified xsi:type="dcterms:W3CDTF">2020-11-14T18:56:59Z</dcterms:modified>
</cp:coreProperties>
</file>