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48"/>
  </p:notesMasterIdLst>
  <p:sldIdLst>
    <p:sldId id="327" r:id="rId2"/>
    <p:sldId id="304" r:id="rId3"/>
    <p:sldId id="328" r:id="rId4"/>
    <p:sldId id="377" r:id="rId5"/>
    <p:sldId id="330" r:id="rId6"/>
    <p:sldId id="290" r:id="rId7"/>
    <p:sldId id="331" r:id="rId8"/>
    <p:sldId id="325" r:id="rId9"/>
    <p:sldId id="339" r:id="rId10"/>
    <p:sldId id="333" r:id="rId11"/>
    <p:sldId id="337" r:id="rId12"/>
    <p:sldId id="341" r:id="rId13"/>
    <p:sldId id="342" r:id="rId14"/>
    <p:sldId id="343" r:id="rId15"/>
    <p:sldId id="344" r:id="rId16"/>
    <p:sldId id="334" r:id="rId17"/>
    <p:sldId id="332" r:id="rId18"/>
    <p:sldId id="264" r:id="rId19"/>
    <p:sldId id="279" r:id="rId20"/>
    <p:sldId id="280" r:id="rId21"/>
    <p:sldId id="346" r:id="rId22"/>
    <p:sldId id="375" r:id="rId23"/>
    <p:sldId id="364" r:id="rId24"/>
    <p:sldId id="349" r:id="rId25"/>
    <p:sldId id="352" r:id="rId26"/>
    <p:sldId id="365" r:id="rId27"/>
    <p:sldId id="350" r:id="rId28"/>
    <p:sldId id="347" r:id="rId29"/>
    <p:sldId id="353" r:id="rId30"/>
    <p:sldId id="354" r:id="rId31"/>
    <p:sldId id="355" r:id="rId32"/>
    <p:sldId id="356" r:id="rId33"/>
    <p:sldId id="358" r:id="rId34"/>
    <p:sldId id="359" r:id="rId35"/>
    <p:sldId id="376" r:id="rId36"/>
    <p:sldId id="282" r:id="rId37"/>
    <p:sldId id="366" r:id="rId38"/>
    <p:sldId id="367" r:id="rId39"/>
    <p:sldId id="284" r:id="rId40"/>
    <p:sldId id="368" r:id="rId41"/>
    <p:sldId id="369" r:id="rId42"/>
    <p:sldId id="370" r:id="rId43"/>
    <p:sldId id="371" r:id="rId44"/>
    <p:sldId id="372" r:id="rId45"/>
    <p:sldId id="373" r:id="rId46"/>
    <p:sldId id="378" r:id="rId4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3E9FA-5E8F-410E-BEC5-63E6FC40338C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7CE2-72D9-427C-B766-9E0D6696D3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8000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1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6873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493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72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34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486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2372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069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53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15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3D9ABC-1E53-4FCB-A36A-1DB7119CD676}" type="datetimeFigureOut">
              <a:rPr lang="el-GR" smtClean="0"/>
              <a:t>28/1/2021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7151CC-C1CB-400C-B5BC-63B5CC03A8DA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7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p.edu.gr/images/IEP/EPISTIMONIKI_YPIRESIA/Epist_Monades/A_Kyklos/Diapolitismiki/2017/2017Athina_ta_prwta_mou_ellinika.pdf" TargetMode="External"/><Relationship Id="rId3" Type="http://schemas.openxmlformats.org/officeDocument/2006/relationships/hyperlink" Target="https://www.teach4integration.gr/wp-content/uploads/2019/08/VALITSAKI_2h_ekdosi.pdf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anguages.akelius.com/subjects/el" TargetMode="External"/><Relationship Id="rId5" Type="http://schemas.openxmlformats.org/officeDocument/2006/relationships/hyperlink" Target="https://www.teach4integration.gr/wp-content/uploads/2019/07/Unicefweb.pdf" TargetMode="External"/><Relationship Id="rId4" Type="http://schemas.openxmlformats.org/officeDocument/2006/relationships/hyperlink" Target="https://www.teach4integration.gr/wp-content/uploads/2019/08/odigos_balitsaki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utt.ly/ij9Kuh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pi.ac.cy/pi/files/epimorfosi/entaxi/BIBLIO_1_WEB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iep.edu.gr/images/IEP/EPISTIMONIKI_YPIRESIA/Epist_Monades/A_Kyklos/Diapolitismiki/2016/2016-10-11_GEIA_SAS_1H_GNORIM_CROP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hyperlink" Target="http://www.diapolis.auth.gr/index.php/ekp-yliko/2013-11-07-09-06-25/2013-11-07-09-11-5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each4integration.gr/wp-content/uploads/2019/08/elapame_F.pdf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s://www.teach4integration.gr/wp-content/uploads/2019/08/GEFYRE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ach4integration.gr/wp-content/uploads/2019/08/%CE%92%CE%99%CE%92%CE%9B%CE%99%CE%9F-%CE%912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p.edu.gr/images/IEP/EPISTIMONIKI_YPIRESIA/Epist_Monades/A_Kyklos/Diapolitismiki/2018/2018_01_04_APS_bbathmia_TY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anthi.ilsp.gr/filog/ch1/time/time.as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xanthi.ilsp.gr/filog/ch1/time/time.asp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reek-language.gr/certification/node/103.html" TargetMode="External"/><Relationship Id="rId3" Type="http://schemas.openxmlformats.org/officeDocument/2006/relationships/hyperlink" Target="https://www.greek-language.gr/certification/node/97.html" TargetMode="External"/><Relationship Id="rId7" Type="http://schemas.openxmlformats.org/officeDocument/2006/relationships/hyperlink" Target="https://www.greek-language.gr/certification/node/102.html" TargetMode="External"/><Relationship Id="rId2" Type="http://schemas.openxmlformats.org/officeDocument/2006/relationships/hyperlink" Target="https://www.greek-language.gr/certification/node/12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eek-language.gr/certification/node/101.html" TargetMode="External"/><Relationship Id="rId5" Type="http://schemas.openxmlformats.org/officeDocument/2006/relationships/hyperlink" Target="https://www.greek-language.gr/certification/node/99.html" TargetMode="External"/><Relationship Id="rId4" Type="http://schemas.openxmlformats.org/officeDocument/2006/relationships/hyperlink" Target="https://www.greek-language.gr/certification/node/98.html" TargetMode="External"/><Relationship Id="rId9" Type="http://schemas.openxmlformats.org/officeDocument/2006/relationships/hyperlink" Target="https://www.greek-language.gr/certification/sites/greeklanguage.gr.certification/files/grammar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pository.edulll.gr/edulll/handle/10795/901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hyperlink" Target="https://cutt.ly/Jj9Ne6Z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drasi.org/lexiko/al/main.htm" TargetMode="External"/><Relationship Id="rId5" Type="http://schemas.openxmlformats.org/officeDocument/2006/relationships/hyperlink" Target="https://www.kanep-gsee.gr/sitefiles/files/Lexico_ellinika_aravika.pdf" TargetMode="Externa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xanthi.ilsp.gr/dictionaries/" TargetMode="External"/><Relationship Id="rId4" Type="http://schemas.openxmlformats.org/officeDocument/2006/relationships/hyperlink" Target="http://www.iep.edu.gr/diapolitismiki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xanthi.ilsp.gr/filog" TargetMode="External"/><Relationship Id="rId3" Type="http://schemas.openxmlformats.org/officeDocument/2006/relationships/hyperlink" Target="http://repository.edulll.gr/edulll/browse?type=author&amp;value=%CE%A4%CE%B6%CE%B5%CE%B2%CE%B5%CE%BB%CE%AD%CE%BA%CE%BF%CF%85,+%CE%9C%CE%B1%CF%81%CE%AF%CE%B1" TargetMode="External"/><Relationship Id="rId7" Type="http://schemas.openxmlformats.org/officeDocument/2006/relationships/hyperlink" Target="https://www.greek-language.gr/certification/sites/greeklanguage.gr.certification/files/grammar.pdf" TargetMode="External"/><Relationship Id="rId2" Type="http://schemas.openxmlformats.org/officeDocument/2006/relationships/hyperlink" Target="http://www.iep.edu.gr/diapolitismi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pository.edulll.gr/edulll/bitstream/10795/135/3/135.pdf" TargetMode="External"/><Relationship Id="rId5" Type="http://schemas.openxmlformats.org/officeDocument/2006/relationships/hyperlink" Target="http://repository.edulll.gr/edulll/browse?type=author&amp;value=%CE%A3%CF%84%CE%B1%CE%BC%CE%BF%CF%8D%CE%BB%CE%B7,+%CE%A3%CF%80%CF%85%CF%81%CE%B9%CE%B4%CE%BF%CF%8D%CE%BB%CE%B1" TargetMode="External"/><Relationship Id="rId10" Type="http://schemas.openxmlformats.org/officeDocument/2006/relationships/image" Target="../media/image58.png"/><Relationship Id="rId4" Type="http://schemas.openxmlformats.org/officeDocument/2006/relationships/hyperlink" Target="http://repository.edulll.gr/edulll/browse?type=author&amp;value=%CE%9A%CE%AC%CE%BD%CF%84%CE%B6%CE%BF%CF%85,+%CE%92%CE%AF%CE%BA%CF%85" TargetMode="External"/><Relationship Id="rId9" Type="http://schemas.openxmlformats.org/officeDocument/2006/relationships/hyperlink" Target="http://www.diapolis.auth.gr/diapolis_files/drasi9/index/51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each4integration.gr/wp-content/uploads/2020/04/Math_Algebra_Grade_8.pdf" TargetMode="External"/><Relationship Id="rId4" Type="http://schemas.openxmlformats.org/officeDocument/2006/relationships/hyperlink" Target="https://metadrasi.org/wp-content/uploads/2018/11/Mathematical-Dictionary.pdf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iep.edu.gr/images/IEP/EPISTIMONIKI_YPIRESIA/Epist_Monades/A_Kyklos/Diapolitismiki/2019/04_10_2019/odigos_protaseis_glossa_f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metadrasi.org/wp-content/uploads/2017/05/MAZI_for_prin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www.synigoros.gr/paidi-dikaiomata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hcr.org/gr/ekpaideutiko_yliko" TargetMode="External"/><Relationship Id="rId3" Type="http://schemas.openxmlformats.org/officeDocument/2006/relationships/hyperlink" Target="https://www.teach4integration.gr/" TargetMode="External"/><Relationship Id="rId7" Type="http://schemas.openxmlformats.org/officeDocument/2006/relationships/hyperlink" Target="http://www.diapolis.auth.gr/index.php/tautotita-praksis" TargetMode="External"/><Relationship Id="rId2" Type="http://schemas.openxmlformats.org/officeDocument/2006/relationships/hyperlink" Target="http://iep.edu.gr/el/component/k2/content/50-ekpaidefsi-prosfyg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educ.gr/" TargetMode="External"/><Relationship Id="rId5" Type="http://schemas.openxmlformats.org/officeDocument/2006/relationships/hyperlink" Target="https://www.greek-language.gr/greekLang/modern_greek/foreign/index.html" TargetMode="External"/><Relationship Id="rId4" Type="http://schemas.openxmlformats.org/officeDocument/2006/relationships/hyperlink" Target="https://www.pi.ac.cy/pi/index.php?option=com_content&amp;view=article&amp;id=1715&amp;Itemid=463&amp;lang=el" TargetMode="External"/><Relationship Id="rId9" Type="http://schemas.openxmlformats.org/officeDocument/2006/relationships/hyperlink" Target="https://backpackid.eu/el/#section-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b="1" i="1" smtClean="0"/>
              <a:t>Πρόγραμμα </a:t>
            </a:r>
            <a:r>
              <a:rPr lang="el-GR" sz="2800" b="1" i="1" dirty="0" smtClean="0"/>
              <a:t>Σπουδών, Διδακτικά εγχειρίδια, </a:t>
            </a:r>
            <a:r>
              <a:rPr lang="el-GR" sz="2800" b="1" i="1" dirty="0" smtClean="0"/>
              <a:t>Δραστηριότητες</a:t>
            </a:r>
            <a:r>
              <a:rPr lang="en-US" sz="2800" b="1" i="1" dirty="0" smtClean="0"/>
              <a:t> </a:t>
            </a:r>
            <a:r>
              <a:rPr lang="el-GR" sz="2800" b="1" i="1" dirty="0" smtClean="0"/>
              <a:t> για τη διδασκαλία της Ελληνικ</a:t>
            </a:r>
            <a:r>
              <a:rPr lang="el-GR" sz="2800" b="1" i="1" dirty="0" smtClean="0"/>
              <a:t>ής ως ξένης/δεύτερης γλώσσας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endParaRPr lang="el-GR" sz="2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err="1" smtClean="0"/>
              <a:t>Λαζαρη</a:t>
            </a:r>
            <a:r>
              <a:rPr lang="el-GR" b="1" dirty="0" smtClean="0"/>
              <a:t> </a:t>
            </a:r>
            <a:r>
              <a:rPr lang="el-GR" b="1" dirty="0" err="1" smtClean="0"/>
              <a:t>σεβαστη</a:t>
            </a:r>
            <a:r>
              <a:rPr lang="el-GR" b="1" dirty="0" smtClean="0"/>
              <a:t>, </a:t>
            </a:r>
            <a:r>
              <a:rPr lang="el-GR" b="1" dirty="0" err="1" smtClean="0"/>
              <a:t>σεε</a:t>
            </a:r>
            <a:r>
              <a:rPr lang="el-GR" b="1" dirty="0" smtClean="0"/>
              <a:t> πε02, 1</a:t>
            </a:r>
            <a:r>
              <a:rPr lang="el-GR" b="1" baseline="30000" dirty="0" smtClean="0"/>
              <a:t>ο</a:t>
            </a:r>
            <a:r>
              <a:rPr lang="el-GR" b="1" dirty="0" smtClean="0"/>
              <a:t> </a:t>
            </a:r>
            <a:r>
              <a:rPr lang="el-GR" b="1" dirty="0" err="1" smtClean="0"/>
              <a:t>πε.κε.σ</a:t>
            </a:r>
            <a:r>
              <a:rPr lang="el-GR" b="1" dirty="0" smtClean="0"/>
              <a:t> </a:t>
            </a:r>
            <a:r>
              <a:rPr lang="el-GR" b="1" dirty="0" err="1" smtClean="0"/>
              <a:t>αττικησ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84666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 smtClean="0"/>
              <a:t>Τι είδους υλικό υπάρχει;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Προγράμματα Σπουδών &amp; Οδηγοί για τη διδασκαλία της Ελληνικής ως δεύτερης/ξένης γλώσσας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Διδακτικά εγχειρίδια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Λεξικά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Γραμματικές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Οπτικοακουστικό υλικό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Λογισμικά και παιχνίδια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Βοηθητικό υλικό (</a:t>
            </a:r>
            <a:r>
              <a:rPr lang="en-US" dirty="0" smtClean="0"/>
              <a:t>flashcards,</a:t>
            </a:r>
            <a:r>
              <a:rPr lang="el-GR" dirty="0" smtClean="0"/>
              <a:t> ασκήσεις, προτεινόμενες δραστηριότητες, καλές πρακτικές)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Οδηγοί και προτάσεις για άλλα μαθήματα (μαθηματικά, φυσική, βιολογία, γεωγραφία, ιστορία)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Οδηγός για την εκπαίδευση στην Ελλάδα [ιδιαίτερα χρήσιμο για γονείς] &amp; Οδηγός για τα δικαιώματα των παιδιών [σε άλλες γλώσσες]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779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770" y="631065"/>
            <a:ext cx="4904275" cy="109341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</a:t>
            </a:r>
            <a:r>
              <a:rPr lang="el-GR" sz="3200" dirty="0" err="1" smtClean="0"/>
              <a:t>γχειρίδια</a:t>
            </a:r>
            <a:r>
              <a:rPr lang="el-GR" sz="3200" dirty="0" smtClean="0"/>
              <a:t>;   </a:t>
            </a:r>
            <a:r>
              <a:rPr lang="el-GR" sz="3200" b="1" i="1" dirty="0" smtClean="0"/>
              <a:t>Για παιδιά</a:t>
            </a:r>
            <a:endParaRPr lang="el-GR" sz="3200" b="1" i="1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1708" y="1845735"/>
            <a:ext cx="2853464" cy="369218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9701" y="206061"/>
            <a:ext cx="4937760" cy="5096363"/>
          </a:xfrm>
        </p:spPr>
        <p:txBody>
          <a:bodyPr>
            <a:normAutofit fontScale="25000" lnSpcReduction="20000"/>
          </a:bodyPr>
          <a:lstStyle/>
          <a:p>
            <a:r>
              <a:rPr lang="el-GR" sz="8000" u="sng" dirty="0" smtClean="0"/>
              <a:t>1. </a:t>
            </a:r>
            <a:r>
              <a:rPr lang="el-GR" sz="8000" u="sng" dirty="0"/>
              <a:t>Το Βαλιτσάκι</a:t>
            </a:r>
            <a:r>
              <a:rPr lang="el-GR" sz="8000" dirty="0"/>
              <a:t>», ΕΓΧΕΙΡΙΔΙΟ</a:t>
            </a:r>
          </a:p>
          <a:p>
            <a:r>
              <a:rPr lang="el-GR" sz="8000" u="sng" dirty="0">
                <a:hlinkClick r:id="rId3"/>
              </a:rPr>
              <a:t>https://www.teach4integration.gr/wp-content/uploads/2019/08/VALITSAKI_2h_ekdosi.pdf</a:t>
            </a:r>
            <a:endParaRPr lang="el-GR" sz="8000" dirty="0"/>
          </a:p>
          <a:p>
            <a:r>
              <a:rPr lang="el-GR" sz="8000" dirty="0"/>
              <a:t> </a:t>
            </a:r>
            <a:r>
              <a:rPr lang="el-GR" sz="8000" dirty="0" smtClean="0"/>
              <a:t>(</a:t>
            </a:r>
            <a:r>
              <a:rPr lang="el-GR" sz="8000" dirty="0"/>
              <a:t>με λεξιλόγιο στα Αραβικά, φαρσί, αγγλικά)</a:t>
            </a:r>
          </a:p>
          <a:p>
            <a:r>
              <a:rPr lang="el-GR" sz="8000" dirty="0"/>
              <a:t> </a:t>
            </a:r>
            <a:r>
              <a:rPr lang="el-GR" sz="8000" dirty="0" smtClean="0"/>
              <a:t>2</a:t>
            </a:r>
            <a:r>
              <a:rPr lang="el-GR" sz="8000" dirty="0"/>
              <a:t>. Οδηγός για τον εκπαιδευτικό: </a:t>
            </a:r>
            <a:r>
              <a:rPr lang="el-GR" sz="8000" u="sng" dirty="0">
                <a:hlinkClick r:id="rId4"/>
              </a:rPr>
              <a:t>https://www.teach4integration.gr/wp-content/uploads/2019/08/odigos_balitsaki.pdf</a:t>
            </a:r>
            <a:endParaRPr lang="el-GR" sz="8000" dirty="0"/>
          </a:p>
          <a:p>
            <a:r>
              <a:rPr lang="el-GR" sz="8000" dirty="0" smtClean="0"/>
              <a:t>3</a:t>
            </a:r>
            <a:r>
              <a:rPr lang="el-GR" sz="8000" dirty="0"/>
              <a:t>. Φτου και βγαίνω!: Βιβλίο με δραστηριότητες </a:t>
            </a:r>
            <a:r>
              <a:rPr lang="el-GR" sz="8000" dirty="0" err="1"/>
              <a:t>πολυγλωσσικής</a:t>
            </a:r>
            <a:r>
              <a:rPr lang="el-GR" sz="8000" dirty="0"/>
              <a:t> και κοινωνικής-συναισθηματικής ενδυνάμωσης</a:t>
            </a:r>
          </a:p>
          <a:p>
            <a:r>
              <a:rPr lang="el-GR" sz="8000" u="sng" dirty="0">
                <a:hlinkClick r:id="rId5"/>
              </a:rPr>
              <a:t>https://www.teach4integration.gr/wp-content/uploads/2019/07/Unicefweb.pdf</a:t>
            </a:r>
            <a:endParaRPr lang="el-GR" sz="8000" dirty="0"/>
          </a:p>
          <a:p>
            <a:r>
              <a:rPr lang="el-GR" sz="8000" dirty="0"/>
              <a:t>4. </a:t>
            </a:r>
            <a:r>
              <a:rPr lang="en-US" sz="8000" dirty="0" err="1"/>
              <a:t>Akelius</a:t>
            </a:r>
            <a:r>
              <a:rPr lang="el-GR" sz="8000" dirty="0"/>
              <a:t> : ηλεκτρονική αναζήτηση λέξεων ελληνικά-διάφορες γλώσσες, δραστηριότητες, παιχνίδια, τραγούδια</a:t>
            </a:r>
          </a:p>
          <a:p>
            <a:r>
              <a:rPr lang="el-GR" sz="8000" u="sng" dirty="0">
                <a:hlinkClick r:id="rId6"/>
              </a:rPr>
              <a:t>https://languages.akelius.com/subjects/el</a:t>
            </a:r>
            <a:endParaRPr lang="el-GR" sz="8000" dirty="0"/>
          </a:p>
          <a:p>
            <a:endParaRPr lang="el-GR" dirty="0"/>
          </a:p>
        </p:txBody>
      </p:sp>
      <p:pic>
        <p:nvPicPr>
          <p:cNvPr id="6" name="Content Placeholder 8"/>
          <p:cNvPicPr/>
          <p:nvPr/>
        </p:nvPicPr>
        <p:blipFill>
          <a:blip r:embed="rId7"/>
          <a:stretch>
            <a:fillRect/>
          </a:stretch>
        </p:blipFill>
        <p:spPr>
          <a:xfrm>
            <a:off x="3271234" y="1845735"/>
            <a:ext cx="2946686" cy="36921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2658" y="5537915"/>
            <a:ext cx="10470524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Υπάρχει και  υποστηρικτικό υλικό που στηρίζεται στην ίδια λογική με το ΒΑΛΙΤΣΑΚΙ </a:t>
            </a:r>
            <a:r>
              <a:rPr lang="el-G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(φρ</a:t>
            </a:r>
            <a:r>
              <a:rPr lang="el-G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άσεις </a:t>
            </a:r>
            <a:r>
              <a:rPr lang="el-G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σύντομοι διάλογοι επιπέδου Α1</a:t>
            </a:r>
            <a:r>
              <a:rPr lang="el-G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Τα πρώτα μου Ελληνικά με υποστήριξη στα Αραβικά, </a:t>
            </a:r>
            <a:r>
              <a:rPr lang="el-G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Ερευνητικό </a:t>
            </a: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Κέντρο "</a:t>
            </a:r>
            <a:r>
              <a:rPr lang="el-GR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Αθηνά»</a:t>
            </a:r>
            <a:r>
              <a:rPr lang="el-G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600" u="sng" dirty="0">
                <a:hlinkClick r:id="rId8"/>
              </a:rPr>
              <a:t>http://www.iep.edu.gr/images/IEP/EPISTIMONIKI_YPIRESIA/Epist_Monades/A_Kyklos/Diapolitismiki/2017/2017Athina_ta_prwta_mou_ellinika.pdf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47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10913" y="103031"/>
            <a:ext cx="4937760" cy="1139900"/>
          </a:xfrm>
        </p:spPr>
        <p:txBody>
          <a:bodyPr>
            <a:normAutofit fontScale="25000" lnSpcReduction="20000"/>
          </a:bodyPr>
          <a:lstStyle/>
          <a:p>
            <a:endParaRPr lang="el-GR" sz="9600" b="1" dirty="0" smtClean="0">
              <a:solidFill>
                <a:schemeClr val="tx1"/>
              </a:solidFill>
            </a:endParaRPr>
          </a:p>
          <a:p>
            <a:endParaRPr lang="el-GR" sz="8000" b="1" dirty="0" smtClean="0">
              <a:solidFill>
                <a:schemeClr val="tx1"/>
              </a:solidFill>
            </a:endParaRPr>
          </a:p>
          <a:p>
            <a:r>
              <a:rPr lang="el-GR" sz="8000" b="1" dirty="0" err="1" smtClean="0">
                <a:solidFill>
                  <a:schemeClr val="tx1"/>
                </a:solidFill>
              </a:rPr>
              <a:t>ΕντΑξει</a:t>
            </a:r>
            <a:r>
              <a:rPr lang="el-GR" sz="8000" b="1" dirty="0" smtClean="0">
                <a:solidFill>
                  <a:schemeClr val="tx1"/>
                </a:solidFill>
              </a:rPr>
              <a:t> </a:t>
            </a:r>
            <a:r>
              <a:rPr lang="el-GR" sz="8000" b="1" dirty="0">
                <a:solidFill>
                  <a:schemeClr val="tx1"/>
                </a:solidFill>
              </a:rPr>
              <a:t>1</a:t>
            </a:r>
            <a:r>
              <a:rPr lang="el-GR" sz="8000" dirty="0">
                <a:solidFill>
                  <a:schemeClr val="tx1"/>
                </a:solidFill>
              </a:rPr>
              <a:t> </a:t>
            </a:r>
            <a:r>
              <a:rPr lang="el-GR" sz="8000" dirty="0" smtClean="0">
                <a:solidFill>
                  <a:schemeClr val="tx1"/>
                </a:solidFill>
              </a:rPr>
              <a:t>&amp; </a:t>
            </a:r>
            <a:r>
              <a:rPr lang="el-GR" sz="8000" b="1" dirty="0" smtClean="0">
                <a:solidFill>
                  <a:schemeClr val="tx1"/>
                </a:solidFill>
              </a:rPr>
              <a:t>2 </a:t>
            </a:r>
            <a:r>
              <a:rPr lang="el-GR" sz="8000" dirty="0" smtClean="0">
                <a:solidFill>
                  <a:schemeClr val="tx1"/>
                </a:solidFill>
              </a:rPr>
              <a:t>(</a:t>
            </a:r>
            <a:r>
              <a:rPr lang="el-GR" sz="8000" dirty="0" err="1" smtClean="0">
                <a:solidFill>
                  <a:schemeClr val="tx1"/>
                </a:solidFill>
              </a:rPr>
              <a:t>ΜετΑδραση</a:t>
            </a:r>
            <a:r>
              <a:rPr lang="el-GR" sz="8000" dirty="0">
                <a:solidFill>
                  <a:schemeClr val="tx1"/>
                </a:solidFill>
              </a:rPr>
              <a:t>) για </a:t>
            </a:r>
            <a:r>
              <a:rPr lang="el-GR" sz="8000" dirty="0" err="1" smtClean="0">
                <a:solidFill>
                  <a:schemeClr val="tx1"/>
                </a:solidFill>
              </a:rPr>
              <a:t>πρΟσφυγες</a:t>
            </a:r>
            <a:r>
              <a:rPr lang="el-GR" sz="8000" dirty="0" smtClean="0">
                <a:solidFill>
                  <a:schemeClr val="tx1"/>
                </a:solidFill>
              </a:rPr>
              <a:t> </a:t>
            </a:r>
            <a:r>
              <a:rPr lang="el-GR" sz="8000" dirty="0">
                <a:solidFill>
                  <a:schemeClr val="tx1"/>
                </a:solidFill>
              </a:rPr>
              <a:t>που μιλούν </a:t>
            </a:r>
            <a:r>
              <a:rPr lang="el-GR" sz="8000" dirty="0" err="1" smtClean="0">
                <a:solidFill>
                  <a:schemeClr val="tx1"/>
                </a:solidFill>
              </a:rPr>
              <a:t>αραβικΑ</a:t>
            </a:r>
            <a:r>
              <a:rPr lang="el-GR" sz="8000" dirty="0" smtClean="0">
                <a:solidFill>
                  <a:schemeClr val="tx1"/>
                </a:solidFill>
              </a:rPr>
              <a:t> </a:t>
            </a:r>
            <a:r>
              <a:rPr lang="el-GR" sz="8000" dirty="0">
                <a:solidFill>
                  <a:schemeClr val="tx1"/>
                </a:solidFill>
              </a:rPr>
              <a:t>και </a:t>
            </a:r>
            <a:r>
              <a:rPr lang="el-GR" sz="8000" dirty="0" err="1" smtClean="0">
                <a:solidFill>
                  <a:schemeClr val="tx1"/>
                </a:solidFill>
              </a:rPr>
              <a:t>φαρσΙ</a:t>
            </a:r>
            <a:r>
              <a:rPr lang="el-GR" sz="8000" dirty="0" smtClean="0">
                <a:solidFill>
                  <a:schemeClr val="tx1"/>
                </a:solidFill>
              </a:rPr>
              <a:t>  [</a:t>
            </a:r>
            <a:r>
              <a:rPr lang="el-GR" sz="8000" dirty="0" err="1" smtClean="0">
                <a:solidFill>
                  <a:schemeClr val="tx1"/>
                </a:solidFill>
              </a:rPr>
              <a:t>Επιπεδο</a:t>
            </a:r>
            <a:r>
              <a:rPr lang="el-GR" sz="8000" dirty="0" smtClean="0">
                <a:solidFill>
                  <a:schemeClr val="tx1"/>
                </a:solidFill>
              </a:rPr>
              <a:t> Α1 &amp; Α2]</a:t>
            </a:r>
          </a:p>
          <a:p>
            <a:r>
              <a:rPr lang="el-GR" sz="8000" u="sng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l-GR" sz="8000" u="sng" dirty="0">
                <a:solidFill>
                  <a:schemeClr val="tx1"/>
                </a:solidFill>
                <a:hlinkClick r:id="rId2"/>
              </a:rPr>
              <a:t>://cutt.ly/ij9Kuhm</a:t>
            </a:r>
            <a:endParaRPr lang="el-GR" sz="80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929" y="1709695"/>
            <a:ext cx="4938712" cy="209285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91387" y="215781"/>
            <a:ext cx="4937760" cy="2054300"/>
          </a:xfrm>
        </p:spPr>
        <p:txBody>
          <a:bodyPr>
            <a:normAutofit/>
          </a:bodyPr>
          <a:lstStyle/>
          <a:p>
            <a:r>
              <a:rPr lang="el-GR" b="1" dirty="0" err="1" smtClean="0">
                <a:solidFill>
                  <a:schemeClr val="tx1"/>
                </a:solidFill>
              </a:rPr>
              <a:t>Διδασκαλια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ελληνικης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ως </a:t>
            </a:r>
            <a:r>
              <a:rPr lang="el-GR" b="1" dirty="0" err="1" smtClean="0">
                <a:solidFill>
                  <a:schemeClr val="tx1"/>
                </a:solidFill>
              </a:rPr>
              <a:t>Δευτερης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 err="1" smtClean="0">
                <a:solidFill>
                  <a:schemeClr val="tx1"/>
                </a:solidFill>
              </a:rPr>
              <a:t>Γλωσσας</a:t>
            </a:r>
            <a:r>
              <a:rPr lang="el-GR" b="1" dirty="0" smtClean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–</a:t>
            </a:r>
            <a:r>
              <a:rPr lang="el-GR" dirty="0" smtClean="0">
                <a:solidFill>
                  <a:schemeClr val="tx1"/>
                </a:solidFill>
              </a:rPr>
              <a:t>ΚΥΠΡΟΣ,2019. </a:t>
            </a:r>
            <a:r>
              <a:rPr lang="el-GR" dirty="0" err="1" smtClean="0">
                <a:solidFill>
                  <a:schemeClr val="tx1"/>
                </a:solidFill>
              </a:rPr>
              <a:t>Βιβλιο</a:t>
            </a:r>
            <a:r>
              <a:rPr lang="el-GR" dirty="0" smtClean="0">
                <a:solidFill>
                  <a:schemeClr val="tx1"/>
                </a:solidFill>
              </a:rPr>
              <a:t> 1 &amp; 2.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u="sng" dirty="0">
                <a:solidFill>
                  <a:schemeClr val="tx1"/>
                </a:solidFill>
                <a:hlinkClick r:id="rId4"/>
              </a:rPr>
              <a:t>https://www.pi.ac.cy/pi/files/epimorfosi/entaxi/BIBLIO_1_WEB.pdf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244453" y="1846052"/>
            <a:ext cx="4884694" cy="321534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/>
          <a:stretch>
            <a:fillRect/>
          </a:stretch>
        </p:blipFill>
        <p:spPr>
          <a:xfrm>
            <a:off x="575597" y="4391696"/>
            <a:ext cx="4938712" cy="216364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217920" y="5207437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βιβλίο συνοδεύεται από : Οδηγό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 περιλαμβάνει παρουσιάσεις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εικόνες,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flashcards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φύλλα εργασίας… </a:t>
            </a:r>
            <a:endParaRPr lang="el-G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0913" y="3889420"/>
            <a:ext cx="4543667" cy="5022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Διαδικτυακά υπάρχουν διαθέσιμα ηχητικά αρχεία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294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370" y="583922"/>
            <a:ext cx="4937760" cy="1721396"/>
          </a:xfrm>
        </p:spPr>
        <p:txBody>
          <a:bodyPr>
            <a:normAutofit fontScale="55000" lnSpcReduction="20000"/>
          </a:bodyPr>
          <a:lstStyle/>
          <a:p>
            <a:r>
              <a:rPr lang="el-GR" sz="2900" b="1" dirty="0">
                <a:solidFill>
                  <a:schemeClr val="tx1"/>
                </a:solidFill>
              </a:rPr>
              <a:t>Γεια σας 1 ,2, 3, 4 </a:t>
            </a:r>
            <a:endParaRPr lang="el-GR" sz="2900" dirty="0">
              <a:solidFill>
                <a:schemeClr val="tx1"/>
              </a:solidFill>
            </a:endParaRPr>
          </a:p>
          <a:p>
            <a:r>
              <a:rPr lang="el-GR" sz="2900" dirty="0">
                <a:solidFill>
                  <a:schemeClr val="tx1"/>
                </a:solidFill>
              </a:rPr>
              <a:t> [</a:t>
            </a:r>
            <a:r>
              <a:rPr lang="el-GR" sz="2900" dirty="0" err="1" smtClean="0">
                <a:solidFill>
                  <a:schemeClr val="tx1"/>
                </a:solidFill>
              </a:rPr>
              <a:t>μουσουλμανοι</a:t>
            </a:r>
            <a:r>
              <a:rPr lang="el-GR" sz="2900" dirty="0">
                <a:solidFill>
                  <a:schemeClr val="tx1"/>
                </a:solidFill>
              </a:rPr>
              <a:t>, </a:t>
            </a:r>
            <a:r>
              <a:rPr lang="el-GR" sz="2900" dirty="0" err="1" smtClean="0">
                <a:solidFill>
                  <a:schemeClr val="tx1"/>
                </a:solidFill>
              </a:rPr>
              <a:t>τσιγγανοι</a:t>
            </a:r>
            <a:r>
              <a:rPr lang="el-GR" sz="2900" dirty="0">
                <a:solidFill>
                  <a:schemeClr val="tx1"/>
                </a:solidFill>
              </a:rPr>
              <a:t>, </a:t>
            </a:r>
            <a:r>
              <a:rPr lang="el-GR" sz="2900" dirty="0" err="1" smtClean="0">
                <a:solidFill>
                  <a:schemeClr val="tx1"/>
                </a:solidFill>
              </a:rPr>
              <a:t>παλιννοστουντες</a:t>
            </a:r>
            <a:r>
              <a:rPr lang="el-GR" sz="2900" dirty="0">
                <a:solidFill>
                  <a:schemeClr val="tx1"/>
                </a:solidFill>
              </a:rPr>
              <a:t>, αλλοδαποί, ομογενείς]</a:t>
            </a:r>
          </a:p>
          <a:p>
            <a:r>
              <a:rPr lang="el-GR" sz="2900" u="sng" dirty="0">
                <a:solidFill>
                  <a:schemeClr val="tx1"/>
                </a:solidFill>
                <a:hlinkClick r:id="rId2"/>
              </a:rPr>
              <a:t>http://www.iep.edu.gr/images/IEP/EPISTIMONIKI_YPIRESIA/Epist_Monades/A_Kyklos/Diapolitismiki/2016/2016-10-11_GEIA_SAS_1H_GNORIM_CROP.PDF</a:t>
            </a:r>
            <a:endParaRPr lang="el-GR" sz="29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338" y="2305319"/>
            <a:ext cx="5327337" cy="345635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46708" y="583922"/>
            <a:ext cx="5540492" cy="736282"/>
          </a:xfrm>
        </p:spPr>
        <p:txBody>
          <a:bodyPr>
            <a:normAutofit fontScale="25000" lnSpcReduction="20000"/>
          </a:bodyPr>
          <a:lstStyle/>
          <a:p>
            <a:endParaRPr lang="el-GR" sz="8000" b="1" dirty="0" smtClean="0">
              <a:solidFill>
                <a:schemeClr val="tx1"/>
              </a:solidFill>
            </a:endParaRPr>
          </a:p>
          <a:p>
            <a:endParaRPr lang="el-GR" sz="8000" b="1" dirty="0">
              <a:solidFill>
                <a:schemeClr val="tx1"/>
              </a:solidFill>
            </a:endParaRPr>
          </a:p>
          <a:p>
            <a:r>
              <a:rPr lang="en-US" sz="8000" b="1" dirty="0" smtClean="0">
                <a:solidFill>
                  <a:schemeClr val="tx1"/>
                </a:solidFill>
              </a:rPr>
              <a:t>M</a:t>
            </a:r>
            <a:r>
              <a:rPr lang="el-GR" sz="8000" b="1" dirty="0" err="1" smtClean="0">
                <a:solidFill>
                  <a:schemeClr val="tx1"/>
                </a:solidFill>
              </a:rPr>
              <a:t>αζι</a:t>
            </a:r>
            <a:r>
              <a:rPr lang="el-GR" sz="8000" b="1" dirty="0" smtClean="0">
                <a:solidFill>
                  <a:schemeClr val="tx1"/>
                </a:solidFill>
              </a:rPr>
              <a:t> 1, 2, 3</a:t>
            </a:r>
            <a:endParaRPr lang="el-GR" sz="8000" dirty="0">
              <a:solidFill>
                <a:schemeClr val="tx1"/>
              </a:solidFill>
            </a:endParaRPr>
          </a:p>
          <a:p>
            <a:r>
              <a:rPr lang="el-GR" sz="8000" dirty="0" err="1" smtClean="0">
                <a:solidFill>
                  <a:schemeClr val="tx1"/>
                </a:solidFill>
              </a:rPr>
              <a:t>Βιβλιο</a:t>
            </a:r>
            <a:r>
              <a:rPr lang="el-GR" sz="8000" dirty="0" smtClean="0">
                <a:solidFill>
                  <a:schemeClr val="tx1"/>
                </a:solidFill>
              </a:rPr>
              <a:t> </a:t>
            </a:r>
            <a:r>
              <a:rPr lang="el-GR" sz="8000" dirty="0" err="1" smtClean="0">
                <a:solidFill>
                  <a:schemeClr val="tx1"/>
                </a:solidFill>
              </a:rPr>
              <a:t>μαθητη</a:t>
            </a:r>
            <a:r>
              <a:rPr lang="el-GR" sz="8000" dirty="0" smtClean="0">
                <a:solidFill>
                  <a:schemeClr val="tx1"/>
                </a:solidFill>
              </a:rPr>
              <a:t> </a:t>
            </a:r>
            <a:r>
              <a:rPr lang="el-GR" sz="8000" dirty="0">
                <a:solidFill>
                  <a:schemeClr val="tx1"/>
                </a:solidFill>
              </a:rPr>
              <a:t>(με </a:t>
            </a:r>
            <a:r>
              <a:rPr lang="el-GR" sz="8000" dirty="0" err="1" smtClean="0">
                <a:solidFill>
                  <a:schemeClr val="tx1"/>
                </a:solidFill>
              </a:rPr>
              <a:t>λεξιλογιο</a:t>
            </a:r>
            <a:r>
              <a:rPr lang="el-GR" sz="8000" dirty="0" smtClean="0">
                <a:solidFill>
                  <a:schemeClr val="tx1"/>
                </a:solidFill>
              </a:rPr>
              <a:t> </a:t>
            </a:r>
            <a:r>
              <a:rPr lang="el-GR" sz="8000" dirty="0">
                <a:solidFill>
                  <a:schemeClr val="tx1"/>
                </a:solidFill>
              </a:rPr>
              <a:t>στα </a:t>
            </a:r>
            <a:r>
              <a:rPr lang="el-GR" sz="8000" dirty="0" err="1" smtClean="0">
                <a:solidFill>
                  <a:schemeClr val="tx1"/>
                </a:solidFill>
              </a:rPr>
              <a:t>αλβανικα</a:t>
            </a:r>
            <a:r>
              <a:rPr lang="el-GR" sz="8000" dirty="0" smtClean="0">
                <a:solidFill>
                  <a:schemeClr val="tx1"/>
                </a:solidFill>
              </a:rPr>
              <a:t> </a:t>
            </a:r>
            <a:r>
              <a:rPr lang="el-GR" sz="8000" dirty="0">
                <a:solidFill>
                  <a:schemeClr val="tx1"/>
                </a:solidFill>
              </a:rPr>
              <a:t>και </a:t>
            </a:r>
            <a:r>
              <a:rPr lang="el-GR" sz="8000" dirty="0" err="1" smtClean="0">
                <a:solidFill>
                  <a:schemeClr val="tx1"/>
                </a:solidFill>
              </a:rPr>
              <a:t>Ρωσικα</a:t>
            </a:r>
            <a:r>
              <a:rPr lang="el-GR" sz="8000" dirty="0">
                <a:solidFill>
                  <a:schemeClr val="tx1"/>
                </a:solidFill>
              </a:rPr>
              <a:t>) </a:t>
            </a:r>
          </a:p>
          <a:p>
            <a:r>
              <a:rPr lang="el-GR" sz="8000" u="sng" dirty="0">
                <a:solidFill>
                  <a:schemeClr val="tx1"/>
                </a:solidFill>
                <a:hlinkClick r:id="rId4"/>
              </a:rPr>
              <a:t>http://www.diapolis.auth.gr/index.php/ekp-yliko/2013-11-07-09-06-25/2013-11-07-09-11-51</a:t>
            </a:r>
            <a:endParaRPr lang="el-GR" sz="80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218238" y="2669506"/>
            <a:ext cx="4937125" cy="320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8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47729"/>
            <a:ext cx="10058400" cy="539625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Βιβλία για μεγαλύτερους-ενήλικες</a:t>
            </a:r>
            <a:endParaRPr lang="el-GR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439" y="887354"/>
            <a:ext cx="4937760" cy="1345962"/>
          </a:xfrm>
        </p:spPr>
        <p:txBody>
          <a:bodyPr>
            <a:normAutofit fontScale="25000" lnSpcReduction="20000"/>
          </a:bodyPr>
          <a:lstStyle/>
          <a:p>
            <a:endParaRPr lang="el-GR" sz="2600" b="1" dirty="0">
              <a:solidFill>
                <a:schemeClr val="tx1"/>
              </a:solidFill>
            </a:endParaRPr>
          </a:p>
          <a:p>
            <a:endParaRPr lang="en-US" sz="6400" b="1" i="1" dirty="0" smtClean="0">
              <a:solidFill>
                <a:schemeClr val="tx1"/>
              </a:solidFill>
            </a:endParaRPr>
          </a:p>
          <a:p>
            <a:r>
              <a:rPr lang="el-GR" sz="6400" b="1" i="1" dirty="0" err="1" smtClean="0">
                <a:solidFill>
                  <a:schemeClr val="tx1"/>
                </a:solidFill>
              </a:rPr>
              <a:t>Ελα</a:t>
            </a:r>
            <a:r>
              <a:rPr lang="el-GR" sz="6400" b="1" i="1" dirty="0">
                <a:solidFill>
                  <a:schemeClr val="tx1"/>
                </a:solidFill>
              </a:rPr>
              <a:t>, </a:t>
            </a:r>
            <a:r>
              <a:rPr lang="el-GR" sz="6400" b="1" i="1" dirty="0" err="1" smtClean="0">
                <a:solidFill>
                  <a:schemeClr val="tx1"/>
                </a:solidFill>
              </a:rPr>
              <a:t>παμε</a:t>
            </a:r>
            <a:r>
              <a:rPr lang="el-GR" sz="6400" i="1" dirty="0">
                <a:solidFill>
                  <a:schemeClr val="tx1"/>
                </a:solidFill>
              </a:rPr>
              <a:t>. </a:t>
            </a:r>
            <a:r>
              <a:rPr lang="el-GR" sz="6400" b="1" dirty="0" err="1" smtClean="0">
                <a:solidFill>
                  <a:schemeClr val="tx1"/>
                </a:solidFill>
              </a:rPr>
              <a:t>Επιπεδο</a:t>
            </a:r>
            <a:r>
              <a:rPr lang="el-GR" sz="6400" b="1" dirty="0" smtClean="0">
                <a:solidFill>
                  <a:schemeClr val="tx1"/>
                </a:solidFill>
              </a:rPr>
              <a:t> </a:t>
            </a:r>
            <a:r>
              <a:rPr lang="el-GR" sz="6400" b="1" dirty="0">
                <a:solidFill>
                  <a:schemeClr val="tx1"/>
                </a:solidFill>
              </a:rPr>
              <a:t>Α1</a:t>
            </a:r>
            <a:r>
              <a:rPr lang="el-GR" sz="6400" dirty="0">
                <a:solidFill>
                  <a:schemeClr val="tx1"/>
                </a:solidFill>
              </a:rPr>
              <a:t> </a:t>
            </a:r>
            <a:endParaRPr lang="en-US" sz="6400" dirty="0" smtClean="0">
              <a:solidFill>
                <a:schemeClr val="tx1"/>
              </a:solidFill>
            </a:endParaRPr>
          </a:p>
          <a:p>
            <a:r>
              <a:rPr lang="el-GR" sz="6400" dirty="0">
                <a:solidFill>
                  <a:schemeClr val="tx1"/>
                </a:solidFill>
              </a:rPr>
              <a:t> </a:t>
            </a:r>
            <a:r>
              <a:rPr lang="el-GR" sz="6400" dirty="0" smtClean="0">
                <a:solidFill>
                  <a:schemeClr val="tx1"/>
                </a:solidFill>
              </a:rPr>
              <a:t>ΓΙΑ </a:t>
            </a:r>
            <a:r>
              <a:rPr lang="el-GR" sz="6400" b="1" dirty="0">
                <a:solidFill>
                  <a:schemeClr val="tx1"/>
                </a:solidFill>
              </a:rPr>
              <a:t>ΕΝΗΛΙΚΟΥΣ </a:t>
            </a:r>
            <a:r>
              <a:rPr lang="el-GR" sz="6400" dirty="0" err="1" smtClean="0">
                <a:solidFill>
                  <a:schemeClr val="tx1"/>
                </a:solidFill>
              </a:rPr>
              <a:t>προσφυγες</a:t>
            </a:r>
            <a:r>
              <a:rPr lang="el-GR" sz="6400" dirty="0" smtClean="0">
                <a:solidFill>
                  <a:schemeClr val="tx1"/>
                </a:solidFill>
              </a:rPr>
              <a:t> </a:t>
            </a:r>
            <a:r>
              <a:rPr lang="el-GR" sz="6400" dirty="0">
                <a:solidFill>
                  <a:schemeClr val="tx1"/>
                </a:solidFill>
              </a:rPr>
              <a:t>που </a:t>
            </a:r>
            <a:r>
              <a:rPr lang="el-GR" sz="6400" dirty="0" err="1" smtClean="0">
                <a:solidFill>
                  <a:schemeClr val="tx1"/>
                </a:solidFill>
              </a:rPr>
              <a:t>μιλουν</a:t>
            </a:r>
            <a:r>
              <a:rPr lang="el-GR" sz="6400" dirty="0" smtClean="0">
                <a:solidFill>
                  <a:schemeClr val="tx1"/>
                </a:solidFill>
              </a:rPr>
              <a:t> </a:t>
            </a:r>
            <a:r>
              <a:rPr lang="el-GR" sz="6400" dirty="0" err="1" smtClean="0">
                <a:solidFill>
                  <a:schemeClr val="tx1"/>
                </a:solidFill>
              </a:rPr>
              <a:t>αραβικα</a:t>
            </a:r>
            <a:r>
              <a:rPr lang="el-GR" sz="6400" dirty="0" smtClean="0">
                <a:solidFill>
                  <a:schemeClr val="tx1"/>
                </a:solidFill>
              </a:rPr>
              <a:t> </a:t>
            </a:r>
            <a:r>
              <a:rPr lang="el-GR" sz="6400" dirty="0">
                <a:solidFill>
                  <a:schemeClr val="tx1"/>
                </a:solidFill>
              </a:rPr>
              <a:t>και </a:t>
            </a:r>
            <a:r>
              <a:rPr lang="el-GR" sz="6400" dirty="0" err="1" smtClean="0">
                <a:solidFill>
                  <a:schemeClr val="tx1"/>
                </a:solidFill>
              </a:rPr>
              <a:t>φαρσ</a:t>
            </a:r>
            <a:r>
              <a:rPr lang="en-US" sz="6400" dirty="0" err="1" smtClean="0">
                <a:solidFill>
                  <a:schemeClr val="tx1"/>
                </a:solidFill>
              </a:rPr>
              <a:t>i</a:t>
            </a:r>
            <a:endParaRPr lang="en-US" sz="6400" dirty="0" smtClean="0">
              <a:solidFill>
                <a:schemeClr val="tx1"/>
              </a:solidFill>
            </a:endParaRPr>
          </a:p>
          <a:p>
            <a:r>
              <a:rPr lang="el-GR" sz="6400" u="sng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l-GR" sz="6400" u="sng" dirty="0">
                <a:solidFill>
                  <a:schemeClr val="tx1"/>
                </a:solidFill>
                <a:hlinkClick r:id="rId2"/>
              </a:rPr>
              <a:t>://www.teach4integration.gr/wp-content/uploads/2019/08/elapame_F.pdf</a:t>
            </a:r>
            <a:endParaRPr lang="el-GR" sz="6400" dirty="0">
              <a:solidFill>
                <a:schemeClr val="tx1"/>
              </a:solidFill>
            </a:endParaRPr>
          </a:p>
          <a:p>
            <a:endParaRPr lang="el-GR" sz="64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96963" y="2634125"/>
            <a:ext cx="4938712" cy="327567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238" y="887354"/>
            <a:ext cx="4937760" cy="1513388"/>
          </a:xfrm>
        </p:spPr>
        <p:txBody>
          <a:bodyPr>
            <a:normAutofit fontScale="25000" lnSpcReduction="20000"/>
          </a:bodyPr>
          <a:lstStyle/>
          <a:p>
            <a:endParaRPr lang="el-GR" sz="6400" b="1" dirty="0" smtClean="0">
              <a:solidFill>
                <a:schemeClr val="tx1"/>
              </a:solidFill>
            </a:endParaRPr>
          </a:p>
          <a:p>
            <a:r>
              <a:rPr lang="el-GR" sz="6400" b="1" i="1" dirty="0" err="1" smtClean="0">
                <a:solidFill>
                  <a:schemeClr val="tx1"/>
                </a:solidFill>
              </a:rPr>
              <a:t>Γεφυρες</a:t>
            </a:r>
            <a:r>
              <a:rPr lang="el-GR" sz="6400" b="1" i="1" dirty="0">
                <a:solidFill>
                  <a:schemeClr val="tx1"/>
                </a:solidFill>
              </a:rPr>
              <a:t>, </a:t>
            </a:r>
            <a:r>
              <a:rPr lang="el-GR" sz="6400" b="1" dirty="0" err="1" smtClean="0">
                <a:solidFill>
                  <a:schemeClr val="tx1"/>
                </a:solidFill>
              </a:rPr>
              <a:t>Επιπεδο</a:t>
            </a:r>
            <a:r>
              <a:rPr lang="el-GR" sz="6400" b="1" dirty="0" smtClean="0">
                <a:solidFill>
                  <a:schemeClr val="tx1"/>
                </a:solidFill>
              </a:rPr>
              <a:t> </a:t>
            </a:r>
            <a:r>
              <a:rPr lang="el-GR" sz="6400" b="1" dirty="0">
                <a:solidFill>
                  <a:schemeClr val="tx1"/>
                </a:solidFill>
              </a:rPr>
              <a:t>Α1.</a:t>
            </a:r>
            <a:endParaRPr lang="el-GR" sz="6400" dirty="0">
              <a:solidFill>
                <a:schemeClr val="tx1"/>
              </a:solidFill>
            </a:endParaRPr>
          </a:p>
          <a:p>
            <a:r>
              <a:rPr lang="el-GR" sz="6400" dirty="0" err="1" smtClean="0">
                <a:solidFill>
                  <a:schemeClr val="tx1"/>
                </a:solidFill>
              </a:rPr>
              <a:t>Οδηγος</a:t>
            </a:r>
            <a:r>
              <a:rPr lang="el-GR" sz="6400" dirty="0" smtClean="0">
                <a:solidFill>
                  <a:schemeClr val="tx1"/>
                </a:solidFill>
              </a:rPr>
              <a:t> </a:t>
            </a:r>
            <a:r>
              <a:rPr lang="el-GR" sz="6400" dirty="0" err="1" smtClean="0">
                <a:solidFill>
                  <a:schemeClr val="tx1"/>
                </a:solidFill>
              </a:rPr>
              <a:t>διγλωσσης</a:t>
            </a:r>
            <a:r>
              <a:rPr lang="el-GR" sz="6400" dirty="0" smtClean="0">
                <a:solidFill>
                  <a:schemeClr val="tx1"/>
                </a:solidFill>
              </a:rPr>
              <a:t> </a:t>
            </a:r>
            <a:r>
              <a:rPr lang="el-GR" sz="6400" dirty="0" err="1" smtClean="0">
                <a:solidFill>
                  <a:schemeClr val="tx1"/>
                </a:solidFill>
              </a:rPr>
              <a:t>υποστηριξης</a:t>
            </a:r>
            <a:r>
              <a:rPr lang="el-GR" sz="6400" dirty="0" smtClean="0">
                <a:solidFill>
                  <a:schemeClr val="tx1"/>
                </a:solidFill>
              </a:rPr>
              <a:t> </a:t>
            </a:r>
            <a:r>
              <a:rPr lang="el-GR" sz="6400" dirty="0" err="1" smtClean="0">
                <a:solidFill>
                  <a:schemeClr val="tx1"/>
                </a:solidFill>
              </a:rPr>
              <a:t>προσφυγων</a:t>
            </a:r>
            <a:r>
              <a:rPr lang="el-GR" sz="6400" dirty="0" smtClean="0">
                <a:solidFill>
                  <a:schemeClr val="tx1"/>
                </a:solidFill>
              </a:rPr>
              <a:t> </a:t>
            </a:r>
            <a:r>
              <a:rPr lang="el-GR" sz="6400" dirty="0">
                <a:solidFill>
                  <a:schemeClr val="tx1"/>
                </a:solidFill>
              </a:rPr>
              <a:t>σε </a:t>
            </a:r>
            <a:r>
              <a:rPr lang="el-GR" sz="6400" dirty="0" err="1" smtClean="0">
                <a:solidFill>
                  <a:schemeClr val="tx1"/>
                </a:solidFill>
              </a:rPr>
              <a:t>αραβικα</a:t>
            </a:r>
            <a:r>
              <a:rPr lang="el-GR" sz="6400" dirty="0" smtClean="0">
                <a:solidFill>
                  <a:schemeClr val="tx1"/>
                </a:solidFill>
              </a:rPr>
              <a:t>, </a:t>
            </a:r>
            <a:r>
              <a:rPr lang="el-GR" sz="6400" dirty="0" err="1" smtClean="0">
                <a:solidFill>
                  <a:schemeClr val="tx1"/>
                </a:solidFill>
              </a:rPr>
              <a:t>φαρσι</a:t>
            </a:r>
            <a:r>
              <a:rPr lang="el-GR" sz="6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6400" dirty="0">
                <a:hlinkClick r:id="rId4"/>
              </a:rPr>
              <a:t>https://</a:t>
            </a:r>
            <a:r>
              <a:rPr lang="en-US" sz="6400" dirty="0" smtClean="0">
                <a:hlinkClick r:id="rId4"/>
              </a:rPr>
              <a:t>www.teach4integration.gr/wp-content/uploads/2019/08/GEFYRES.pdf</a:t>
            </a:r>
            <a:endParaRPr lang="el-GR" sz="6400" dirty="0" smtClean="0"/>
          </a:p>
          <a:p>
            <a:endParaRPr lang="el-GR" sz="6400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218238" y="2615995"/>
            <a:ext cx="4937125" cy="33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17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39827"/>
            <a:ext cx="10058400" cy="834846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Οδυσσέας. Εκπαίδευση μεταναστών στην ελληνική, γλώσσα, πολιτισμό</a:t>
            </a:r>
            <a:endParaRPr lang="el-GR" sz="24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492" y="1494343"/>
            <a:ext cx="4707116" cy="395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105" y="1494343"/>
            <a:ext cx="4772937" cy="3952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9429" y="5447218"/>
            <a:ext cx="89293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https://www.teach4integration.gr/wp-content/uploads/2019/08/%CE%92%CE%99%CE%92%CE%9B%CE%99%CE%9F-%</a:t>
            </a:r>
            <a:r>
              <a:rPr lang="en-US" dirty="0" smtClean="0">
                <a:hlinkClick r:id="rId4"/>
              </a:rPr>
              <a:t>CE%912.pdf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467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Πώς επιλέγω το εγχειρίδιο που μπορώ να χρησιμοποιήσω; Με ποια κριτήρια;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Πρόκειται για υλικό που έχει μεγάλες διαφορές, καθώς απευθύνεται σε διαφορετικές πληθυσμιακές ομάδες, όπως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 smtClean="0"/>
              <a:t>Παλιννοστούντες</a:t>
            </a:r>
            <a:r>
              <a:rPr lang="el-GR" dirty="0" smtClean="0"/>
              <a:t> </a:t>
            </a:r>
            <a:r>
              <a:rPr lang="el-GR" dirty="0"/>
              <a:t>–ομογενείς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err="1" smtClean="0"/>
              <a:t>Ρομά</a:t>
            </a:r>
            <a:endParaRPr lang="el-G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Μουσουλμάνοι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Αλλοδαποί (Αλβανόφωνοι, </a:t>
            </a:r>
            <a:r>
              <a:rPr lang="el-GR" dirty="0" err="1" smtClean="0"/>
              <a:t>Ρωσόφωνοι</a:t>
            </a:r>
            <a:r>
              <a:rPr lang="el-GR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 smtClean="0"/>
              <a:t>Πρόσφατοι μετανάστες (αραβόφωνοι κλπ.)</a:t>
            </a:r>
          </a:p>
          <a:p>
            <a:r>
              <a:rPr lang="el-GR" dirty="0" smtClean="0"/>
              <a:t>Α. κριτήριο: Το επίπεδο γλωσσομάθειας (Α1, Α2…)</a:t>
            </a:r>
          </a:p>
          <a:p>
            <a:r>
              <a:rPr lang="el-GR" dirty="0" smtClean="0"/>
              <a:t>Β. κριτήριο: η πληθυσμιακή ομάδα στην οποία απευθύνομαι, όπου αυτό είναι εφικτό.</a:t>
            </a:r>
          </a:p>
          <a:p>
            <a:r>
              <a:rPr lang="el-GR" dirty="0" smtClean="0"/>
              <a:t>Γ. κριτήριο: η ηλικία των μαθητών μου. ΄</a:t>
            </a:r>
            <a:r>
              <a:rPr lang="el-GR" dirty="0" err="1" smtClean="0"/>
              <a:t>Εχω</a:t>
            </a:r>
            <a:r>
              <a:rPr lang="el-GR" dirty="0" smtClean="0"/>
              <a:t> την ευχέρεια να διαλέξω διαφορετικό εγχειρίδιο για  Γυμνάσιο-Λύκειο-ΕΠΑΛ.</a:t>
            </a:r>
          </a:p>
          <a:p>
            <a:r>
              <a:rPr lang="el-GR" dirty="0" smtClean="0"/>
              <a:t>Σε κάθε περίπτωση, επιλέγω υλικό που είναι </a:t>
            </a:r>
            <a:r>
              <a:rPr lang="el-GR" b="1" i="1" dirty="0" smtClean="0"/>
              <a:t>ευέλικτο, χρησιμοποιώ ποικίλους πόρους, γ</a:t>
            </a:r>
            <a:r>
              <a:rPr lang="el-GR" b="1" dirty="0" smtClean="0"/>
              <a:t>ιατί…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321052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085972"/>
              </p:ext>
            </p:extLst>
          </p:nvPr>
        </p:nvGraphicFramePr>
        <p:xfrm>
          <a:off x="1302818" y="51515"/>
          <a:ext cx="10889182" cy="6088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7114"/>
                <a:gridCol w="3197564"/>
                <a:gridCol w="2879880"/>
                <a:gridCol w="3034624"/>
              </a:tblGrid>
              <a:tr h="181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Με τι δουλεύω;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Πώς δουλεύω</a:t>
                      </a:r>
                      <a:r>
                        <a:rPr lang="el-GR" sz="1200" dirty="0" smtClean="0">
                          <a:solidFill>
                            <a:schemeClr val="tx1"/>
                          </a:solidFill>
                          <a:effectLst/>
                        </a:rPr>
                        <a:t>;  Επίπεδο Α1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Πώς δουλεύουν οι μαθητές μου;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Τι περιμένω από τους μαθητές μου;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</a:tr>
              <a:tr h="310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ΟΜΙΛΙΑ/ΗΧΟΣ ΕΙΚΟΝΑ ΓΡΑΠΤΟΣ ΛΟΓΟΣ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Συνδέω : προφορικό- γραπτό λόγο, εικόνα- ήχο-λόγο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Επαναλαμβάνω</a:t>
                      </a:r>
                      <a:r>
                        <a:rPr lang="el-GR" sz="1400" dirty="0">
                          <a:effectLst/>
                        </a:rPr>
                        <a:t>: Όσα λένε οι μαθητές επιμένοντας στην επικοινωνιακή διάσταση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Χρησιμοποιώ</a:t>
                      </a:r>
                      <a:r>
                        <a:rPr lang="el-GR" sz="1400" baseline="0" dirty="0" smtClean="0">
                          <a:effectLst/>
                        </a:rPr>
                        <a:t> απλές λέξεις, εικόνες</a:t>
                      </a:r>
                      <a:endParaRPr lang="el-G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effectLst/>
                        </a:rPr>
                        <a:t>Καταγράφω  </a:t>
                      </a:r>
                      <a:r>
                        <a:rPr lang="el-GR" sz="1400" dirty="0">
                          <a:effectLst/>
                        </a:rPr>
                        <a:t>στον πίνακα από την πρώτη στιγμή τις λέξεις και σταδιακά φράσεις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[Η μετάφραση είναι βοηθητική, όχι ο στόχος. (οι μαθητές επιβεβαιώνουν με τη μετάφραση αυτό που γνωρίζουν, δεν μαθαίνουν με τη μετάφραση)]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r>
                        <a:rPr lang="el-GR" sz="1400" dirty="0" smtClean="0">
                          <a:effectLst/>
                        </a:rPr>
                        <a:t>Αξιοποιώ</a:t>
                      </a:r>
                      <a:r>
                        <a:rPr lang="el-GR" sz="1400" dirty="0">
                          <a:effectLst/>
                        </a:rPr>
                        <a:t>: ποικίλες &amp; διαβαθμισμένες δραστηριότητες, όλες τις μορφές συνεργασίας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Παρατηρώ, βοηθώ, ενθαρρύνω, διαμεσολαβώ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παρατηρούν- εντοπίζουν-αναγνωρίζουν-ορίζουν-συνοψίζουν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Να μετασχηματίζουν κείμενα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</a:tr>
              <a:tr h="4525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>
                          <a:solidFill>
                            <a:schemeClr val="tx1"/>
                          </a:solidFill>
                          <a:effectLst/>
                        </a:rPr>
                        <a:t>Με ποιο στόχο;</a:t>
                      </a:r>
                      <a:endParaRPr lang="el-GR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Με τι υλικό;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Ποικίλο &amp; διαφορετικό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Να συνδέουν-ομαδοποιούν-υποθέτουν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</a:tr>
              <a:tr h="1131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solidFill>
                            <a:schemeClr val="tx1"/>
                          </a:solidFill>
                          <a:effectLst/>
                        </a:rPr>
                        <a:t>Κατάκτηση βασικών επικοινωνιακών γνώσεων και </a:t>
                      </a:r>
                      <a:r>
                        <a:rPr lang="el-GR" sz="1200" dirty="0" smtClean="0">
                          <a:solidFill>
                            <a:schemeClr val="tx1"/>
                          </a:solidFill>
                          <a:effectLst/>
                        </a:rPr>
                        <a:t>δεξιοτήτων</a:t>
                      </a:r>
                      <a:r>
                        <a:rPr lang="el-GR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l-G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200" dirty="0">
                          <a:effectLst/>
                        </a:rPr>
                        <a:t> </a:t>
                      </a:r>
                      <a:endParaRPr lang="el-G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Να δημιουργούν δικό τους κείμενο/διάλογο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(σε ποια μορφή; Προφορικό, γραπτό κείμενο, </a:t>
                      </a:r>
                      <a:r>
                        <a:rPr lang="el-GR" sz="1400" dirty="0" err="1">
                          <a:effectLst/>
                        </a:rPr>
                        <a:t>πολυτροπικό</a:t>
                      </a:r>
                      <a:r>
                        <a:rPr lang="el-GR" sz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Να συμμετέχουν σε παιχνίδια ρόλων ή  δρώμενα ενδεχομένως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52" marR="34952" marT="0" marB="0"/>
                </a:tc>
              </a:tr>
            </a:tbl>
          </a:graphicData>
        </a:graphic>
      </p:graphicFrame>
      <p:pic>
        <p:nvPicPr>
          <p:cNvPr id="9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41" y="781464"/>
            <a:ext cx="2511381" cy="31249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5041" y="4636395"/>
            <a:ext cx="2511381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l-GR" sz="1600" dirty="0">
                <a:solidFill>
                  <a:schemeClr val="tx1"/>
                </a:solidFill>
                <a:cs typeface="Times New Roman" pitchFamily="18" charset="0"/>
              </a:rPr>
              <a:t>4 ικανότητες (κατανόηση και παραγωγή γραπτού και προφορικού λόγου) </a:t>
            </a:r>
          </a:p>
        </p:txBody>
      </p:sp>
    </p:spTree>
    <p:extLst>
      <p:ext uri="{BB962C8B-B14F-4D97-AF65-F5344CB8AC3E}">
        <p14:creationId xmlns:p14="http://schemas.microsoft.com/office/powerpoint/2010/main" val="307169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b="1" dirty="0" smtClean="0"/>
              <a:t>Από πού ξεκινάω;</a:t>
            </a:r>
            <a:endParaRPr lang="el-G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457200" indent="-457200">
              <a:buAutoNum type="arabicPeriod"/>
            </a:pPr>
            <a:r>
              <a:rPr lang="el-GR" b="1" dirty="0" smtClean="0"/>
              <a:t>«Ανοικτό </a:t>
            </a:r>
            <a:r>
              <a:rPr lang="el-GR" b="1" dirty="0"/>
              <a:t>Πρόγραμμα Σπουδών για τη διδασκαλία της ελληνικής γλώσσας στις Τάξεις Υποδοχής  (Τ.Υ.) Ι ΖΕΠ Δευτεροβάθμιας Εκπαίδευσης»</a:t>
            </a:r>
            <a:r>
              <a:rPr lang="el-GR" dirty="0"/>
              <a:t/>
            </a:r>
            <a:br>
              <a:rPr lang="el-GR" dirty="0"/>
            </a:br>
            <a:r>
              <a:rPr lang="el-GR" dirty="0">
                <a:hlinkClick r:id="rId2"/>
              </a:rPr>
              <a:t>http://</a:t>
            </a:r>
            <a:r>
              <a:rPr lang="el-GR" dirty="0" smtClean="0">
                <a:hlinkClick r:id="rId2"/>
              </a:rPr>
              <a:t>www.iep.edu.gr/images/IEP/EPISTIMONIKI_YPIRESIA/Epist_Monades/A_Kyklos/Diapolitismiki/2018/2018_01_04_APS_bbathmia_TY.pdf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l-GR" dirty="0" smtClean="0"/>
              <a:t>Όλα σχεδόν τα εγχειρίδια εκμάθησης της Ελληνικής ως ξένης/δεύτερης γλώσσας ακολουθούν σε μεγάλο βαθμό τις προτεινόμενες θεματικές του Προγράμματος Σπουδών, που αφορούν στην επικοινωνιακή διάσταση της γλώσσας.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376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78507"/>
              </p:ext>
            </p:extLst>
          </p:nvPr>
        </p:nvGraphicFramePr>
        <p:xfrm>
          <a:off x="1648497" y="309093"/>
          <a:ext cx="10280906" cy="707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372"/>
                <a:gridCol w="4497564"/>
                <a:gridCol w="3604970"/>
              </a:tblGrid>
              <a:tr h="212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ΠΡΩΤΕΣ</a:t>
                      </a:r>
                      <a:r>
                        <a:rPr lang="el-G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Θεματικές ενότητες. </a:t>
                      </a:r>
                      <a:r>
                        <a:rPr lang="el-GR" sz="1600" i="1" u="sng" dirty="0" smtClean="0">
                          <a:solidFill>
                            <a:schemeClr val="tx1"/>
                          </a:solidFill>
                          <a:effectLst/>
                        </a:rPr>
                        <a:t>Πρόγραμμα</a:t>
                      </a:r>
                      <a:r>
                        <a:rPr lang="el-GR" sz="1600" i="1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Σπουδών</a:t>
                      </a:r>
                      <a:endParaRPr lang="el-GR" sz="1600" i="1" u="sng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Προσδοκώμενα μαθησιακά αποτελέσματα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Βασικό λεξιλόγιο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0647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1.Γνωριμία με τον/την καθηγητή/</a:t>
                      </a:r>
                      <a:r>
                        <a:rPr lang="el-GR" sz="1600" dirty="0" err="1">
                          <a:solidFill>
                            <a:schemeClr val="tx1"/>
                          </a:solidFill>
                          <a:effectLst/>
                        </a:rPr>
                        <a:t>τρια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  και τους/τις συμμαθητές/</a:t>
                      </a:r>
                      <a:r>
                        <a:rPr lang="el-GR" sz="1600" dirty="0" err="1">
                          <a:solidFill>
                            <a:schemeClr val="tx1"/>
                          </a:solidFill>
                          <a:effectLst/>
                        </a:rPr>
                        <a:t>ήτριες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λένε και να γράφουν το όνομά τους.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λένε τα ονόματα των συμμαθητών/τριών τους.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αναγνωρίζουν τους ρόλους στη σχολική κοινότητα.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χρησιμοποιούν τις σωστές προσφωνήσεις (κύριος, κυρία) όταν απευθύνονται στον/στην καθηγητή/</a:t>
                      </a:r>
                      <a:r>
                        <a:rPr lang="el-GR" sz="1600" dirty="0" err="1">
                          <a:solidFill>
                            <a:schemeClr val="tx1"/>
                          </a:solidFill>
                          <a:effectLst/>
                        </a:rPr>
                        <a:t>τριά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 τους.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Πώς σε λένε //Με λένε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Είμαι ο/η //Τον/Την λένε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Ποιος είναι ; //Πώς λέγεται;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Διευθυντής/ντρια, Καθηγητής/τρια, Μαθητής, Μαθήτρια, Συμμαθητής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5553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2.Γνωριμία με το σχολικό περιβάλλον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κατανοούν το καθημερινό σχολικό πρόγραμμα.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αναγνωρίζουν  βασικά αντικείμενα και τους  χώρους  του σχολικού περιβάλλοντος.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διατυπώνουν προφορικά απλές ερωτήσεις για τον σχολικό χώρο και τα αντικείμενα μέσα σε αυτόν.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αναγνωρίζουν τις αντίστοιχες λέξεις σε καρτέλες, ταμπέλες και  ετικέτες.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Ονομασία μαθημάτων  //Ημέρες εβδομάδας //Μάθημα, Διάλειμμα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Τάξη, Τμήμα, αίθουσα, αυλή, κυλικείο, τουαλέτα// Θρανίο, καρέκλα, βρύση, νερό, πίνακας, βιβλίο, τετράδιο, χαρτί, μολύβι, στυλό //Πόρτα, παράθυρο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Ηλεκτρονικός Υπολογιστής //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Πού είναι το μολύβι; //Πού είναι η τουαλέτα; //Δεξιά, αριστερά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Πάνω, κάτω, δίπλα , μπροστά, πίσω, ανάμεσα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916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Κανόνες  σχολικής  ζωής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Να μάθουν τους βασικούς  κανόνες  σχολικής  ζωής.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Να κατανοούν και να ανταποκρίνονται σε προφορικές οδηγίες  σχολικής  εργασίας.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Ανοίξτε τα βιβλία στη σελίδα…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Αντιγράψτε  από τον  πίνακα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Αντιγραφή //Μαζέψτε  τα πράγματά σας //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Κάθισε,</a:t>
                      </a:r>
                      <a:r>
                        <a:rPr lang="el-GR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Ησυχία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, παρακαλώ // Επαναλαμβάνω, επαναλάβετε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Γράφω, γράψε  //Μπορώ να ρωτήσω; //Μπορώ να πάω τουαλέτα; //Δεν καταλαβαίνω, Δείξτε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μου …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051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96" y="231821"/>
            <a:ext cx="9953897" cy="6220064"/>
          </a:xfrm>
          <a:prstGeom prst="rect">
            <a:avLst/>
          </a:prstGeom>
        </p:spPr>
      </p:pic>
      <p:sp>
        <p:nvSpPr>
          <p:cNvPr id="5" name="Flowchart: Predefined Process 4"/>
          <p:cNvSpPr/>
          <p:nvPr/>
        </p:nvSpPr>
        <p:spPr>
          <a:xfrm>
            <a:off x="10431887" y="4881093"/>
            <a:ext cx="1760113" cy="1249251"/>
          </a:xfrm>
          <a:prstGeom prst="flowChartPredefined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Βλ. </a:t>
            </a:r>
            <a:r>
              <a:rPr lang="en-US" dirty="0" smtClean="0"/>
              <a:t>ECML (European Centre for Modern Languages)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6811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30372"/>
              </p:ext>
            </p:extLst>
          </p:nvPr>
        </p:nvGraphicFramePr>
        <p:xfrm>
          <a:off x="1429555" y="386367"/>
          <a:ext cx="10401374" cy="7071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1300"/>
                <a:gridCol w="4503609"/>
                <a:gridCol w="3716465"/>
              </a:tblGrid>
              <a:tr h="13075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Η συμμετοχή στην ομάδα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μιλούν για τον εαυτό τους ως μέλη μιας κοινωνικής ομάδας (π.χ. οικογένεια, σχολείο).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εκφράζουν με ευγενικό τρόπο ερωτήσεις, προτάσεις/ιδέες, επιθυμίες και διαφωνίες.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δίνουν απλά παραδείγματα συνεργασίας, δικαιωμάτων και υποχρεώσεων στο πλαίσιο μιας ομάδας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Ομάδα, μέλος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Οικογένεια, σχολείο, κοινωνία, κράτος //Δικαίωμα, υποχρέωση, επιθυμία, κανόνες //Σεβασμός, Ελλάδα, Ευρώπη, Ασία, Αφρική//Θα ήθελα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 να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…//Μπορώ να….//Συμφωνώ γιατί… 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</a:tr>
              <a:tr h="1120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5.Γνωριμία με το ελληνικό αλφάβητο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αναγνωρίζουν και να διαβάζουν τα γράμματα.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γράφουν τα γράμματα με τη σωστή φορά και να αντιστοιχίζουν τα μικρά με τα κεφαλαία.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τονίζουν σωστά τις λέξεις που χρησιμοποιούν στον προφορικό λόγο ή στις λέξεις που αντιγράφουν.  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Αλφάβητο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Κεφαλαία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Μικρά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</a:tr>
              <a:tr h="1867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Ο  εαυτός μου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κατανοούν και να απαντούν σε απλές ερωτήσεις για τον εαυτό τους.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διατυπώνουν απλές ερωτήσεις  για να ζητούν πληροφορίες  για  τους /τις συμμαθητές/</a:t>
                      </a:r>
                      <a:r>
                        <a:rPr lang="el-GR" sz="1600" dirty="0" err="1">
                          <a:solidFill>
                            <a:schemeClr val="tx1"/>
                          </a:solidFill>
                          <a:effectLst/>
                        </a:rPr>
                        <a:t>τριές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  τους.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διακρίνουν ηλικίες  και  φύλο (εισαγωγή στους αριθμούς από το 1 έως το 100).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γράφουν απλές προτάσεις με το ρήμα είμαι.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Είμαι ο/η… //Κατάγομαι από…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Μιλάω …. //Μου αρέσει… Δεν μου αρέσει //Είμαι … Δεν είμαι…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Είμαι … χρονών… //Είμαι αγόρι.// Είμαι κορίτσι//Πώς σε λένε;  Πώς τον /τη λένε; //Από πού είσαι;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//Πόσο 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χρονών είσαι; //Έχεις αδέρφια; //Τι σου αρέσει;//Γιαγιά, Παππούς, Μητέρα, Πατέρας //Άνδρας, Γυναίκα, Παιδί,  Αγόρι, Κορίτσι 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</a:tr>
              <a:tr h="1494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r>
                        <a:rPr lang="el-GR" sz="1600">
                          <a:solidFill>
                            <a:schemeClr val="tx1"/>
                          </a:solidFill>
                          <a:effectLst/>
                        </a:rPr>
                        <a:t>Η καθημερινότητά μου</a:t>
                      </a:r>
                      <a:endParaRPr lang="el-GR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μιλάνε  για το καθημερινό  τους  πρόγραμμα  και  τη σχολική  τους  ζωή.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διατυπώνουν απλές ερωτήσεις  για  την καθημερινότητα των άλλων.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λένε και να γράφουν τις ημέρες  της  εβδομάδας.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Να διαβάζουν ένα πρόγραμμα δραστηριοτήτων.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Ξυπνάω… //Ημέρες της εβδομάδας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..//Το 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σχολείο μου έχει ….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Τα 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μαθήματά μου είναι 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…Οι </a:t>
                      </a: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φίλοι μου είναι…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solidFill>
                            <a:schemeClr val="tx1"/>
                          </a:solidFill>
                          <a:effectLst/>
                        </a:rPr>
                        <a:t>Το αγαπημένο μου μάθημα είναι… //Το αγαπημένο μου σπορ είναι //Τι τάξη πας; Ποιο σπορ σου αρέσει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el-GR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l-G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165" marR="631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157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90600" y="321971"/>
            <a:ext cx="10058400" cy="655535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Ας ξεκινήσουμε με ένα </a:t>
            </a:r>
            <a:r>
              <a:rPr lang="el-GR" sz="3200" b="1" dirty="0" smtClean="0"/>
              <a:t>ενδεικτικό</a:t>
            </a:r>
            <a:r>
              <a:rPr lang="el-GR" sz="3200" dirty="0" smtClean="0"/>
              <a:t> παράδειγμα…</a:t>
            </a:r>
            <a:endParaRPr lang="el-GR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18201"/>
            <a:ext cx="5181600" cy="416618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Πώς οργανώνω τη διδασκαλία μου; Τι θέλω να μάθουν οι μαθητές μου;</a:t>
            </a:r>
          </a:p>
          <a:p>
            <a:pPr marL="0" indent="0">
              <a:buNone/>
            </a:pPr>
            <a:r>
              <a:rPr lang="el-GR" dirty="0" smtClean="0"/>
              <a:t>ΧΡΟΝΟΣ: ώρα, αριθμοί, εβδομάδα, μέρες, χρόνος, μήνες, εποχές, ημερομηνία γέννησης.</a:t>
            </a:r>
          </a:p>
          <a:p>
            <a:pPr marL="0" indent="0">
              <a:buNone/>
            </a:pPr>
            <a:r>
              <a:rPr lang="el-GR" b="1" i="1" u="sng" dirty="0" smtClean="0"/>
              <a:t>Υλικό</a:t>
            </a:r>
            <a:r>
              <a:rPr lang="el-GR" dirty="0" smtClean="0"/>
              <a:t>: εγχειρίδιο ΤΟ ΒΑΛΙΤΣΑΚΙ, 2</a:t>
            </a:r>
            <a:r>
              <a:rPr lang="el-GR" baseline="30000" dirty="0" smtClean="0"/>
              <a:t>η</a:t>
            </a:r>
            <a:r>
              <a:rPr lang="el-GR" dirty="0" smtClean="0"/>
              <a:t> έκδοση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Φτου &amp; Βγαίνω!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Σχετικό Ηχητικό Υλικό από :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www.xanthi.ilsp.gr/filog/ch1/time/time.asp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986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750863"/>
              </p:ext>
            </p:extLst>
          </p:nvPr>
        </p:nvGraphicFramePr>
        <p:xfrm>
          <a:off x="1097280" y="1944709"/>
          <a:ext cx="7943689" cy="4296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4422"/>
                <a:gridCol w="2519267"/>
              </a:tblGrid>
              <a:tr h="2427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Τι ώρα είναι; </a:t>
                      </a:r>
                      <a:r>
                        <a:rPr lang="el-GR" sz="1400" dirty="0" smtClean="0">
                          <a:solidFill>
                            <a:schemeClr val="tx1"/>
                          </a:solidFill>
                          <a:effectLst/>
                        </a:rPr>
                        <a:t>              Περιεχόμενα &amp; δραστηριότητες                                                 </a:t>
                      </a:r>
                      <a:r>
                        <a:rPr lang="el-GR" sz="1400" i="1" dirty="0" smtClean="0">
                          <a:solidFill>
                            <a:schemeClr val="tx1"/>
                          </a:solidFill>
                          <a:effectLst/>
                        </a:rPr>
                        <a:t>ΒΑΛΙΤΣΑΚΙ</a:t>
                      </a:r>
                      <a:endParaRPr lang="el-GR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i="1" dirty="0" smtClean="0">
                          <a:solidFill>
                            <a:schemeClr val="tx1"/>
                          </a:solidFill>
                          <a:effectLst/>
                        </a:rPr>
                        <a:t>ΦΤΟΥ ΚΑΙ ΒΓΑΙΝΩ!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i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δραστηριότητες</a:t>
                      </a:r>
                      <a:endParaRPr lang="el-GR" sz="140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σ.81. Τι ώρα είναι; Εικόνες, ρωτάω τον διπλανό μου.</a:t>
                      </a:r>
                      <a:endParaRPr lang="el-G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9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σ.82. Τι ώρα αρχίζει το μάθημα; Πότε ήρθες;…(χθες, αύριο…) </a:t>
                      </a:r>
                      <a:endParaRPr lang="el-G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8.2. Μαθαίνω την ώρα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σ.83. Οι ημέρες της εβδομάδας. Τι μέρα είναι σήμερα; Σήμερα, αύριο… </a:t>
                      </a:r>
                      <a:endParaRPr lang="el-G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 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σ.84. Αριθμοί :αριθμητικά. Ολογράφως. Διαβάζω και γράφω αριθμούς</a:t>
                      </a:r>
                      <a:endParaRPr lang="el-G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 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399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σ.85. Πόσων χρονών είσαι; Μήνες. </a:t>
                      </a:r>
                      <a:endParaRPr lang="el-G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9.2. Δραστηριότητα εμπέδωσης των ονομάτων των μηνών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9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solidFill>
                            <a:schemeClr val="tx1"/>
                          </a:solidFill>
                          <a:effectLst/>
                        </a:rPr>
                        <a:t>σ.86. Γράφω τις μέρες. Εποχές-μήνες. Διαβάζω τηλέφωνα, αριθμούς</a:t>
                      </a:r>
                      <a:endParaRPr lang="el-GR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effectLst/>
                        </a:rPr>
                        <a:t>8.1.«Πότε γεννήθηκες;»</a:t>
                      </a:r>
                      <a:endParaRPr lang="el-G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9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solidFill>
                            <a:schemeClr val="tx1"/>
                          </a:solidFill>
                          <a:effectLst/>
                        </a:rPr>
                        <a:t>σ.87. Συμπληρώνω κενά, Τι ταιριάζει;</a:t>
                      </a:r>
                      <a:endParaRPr lang="el-GR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8.4. «Εγώ έχω γενέθλια… </a:t>
                      </a:r>
                      <a:r>
                        <a:rPr lang="el-GR" sz="1400" b="1" dirty="0">
                          <a:effectLst/>
                        </a:rPr>
                        <a:t>Είχα </a:t>
                      </a:r>
                      <a:r>
                        <a:rPr lang="el-GR" sz="1400" dirty="0">
                          <a:effectLst/>
                        </a:rPr>
                        <a:t>γενέθλια…»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</a:rPr>
                        <a:t>8.5. Μήνες, ημέρες, χρονικά επιρρήματα. Δραστηριότητα</a:t>
                      </a:r>
                      <a:endParaRPr lang="el-G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30842" y="321972"/>
            <a:ext cx="7276563" cy="965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 smtClean="0">
                <a:solidFill>
                  <a:schemeClr val="tx1"/>
                </a:solidFill>
              </a:rPr>
              <a:t>Συνδυάζω το ΒΑΛΙΤΣΑΚΙ με το ΦΤΟΥ και ΒΓΑΙΝΩ!</a:t>
            </a:r>
          </a:p>
          <a:p>
            <a:pPr algn="ctr"/>
            <a:r>
              <a:rPr lang="el-GR" dirty="0" smtClean="0">
                <a:solidFill>
                  <a:schemeClr val="tx1"/>
                </a:solidFill>
              </a:rPr>
              <a:t>[Προτάσεις συνδυασμού σε φυλλάδιο]</a:t>
            </a:r>
            <a:r>
              <a:rPr lang="en-US" dirty="0">
                <a:solidFill>
                  <a:schemeClr val="tx1"/>
                </a:solidFill>
              </a:rPr>
              <a:t> https://eclass.sch.gr/modules/document/?course=PDE-PEK179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3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993" y="338781"/>
            <a:ext cx="10058400" cy="580707"/>
          </a:xfrm>
        </p:spPr>
        <p:txBody>
          <a:bodyPr>
            <a:normAutofit/>
          </a:bodyPr>
          <a:lstStyle/>
          <a:p>
            <a:r>
              <a:rPr lang="el-GR" sz="2400" dirty="0"/>
              <a:t>Ε</a:t>
            </a:r>
            <a:r>
              <a:rPr lang="el-GR" sz="2400" dirty="0" smtClean="0"/>
              <a:t>γχειρίδιο: Ρωτάω την ώρα. Μαθαίνω τους αριθμούς και την ώρα</a:t>
            </a:r>
            <a:endParaRPr lang="el-GR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737361"/>
            <a:ext cx="5162487" cy="2216454"/>
          </a:xfrm>
        </p:spPr>
        <p:txBody>
          <a:bodyPr/>
          <a:lstStyle/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93" y="1774322"/>
            <a:ext cx="5181600" cy="4166185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725" y="1107583"/>
            <a:ext cx="5181600" cy="2846232"/>
          </a:xfrm>
          <a:prstGeom prst="rect">
            <a:avLst/>
          </a:prstGeom>
        </p:spPr>
      </p:pic>
      <p:pic>
        <p:nvPicPr>
          <p:cNvPr id="11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686" y="3953815"/>
            <a:ext cx="5181600" cy="313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0857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474" y="343383"/>
            <a:ext cx="5181600" cy="338724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2754" y="3923710"/>
            <a:ext cx="5181600" cy="20874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986" y="343383"/>
            <a:ext cx="5618879" cy="31339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23527" y="3923710"/>
            <a:ext cx="3709115" cy="6998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[Φτου &amp; βγαίνω!]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9569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132057"/>
            <a:ext cx="10058400" cy="14507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</a:t>
            </a:r>
            <a:r>
              <a:rPr lang="el-GR" sz="2800" dirty="0" err="1" smtClean="0"/>
              <a:t>κούω</a:t>
            </a:r>
            <a:r>
              <a:rPr lang="el-GR" sz="2800" dirty="0" smtClean="0"/>
              <a:t>, διαβάζω &amp; γράφω αριθμούς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49288"/>
            <a:ext cx="5181600" cy="4037322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749289"/>
            <a:ext cx="5181600" cy="413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44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79" y="206063"/>
            <a:ext cx="10058400" cy="1326524"/>
          </a:xfrm>
        </p:spPr>
        <p:txBody>
          <a:bodyPr>
            <a:noAutofit/>
          </a:bodyPr>
          <a:lstStyle/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097278" y="1661375"/>
            <a:ext cx="4937760" cy="4207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Κάνω εξάσκηση για την ώρα, με διάφορους </a:t>
            </a:r>
            <a:r>
              <a:rPr lang="el-GR" dirty="0" smtClean="0"/>
              <a:t>τρόπους, ακούγοντας </a:t>
            </a:r>
            <a:r>
              <a:rPr lang="el-GR" dirty="0"/>
              <a:t>το ηχητικό αρχείο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://www.xanthi.ilsp.gr/filog/ch1/time/time.asp</a:t>
            </a:r>
            <a:r>
              <a:rPr lang="el-GR" dirty="0"/>
              <a:t> (μόνος μου, </a:t>
            </a:r>
            <a:r>
              <a:rPr lang="el-GR" dirty="0" smtClean="0"/>
              <a:t> </a:t>
            </a:r>
            <a:r>
              <a:rPr lang="el-GR" dirty="0"/>
              <a:t>με παρέα -τον διπλανό μου, μια ομάδα…)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1661375"/>
            <a:ext cx="5973762" cy="42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56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44880" y="331304"/>
            <a:ext cx="10058400" cy="650682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Χρησιμοποιώ ημερολόγιο και μαθαίνω τις μέρες. Συμπληρώνω τον πίνακα στα ελληνικά και σε μια άλλη γλώσσα</a:t>
            </a:r>
            <a:endParaRPr lang="el-G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8394" y="982460"/>
            <a:ext cx="5181600" cy="393086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21680" y="981986"/>
            <a:ext cx="5181600" cy="2421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699" y="3487186"/>
            <a:ext cx="6141399" cy="24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0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5" y="759854"/>
            <a:ext cx="4811547" cy="51092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17920" y="1081826"/>
            <a:ext cx="4937760" cy="4787270"/>
          </a:xfrm>
        </p:spPr>
        <p:txBody>
          <a:bodyPr/>
          <a:lstStyle/>
          <a:p>
            <a:r>
              <a:rPr lang="el-GR" dirty="0" smtClean="0"/>
              <a:t>Διαβάζουμε το κείμενο &amp; δίνουμε τις έννοιες του χρόνου με εικόνες, με  λεξικό (βλ. παρακάτω), με </a:t>
            </a:r>
            <a:r>
              <a:rPr lang="el-GR" dirty="0" err="1" smtClean="0"/>
              <a:t>χρονογραμμή</a:t>
            </a:r>
            <a:endParaRPr lang="el-GR" dirty="0" smtClean="0"/>
          </a:p>
          <a:p>
            <a:r>
              <a:rPr lang="el-GR" dirty="0" smtClean="0"/>
              <a:t>[γράφουμε το κείμενο και στον πίνακα]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3" name="Right Arrow 2"/>
          <p:cNvSpPr/>
          <p:nvPr/>
        </p:nvSpPr>
        <p:spPr>
          <a:xfrm>
            <a:off x="6493565" y="3737113"/>
            <a:ext cx="4161183" cy="3710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Down Arrow 3"/>
          <p:cNvSpPr/>
          <p:nvPr/>
        </p:nvSpPr>
        <p:spPr>
          <a:xfrm>
            <a:off x="6573078" y="4028661"/>
            <a:ext cx="45719" cy="463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Down Arrow 6"/>
          <p:cNvSpPr/>
          <p:nvPr/>
        </p:nvSpPr>
        <p:spPr>
          <a:xfrm>
            <a:off x="8607951" y="4028661"/>
            <a:ext cx="45719" cy="371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Down Arrow 7"/>
          <p:cNvSpPr/>
          <p:nvPr/>
        </p:nvSpPr>
        <p:spPr>
          <a:xfrm>
            <a:off x="10296939" y="4028661"/>
            <a:ext cx="119270" cy="4638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5989984" y="4598504"/>
            <a:ext cx="5950226" cy="795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dirty="0" smtClean="0"/>
              <a:t>(ΧΘΕΣ) 27/11/2021     (ΣΗΜΕΡΑ)    28/11/2021                (ΑΥΡΙΟ) 29/11/2021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951174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Χρόνος &amp; ηλικία</a:t>
            </a:r>
            <a:endParaRPr lang="el-G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737360"/>
            <a:ext cx="5181600" cy="406336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Α. Κάνω ερωτήσεις για την ηλικία.</a:t>
            </a:r>
          </a:p>
          <a:p>
            <a:r>
              <a:rPr lang="el-GR" dirty="0" smtClean="0"/>
              <a:t>Οι μαθητές ρωτούν ο ένας τον άλλο σε δυάδες, τριάδες, τετράδες.</a:t>
            </a:r>
          </a:p>
          <a:p>
            <a:r>
              <a:rPr lang="el-GR" dirty="0" smtClean="0"/>
              <a:t>Γράφουμε την ηλικία μας με αριθμό και ολογράφως.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Β. Μαθαίνουμε τους μήνες. Χρησιμοποιούμε ημερολόγιο και μαθαίνουμε τους μήνες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297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4250" y="0"/>
            <a:ext cx="10058400" cy="1450757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Γενικές πληροφορίες</a:t>
            </a:r>
            <a:r>
              <a:rPr lang="el-GR" sz="3200" b="1" i="1" dirty="0" smtClean="0"/>
              <a:t/>
            </a:r>
            <a:br>
              <a:rPr lang="el-GR" sz="3200" b="1" i="1" dirty="0" smtClean="0"/>
            </a:br>
            <a:endParaRPr lang="el-GR" sz="32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64250" y="1450757"/>
            <a:ext cx="10058400" cy="4619844"/>
          </a:xfrm>
        </p:spPr>
        <p:txBody>
          <a:bodyPr>
            <a:normAutofit fontScale="25000" lnSpcReduction="20000"/>
          </a:bodyPr>
          <a:lstStyle/>
          <a:p>
            <a:r>
              <a:rPr lang="el-GR" sz="9600" i="1" dirty="0" smtClean="0"/>
              <a:t>Επίπεδα Γλωσσομάθειας της ΕΛΛΗΝΙΚΗΣ </a:t>
            </a:r>
          </a:p>
          <a:p>
            <a:r>
              <a:rPr lang="en-US" sz="9600" dirty="0" smtClean="0">
                <a:hlinkClick r:id="rId2"/>
              </a:rPr>
              <a:t>https</a:t>
            </a:r>
            <a:r>
              <a:rPr lang="en-US" sz="9600" dirty="0">
                <a:hlinkClick r:id="rId2"/>
              </a:rPr>
              <a:t>://www.greek-language.gr/certification/node/125.html</a:t>
            </a:r>
            <a:endParaRPr lang="el-GR" sz="9600" dirty="0"/>
          </a:p>
          <a:p>
            <a:r>
              <a:rPr lang="el-GR" sz="9600" dirty="0" smtClean="0">
                <a:hlinkClick r:id="rId3"/>
              </a:rPr>
              <a:t>Α1-ΣΤΟΙΧΕΙΩΔΗΣ </a:t>
            </a:r>
            <a:r>
              <a:rPr lang="el-GR" sz="9600" dirty="0">
                <a:hlinkClick r:id="rId3"/>
              </a:rPr>
              <a:t>ΓΝΩΣΗ</a:t>
            </a:r>
            <a:endParaRPr lang="el-GR" sz="9600" dirty="0"/>
          </a:p>
          <a:p>
            <a:r>
              <a:rPr lang="el-GR" sz="9600" dirty="0">
                <a:hlinkClick r:id="rId4"/>
              </a:rPr>
              <a:t>Α2 - ΒΑΣΙΚΗ ΓΝΩΣΗ</a:t>
            </a:r>
            <a:endParaRPr lang="el-GR" sz="9600" dirty="0"/>
          </a:p>
          <a:p>
            <a:r>
              <a:rPr lang="el-GR" sz="9600" dirty="0">
                <a:hlinkClick r:id="rId5"/>
              </a:rPr>
              <a:t>Β1-ΜΕΤΡΙΑ ΓΝΩΣΗ</a:t>
            </a:r>
            <a:endParaRPr lang="el-GR" sz="9600" dirty="0"/>
          </a:p>
          <a:p>
            <a:r>
              <a:rPr lang="el-GR" sz="9600" dirty="0">
                <a:hlinkClick r:id="rId6"/>
              </a:rPr>
              <a:t>Β2-ΚΑΛΗ ΓΝΩΣΗ</a:t>
            </a:r>
            <a:endParaRPr lang="el-GR" sz="9600" dirty="0"/>
          </a:p>
          <a:p>
            <a:r>
              <a:rPr lang="el-GR" sz="9600" dirty="0">
                <a:hlinkClick r:id="rId7"/>
              </a:rPr>
              <a:t>Γ1-ΠΟΛΥ ΚΑΛΗ ΓΝΩΣΗ</a:t>
            </a:r>
            <a:endParaRPr lang="el-GR" sz="9600" dirty="0"/>
          </a:p>
          <a:p>
            <a:r>
              <a:rPr lang="el-GR" sz="9600" dirty="0">
                <a:hlinkClick r:id="rId8"/>
              </a:rPr>
              <a:t>Γ2-ΑΡΙΣΤΗ ΓΝΩΣΗ</a:t>
            </a:r>
            <a:endParaRPr lang="el-GR" sz="9600" dirty="0"/>
          </a:p>
          <a:p>
            <a:pPr marL="0" indent="0">
              <a:buNone/>
            </a:pPr>
            <a:r>
              <a:rPr lang="el-GR" sz="9600" i="1" dirty="0" smtClean="0"/>
              <a:t>Πίνακες γραμματικής για όλα τα επίπεδα</a:t>
            </a:r>
          </a:p>
          <a:p>
            <a:r>
              <a:rPr lang="en-US" sz="9600" dirty="0" smtClean="0">
                <a:hlinkClick r:id="rId9"/>
              </a:rPr>
              <a:t>https</a:t>
            </a:r>
            <a:r>
              <a:rPr lang="en-US" sz="9600" dirty="0">
                <a:hlinkClick r:id="rId9"/>
              </a:rPr>
              <a:t>://</a:t>
            </a:r>
            <a:r>
              <a:rPr lang="en-US" sz="9600" dirty="0" smtClean="0">
                <a:hlinkClick r:id="rId9"/>
              </a:rPr>
              <a:t>www.greek-language.gr/certification/sites/greeklanguage.gr.certification/files/grammar.pdf</a:t>
            </a:r>
            <a:endParaRPr lang="el-GR" sz="9600" dirty="0" smtClean="0"/>
          </a:p>
          <a:p>
            <a:endParaRPr lang="el-GR" sz="9600" dirty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8644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9" y="3924970"/>
            <a:ext cx="5176233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8828" y="286603"/>
            <a:ext cx="5076852" cy="1450757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Δραστηριότητα για τους μήνες</a:t>
            </a:r>
            <a:endParaRPr lang="el-GR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6076" y="167425"/>
            <a:ext cx="5181600" cy="364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5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845247" cy="1450757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Διαβάζω και γράφω τις μέρες, </a:t>
            </a:r>
            <a:br>
              <a:rPr lang="el-GR" sz="2800" dirty="0" smtClean="0"/>
            </a:br>
            <a:r>
              <a:rPr lang="el-GR" sz="2800" dirty="0" smtClean="0"/>
              <a:t>τους μήνες, τις εποχές</a:t>
            </a:r>
            <a:endParaRPr lang="el-GR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60927" y="1954171"/>
            <a:ext cx="5181600" cy="182756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0927" y="3781735"/>
            <a:ext cx="5181600" cy="2679534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207" y="3428047"/>
            <a:ext cx="5609654" cy="282845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099" y="0"/>
            <a:ext cx="3737154" cy="34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10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13679" y="1"/>
            <a:ext cx="5019326" cy="708338"/>
          </a:xfrm>
        </p:spPr>
        <p:txBody>
          <a:bodyPr>
            <a:normAutofit/>
          </a:bodyPr>
          <a:lstStyle/>
          <a:p>
            <a:r>
              <a:rPr lang="el-GR" sz="2800" dirty="0" smtClean="0"/>
              <a:t>Πότε γεννήθηκες;</a:t>
            </a:r>
            <a:endParaRPr lang="el-GR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51405" y="708339"/>
            <a:ext cx="5181600" cy="339896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0633" y="4107308"/>
            <a:ext cx="5112372" cy="2623658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15" y="2683854"/>
            <a:ext cx="4990362" cy="3381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400" y="850556"/>
            <a:ext cx="3856383" cy="858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Κάνω εξάσκηση στους αριθμούς.</a:t>
            </a:r>
          </a:p>
          <a:p>
            <a:pPr algn="ctr"/>
            <a:r>
              <a:rPr lang="el-GR" dirty="0" smtClean="0"/>
              <a:t> Πες μου το τηλέφωνό σου.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065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26558" y="286603"/>
            <a:ext cx="4729122" cy="1450757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Ποιος είναι ο πρώτος μήνας;</a:t>
            </a:r>
            <a:br>
              <a:rPr lang="el-GR" sz="3200" dirty="0" smtClean="0"/>
            </a:br>
            <a:r>
              <a:rPr lang="el-GR" sz="3200" dirty="0" smtClean="0"/>
              <a:t>Εγώ έχω γενέθλια τον…</a:t>
            </a:r>
            <a:endParaRPr lang="el-GR" sz="32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0185" y="4029075"/>
            <a:ext cx="4562475" cy="21459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418" y="1737360"/>
            <a:ext cx="5530066" cy="40745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185" y="0"/>
            <a:ext cx="456247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225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37" y="0"/>
            <a:ext cx="4886325" cy="455295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10392" y="4552950"/>
            <a:ext cx="4949070" cy="1943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522" y="803253"/>
            <a:ext cx="5914193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67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Πώς αλλιώς μπορούσα να κάνω το μάθημά μου</a:t>
            </a:r>
            <a:r>
              <a:rPr lang="el-GR" sz="2800" dirty="0" smtClean="0"/>
              <a:t>;</a:t>
            </a:r>
          </a:p>
          <a:p>
            <a:r>
              <a:rPr lang="el-GR" sz="2800" dirty="0" smtClean="0"/>
              <a:t>Τι πήγε καλά;</a:t>
            </a:r>
          </a:p>
          <a:p>
            <a:r>
              <a:rPr lang="el-GR" sz="2800" dirty="0" smtClean="0"/>
              <a:t>Τι δυσκόλεψε τους μαθητές μου;</a:t>
            </a:r>
          </a:p>
          <a:p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78558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b="1" dirty="0" smtClean="0"/>
              <a:t>Βοηθητικό υλικό: Λεξικά</a:t>
            </a:r>
            <a:endParaRPr lang="el-GR" sz="2800" b="1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267" y="2034340"/>
            <a:ext cx="4857750" cy="3790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699" y="1553327"/>
            <a:ext cx="3562350" cy="4752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23589" y="286603"/>
            <a:ext cx="442056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Λέξεις και εικόνες. Εικονογραφημένο λεξικό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78070" y="887332"/>
            <a:ext cx="55326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u="sng" dirty="0">
                <a:solidFill>
                  <a:srgbClr val="404040"/>
                </a:solidFill>
                <a:latin typeface="Calibri" panose="020F0502020204030204" pitchFamily="34" charset="0"/>
                <a:hlinkClick r:id="rId4"/>
              </a:rPr>
              <a:t>http://repository.edulll.gr/edulll/handle/10795/901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75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455" y="664126"/>
            <a:ext cx="3876675" cy="342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454" y="322494"/>
            <a:ext cx="466582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Λεξικό Ελληνικά-αραβικά &amp; αραβικά-ελληνικά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598695" y="664126"/>
            <a:ext cx="4571398" cy="32982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52448" y="1984776"/>
            <a:ext cx="2739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404040"/>
                </a:solidFill>
                <a:latin typeface="Calibri" panose="020F0502020204030204" pitchFamily="34" charset="0"/>
              </a:rPr>
              <a:t>Ηλεκτρονικό </a:t>
            </a:r>
            <a:r>
              <a:rPr lang="el-GR" b="1" dirty="0" err="1">
                <a:solidFill>
                  <a:srgbClr val="404040"/>
                </a:solidFill>
                <a:latin typeface="Calibri" panose="020F0502020204030204" pitchFamily="34" charset="0"/>
              </a:rPr>
              <a:t>πολυλεξικό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 σε πέντε γλώσσες (αλβανικά, αραβικά</a:t>
            </a:r>
            <a:r>
              <a:rPr lang="el-GR" dirty="0" smtClean="0">
                <a:solidFill>
                  <a:srgbClr val="404040"/>
                </a:solidFill>
                <a:latin typeface="Calibri" panose="020F0502020204030204" pitchFamily="34" charset="0"/>
              </a:rPr>
              <a:t>, γεωργιανά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lang="el-GR" dirty="0" err="1">
                <a:solidFill>
                  <a:srgbClr val="404040"/>
                </a:solidFill>
                <a:latin typeface="Calibri" panose="020F0502020204030204" pitchFamily="34" charset="0"/>
              </a:rPr>
              <a:t>ρώσικα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lang="el-GR" dirty="0" err="1">
                <a:solidFill>
                  <a:srgbClr val="404040"/>
                </a:solidFill>
                <a:latin typeface="Calibri" panose="020F0502020204030204" pitchFamily="34" charset="0"/>
              </a:rPr>
              <a:t>ουρντού-παντζαμπί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) </a:t>
            </a:r>
            <a:endParaRPr lang="el-GR" dirty="0"/>
          </a:p>
        </p:txBody>
      </p:sp>
      <p:pic>
        <p:nvPicPr>
          <p:cNvPr id="9" name="Picture 8" descr="Metadrasi - mini lexicon metadras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4" y="4370471"/>
            <a:ext cx="3709829" cy="208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4726224" y="4575338"/>
            <a:ext cx="6096000" cy="7704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b="1" dirty="0" smtClean="0">
                <a:solidFill>
                  <a:srgbClr val="404040"/>
                </a:solidFill>
                <a:latin typeface="Calibri" panose="020F0502020204030204" pitchFamily="34" charset="0"/>
              </a:rPr>
              <a:t>Μικρός οδηγός επικοινωνίας σε 7 γλώσσες</a:t>
            </a:r>
            <a:endParaRPr lang="el-G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dirty="0" smtClean="0">
                <a:solidFill>
                  <a:srgbClr val="404040"/>
                </a:solidFill>
                <a:latin typeface="Calibri" panose="020F0502020204030204" pitchFamily="34" charset="0"/>
              </a:rPr>
              <a:t>Αραβικά, </a:t>
            </a:r>
            <a:r>
              <a:rPr lang="el-GR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Σορανί</a:t>
            </a:r>
            <a:r>
              <a:rPr lang="el-GR" dirty="0" smtClean="0">
                <a:solidFill>
                  <a:srgbClr val="404040"/>
                </a:solidFill>
                <a:latin typeface="Calibri" panose="020F0502020204030204" pitchFamily="34" charset="0"/>
              </a:rPr>
              <a:t>, Φαρσί, </a:t>
            </a:r>
            <a:r>
              <a:rPr lang="el-GR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Ουρντού,Τουρκικά</a:t>
            </a:r>
            <a:r>
              <a:rPr lang="el-GR" dirty="0" smtClean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lang="el-GR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Κιρμαντζί</a:t>
            </a:r>
            <a:r>
              <a:rPr lang="el-GR" dirty="0" smtClean="0">
                <a:solidFill>
                  <a:srgbClr val="404040"/>
                </a:solidFill>
                <a:latin typeface="Calibri" panose="020F0502020204030204" pitchFamily="34" charset="0"/>
              </a:rPr>
              <a:t>, Γαλλικά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162" y="2959648"/>
            <a:ext cx="509253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hlinkClick r:id="rId5"/>
              </a:rPr>
              <a:t>https://www.kanep-gsee.gr/sitefiles/files/Lexico_ellinika_aravika.pdf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76072" y="294794"/>
            <a:ext cx="4591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>
                <a:solidFill>
                  <a:srgbClr val="404040"/>
                </a:solidFill>
                <a:latin typeface="Calibri" panose="020F0502020204030204" pitchFamily="34" charset="0"/>
                <a:hlinkClick r:id="rId6"/>
              </a:rPr>
              <a:t>http://www.metadrasi.org/lexiko/al/main.htm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4726224" y="5413776"/>
            <a:ext cx="230813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hlinkClick r:id="rId7"/>
              </a:rPr>
              <a:t>https://cutt.ly/Jj9Ne6Z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48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605" y="309094"/>
            <a:ext cx="5807103" cy="578261"/>
          </a:xfrm>
        </p:spPr>
        <p:txBody>
          <a:bodyPr>
            <a:normAutofit/>
          </a:bodyPr>
          <a:lstStyle/>
          <a:p>
            <a:r>
              <a:rPr lang="el-GR" sz="3200" dirty="0"/>
              <a:t>Ελληνοτουρκικό Λεξικό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605" y="1929315"/>
            <a:ext cx="5476875" cy="39528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378923" y="2019467"/>
            <a:ext cx="4316121" cy="39528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47011" y="309094"/>
            <a:ext cx="4779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404040"/>
                </a:solidFill>
                <a:latin typeface="Calibri" panose="020F0502020204030204" pitchFamily="34" charset="0"/>
              </a:rPr>
              <a:t>Ηλεκτρονικό </a:t>
            </a:r>
            <a:r>
              <a:rPr lang="el-GR" dirty="0" err="1" smtClean="0">
                <a:solidFill>
                  <a:srgbClr val="404040"/>
                </a:solidFill>
                <a:latin typeface="Calibri" panose="020F0502020204030204" pitchFamily="34" charset="0"/>
              </a:rPr>
              <a:t>Ελληνοαγγλικό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lang="el-GR" dirty="0" err="1">
                <a:solidFill>
                  <a:srgbClr val="404040"/>
                </a:solidFill>
                <a:latin typeface="Calibri" panose="020F0502020204030204" pitchFamily="34" charset="0"/>
              </a:rPr>
              <a:t>Ελληνογερμανικό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lang="el-GR" dirty="0" err="1">
                <a:solidFill>
                  <a:srgbClr val="404040"/>
                </a:solidFill>
                <a:latin typeface="Calibri" panose="020F0502020204030204" pitchFamily="34" charset="0"/>
              </a:rPr>
              <a:t>Ελληνοαραβικό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, </a:t>
            </a:r>
            <a:r>
              <a:rPr lang="el-GR" dirty="0" err="1">
                <a:solidFill>
                  <a:srgbClr val="404040"/>
                </a:solidFill>
                <a:latin typeface="Calibri" panose="020F0502020204030204" pitchFamily="34" charset="0"/>
              </a:rPr>
              <a:t>Ελληνορωσικό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, Ελληνοτουρκικό Λεξικό </a:t>
            </a:r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1063423" y="1234032"/>
            <a:ext cx="3796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>
                <a:solidFill>
                  <a:srgbClr val="404040"/>
                </a:solidFill>
                <a:latin typeface="Calibri" panose="020F0502020204030204" pitchFamily="34" charset="0"/>
                <a:hlinkClick r:id="rId4"/>
              </a:rPr>
              <a:t>http://www.iep.edu.gr/diapolitismiki/</a:t>
            </a:r>
            <a:r>
              <a:rPr lang="el-GR" dirty="0">
                <a:solidFill>
                  <a:srgbClr val="404040"/>
                </a:solidFill>
                <a:latin typeface="Calibri" panose="020F0502020204030204" pitchFamily="34" charset="0"/>
              </a:rPr>
              <a:t> 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7241479" y="1418698"/>
            <a:ext cx="383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u="sng" dirty="0">
                <a:solidFill>
                  <a:srgbClr val="404040"/>
                </a:solidFill>
                <a:latin typeface="Calibri" panose="020F0502020204030204" pitchFamily="34" charset="0"/>
                <a:hlinkClick r:id="rId5"/>
              </a:rPr>
              <a:t>http://www.xanthi.ilsp.gr/dictionaries/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4835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1219" y="132523"/>
            <a:ext cx="10058400" cy="796456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Γραμματική &amp; συμπληρωματικό υλικό</a:t>
            </a:r>
            <a:endParaRPr lang="el-GR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80" y="1260282"/>
            <a:ext cx="10058400" cy="4795962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el-GR" sz="8000" dirty="0"/>
              <a:t>1. Ασκήσεις γραμματικής στην πλατφόρμα της Διαπολιτισμικής του ΙΕΠ, (Πλατφόρμα διαπολιτισμική, φίλτρο: υποείδος- γραμματική) </a:t>
            </a:r>
            <a:r>
              <a:rPr lang="el-GR" sz="8000" dirty="0">
                <a:hlinkClick r:id="rId2"/>
              </a:rPr>
              <a:t>http://www.iep.edu.gr/diapolitismiki/</a:t>
            </a:r>
            <a:r>
              <a:rPr lang="el-GR" sz="8000" dirty="0"/>
              <a:t>  </a:t>
            </a:r>
          </a:p>
          <a:p>
            <a:pPr marL="0" lvl="0" indent="0">
              <a:buNone/>
            </a:pPr>
            <a:r>
              <a:rPr lang="el-GR" sz="8000" dirty="0" smtClean="0">
                <a:hlinkClick r:id="rId3"/>
              </a:rPr>
              <a:t>2</a:t>
            </a:r>
            <a:r>
              <a:rPr lang="el-GR" sz="8000" dirty="0">
                <a:hlinkClick r:id="rId3"/>
              </a:rPr>
              <a:t>. </a:t>
            </a:r>
            <a:r>
              <a:rPr lang="el-GR" sz="8000" dirty="0" err="1">
                <a:hlinkClick r:id="rId3"/>
              </a:rPr>
              <a:t>Τζεβελέκου</a:t>
            </a:r>
            <a:r>
              <a:rPr lang="el-GR" sz="8000" dirty="0">
                <a:hlinkClick r:id="rId3"/>
              </a:rPr>
              <a:t> Μαρία</a:t>
            </a:r>
            <a:r>
              <a:rPr lang="el-GR" sz="8000" dirty="0"/>
              <a:t>, </a:t>
            </a:r>
            <a:r>
              <a:rPr lang="el-GR" sz="8000" dirty="0">
                <a:hlinkClick r:id="rId4"/>
              </a:rPr>
              <a:t> </a:t>
            </a:r>
            <a:r>
              <a:rPr lang="el-GR" sz="8000" dirty="0" err="1">
                <a:hlinkClick r:id="rId4"/>
              </a:rPr>
              <a:t>Κάντζου</a:t>
            </a:r>
            <a:r>
              <a:rPr lang="el-GR" sz="8000" dirty="0">
                <a:hlinkClick r:id="rId4"/>
              </a:rPr>
              <a:t> Βίκυ</a:t>
            </a:r>
            <a:r>
              <a:rPr lang="el-GR" sz="8000" dirty="0"/>
              <a:t> ,  </a:t>
            </a:r>
            <a:r>
              <a:rPr lang="el-GR" sz="8000" dirty="0">
                <a:hlinkClick r:id="rId5"/>
              </a:rPr>
              <a:t> Σταμούλη Σπυριδούλα</a:t>
            </a:r>
            <a:r>
              <a:rPr lang="el-GR" sz="8000" dirty="0"/>
              <a:t>, </a:t>
            </a:r>
            <a:r>
              <a:rPr lang="el-GR" sz="8000" i="1" dirty="0"/>
              <a:t>Βασική Γραμματική της Ελληνικής Γλώσσας</a:t>
            </a:r>
            <a:r>
              <a:rPr lang="el-GR" sz="8000" dirty="0"/>
              <a:t>,  [πρόγραμμα </a:t>
            </a:r>
            <a:r>
              <a:rPr lang="el-GR" sz="8000" i="1" dirty="0"/>
              <a:t>Εκπαίδευση </a:t>
            </a:r>
            <a:r>
              <a:rPr lang="el-GR" sz="8000" i="1" dirty="0" err="1"/>
              <a:t>Μουσουλμανοπαίδων</a:t>
            </a:r>
            <a:r>
              <a:rPr lang="el-GR" sz="8000" i="1" dirty="0"/>
              <a:t> 2005-2007</a:t>
            </a:r>
            <a:r>
              <a:rPr lang="el-GR" sz="8000" dirty="0"/>
              <a:t>]. Απευθύνεται σε ομιλητές που μαθαίνουν ελληνικά ως ξένη ή δεύτερη γλώσσα και βρίσκονται </a:t>
            </a:r>
            <a:r>
              <a:rPr lang="el-GR" sz="8000" dirty="0" smtClean="0"/>
              <a:t>σε </a:t>
            </a:r>
            <a:r>
              <a:rPr lang="el-GR" sz="8000" dirty="0"/>
              <a:t>μέσο επίπεδο ελληνομάθειας : </a:t>
            </a:r>
          </a:p>
          <a:p>
            <a:pPr marL="0" indent="0">
              <a:buNone/>
            </a:pPr>
            <a:r>
              <a:rPr lang="el-GR" sz="8000" dirty="0"/>
              <a:t> </a:t>
            </a:r>
            <a:r>
              <a:rPr lang="el-GR" sz="8000" dirty="0">
                <a:hlinkClick r:id="rId6"/>
              </a:rPr>
              <a:t>http://repository.edulll.gr/edulll/bitstream/10795/135/3/135.pdf</a:t>
            </a:r>
            <a:r>
              <a:rPr lang="el-GR" sz="8000" dirty="0"/>
              <a:t>    </a:t>
            </a:r>
            <a:endParaRPr lang="el-GR" sz="8000" dirty="0" smtClean="0"/>
          </a:p>
          <a:p>
            <a:r>
              <a:rPr lang="el-GR" sz="8000" dirty="0"/>
              <a:t>3.  Πίνακες γραμματικών φαινομένων για όλα τα επίπεδα</a:t>
            </a:r>
          </a:p>
          <a:p>
            <a:pPr lvl="0"/>
            <a:r>
              <a:rPr lang="en-US" sz="8000" u="sng" dirty="0">
                <a:hlinkClick r:id="rId7"/>
              </a:rPr>
              <a:t>https</a:t>
            </a:r>
            <a:r>
              <a:rPr lang="el-GR" sz="8000" u="sng" dirty="0">
                <a:hlinkClick r:id="rId7"/>
              </a:rPr>
              <a:t>://</a:t>
            </a:r>
            <a:r>
              <a:rPr lang="en-US" sz="8000" u="sng" dirty="0">
                <a:hlinkClick r:id="rId7"/>
              </a:rPr>
              <a:t>www</a:t>
            </a:r>
            <a:r>
              <a:rPr lang="el-GR" sz="8000" u="sng" dirty="0">
                <a:hlinkClick r:id="rId7"/>
              </a:rPr>
              <a:t>.</a:t>
            </a:r>
            <a:r>
              <a:rPr lang="en-US" sz="8000" u="sng" dirty="0" err="1">
                <a:hlinkClick r:id="rId7"/>
              </a:rPr>
              <a:t>greek</a:t>
            </a:r>
            <a:r>
              <a:rPr lang="el-GR" sz="8000" u="sng" dirty="0">
                <a:hlinkClick r:id="rId7"/>
              </a:rPr>
              <a:t>-</a:t>
            </a:r>
            <a:r>
              <a:rPr lang="en-US" sz="8000" u="sng" dirty="0">
                <a:hlinkClick r:id="rId7"/>
              </a:rPr>
              <a:t>language</a:t>
            </a:r>
            <a:r>
              <a:rPr lang="el-GR" sz="8000" u="sng" dirty="0">
                <a:hlinkClick r:id="rId7"/>
              </a:rPr>
              <a:t>.</a:t>
            </a:r>
            <a:r>
              <a:rPr lang="en-US" sz="8000" u="sng" dirty="0">
                <a:hlinkClick r:id="rId7"/>
              </a:rPr>
              <a:t>gr</a:t>
            </a:r>
            <a:r>
              <a:rPr lang="el-GR" sz="8000" u="sng" dirty="0">
                <a:hlinkClick r:id="rId7"/>
              </a:rPr>
              <a:t>/</a:t>
            </a:r>
            <a:r>
              <a:rPr lang="en-US" sz="8000" u="sng" dirty="0">
                <a:hlinkClick r:id="rId7"/>
              </a:rPr>
              <a:t>certification</a:t>
            </a:r>
            <a:r>
              <a:rPr lang="el-GR" sz="8000" u="sng" dirty="0">
                <a:hlinkClick r:id="rId7"/>
              </a:rPr>
              <a:t>/</a:t>
            </a:r>
            <a:r>
              <a:rPr lang="en-US" sz="8000" u="sng" dirty="0">
                <a:hlinkClick r:id="rId7"/>
              </a:rPr>
              <a:t>sites</a:t>
            </a:r>
            <a:r>
              <a:rPr lang="el-GR" sz="8000" u="sng" dirty="0">
                <a:hlinkClick r:id="rId7"/>
              </a:rPr>
              <a:t>/</a:t>
            </a:r>
            <a:r>
              <a:rPr lang="en-US" sz="8000" u="sng" dirty="0" err="1">
                <a:hlinkClick r:id="rId7"/>
              </a:rPr>
              <a:t>greeklanguage</a:t>
            </a:r>
            <a:r>
              <a:rPr lang="el-GR" sz="8000" u="sng" dirty="0">
                <a:hlinkClick r:id="rId7"/>
              </a:rPr>
              <a:t>.</a:t>
            </a:r>
            <a:r>
              <a:rPr lang="en-US" sz="8000" u="sng" dirty="0">
                <a:hlinkClick r:id="rId7"/>
              </a:rPr>
              <a:t>gr</a:t>
            </a:r>
            <a:r>
              <a:rPr lang="el-GR" sz="8000" u="sng" dirty="0">
                <a:hlinkClick r:id="rId7"/>
              </a:rPr>
              <a:t>.</a:t>
            </a:r>
            <a:r>
              <a:rPr lang="en-US" sz="8000" u="sng" dirty="0">
                <a:hlinkClick r:id="rId7"/>
              </a:rPr>
              <a:t>certification</a:t>
            </a:r>
            <a:r>
              <a:rPr lang="el-GR" sz="8000" u="sng" dirty="0">
                <a:hlinkClick r:id="rId7"/>
              </a:rPr>
              <a:t>/</a:t>
            </a:r>
            <a:r>
              <a:rPr lang="en-US" sz="8000" u="sng" dirty="0">
                <a:hlinkClick r:id="rId7"/>
              </a:rPr>
              <a:t>files</a:t>
            </a:r>
            <a:r>
              <a:rPr lang="el-GR" sz="8000" u="sng" dirty="0">
                <a:hlinkClick r:id="rId7"/>
              </a:rPr>
              <a:t>/</a:t>
            </a:r>
            <a:r>
              <a:rPr lang="en-US" sz="8000" u="sng" dirty="0">
                <a:hlinkClick r:id="rId7"/>
              </a:rPr>
              <a:t>grammar</a:t>
            </a:r>
            <a:r>
              <a:rPr lang="el-GR" sz="8000" u="sng" dirty="0">
                <a:hlinkClick r:id="rId7"/>
              </a:rPr>
              <a:t>.</a:t>
            </a:r>
            <a:r>
              <a:rPr lang="en-US" sz="8000" u="sng" dirty="0" smtClean="0">
                <a:hlinkClick r:id="rId7"/>
              </a:rPr>
              <a:t>pdf</a:t>
            </a:r>
            <a:endParaRPr lang="el-GR" sz="8000" u="sng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8000" dirty="0" smtClean="0"/>
              <a:t>4. </a:t>
            </a:r>
            <a:r>
              <a:rPr lang="el-GR" sz="80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Φιλογλωσσία</a:t>
            </a:r>
            <a:r>
              <a:rPr lang="el-GR" sz="80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l-GR" sz="80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Ενότητες </a:t>
            </a:r>
            <a:r>
              <a:rPr lang="el-GR" sz="8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για την εκμάθηση των Ελληνικών με βίντεο και ηχητικά αρχεία</a:t>
            </a:r>
            <a:endParaRPr lang="el-GR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8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el-GR" sz="80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www.xanthi.ilsp.gr/filog</a:t>
            </a:r>
            <a:endParaRPr lang="el-GR" sz="8000" u="sng" dirty="0" smtClean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8000" dirty="0"/>
              <a:t>5</a:t>
            </a:r>
            <a:r>
              <a:rPr lang="el-GR" sz="8000" dirty="0" smtClean="0"/>
              <a:t>. </a:t>
            </a:r>
            <a:r>
              <a:rPr lang="el-GR" sz="8000" b="1" dirty="0" smtClean="0"/>
              <a:t>Λίγα </a:t>
            </a:r>
            <a:r>
              <a:rPr lang="el-GR" sz="8000" b="1" dirty="0"/>
              <a:t>τραγούδια θα σου πω  </a:t>
            </a:r>
            <a:r>
              <a:rPr lang="el-GR" sz="8000" dirty="0"/>
              <a:t>[</a:t>
            </a:r>
            <a:r>
              <a:rPr lang="el-GR" sz="8000" dirty="0" err="1"/>
              <a:t>Παλιννοστούντες</a:t>
            </a:r>
            <a:r>
              <a:rPr lang="el-GR" sz="8000" dirty="0"/>
              <a:t> &amp; αλλοδαποί, 2004</a:t>
            </a:r>
            <a:r>
              <a:rPr lang="el-GR" sz="8000" dirty="0" smtClean="0"/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8000" dirty="0" smtClean="0"/>
              <a:t> </a:t>
            </a:r>
            <a:r>
              <a:rPr lang="el-GR" sz="8000" u="sng" dirty="0">
                <a:hlinkClick r:id="rId9"/>
              </a:rPr>
              <a:t>http://</a:t>
            </a:r>
            <a:r>
              <a:rPr lang="el-GR" sz="8000" u="sng" dirty="0" smtClean="0">
                <a:hlinkClick r:id="rId9"/>
              </a:rPr>
              <a:t>www.diapolis.auth.gr/diapolis_files/drasi9/index/51.pdf</a:t>
            </a:r>
            <a:endParaRPr lang="el-GR" sz="8000" u="sng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</a:t>
            </a:r>
            <a:endParaRPr lang="el-GR" dirty="0"/>
          </a:p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10"/>
          <a:stretch>
            <a:fillRect/>
          </a:stretch>
        </p:blipFill>
        <p:spPr>
          <a:xfrm>
            <a:off x="8772525" y="4610817"/>
            <a:ext cx="2383155" cy="17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63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3104"/>
          </a:xfrm>
        </p:spPr>
        <p:txBody>
          <a:bodyPr>
            <a:normAutofit/>
          </a:bodyPr>
          <a:lstStyle/>
          <a:p>
            <a:r>
              <a:rPr lang="el-GR" sz="2800" dirty="0"/>
              <a:t>Ενδεικτικό περιεχόμενο επιπέδου Α1 από το ΒΑΛΙΤΣΑΚΙ, 2</a:t>
            </a:r>
            <a:r>
              <a:rPr lang="el-GR" sz="2800" baseline="30000" dirty="0"/>
              <a:t>Η</a:t>
            </a:r>
            <a:r>
              <a:rPr lang="el-GR" sz="2800" dirty="0"/>
              <a:t> έκδοση</a:t>
            </a:r>
            <a:r>
              <a:rPr lang="el-GR" sz="2800" dirty="0" smtClean="0"/>
              <a:t>.</a:t>
            </a:r>
            <a:r>
              <a:rPr lang="el-GR" sz="2800" dirty="0"/>
              <a:t> </a:t>
            </a:r>
            <a:r>
              <a:rPr lang="el-GR" sz="2000" dirty="0"/>
              <a:t>Οι μαθητές πρέπει να:</a:t>
            </a:r>
            <a:br>
              <a:rPr lang="el-GR" sz="2000" dirty="0"/>
            </a:b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622738"/>
            <a:ext cx="10058400" cy="4246356"/>
          </a:xfrm>
        </p:spPr>
        <p:txBody>
          <a:bodyPr>
            <a:noAutofit/>
          </a:bodyPr>
          <a:lstStyle/>
          <a:p>
            <a:r>
              <a:rPr lang="el-GR" sz="1800" dirty="0" smtClean="0"/>
              <a:t>αναγνωρίζουν </a:t>
            </a:r>
            <a:r>
              <a:rPr lang="el-GR" sz="1800" dirty="0"/>
              <a:t>το αλφαβητικό σύστημα της ελληνικής γλώσσας και να μπορούν να διαβάζουν και να γράφουν απλές λέξεις, φράσεις και </a:t>
            </a:r>
            <a:r>
              <a:rPr lang="el-GR" sz="1800" dirty="0" smtClean="0"/>
              <a:t>κείμενα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να </a:t>
            </a:r>
            <a:r>
              <a:rPr lang="el-GR" sz="1800" dirty="0"/>
              <a:t>παρουσιάζουν βασικά στοιχεία για τον εαυτό τους και να ζητούν πληροφορίες για τους </a:t>
            </a:r>
            <a:r>
              <a:rPr lang="el-GR" sz="1800" dirty="0" smtClean="0"/>
              <a:t>άλλους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να </a:t>
            </a:r>
            <a:r>
              <a:rPr lang="el-GR" sz="1800" dirty="0"/>
              <a:t>αναγνωρίζουν και να χρησιμοποιούν βασικό λεξιλόγιο και εκφράσεις που είναι απαραίτητες </a:t>
            </a:r>
            <a:r>
              <a:rPr lang="el-GR" sz="1800" dirty="0" smtClean="0"/>
              <a:t>στο</a:t>
            </a:r>
            <a:r>
              <a:rPr lang="el-GR" sz="1800" dirty="0"/>
              <a:t>ν</a:t>
            </a:r>
            <a:r>
              <a:rPr lang="el-GR" sz="1800" dirty="0" smtClean="0"/>
              <a:t> </a:t>
            </a:r>
            <a:r>
              <a:rPr lang="el-GR" sz="1800" dirty="0"/>
              <a:t>χώρο του </a:t>
            </a:r>
            <a:r>
              <a:rPr lang="el-GR" sz="1800" dirty="0" smtClean="0"/>
              <a:t>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να </a:t>
            </a:r>
            <a:r>
              <a:rPr lang="el-GR" sz="1800" dirty="0"/>
              <a:t>εκφράζουν καθημερινές ανάγκες, επιθυμίες, αρέσκεια ή απαρέσκεια, </a:t>
            </a:r>
            <a:r>
              <a:rPr lang="el-GR" sz="1800" dirty="0" smtClean="0"/>
              <a:t>διαθέσεις ή προβλήματα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να </a:t>
            </a:r>
            <a:r>
              <a:rPr lang="el-GR" sz="1800" dirty="0"/>
              <a:t>ζητούν διευκρινίσεις για πράγματα που δεν </a:t>
            </a:r>
            <a:r>
              <a:rPr lang="el-GR" sz="1800" dirty="0" smtClean="0"/>
              <a:t>καταλαβαίνουν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να </a:t>
            </a:r>
            <a:r>
              <a:rPr lang="el-GR" sz="1800" dirty="0"/>
              <a:t>περιγράφουν καθημερινές συνήθειες και </a:t>
            </a:r>
            <a:r>
              <a:rPr lang="el-GR" sz="1800" dirty="0" smtClean="0"/>
              <a:t>περιστατικά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να </a:t>
            </a:r>
            <a:r>
              <a:rPr lang="el-GR" sz="1800" dirty="0"/>
              <a:t>ζητούν και να κατανοούν πληροφορίες για θέματα που σχετίζονται με τη μετακίνηση, τη διατροφή, τη διαμονή, την υγεία, τις καθημερινές συναλλαγές-αγορές, την </a:t>
            </a:r>
            <a:r>
              <a:rPr lang="el-GR" sz="1800" dirty="0" smtClean="0"/>
              <a:t>εργασία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 smtClean="0"/>
              <a:t>να </a:t>
            </a:r>
            <a:r>
              <a:rPr lang="el-GR" sz="1800" dirty="0"/>
              <a:t>χρησιμοποιούν βασικό λεξιλόγιο για </a:t>
            </a:r>
            <a:r>
              <a:rPr lang="el-GR" sz="1800" dirty="0" smtClean="0"/>
              <a:t>τον </a:t>
            </a:r>
            <a:r>
              <a:rPr lang="el-GR" sz="1800" dirty="0"/>
              <a:t>χρόνο (ημέρες, μήνες, ώρα </a:t>
            </a:r>
            <a:r>
              <a:rPr lang="el-GR" sz="1800" dirty="0" err="1"/>
              <a:t>κ.ο.κ.</a:t>
            </a:r>
            <a:r>
              <a:rPr lang="el-GR" sz="1800" dirty="0"/>
              <a:t>), το περιβάλλον, τα χρώματα, τους αριθμούς(1-5.000), τα μέρη του σώματος, τα είδη ένδυσης, τα τρόφιμα, τα αντικείμενα που χρησιμοποιούμε στην κατοικία</a:t>
            </a:r>
          </a:p>
        </p:txBody>
      </p:sp>
    </p:spTree>
    <p:extLst>
      <p:ext uri="{BB962C8B-B14F-4D97-AF65-F5344CB8AC3E}">
        <p14:creationId xmlns:p14="http://schemas.microsoft.com/office/powerpoint/2010/main" val="2528973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74" y="-2367"/>
            <a:ext cx="10029245" cy="80970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Υλικό βοηθητικό για άλλα μαθήματα</a:t>
            </a:r>
            <a:endParaRPr lang="el-GR" sz="32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974" y="1737360"/>
            <a:ext cx="5849746" cy="40227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890974" y="1613338"/>
            <a:ext cx="4860758" cy="4022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4974" y="1052301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https://metadrasi.org/wp-content/uploads/2018/11/Mathematical-Dictionary.pdf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4720" y="803630"/>
            <a:ext cx="453414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https://www.teach4integration.gr/wp-content/uploads/2020/04/Math_Algebra_Grade_8.pdf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53070" y="5760085"/>
            <a:ext cx="6138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 </a:t>
            </a:r>
            <a:r>
              <a:rPr lang="el-G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Αλγεβρα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επίπεδο 8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</a:t>
            </a:r>
            <a:r>
              <a:rPr lang="el-G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Αραβικά. Υπάρχει και για επίπεδο 9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991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9251" y="167426"/>
            <a:ext cx="9996580" cy="1569934"/>
          </a:xfrm>
        </p:spPr>
        <p:txBody>
          <a:bodyPr>
            <a:normAutofit fontScale="90000"/>
          </a:bodyPr>
          <a:lstStyle/>
          <a:p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700" dirty="0" smtClean="0"/>
              <a:t>Οδηγός </a:t>
            </a:r>
            <a:r>
              <a:rPr lang="el-GR" sz="2700" dirty="0"/>
              <a:t>«Προτάσεις για τη γλωσσική διδασκαλία και τις φυσικές επιστήμες στην εκπαίδευση παιδιών προσφύγων»</a:t>
            </a:r>
            <a:r>
              <a:rPr lang="el-GR" sz="2700" u="sng" dirty="0">
                <a:hlinkClick r:id="rId2"/>
              </a:rPr>
              <a:t> http://iep.edu.gr/images/IEP/EPISTIMONIKI_YPIRESIA/Epist_Monades/A_Kyklos/Diapolitismiki/2019/04_10_2019/odigos_protaseis_glossa_fe.pdf</a:t>
            </a:r>
            <a:r>
              <a:rPr lang="el-GR" sz="3100" dirty="0"/>
              <a:t/>
            </a:r>
            <a:br>
              <a:rPr lang="el-GR" sz="3100" dirty="0"/>
            </a:br>
            <a:endParaRPr lang="el-GR" sz="31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4944" y="1737360"/>
            <a:ext cx="3820374" cy="40227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5074276" y="1737360"/>
            <a:ext cx="552503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1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286603"/>
            <a:ext cx="4695825" cy="616571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53070" y="286603"/>
            <a:ext cx="5537916" cy="61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12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528034"/>
            <a:ext cx="10058400" cy="964628"/>
          </a:xfrm>
        </p:spPr>
        <p:txBody>
          <a:bodyPr>
            <a:normAutofit/>
          </a:bodyPr>
          <a:lstStyle/>
          <a:p>
            <a:r>
              <a:rPr lang="el-GR" sz="3200" dirty="0" smtClean="0"/>
              <a:t>Υλικό για την Ιστορία από την Αρχαιότητα μέχρι σήμερα, [μεταφρασμένο </a:t>
            </a:r>
            <a:r>
              <a:rPr lang="el-GR" sz="3200" dirty="0" err="1" smtClean="0"/>
              <a:t>Μετάδραση</a:t>
            </a:r>
            <a:r>
              <a:rPr lang="el-GR" sz="3200" dirty="0" smtClean="0"/>
              <a:t>, </a:t>
            </a:r>
            <a:r>
              <a:rPr lang="el-GR" sz="3200" i="1" dirty="0" smtClean="0"/>
              <a:t>Εντάξει 2</a:t>
            </a:r>
            <a:r>
              <a:rPr lang="el-GR" sz="3200" dirty="0" smtClean="0"/>
              <a:t>]</a:t>
            </a:r>
            <a:endParaRPr lang="el-G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3663" y="2028825"/>
            <a:ext cx="952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9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930" y="257578"/>
            <a:ext cx="10058400" cy="1983346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31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</a:t>
            </a:r>
            <a:r>
              <a:rPr lang="el-GR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ΓΟΝΕΙΣ: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ΜΑΖΙ, πολύγλωσσος οδηγός για την εκπαίδευση στην ΕΛΛΑΔΑ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(άτομα που μιλούν αραβικά, φαρσί και στοιχειωδώς αγγλικά</a:t>
            </a:r>
            <a:r>
              <a:rPr lang="el-G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el-GR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200" u="sng" dirty="0">
                <a:hlinkClick r:id="rId2"/>
              </a:rPr>
              <a:t>https://metadrasi.org/wp-content/uploads/2017/05/MAZI_for_print.pdf</a:t>
            </a:r>
            <a:r>
              <a:rPr lang="el-GR" sz="2200" dirty="0"/>
              <a:t/>
            </a:r>
            <a:br>
              <a:rPr lang="el-GR" sz="2200" dirty="0"/>
            </a:b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17818" y="1807626"/>
            <a:ext cx="3678774" cy="40227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617130" y="1807626"/>
            <a:ext cx="47761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7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450761"/>
            <a:ext cx="10058400" cy="887354"/>
          </a:xfrm>
        </p:spPr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«</a:t>
            </a:r>
            <a:r>
              <a:rPr lang="el-GR" sz="3100" dirty="0" smtClean="0"/>
              <a:t>Δικαιώματα του παιδιού», </a:t>
            </a:r>
            <a:r>
              <a:rPr lang="el-GR" sz="3100" i="1" dirty="0" smtClean="0"/>
              <a:t>Συνήγορος του παιδιού </a:t>
            </a:r>
            <a:r>
              <a:rPr lang="el-GR" sz="3100" dirty="0" smtClean="0"/>
              <a:t>σε διάφορες γλώσσες</a:t>
            </a:r>
            <a:r>
              <a:rPr lang="el-GR" sz="3100" u="sng" dirty="0">
                <a:hlinkClick r:id="rId2"/>
              </a:rPr>
              <a:t> https://www.synigoros.gr/paidi-dikaiomata/</a:t>
            </a:r>
            <a:endParaRPr lang="el-GR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44663" y="1905000"/>
            <a:ext cx="8763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48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i="1" dirty="0" smtClean="0"/>
              <a:t>Σας ευχαριστώ για την προσοχή σας</a:t>
            </a:r>
            <a:endParaRPr lang="el-GR" sz="32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ΛΑΖΑΡΗ ΣΕΒΑΣΤΗ, ΣΕΕ ΠΕ02, 1</a:t>
            </a:r>
            <a:r>
              <a:rPr lang="el-GR" baseline="30000" dirty="0" smtClean="0"/>
              <a:t>ο</a:t>
            </a:r>
            <a:r>
              <a:rPr lang="el-GR" dirty="0" smtClean="0"/>
              <a:t> ΠΕ.ΚΕ.Σ </a:t>
            </a:r>
            <a:r>
              <a:rPr lang="el-GR" dirty="0" err="1" smtClean="0"/>
              <a:t>Αττικησ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3682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8101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Γλωσσικό επίπεδο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314920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l-GR" sz="7200" dirty="0" smtClean="0"/>
              <a:t>τη </a:t>
            </a:r>
            <a:r>
              <a:rPr lang="el-GR" sz="7200" dirty="0"/>
              <a:t>χρήση πεζών-κεφαλαίων, τόνου και σημείων στίξης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7200" dirty="0" smtClean="0"/>
              <a:t>με τον </a:t>
            </a:r>
            <a:r>
              <a:rPr lang="el-GR" sz="7200" dirty="0"/>
              <a:t>σχηματισμό και τη διαφοροποίηση στη χρήση ονομαστικής και αιτιατικής στα αρσενικά ουσιαστικά σε –</a:t>
            </a:r>
            <a:r>
              <a:rPr lang="el-GR" sz="7200" dirty="0" err="1"/>
              <a:t>ος</a:t>
            </a:r>
            <a:r>
              <a:rPr lang="el-GR" sz="7200" dirty="0"/>
              <a:t>, -ας, -ης, στα θηλυκά σε –α και –η και στα ουδέτερα σε –ι, -ο και –μα.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7200" dirty="0"/>
              <a:t> </a:t>
            </a:r>
            <a:r>
              <a:rPr lang="el-GR" sz="7200" dirty="0" smtClean="0"/>
              <a:t> </a:t>
            </a:r>
            <a:r>
              <a:rPr lang="el-GR" sz="7200" dirty="0"/>
              <a:t>με τα επίθετα σε –</a:t>
            </a:r>
            <a:r>
              <a:rPr lang="el-GR" sz="7200" dirty="0" err="1"/>
              <a:t>ος</a:t>
            </a:r>
            <a:r>
              <a:rPr lang="el-GR" sz="7200" dirty="0"/>
              <a:t>, -η, -ο και –</a:t>
            </a:r>
            <a:r>
              <a:rPr lang="el-GR" sz="7200" dirty="0" err="1"/>
              <a:t>ος</a:t>
            </a:r>
            <a:r>
              <a:rPr lang="el-GR" sz="7200" dirty="0"/>
              <a:t>, -α, -ο.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7200" dirty="0" smtClean="0"/>
              <a:t>με τον </a:t>
            </a:r>
            <a:r>
              <a:rPr lang="el-GR" sz="7200" dirty="0"/>
              <a:t>σχηματισμό και τη χρήση του πληθυντικού των παραπάνω κατηγοριών ουσιαστικών και επιθέτων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7200" dirty="0" smtClean="0"/>
              <a:t>με </a:t>
            </a:r>
            <a:r>
              <a:rPr lang="el-GR" sz="7200" dirty="0"/>
              <a:t>το οριστικό και αόριστο άρθρο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7200" dirty="0" smtClean="0"/>
              <a:t> </a:t>
            </a:r>
            <a:r>
              <a:rPr lang="el-GR" sz="7200" dirty="0"/>
              <a:t>με το ρήμα είμαι στον Ενεστώτα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7200" dirty="0" smtClean="0"/>
              <a:t>με </a:t>
            </a:r>
            <a:r>
              <a:rPr lang="el-GR" sz="7200" dirty="0"/>
              <a:t>τα ρήματα Α τύπου (-ω: έχω, μένω, διαβάζω) στον Ενεστώτα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7200" dirty="0" smtClean="0"/>
              <a:t> </a:t>
            </a:r>
            <a:r>
              <a:rPr lang="el-GR" sz="7200" dirty="0"/>
              <a:t>με τα ρήματα Β1 τύπου (</a:t>
            </a:r>
            <a:r>
              <a:rPr lang="el-GR" sz="7200" dirty="0" err="1"/>
              <a:t>άω</a:t>
            </a:r>
            <a:r>
              <a:rPr lang="el-GR" sz="7200" dirty="0"/>
              <a:t>/-ώ: μιλάω/μιλώ) στον Ενεστώτα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7200" dirty="0" smtClean="0"/>
              <a:t> </a:t>
            </a:r>
            <a:r>
              <a:rPr lang="el-GR" sz="7200" dirty="0"/>
              <a:t>με τα ρήματα Β2 τύπου (ώ: τηλεφωνώ) στον Ενεστώτα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7200" dirty="0" smtClean="0"/>
              <a:t> </a:t>
            </a:r>
            <a:r>
              <a:rPr lang="el-GR" sz="7200" dirty="0"/>
              <a:t>με τα ρήματα ΑΒ τύπου (πάω, λέω, τρώω, ακούω) στον Ενεστώτα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7200" dirty="0" smtClean="0"/>
              <a:t>με </a:t>
            </a:r>
            <a:r>
              <a:rPr lang="el-GR" sz="7200" dirty="0"/>
              <a:t>τα ρήματα Γ1 (-</a:t>
            </a:r>
            <a:r>
              <a:rPr lang="el-GR" sz="7200" dirty="0" err="1"/>
              <a:t>ομαι</a:t>
            </a:r>
            <a:r>
              <a:rPr lang="el-GR" sz="7200" dirty="0"/>
              <a:t>: έρχομαι) και Γ2 τύπου (-</a:t>
            </a:r>
            <a:r>
              <a:rPr lang="el-GR" sz="7200" dirty="0" err="1"/>
              <a:t>άμαι</a:t>
            </a:r>
            <a:r>
              <a:rPr lang="el-GR" sz="7200" dirty="0"/>
              <a:t>: κοιμάμαι) στον Ενεστώτα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l-GR" sz="7200" dirty="0" smtClean="0"/>
              <a:t>με </a:t>
            </a:r>
            <a:r>
              <a:rPr lang="el-GR" sz="7200" dirty="0"/>
              <a:t>την προσωπική αντωνυμία στην ονομαστική (εγώ), την αιτιατική (εμένα/με) και τη γενική (εμένα/μου</a:t>
            </a:r>
            <a:r>
              <a:rPr lang="el-GR" sz="7200" dirty="0" smtClean="0"/>
              <a:t>)</a:t>
            </a:r>
            <a:endParaRPr lang="en-US" sz="7200" dirty="0" smtClean="0"/>
          </a:p>
          <a:p>
            <a:pPr marL="0" lvl="0" indent="0">
              <a:buNone/>
            </a:pPr>
            <a:r>
              <a:rPr lang="el-GR" sz="7200" b="1" i="1" dirty="0" smtClean="0"/>
              <a:t>ΠΗΓΗ: Οδηγός για τον εκπαιδευτικό [ΒΑΛΙΤΣΑΚΙ] </a:t>
            </a:r>
            <a:endParaRPr lang="el-GR" sz="7200" b="1" i="1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097280" y="1231898"/>
            <a:ext cx="449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/>
              <a:t>Οι μαθητές πρέπει να </a:t>
            </a:r>
            <a:r>
              <a:rPr lang="el-GR" dirty="0" smtClean="0"/>
              <a:t> </a:t>
            </a:r>
            <a:r>
              <a:rPr lang="el-GR" dirty="0"/>
              <a:t>έχουν εξοικειωθεί </a:t>
            </a:r>
            <a:r>
              <a:rPr lang="el-GR" dirty="0" smtClean="0"/>
              <a:t>με: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07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i="1" dirty="0"/>
              <a:t>Ποιους στόχους έχω</a:t>
            </a:r>
            <a:r>
              <a:rPr lang="el-GR" sz="3200" b="1" i="1" dirty="0" smtClean="0"/>
              <a:t>; Πώς διδάσκω; Πώς μαθαίνουν οι μαθητές; </a:t>
            </a:r>
            <a:endParaRPr lang="el-GR" sz="32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Ποιες διδακτικές και παιδαγωγικές μεθόδους εφαρμόζω; Ποιους στόχους έχω;</a:t>
            </a:r>
          </a:p>
          <a:p>
            <a:r>
              <a:rPr lang="el-GR" dirty="0" smtClean="0"/>
              <a:t>Ποιο εκπαιδευτικό υλικό χρησιμοποιώ; </a:t>
            </a:r>
          </a:p>
          <a:p>
            <a:r>
              <a:rPr lang="el-GR" dirty="0" smtClean="0"/>
              <a:t>Πώς το επιλέγω (με ποια κριτήρια);</a:t>
            </a:r>
          </a:p>
          <a:p>
            <a:r>
              <a:rPr lang="el-GR" dirty="0" smtClean="0"/>
              <a:t>[Πώς επιλύω πρακτικά ζητήματα; Πώς οργανώνω το μάθημά μου;]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593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39650"/>
              </p:ext>
            </p:extLst>
          </p:nvPr>
        </p:nvGraphicFramePr>
        <p:xfrm>
          <a:off x="1532586" y="1737360"/>
          <a:ext cx="7624293" cy="3710403"/>
        </p:xfrm>
        <a:graphic>
          <a:graphicData uri="http://schemas.openxmlformats.org/drawingml/2006/table">
            <a:tbl>
              <a:tblPr firstRow="1" firstCol="1" bandRow="1"/>
              <a:tblGrid>
                <a:gridCol w="4845728"/>
                <a:gridCol w="2778565"/>
              </a:tblGrid>
              <a:tr h="1060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 ποιες μεθόδους;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 ποιες στρατηγικές;</a:t>
                      </a:r>
                      <a:endParaRPr lang="el-GR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02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Επιμένω στην : επικοινωνιακή διάσταση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l-GR" sz="18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δ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ιδασκαλία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 βάση τις δραστηριότητες (που είναι χρήσιμες για την επίτευξη της επικοινωνιακής διάστασης)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εναλλακτική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προσέγγιση γραμματικής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                   </a:t>
                      </a:r>
                      <a:r>
                        <a:rPr lang="el-GR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χρήση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στρατηγικών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Γνωστικές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Μεταγνωστικές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Κοινωνικοσυναισθηματικές</a:t>
                      </a:r>
                      <a:endParaRPr lang="el-G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04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4249" y="103031"/>
            <a:ext cx="10058400" cy="1235084"/>
          </a:xfrm>
        </p:spPr>
        <p:txBody>
          <a:bodyPr>
            <a:normAutofit fontScale="90000"/>
          </a:bodyPr>
          <a:lstStyle/>
          <a:p>
            <a:r>
              <a:rPr lang="el-GR" sz="3200" dirty="0" smtClean="0"/>
              <a:t>Πώς επιλέγω το υλικό μου; </a:t>
            </a:r>
            <a:br>
              <a:rPr lang="el-GR" sz="3200" dirty="0" smtClean="0"/>
            </a:b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/>
              <a:t>Ε</a:t>
            </a:r>
            <a:r>
              <a:rPr lang="el-GR" sz="3200" dirty="0" smtClean="0"/>
              <a:t>κπαιδευτικό υλικό σε πλατφόρμες :</a:t>
            </a:r>
            <a:endParaRPr lang="el-GR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6400" b="1" dirty="0" smtClean="0"/>
              <a:t>1. </a:t>
            </a:r>
            <a:r>
              <a:rPr lang="el-GR" sz="6400" b="1" dirty="0" smtClean="0"/>
              <a:t>ΙΕΠ </a:t>
            </a:r>
            <a:r>
              <a:rPr lang="el-GR" sz="6400" b="1" dirty="0"/>
              <a:t>: </a:t>
            </a:r>
            <a:r>
              <a:rPr lang="el-GR" sz="6400" b="1" dirty="0" smtClean="0"/>
              <a:t>Εκπαίδευση για πρόσφυγες</a:t>
            </a:r>
            <a:r>
              <a:rPr lang="en-US" sz="6400" b="1" dirty="0" smtClean="0"/>
              <a:t>  </a:t>
            </a:r>
            <a:r>
              <a:rPr lang="el-GR" sz="6400" b="1" u="sng" dirty="0">
                <a:hlinkClick r:id="rId2"/>
              </a:rPr>
              <a:t>http://iep.edu.gr/el/component/k2/content/50-ekpaidefsi-prosfygon</a:t>
            </a:r>
            <a:r>
              <a:rPr lang="el-GR" sz="6400" b="1" dirty="0"/>
              <a:t> </a:t>
            </a:r>
            <a:endParaRPr lang="el-GR" sz="6400" dirty="0"/>
          </a:p>
          <a:p>
            <a:r>
              <a:rPr lang="en-US" sz="6400" b="1" dirty="0" smtClean="0"/>
              <a:t>2. teach</a:t>
            </a:r>
            <a:r>
              <a:rPr lang="el-GR" sz="6400" b="1" dirty="0" smtClean="0"/>
              <a:t>4</a:t>
            </a:r>
            <a:r>
              <a:rPr lang="en-US" sz="6400" b="1" dirty="0" smtClean="0"/>
              <a:t>integration </a:t>
            </a:r>
            <a:r>
              <a:rPr lang="el-GR" sz="6400" b="1" dirty="0" smtClean="0"/>
              <a:t>[ΕΚΠΑ, ΑΠΘ, Πανεπιστήμιο Θεσσαλίας, Ιωαννίνων  &amp; Κρήτης σε συνεργασία με τη </a:t>
            </a:r>
            <a:r>
              <a:rPr lang="en-US" sz="6400" b="1" dirty="0" smtClean="0"/>
              <a:t>UNICEF</a:t>
            </a:r>
            <a:r>
              <a:rPr lang="el-GR" sz="6400" b="1" dirty="0" smtClean="0"/>
              <a:t>]</a:t>
            </a:r>
            <a:r>
              <a:rPr lang="en-US" sz="6400" b="1" dirty="0" smtClean="0"/>
              <a:t> </a:t>
            </a:r>
            <a:r>
              <a:rPr lang="en-US" sz="6400" u="sng" dirty="0">
                <a:hlinkClick r:id="rId3"/>
              </a:rPr>
              <a:t>https</a:t>
            </a:r>
            <a:r>
              <a:rPr lang="el-GR" sz="6400" u="sng" dirty="0">
                <a:hlinkClick r:id="rId3"/>
              </a:rPr>
              <a:t>://</a:t>
            </a:r>
            <a:r>
              <a:rPr lang="en-US" sz="6400" u="sng" dirty="0">
                <a:hlinkClick r:id="rId3"/>
              </a:rPr>
              <a:t>www</a:t>
            </a:r>
            <a:r>
              <a:rPr lang="el-GR" sz="6400" u="sng" dirty="0">
                <a:hlinkClick r:id="rId3"/>
              </a:rPr>
              <a:t>.</a:t>
            </a:r>
            <a:r>
              <a:rPr lang="en-US" sz="6400" u="sng" dirty="0">
                <a:hlinkClick r:id="rId3"/>
              </a:rPr>
              <a:t>teach</a:t>
            </a:r>
            <a:r>
              <a:rPr lang="el-GR" sz="6400" u="sng" dirty="0">
                <a:hlinkClick r:id="rId3"/>
              </a:rPr>
              <a:t>4</a:t>
            </a:r>
            <a:r>
              <a:rPr lang="en-US" sz="6400" u="sng" dirty="0">
                <a:hlinkClick r:id="rId3"/>
              </a:rPr>
              <a:t>integration</a:t>
            </a:r>
            <a:r>
              <a:rPr lang="el-GR" sz="6400" u="sng" dirty="0">
                <a:hlinkClick r:id="rId3"/>
              </a:rPr>
              <a:t>.</a:t>
            </a:r>
            <a:r>
              <a:rPr lang="en-US" sz="6400" u="sng" dirty="0">
                <a:hlinkClick r:id="rId3"/>
              </a:rPr>
              <a:t>gr</a:t>
            </a:r>
            <a:r>
              <a:rPr lang="en-US" sz="6400" b="1" dirty="0"/>
              <a:t> </a:t>
            </a:r>
            <a:endParaRPr lang="el-GR" sz="6400" dirty="0"/>
          </a:p>
          <a:p>
            <a:r>
              <a:rPr lang="en-US" sz="6400" b="1" dirty="0" smtClean="0"/>
              <a:t>3. </a:t>
            </a:r>
            <a:r>
              <a:rPr lang="el-GR" sz="6400" b="1" dirty="0" smtClean="0"/>
              <a:t>Παιδαγωγικό </a:t>
            </a:r>
            <a:r>
              <a:rPr lang="el-GR" sz="6400" b="1" dirty="0"/>
              <a:t>Ινστιτούτο </a:t>
            </a:r>
            <a:r>
              <a:rPr lang="el-GR" sz="6400" b="1" dirty="0" smtClean="0"/>
              <a:t>Κύπρου</a:t>
            </a:r>
            <a:r>
              <a:rPr lang="en-US" sz="6400" b="1" dirty="0" smtClean="0"/>
              <a:t>. </a:t>
            </a:r>
            <a:r>
              <a:rPr lang="el-GR" sz="6400" b="1" dirty="0" smtClean="0"/>
              <a:t>Εκπαιδευτική </a:t>
            </a:r>
            <a:r>
              <a:rPr lang="el-GR" sz="6400" b="1" dirty="0"/>
              <a:t>Ένταξη Παιδιών με Μεταναστευτική Βιογραφία </a:t>
            </a:r>
            <a:endParaRPr lang="en-US" sz="6400" b="1" dirty="0" smtClean="0"/>
          </a:p>
          <a:p>
            <a:r>
              <a:rPr lang="el-GR" sz="6400" u="sng" dirty="0">
                <a:hlinkClick r:id="rId4"/>
              </a:rPr>
              <a:t>https://</a:t>
            </a:r>
            <a:r>
              <a:rPr lang="el-GR" sz="6400" u="sng" dirty="0" smtClean="0">
                <a:hlinkClick r:id="rId4"/>
              </a:rPr>
              <a:t>www.pi.ac.cy/pi/index.php?option=com_content&amp;view=article&amp;id=1715&amp;Itemid=463&amp;lang=el</a:t>
            </a:r>
            <a:endParaRPr lang="en-US" sz="6400" u="sng" dirty="0" smtClean="0"/>
          </a:p>
          <a:p>
            <a:r>
              <a:rPr lang="en-US" sz="6400" b="1" dirty="0" smtClean="0"/>
              <a:t>4. </a:t>
            </a:r>
            <a:r>
              <a:rPr lang="el-GR" sz="6400" b="1" dirty="0" smtClean="0"/>
              <a:t>Πύλη</a:t>
            </a:r>
            <a:r>
              <a:rPr lang="el-GR" sz="6400" b="1" i="1" dirty="0" smtClean="0"/>
              <a:t> </a:t>
            </a:r>
            <a:r>
              <a:rPr lang="el-GR" sz="6400" b="1" dirty="0" smtClean="0"/>
              <a:t>για </a:t>
            </a:r>
            <a:r>
              <a:rPr lang="el-GR" sz="6400" b="1" dirty="0"/>
              <a:t>την Ελληνική </a:t>
            </a:r>
            <a:r>
              <a:rPr lang="el-GR" sz="6400" b="1" dirty="0" smtClean="0"/>
              <a:t>Γλώσσα</a:t>
            </a:r>
            <a:r>
              <a:rPr lang="en-US" sz="6400" b="1" dirty="0" smtClean="0"/>
              <a:t> </a:t>
            </a:r>
            <a:r>
              <a:rPr lang="el-GR" sz="6400" u="sng" dirty="0">
                <a:hlinkClick r:id="rId5"/>
              </a:rPr>
              <a:t>https://www.greek-language.gr/greekLang/modern_greek/foreign/index.html</a:t>
            </a:r>
            <a:endParaRPr lang="el-GR" sz="6400" dirty="0"/>
          </a:p>
          <a:p>
            <a:r>
              <a:rPr lang="en-US" sz="6400" b="1" dirty="0" smtClean="0"/>
              <a:t>5</a:t>
            </a:r>
            <a:r>
              <a:rPr lang="el-GR" sz="6400" b="1" dirty="0" smtClean="0"/>
              <a:t>. </a:t>
            </a:r>
            <a:r>
              <a:rPr lang="el-GR" sz="6400" b="1" dirty="0"/>
              <a:t>Εκπαίδευση των παιδιών της μουσουλμανικής μειονότητας  στη </a:t>
            </a:r>
            <a:r>
              <a:rPr lang="el-GR" sz="6400" b="1" dirty="0" smtClean="0"/>
              <a:t>Θράκη </a:t>
            </a:r>
            <a:r>
              <a:rPr lang="en-US" sz="6400" b="1" dirty="0" smtClean="0"/>
              <a:t>  </a:t>
            </a:r>
            <a:r>
              <a:rPr lang="el-GR" sz="6400" u="sng" dirty="0">
                <a:hlinkClick r:id="rId6"/>
              </a:rPr>
              <a:t>http://museduc.gr</a:t>
            </a:r>
            <a:endParaRPr lang="el-GR" sz="6400" b="1" dirty="0" smtClean="0"/>
          </a:p>
          <a:p>
            <a:r>
              <a:rPr lang="el-GR" sz="6400" b="1" dirty="0" smtClean="0"/>
              <a:t>6. </a:t>
            </a:r>
            <a:r>
              <a:rPr lang="el-GR" sz="6400" b="1" dirty="0" err="1" smtClean="0"/>
              <a:t>Διάπολις</a:t>
            </a:r>
            <a:r>
              <a:rPr lang="el-GR" sz="6400" b="1" dirty="0" smtClean="0"/>
              <a:t>. </a:t>
            </a:r>
            <a:r>
              <a:rPr lang="en-US" sz="6400" b="1" dirty="0"/>
              <a:t>E</a:t>
            </a:r>
            <a:r>
              <a:rPr lang="el-GR" sz="6400" b="1" dirty="0" err="1" smtClean="0"/>
              <a:t>κπαίδευση</a:t>
            </a:r>
            <a:r>
              <a:rPr lang="el-GR" sz="6400" b="1" dirty="0" smtClean="0"/>
              <a:t> </a:t>
            </a:r>
            <a:r>
              <a:rPr lang="el-GR" sz="6400" b="1" dirty="0"/>
              <a:t>αλλοδαπών &amp; </a:t>
            </a:r>
            <a:r>
              <a:rPr lang="el-GR" sz="6400" b="1" dirty="0" err="1"/>
              <a:t>παλιννοστούντων</a:t>
            </a:r>
            <a:r>
              <a:rPr lang="el-GR" sz="6400" b="1" dirty="0"/>
              <a:t> </a:t>
            </a:r>
            <a:r>
              <a:rPr lang="el-GR" sz="6400" b="1" dirty="0" smtClean="0"/>
              <a:t>μαθητών</a:t>
            </a:r>
            <a:endParaRPr lang="en-US" sz="6400" b="1" dirty="0" smtClean="0"/>
          </a:p>
          <a:p>
            <a:r>
              <a:rPr lang="en-US" sz="6400" b="1" u="sng" dirty="0" smtClean="0">
                <a:hlinkClick r:id="rId7"/>
              </a:rPr>
              <a:t>http</a:t>
            </a:r>
            <a:r>
              <a:rPr lang="el-GR" sz="6400" b="1" u="sng" dirty="0">
                <a:hlinkClick r:id="rId7"/>
              </a:rPr>
              <a:t>://</a:t>
            </a:r>
            <a:r>
              <a:rPr lang="en-US" sz="6400" b="1" u="sng" dirty="0">
                <a:hlinkClick r:id="rId7"/>
              </a:rPr>
              <a:t>www</a:t>
            </a:r>
            <a:r>
              <a:rPr lang="el-GR" sz="6400" b="1" u="sng" dirty="0">
                <a:hlinkClick r:id="rId7"/>
              </a:rPr>
              <a:t>.</a:t>
            </a:r>
            <a:r>
              <a:rPr lang="en-US" sz="6400" b="1" u="sng" dirty="0" err="1">
                <a:hlinkClick r:id="rId7"/>
              </a:rPr>
              <a:t>diapolis</a:t>
            </a:r>
            <a:r>
              <a:rPr lang="el-GR" sz="6400" b="1" u="sng" dirty="0">
                <a:hlinkClick r:id="rId7"/>
              </a:rPr>
              <a:t>.</a:t>
            </a:r>
            <a:r>
              <a:rPr lang="en-US" sz="6400" b="1" u="sng" dirty="0" err="1">
                <a:hlinkClick r:id="rId7"/>
              </a:rPr>
              <a:t>auth</a:t>
            </a:r>
            <a:r>
              <a:rPr lang="el-GR" sz="6400" b="1" u="sng" dirty="0">
                <a:hlinkClick r:id="rId7"/>
              </a:rPr>
              <a:t>.</a:t>
            </a:r>
            <a:r>
              <a:rPr lang="en-US" sz="6400" b="1" u="sng" dirty="0">
                <a:hlinkClick r:id="rId7"/>
              </a:rPr>
              <a:t>gr</a:t>
            </a:r>
            <a:r>
              <a:rPr lang="el-GR" sz="6400" b="1" u="sng" dirty="0">
                <a:hlinkClick r:id="rId7"/>
              </a:rPr>
              <a:t>/</a:t>
            </a:r>
            <a:r>
              <a:rPr lang="en-US" sz="6400" b="1" u="sng" dirty="0">
                <a:hlinkClick r:id="rId7"/>
              </a:rPr>
              <a:t>index</a:t>
            </a:r>
            <a:r>
              <a:rPr lang="el-GR" sz="6400" b="1" u="sng" dirty="0">
                <a:hlinkClick r:id="rId7"/>
              </a:rPr>
              <a:t>.</a:t>
            </a:r>
            <a:r>
              <a:rPr lang="en-US" sz="6400" b="1" u="sng" dirty="0" err="1">
                <a:hlinkClick r:id="rId7"/>
              </a:rPr>
              <a:t>php</a:t>
            </a:r>
            <a:r>
              <a:rPr lang="el-GR" sz="6400" b="1" u="sng" dirty="0">
                <a:hlinkClick r:id="rId7"/>
              </a:rPr>
              <a:t>/</a:t>
            </a:r>
            <a:r>
              <a:rPr lang="en-US" sz="6400" b="1" u="sng" dirty="0" err="1">
                <a:hlinkClick r:id="rId7"/>
              </a:rPr>
              <a:t>tautotita</a:t>
            </a:r>
            <a:r>
              <a:rPr lang="el-GR" sz="6400" b="1" u="sng" dirty="0">
                <a:hlinkClick r:id="rId7"/>
              </a:rPr>
              <a:t>-</a:t>
            </a:r>
            <a:r>
              <a:rPr lang="en-US" sz="6400" b="1" u="sng" dirty="0" err="1">
                <a:hlinkClick r:id="rId7"/>
              </a:rPr>
              <a:t>praksis</a:t>
            </a:r>
            <a:endParaRPr lang="el-GR" sz="6400" dirty="0"/>
          </a:p>
          <a:p>
            <a:r>
              <a:rPr lang="el-GR" sz="6400" b="1" dirty="0" smtClean="0"/>
              <a:t>7.</a:t>
            </a:r>
            <a:r>
              <a:rPr lang="en-US" sz="6400" b="1" dirty="0" smtClean="0"/>
              <a:t> UNHCR </a:t>
            </a:r>
            <a:r>
              <a:rPr lang="el-GR" sz="6400" b="1" dirty="0"/>
              <a:t>΄</a:t>
            </a:r>
            <a:r>
              <a:rPr lang="el-GR" sz="6400" b="1" dirty="0" err="1"/>
              <a:t>Υπατη</a:t>
            </a:r>
            <a:r>
              <a:rPr lang="el-GR" sz="6400" b="1" dirty="0"/>
              <a:t> Αρμοστεία </a:t>
            </a:r>
            <a:r>
              <a:rPr lang="en-US" sz="6400" u="sng" dirty="0">
                <a:hlinkClick r:id="rId8"/>
              </a:rPr>
              <a:t>https</a:t>
            </a:r>
            <a:r>
              <a:rPr lang="el-GR" sz="6400" u="sng" dirty="0">
                <a:hlinkClick r:id="rId8"/>
              </a:rPr>
              <a:t>://</a:t>
            </a:r>
            <a:r>
              <a:rPr lang="en-US" sz="6400" u="sng" dirty="0">
                <a:hlinkClick r:id="rId8"/>
              </a:rPr>
              <a:t>www</a:t>
            </a:r>
            <a:r>
              <a:rPr lang="el-GR" sz="6400" u="sng" dirty="0">
                <a:hlinkClick r:id="rId8"/>
              </a:rPr>
              <a:t>.</a:t>
            </a:r>
            <a:r>
              <a:rPr lang="en-US" sz="6400" u="sng" dirty="0" err="1">
                <a:hlinkClick r:id="rId8"/>
              </a:rPr>
              <a:t>unhcr</a:t>
            </a:r>
            <a:r>
              <a:rPr lang="el-GR" sz="6400" u="sng" dirty="0">
                <a:hlinkClick r:id="rId8"/>
              </a:rPr>
              <a:t>.</a:t>
            </a:r>
            <a:r>
              <a:rPr lang="en-US" sz="6400" u="sng" dirty="0">
                <a:hlinkClick r:id="rId8"/>
              </a:rPr>
              <a:t>org</a:t>
            </a:r>
            <a:r>
              <a:rPr lang="el-GR" sz="6400" u="sng" dirty="0">
                <a:hlinkClick r:id="rId8"/>
              </a:rPr>
              <a:t>/</a:t>
            </a:r>
            <a:r>
              <a:rPr lang="en-US" sz="6400" u="sng" dirty="0">
                <a:hlinkClick r:id="rId8"/>
              </a:rPr>
              <a:t>gr</a:t>
            </a:r>
            <a:r>
              <a:rPr lang="el-GR" sz="6400" u="sng" dirty="0">
                <a:hlinkClick r:id="rId8"/>
              </a:rPr>
              <a:t>/</a:t>
            </a:r>
            <a:r>
              <a:rPr lang="en-US" sz="6400" u="sng" dirty="0" err="1">
                <a:hlinkClick r:id="rId8"/>
              </a:rPr>
              <a:t>ekpaideutiko</a:t>
            </a:r>
            <a:r>
              <a:rPr lang="el-GR" sz="6400" u="sng" dirty="0">
                <a:hlinkClick r:id="rId8"/>
              </a:rPr>
              <a:t>_</a:t>
            </a:r>
            <a:r>
              <a:rPr lang="en-US" sz="6400" u="sng" dirty="0" err="1">
                <a:hlinkClick r:id="rId8"/>
              </a:rPr>
              <a:t>yliko</a:t>
            </a:r>
            <a:endParaRPr lang="el-GR" sz="6400" dirty="0"/>
          </a:p>
          <a:p>
            <a:r>
              <a:rPr lang="el-GR" sz="6400" b="1" dirty="0" smtClean="0"/>
              <a:t>8</a:t>
            </a:r>
            <a:r>
              <a:rPr lang="en-US" sz="6400" b="1" dirty="0" smtClean="0"/>
              <a:t>. </a:t>
            </a:r>
            <a:r>
              <a:rPr lang="el-GR" sz="6400" b="1" dirty="0" smtClean="0"/>
              <a:t>BACKPACK </a:t>
            </a:r>
            <a:r>
              <a:rPr lang="el-GR" sz="6400" b="1" dirty="0"/>
              <a:t>ID </a:t>
            </a:r>
            <a:r>
              <a:rPr lang="el-GR" sz="6400" b="1" dirty="0" smtClean="0"/>
              <a:t> </a:t>
            </a:r>
            <a:r>
              <a:rPr lang="el-GR" sz="6400" b="1" u="sng" dirty="0">
                <a:hlinkClick r:id="rId9"/>
              </a:rPr>
              <a:t>https://backpackid.eu/el/#section-2</a:t>
            </a:r>
            <a:endParaRPr lang="el-GR" sz="6400" dirty="0"/>
          </a:p>
          <a:p>
            <a:endParaRPr lang="en-US" sz="6400" b="1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563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4844" y="367383"/>
            <a:ext cx="3912870" cy="210502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720" y="367383"/>
            <a:ext cx="3394576" cy="21050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8279130" y="367383"/>
            <a:ext cx="3543676" cy="210502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353176" y="2739368"/>
            <a:ext cx="3912870" cy="212884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4407714" y="2739369"/>
            <a:ext cx="3912870" cy="2128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2252" y="2739368"/>
            <a:ext cx="3355938" cy="212884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/>
          <a:stretch>
            <a:fillRect/>
          </a:stretch>
        </p:blipFill>
        <p:spPr>
          <a:xfrm>
            <a:off x="2451279" y="4927728"/>
            <a:ext cx="3912870" cy="1408679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/>
          <a:stretch>
            <a:fillRect/>
          </a:stretch>
        </p:blipFill>
        <p:spPr>
          <a:xfrm>
            <a:off x="6587707" y="4927727"/>
            <a:ext cx="3432056" cy="14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81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</TotalTime>
  <Words>2447</Words>
  <Application>Microsoft Office PowerPoint</Application>
  <PresentationFormat>Widescreen</PresentationFormat>
  <Paragraphs>323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Cambria</vt:lpstr>
      <vt:lpstr>Times New Roman</vt:lpstr>
      <vt:lpstr>Wingdings</vt:lpstr>
      <vt:lpstr>Retrospect</vt:lpstr>
      <vt:lpstr>Πρόγραμμα Σπουδών, Διδακτικά εγχειρίδια, Δραστηριότητες  για τη διδασκαλία της Ελληνικής ως ξένης/δεύτερης γλώσσας   </vt:lpstr>
      <vt:lpstr>PowerPoint Presentation</vt:lpstr>
      <vt:lpstr>Γενικές πληροφορίες </vt:lpstr>
      <vt:lpstr>Ενδεικτικό περιεχόμενο επιπέδου Α1 από το ΒΑΛΙΤΣΑΚΙ, 2Η έκδοση. Οι μαθητές πρέπει να: </vt:lpstr>
      <vt:lpstr>Γλωσσικό επίπεδο</vt:lpstr>
      <vt:lpstr>Ποιους στόχους έχω; Πώς διδάσκω; Πώς μαθαίνουν οι μαθητές; </vt:lpstr>
      <vt:lpstr>PowerPoint Presentation</vt:lpstr>
      <vt:lpstr>Πώς επιλέγω το υλικό μου;   Εκπαιδευτικό υλικό σε πλατφόρμες :</vt:lpstr>
      <vt:lpstr>PowerPoint Presentation</vt:lpstr>
      <vt:lpstr>Τι είδους υλικό υπάρχει;</vt:lpstr>
      <vt:lpstr>Eγχειρίδια;   Για παιδιά</vt:lpstr>
      <vt:lpstr>PowerPoint Presentation</vt:lpstr>
      <vt:lpstr>PowerPoint Presentation</vt:lpstr>
      <vt:lpstr>Βιβλία για μεγαλύτερους-ενήλικες</vt:lpstr>
      <vt:lpstr>Οδυσσέας. Εκπαίδευση μεταναστών στην ελληνική, γλώσσα, πολιτισμό</vt:lpstr>
      <vt:lpstr>Πώς επιλέγω το εγχειρίδιο που μπορώ να χρησιμοποιήσω; Με ποια κριτήρια;</vt:lpstr>
      <vt:lpstr>PowerPoint Presentation</vt:lpstr>
      <vt:lpstr>Από πού ξεκινάω;</vt:lpstr>
      <vt:lpstr>PowerPoint Presentation</vt:lpstr>
      <vt:lpstr>PowerPoint Presentation</vt:lpstr>
      <vt:lpstr>Ας ξεκινήσουμε με ένα ενδεικτικό παράδειγμα…</vt:lpstr>
      <vt:lpstr>PowerPoint Presentation</vt:lpstr>
      <vt:lpstr>Εγχειρίδιο: Ρωτάω την ώρα. Μαθαίνω τους αριθμούς και την ώρα</vt:lpstr>
      <vt:lpstr>PowerPoint Presentation</vt:lpstr>
      <vt:lpstr>Aκούω, διαβάζω &amp; γράφω αριθμούς </vt:lpstr>
      <vt:lpstr> </vt:lpstr>
      <vt:lpstr>Χρησιμοποιώ ημερολόγιο και μαθαίνω τις μέρες. Συμπληρώνω τον πίνακα στα ελληνικά και σε μια άλλη γλώσσα</vt:lpstr>
      <vt:lpstr>PowerPoint Presentation</vt:lpstr>
      <vt:lpstr>Χρόνος &amp; ηλικία</vt:lpstr>
      <vt:lpstr>Δραστηριότητα για τους μήνες</vt:lpstr>
      <vt:lpstr>Διαβάζω και γράφω τις μέρες,  τους μήνες, τις εποχές</vt:lpstr>
      <vt:lpstr>Πότε γεννήθηκες;</vt:lpstr>
      <vt:lpstr>Ποιος είναι ο πρώτος μήνας; Εγώ έχω γενέθλια τον…</vt:lpstr>
      <vt:lpstr>PowerPoint Presentation</vt:lpstr>
      <vt:lpstr>PowerPoint Presentation</vt:lpstr>
      <vt:lpstr>Βοηθητικό υλικό: Λεξικά</vt:lpstr>
      <vt:lpstr>PowerPoint Presentation</vt:lpstr>
      <vt:lpstr>Ελληνοτουρκικό Λεξικό </vt:lpstr>
      <vt:lpstr>Γραμματική &amp; συμπληρωματικό υλικό</vt:lpstr>
      <vt:lpstr>Υλικό βοηθητικό για άλλα μαθήματα</vt:lpstr>
      <vt:lpstr>        Οδηγός «Προτάσεις για τη γλωσσική διδασκαλία και τις φυσικές επιστήμες στην εκπαίδευση παιδιών προσφύγων» http://iep.edu.gr/images/IEP/EPISTIMONIKI_YPIRESIA/Epist_Monades/A_Kyklos/Diapolitismiki/2019/04_10_2019/odigos_protaseis_glossa_fe.pdf </vt:lpstr>
      <vt:lpstr>PowerPoint Presentation</vt:lpstr>
      <vt:lpstr>Υλικό για την Ιστορία από την Αρχαιότητα μέχρι σήμερα, [μεταφρασμένο Μετάδραση, Εντάξει 2]</vt:lpstr>
      <vt:lpstr>       ΓΙΑ ΓΟΝΕΙΣ: ΜΑΖΙ, πολύγλωσσος οδηγός για την εκπαίδευση στην ΕΛΛΑΔΑ (άτομα που μιλούν αραβικά, φαρσί και στοιχειωδώς αγγλικά) https://metadrasi.org/wp-content/uploads/2017/05/MAZI_for_print.pdf  </vt:lpstr>
      <vt:lpstr> «Δικαιώματα του παιδιού», Συνήγορος του παιδιού σε διάφορες γλώσσες https://www.synigoros.gr/paidi-dikaiomata/</vt:lpstr>
      <vt:lpstr>Σας ευχαριστώ για την προσοχή σας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Tάξεις Υποδοχής</dc:title>
  <dc:creator>User</dc:creator>
  <cp:lastModifiedBy>User</cp:lastModifiedBy>
  <cp:revision>125</cp:revision>
  <dcterms:created xsi:type="dcterms:W3CDTF">2019-11-20T17:20:25Z</dcterms:created>
  <dcterms:modified xsi:type="dcterms:W3CDTF">2021-01-28T10:26:55Z</dcterms:modified>
</cp:coreProperties>
</file>