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8" r:id="rId3"/>
    <p:sldId id="262" r:id="rId4"/>
    <p:sldId id="267" r:id="rId5"/>
    <p:sldId id="263" r:id="rId6"/>
    <p:sldId id="257" r:id="rId7"/>
    <p:sldId id="260" r:id="rId8"/>
    <p:sldId id="271" r:id="rId9"/>
    <p:sldId id="264" r:id="rId10"/>
    <p:sldId id="266" r:id="rId11"/>
    <p:sldId id="265" r:id="rId12"/>
    <p:sldId id="268" r:id="rId13"/>
    <p:sldId id="272"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C620C-B6CC-4658-91FE-310A84B647AB}" type="datetimeFigureOut">
              <a:rPr lang="en-US"/>
              <a:pPr/>
              <a:t>8/29/2015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B68F6E-CEE2-40FC-AC07-0866A62AFADE}" type="slidenum">
              <a:rPr lang="en-US"/>
              <a:pPr/>
              <a:t>‹#›</a:t>
            </a:fld>
            <a:endParaRPr lang="en-US" dirty="0"/>
          </a:p>
        </p:txBody>
      </p:sp>
    </p:spTree>
    <p:extLst>
      <p:ext uri="{BB962C8B-B14F-4D97-AF65-F5344CB8AC3E}">
        <p14:creationId xmlns:p14="http://schemas.microsoft.com/office/powerpoint/2010/main" val="171071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1</a:t>
            </a:fld>
            <a:endParaRPr lang="en-US" dirty="0"/>
          </a:p>
        </p:txBody>
      </p:sp>
    </p:spTree>
    <p:extLst>
      <p:ext uri="{BB962C8B-B14F-4D97-AF65-F5344CB8AC3E}">
        <p14:creationId xmlns:p14="http://schemas.microsoft.com/office/powerpoint/2010/main" val="280587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2</a:t>
            </a:fld>
            <a:endParaRPr lang="en-US" dirty="0"/>
          </a:p>
        </p:txBody>
      </p:sp>
    </p:spTree>
    <p:extLst>
      <p:ext uri="{BB962C8B-B14F-4D97-AF65-F5344CB8AC3E}">
        <p14:creationId xmlns:p14="http://schemas.microsoft.com/office/powerpoint/2010/main" val="1051220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6</a:t>
            </a:fld>
            <a:endParaRPr lang="en-US" dirty="0"/>
          </a:p>
        </p:txBody>
      </p:sp>
    </p:spTree>
    <p:extLst>
      <p:ext uri="{BB962C8B-B14F-4D97-AF65-F5344CB8AC3E}">
        <p14:creationId xmlns:p14="http://schemas.microsoft.com/office/powerpoint/2010/main" val="3673864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18362" y="531028"/>
            <a:ext cx="5648623" cy="1204306"/>
          </a:xfrm>
        </p:spPr>
        <p:txBody>
          <a:bodyPr bIns="9144" anchor="b"/>
          <a:lstStyle>
            <a:lvl1pPr>
              <a:defRPr sz="3200" b="1">
                <a:solidFill>
                  <a:schemeClr val="accent3">
                    <a:lumMod val="50000"/>
                  </a:schemeClr>
                </a:solidFill>
                <a:effectLst>
                  <a:outerShdw blurRad="38100" dist="38100" dir="2700000" algn="tl">
                    <a:srgbClr val="000000">
                      <a:alpha val="43137"/>
                    </a:srgbClr>
                  </a:outerShdw>
                </a:effectLst>
              </a:defRPr>
            </a:lvl1pPr>
          </a:lstStyle>
          <a:p>
            <a:r>
              <a:rPr lang="el-GR" smtClean="0"/>
              <a:t>Στυλ κύριου τίτλου</a:t>
            </a:r>
            <a:endParaRPr lang="en-US" dirty="0"/>
          </a:p>
        </p:txBody>
      </p:sp>
      <p:sp>
        <p:nvSpPr>
          <p:cNvPr id="4" name="Date Placeholder 3"/>
          <p:cNvSpPr>
            <a:spLocks noGrp="1"/>
          </p:cNvSpPr>
          <p:nvPr>
            <p:ph type="dt" sz="half" idx="10"/>
          </p:nvPr>
        </p:nvSpPr>
        <p:spPr>
          <a:xfrm rot="19140000">
            <a:off x="1989056" y="4328224"/>
            <a:ext cx="2176272" cy="201168"/>
          </a:xfrm>
          <a:prstGeom prst="rect">
            <a:avLst/>
          </a:prstGeom>
        </p:spPr>
        <p:txBody>
          <a:bodyPr/>
          <a:lstStyle/>
          <a:p>
            <a:fld id="{7D0065BE-0657-4A47-90AD-C21C55E16B19}" type="datetime4">
              <a:rPr lang="en-US" smtClean="0"/>
              <a:pPr/>
              <a:t>August 29,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_2">
    <p:spTree>
      <p:nvGrpSpPr>
        <p:cNvPr id="1" name=""/>
        <p:cNvGrpSpPr/>
        <p:nvPr/>
      </p:nvGrpSpPr>
      <p:grpSpPr>
        <a:xfrm>
          <a:off x="0" y="0"/>
          <a:ext cx="0" cy="0"/>
          <a:chOff x="0" y="0"/>
          <a:chExt cx="0" cy="0"/>
        </a:xfrm>
      </p:grpSpPr>
      <p:sp>
        <p:nvSpPr>
          <p:cNvPr id="11" name="Rectangle 10"/>
          <p:cNvSpPr/>
          <p:nvPr userDrawn="1"/>
        </p:nvSpPr>
        <p:spPr>
          <a:xfrm>
            <a:off x="5711483" y="855486"/>
            <a:ext cx="2961030" cy="38879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71489" y="485775"/>
            <a:ext cx="5099318"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l-GR" smtClean="0"/>
              <a:t>Στυλ κύριου τίτλου</a:t>
            </a:r>
            <a:endParaRPr lang="en-US" dirty="0"/>
          </a:p>
        </p:txBody>
      </p:sp>
      <p:sp>
        <p:nvSpPr>
          <p:cNvPr id="4" name="Content Placeholder 3"/>
          <p:cNvSpPr>
            <a:spLocks noGrp="1"/>
          </p:cNvSpPr>
          <p:nvPr>
            <p:ph sz="half" idx="2"/>
          </p:nvPr>
        </p:nvSpPr>
        <p:spPr>
          <a:xfrm>
            <a:off x="557213" y="557213"/>
            <a:ext cx="4957321"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5843587" y="914400"/>
            <a:ext cx="2771776" cy="3714750"/>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Δύο περιεχόμενα">
    <p:spTree>
      <p:nvGrpSpPr>
        <p:cNvPr id="1" name=""/>
        <p:cNvGrpSpPr/>
        <p:nvPr/>
      </p:nvGrpSpPr>
      <p:grpSpPr>
        <a:xfrm>
          <a:off x="0" y="0"/>
          <a:ext cx="0" cy="0"/>
          <a:chOff x="0" y="0"/>
          <a:chExt cx="0" cy="0"/>
        </a:xfrm>
      </p:grpSpPr>
      <p:sp>
        <p:nvSpPr>
          <p:cNvPr id="11" name="Rectangle 10"/>
          <p:cNvSpPr/>
          <p:nvPr userDrawn="1"/>
        </p:nvSpPr>
        <p:spPr>
          <a:xfrm>
            <a:off x="4681182" y="491319"/>
            <a:ext cx="4018627" cy="41975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36728" y="472127"/>
            <a:ext cx="3957851" cy="420905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l-GR" smtClean="0"/>
              <a:t>Στυλ κύριου τίτλου</a:t>
            </a:r>
            <a:endParaRPr lang="en-US" dirty="0"/>
          </a:p>
        </p:txBody>
      </p:sp>
      <p:sp>
        <p:nvSpPr>
          <p:cNvPr id="4" name="Content Placeholder 3"/>
          <p:cNvSpPr>
            <a:spLocks noGrp="1"/>
          </p:cNvSpPr>
          <p:nvPr>
            <p:ph sz="half" idx="2"/>
          </p:nvPr>
        </p:nvSpPr>
        <p:spPr>
          <a:xfrm>
            <a:off x="529917" y="557214"/>
            <a:ext cx="3782775" cy="4055730"/>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4749421" y="573206"/>
            <a:ext cx="3865942" cy="4055944"/>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pic>
        <p:nvPicPr>
          <p:cNvPr id="6" name="Picture 5"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7" name="Picture 6"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smtClean="0"/>
              <a:t>Κάντε κλικ στο εικονίδιο για να προσθέσετε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2" name="Picture 11" descr="dschool.png"/>
          <p:cNvPicPr>
            <a:picLocks noChangeAspect="1"/>
          </p:cNvPicPr>
          <p:nvPr userDrawn="1"/>
        </p:nvPicPr>
        <p:blipFill>
          <a:blip r:embed="rId2"/>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l-GR" smtClean="0"/>
              <a:t>Στυλ κύριου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2">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l-GR" smtClean="0"/>
              <a:t>Στυλ κύριου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_3">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
        <p:nvSpPr>
          <p:cNvPr id="11" name="Content Placeholder 3"/>
          <p:cNvSpPr>
            <a:spLocks noGrp="1"/>
          </p:cNvSpPr>
          <p:nvPr>
            <p:ph sz="half" idx="2"/>
          </p:nvPr>
        </p:nvSpPr>
        <p:spPr>
          <a:xfrm>
            <a:off x="270609" y="286602"/>
            <a:ext cx="8504900" cy="4449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921944" y="1872429"/>
            <a:ext cx="6038968" cy="1207509"/>
          </a:xfrm>
        </p:spPr>
        <p:txBody>
          <a:bodyPr bIns="9144" anchor="b"/>
          <a:lstStyle>
            <a:lvl1pPr algn="l">
              <a:defRPr kumimoji="0" lang="en-US" sz="3000" b="0" i="0" u="none" strike="noStrike" kern="1200" cap="all" spc="0" normalizeH="0" baseline="0" noProof="0" dirty="0" smtClean="0">
                <a:ln>
                  <a:noFill/>
                </a:ln>
                <a:solidFill>
                  <a:schemeClr val="accent3">
                    <a:lumMod val="50000"/>
                  </a:schemeClr>
                </a:solidFill>
                <a:effectLst>
                  <a:outerShdw blurRad="38100" dist="38100" dir="2700000" algn="tl">
                    <a:srgbClr val="000000">
                      <a:alpha val="43137"/>
                    </a:srgbClr>
                  </a:outerShdw>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9" name="Picture 8" descr="dschool.png"/>
          <p:cNvPicPr>
            <a:picLocks noChangeAspect="1"/>
          </p:cNvPicPr>
          <p:nvPr userDrawn="1"/>
        </p:nvPicPr>
        <p:blipFill>
          <a:blip r:embed="rId2"/>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mall photo contain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
        <p:nvSpPr>
          <p:cNvPr id="13" name="Content Placeholder 2"/>
          <p:cNvSpPr>
            <a:spLocks noGrp="1"/>
          </p:cNvSpPr>
          <p:nvPr>
            <p:ph sz="half" idx="13"/>
          </p:nvPr>
        </p:nvSpPr>
        <p:spPr>
          <a:xfrm>
            <a:off x="290686" y="191072"/>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Content Placeholder 2"/>
          <p:cNvSpPr>
            <a:spLocks noGrp="1"/>
          </p:cNvSpPr>
          <p:nvPr>
            <p:ph sz="half" idx="14"/>
          </p:nvPr>
        </p:nvSpPr>
        <p:spPr>
          <a:xfrm>
            <a:off x="4537414" y="3018433"/>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_3">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Title 7"/>
          <p:cNvSpPr>
            <a:spLocks noGrp="1"/>
          </p:cNvSpPr>
          <p:nvPr>
            <p:ph type="title"/>
          </p:nvPr>
        </p:nvSpPr>
        <p:spPr/>
        <p:txBody>
          <a:bodyPr/>
          <a:lstStyle/>
          <a:p>
            <a:r>
              <a:rPr lang="el-GR" smtClean="0"/>
              <a:t>Στυλ κύριου τίτλου</a:t>
            </a:r>
            <a:endParaRPr lang="en-US"/>
          </a:p>
        </p:txBody>
      </p:sp>
      <p:pic>
        <p:nvPicPr>
          <p:cNvPr id="9" name="Picture 8"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3138984" y="5172501"/>
            <a:ext cx="6005015" cy="873457"/>
          </a:xfrm>
          <a:solidFill>
            <a:schemeClr val="bg1"/>
          </a:solidFill>
          <a:effectLst>
            <a:outerShdw blurRad="203200" dist="114300" dir="5400000" algn="t" rotWithShape="0">
              <a:schemeClr val="accent3">
                <a:lumMod val="50000"/>
                <a:alpha val="40000"/>
              </a:schemeClr>
            </a:outerShdw>
          </a:effectLst>
        </p:spPr>
        <p:txBody>
          <a:bodyPr/>
          <a:lstStyle>
            <a:lvl1pPr algn="r">
              <a:defRPr lang="en-US" sz="2800" b="1" kern="1200" cap="all" baseline="0" dirty="0">
                <a:solidFill>
                  <a:schemeClr val="accent3">
                    <a:lumMod val="50000"/>
                  </a:schemeClr>
                </a:solidFill>
                <a:latin typeface="+mj-lt"/>
                <a:ea typeface="+mj-ea"/>
                <a:cs typeface="+mj-cs"/>
              </a:defRPr>
            </a:lvl1pPr>
          </a:lstStyle>
          <a:p>
            <a:r>
              <a:rPr lang="el-GR" smtClean="0"/>
              <a:t>Στυλ κύριου τίτλου</a:t>
            </a:r>
            <a:endParaRPr lang="en-US" dirty="0"/>
          </a:p>
        </p:txBody>
      </p:sp>
      <p:sp>
        <p:nvSpPr>
          <p:cNvPr id="4" name="Content Placeholder 3"/>
          <p:cNvSpPr>
            <a:spLocks noGrp="1"/>
          </p:cNvSpPr>
          <p:nvPr>
            <p:ph sz="half" idx="2"/>
          </p:nvPr>
        </p:nvSpPr>
        <p:spPr>
          <a:xfrm>
            <a:off x="600782" y="528120"/>
            <a:ext cx="1842163" cy="18056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p:txBody>
      </p:sp>
      <p:sp>
        <p:nvSpPr>
          <p:cNvPr id="6" name="Content Placeholder 5"/>
          <p:cNvSpPr>
            <a:spLocks noGrp="1"/>
          </p:cNvSpPr>
          <p:nvPr>
            <p:ph sz="quarter" idx="4"/>
          </p:nvPr>
        </p:nvSpPr>
        <p:spPr>
          <a:xfrm>
            <a:off x="2688609" y="518615"/>
            <a:ext cx="5950424" cy="18151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sp>
        <p:nvSpPr>
          <p:cNvPr id="10" name="Content Placeholder 3"/>
          <p:cNvSpPr>
            <a:spLocks noGrp="1"/>
          </p:cNvSpPr>
          <p:nvPr>
            <p:ph sz="half" idx="13"/>
          </p:nvPr>
        </p:nvSpPr>
        <p:spPr>
          <a:xfrm>
            <a:off x="630350" y="2741332"/>
            <a:ext cx="1842163" cy="16964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p:txBody>
      </p:sp>
      <p:sp>
        <p:nvSpPr>
          <p:cNvPr id="11" name="Content Placeholder 5"/>
          <p:cNvSpPr>
            <a:spLocks noGrp="1"/>
          </p:cNvSpPr>
          <p:nvPr>
            <p:ph sz="quarter" idx="14"/>
          </p:nvPr>
        </p:nvSpPr>
        <p:spPr>
          <a:xfrm>
            <a:off x="2704531" y="2718179"/>
            <a:ext cx="5961797" cy="17446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pic>
        <p:nvPicPr>
          <p:cNvPr id="12" name="Picture 11" descr="dschool.png"/>
          <p:cNvPicPr>
            <a:picLocks noChangeAspect="1"/>
          </p:cNvPicPr>
          <p:nvPr userDrawn="1"/>
        </p:nvPicPr>
        <p:blipFill>
          <a:blip r:embed="rId2"/>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pic>
        <p:nvPicPr>
          <p:cNvPr id="9" name="Picture 8" descr="dschool.png"/>
          <p:cNvPicPr>
            <a:picLocks noChangeAspect="1"/>
          </p:cNvPicPr>
          <p:nvPr userDrawn="1"/>
        </p:nvPicPr>
        <p:blipFill>
          <a:blip r:embed="rId18"/>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19"/>
          <a:stretch>
            <a:fillRect/>
          </a:stretch>
        </p:blipFill>
        <p:spPr>
          <a:xfrm>
            <a:off x="484151" y="6144071"/>
            <a:ext cx="1372772" cy="686386"/>
          </a:xfrm>
          <a:prstGeom prst="rect">
            <a:avLst/>
          </a:prstGeom>
          <a:effectLst>
            <a:innerShdw blurRad="114300">
              <a:prstClr val="black"/>
            </a:inn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2" r:id="rId4"/>
    <p:sldLayoutId id="2147483651" r:id="rId5"/>
    <p:sldLayoutId id="2147483661" r:id="rId6"/>
    <p:sldLayoutId id="2147483652" r:id="rId7"/>
    <p:sldLayoutId id="2147483653" r:id="rId8"/>
    <p:sldLayoutId id="2147483663" r:id="rId9"/>
    <p:sldLayoutId id="2147483660" r:id="rId10"/>
    <p:sldLayoutId id="2147483665" r:id="rId11"/>
    <p:sldLayoutId id="2147483654" r:id="rId12"/>
    <p:sldLayoutId id="2147483656" r:id="rId13"/>
    <p:sldLayoutId id="2147483657" r:id="rId14"/>
    <p:sldLayoutId id="2147483658" r:id="rId15"/>
    <p:sldLayoutId id="2147483659" r:id="rId16"/>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hotodentro.edu.gr/ugc/r/8525/617" TargetMode="External"/><Relationship Id="rId2" Type="http://schemas.openxmlformats.org/officeDocument/2006/relationships/image" Target="../media/image6.png"/><Relationship Id="rId1" Type="http://schemas.openxmlformats.org/officeDocument/2006/relationships/slideLayout" Target="../slideLayouts/slideLayout9.xml"/><Relationship Id="rId5" Type="http://schemas.openxmlformats.org/officeDocument/2006/relationships/hyperlink" Target="http://users.sch.gr/anitus/03_ekpaideytiko_yliko/pythagorio_theorima/Pythagorio_theorima_01.htm" TargetMode="Externa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www.geogebra.org/cms/" TargetMode="External"/><Relationship Id="rId2" Type="http://schemas.openxmlformats.org/officeDocument/2006/relationships/hyperlink" Target="http://hotpot.uvic.ca/" TargetMode="External"/><Relationship Id="rId1" Type="http://schemas.openxmlformats.org/officeDocument/2006/relationships/slideLayout" Target="../slideLayouts/slideLayout3.xml"/><Relationship Id="rId5" Type="http://schemas.openxmlformats.org/officeDocument/2006/relationships/hyperlink" Target="http://users.sch.gr/anitus/03_ekpaideytiko_yliko/pythagorio_theorima/Pythagorio_theorima_01.htm" TargetMode="External"/><Relationship Id="rId4" Type="http://schemas.openxmlformats.org/officeDocument/2006/relationships/hyperlink" Target="http://users.sch.gr/anitus/03_ekpaideytiko_yliko/pythagorio_theorima/pythagorio_theorema/pythagorio_theorema.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4872033" y="4186238"/>
            <a:ext cx="3771900" cy="1414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ctrTitle"/>
          </p:nvPr>
        </p:nvSpPr>
        <p:spPr>
          <a:xfrm>
            <a:off x="211858" y="147485"/>
            <a:ext cx="7324567" cy="1951414"/>
          </a:xfrm>
        </p:spPr>
        <p:txBody>
          <a:bodyPr/>
          <a:lstStyle/>
          <a:p>
            <a:r>
              <a:rPr lang="el-GR" sz="4400" dirty="0" smtClean="0"/>
              <a:t>ΜΙΑ ΟΠΤΙΚΗ ΑΠΟΔΕΙΞΗ ΤΟΥ ΠΥΘΑΓΟΡΕΙΟΥ ΘΕΩΡΗΜΑΤΟΣ</a:t>
            </a:r>
            <a:endParaRPr lang="en-US" sz="4400" dirty="0"/>
          </a:p>
        </p:txBody>
      </p:sp>
      <p:sp>
        <p:nvSpPr>
          <p:cNvPr id="8" name="TextBox 7"/>
          <p:cNvSpPr txBox="1"/>
          <p:nvPr/>
        </p:nvSpPr>
        <p:spPr>
          <a:xfrm>
            <a:off x="4900614" y="4659004"/>
            <a:ext cx="3816074" cy="584775"/>
          </a:xfrm>
          <a:prstGeom prst="rect">
            <a:avLst/>
          </a:prstGeom>
          <a:noFill/>
        </p:spPr>
        <p:txBody>
          <a:bodyPr wrap="square" rtlCol="0">
            <a:spAutoFit/>
          </a:bodyPr>
          <a:lstStyle/>
          <a:p>
            <a:r>
              <a:rPr lang="el-GR" sz="1600" dirty="0" smtClean="0">
                <a:solidFill>
                  <a:schemeClr val="bg2">
                    <a:lumMod val="10000"/>
                  </a:schemeClr>
                </a:solidFill>
              </a:rPr>
              <a:t>Νίκος </a:t>
            </a:r>
            <a:r>
              <a:rPr lang="el-GR" sz="1600" dirty="0" err="1" smtClean="0">
                <a:solidFill>
                  <a:schemeClr val="bg2">
                    <a:lumMod val="10000"/>
                  </a:schemeClr>
                </a:solidFill>
              </a:rPr>
              <a:t>Τερψιάδης</a:t>
            </a:r>
            <a:r>
              <a:rPr lang="el-GR" sz="1600" dirty="0" smtClean="0">
                <a:solidFill>
                  <a:schemeClr val="bg2">
                    <a:lumMod val="10000"/>
                  </a:schemeClr>
                </a:solidFill>
              </a:rPr>
              <a:t>, Μαθηματικός</a:t>
            </a:r>
          </a:p>
          <a:p>
            <a:endParaRPr lang="el-GR" sz="1600" dirty="0"/>
          </a:p>
        </p:txBody>
      </p:sp>
      <p:sp>
        <p:nvSpPr>
          <p:cNvPr id="18" name="Subtitle 2"/>
          <p:cNvSpPr txBox="1">
            <a:spLocks/>
          </p:cNvSpPr>
          <p:nvPr/>
        </p:nvSpPr>
        <p:spPr>
          <a:xfrm>
            <a:off x="5512716" y="6175927"/>
            <a:ext cx="3174088" cy="382042"/>
          </a:xfrm>
          <a:prstGeom prst="rect">
            <a:avLst/>
          </a:prstGeom>
        </p:spPr>
        <p:txBody>
          <a:bodyPr vert="horz" lIns="91440" tIns="9144" rIns="91440" bIns="45720" rtlCol="0">
            <a:normAutofit/>
          </a:bodyPr>
          <a:lstStyle/>
          <a:p>
            <a:pPr marL="0" marR="0" lvl="0" indent="0" algn="r" defTabSz="914400" rtl="0" eaLnBrk="1" fontAlgn="auto" latinLnBrk="0" hangingPunct="1">
              <a:lnSpc>
                <a:spcPct val="100000"/>
              </a:lnSpc>
              <a:spcBef>
                <a:spcPts val="800"/>
              </a:spcBef>
              <a:spcAft>
                <a:spcPts val="0"/>
              </a:spcAft>
              <a:buClrTx/>
              <a:buSzTx/>
              <a:buFont typeface="Arial" pitchFamily="34" charset="0"/>
              <a:buNone/>
              <a:tabLst/>
              <a:defRPr/>
            </a:pPr>
            <a:r>
              <a:rPr lang="el-GR" sz="1400" cap="all" spc="400" dirty="0" smtClean="0">
                <a:solidFill>
                  <a:schemeClr val="accent3">
                    <a:lumMod val="50000"/>
                  </a:schemeClr>
                </a:solidFill>
                <a:ea typeface="+mj-ea"/>
                <a:cs typeface="Tunga" pitchFamily="2"/>
              </a:rPr>
              <a:t>ΘΕΣΣΑΛΟΝΙΚΗ/ 2015</a:t>
            </a:r>
            <a:endParaRPr kumimoji="0" lang="en-US" sz="1400" b="0" i="0" u="none" strike="noStrike" kern="1200" cap="all" spc="400" normalizeH="0" baseline="0" noProof="0" dirty="0">
              <a:ln>
                <a:noFill/>
              </a:ln>
              <a:solidFill>
                <a:schemeClr val="accent3">
                  <a:lumMod val="50000"/>
                </a:schemeClr>
              </a:solidFill>
              <a:effectLst/>
              <a:uLnTx/>
              <a:uFillTx/>
              <a:ea typeface="+mj-ea"/>
              <a:cs typeface="Tunga" pitchFamily="2"/>
            </a:endParaRPr>
          </a:p>
        </p:txBody>
      </p:sp>
      <p:sp>
        <p:nvSpPr>
          <p:cNvPr id="20" name="Rectangle 19"/>
          <p:cNvSpPr/>
          <p:nvPr/>
        </p:nvSpPr>
        <p:spPr>
          <a:xfrm>
            <a:off x="4880785" y="4247657"/>
            <a:ext cx="2239074" cy="400110"/>
          </a:xfrm>
          <a:prstGeom prst="rect">
            <a:avLst/>
          </a:prstGeom>
        </p:spPr>
        <p:txBody>
          <a:bodyPr wrap="none">
            <a:spAutoFit/>
          </a:bodyPr>
          <a:lstStyle/>
          <a:p>
            <a:r>
              <a:rPr lang="el-GR" sz="2000" dirty="0" smtClean="0">
                <a:solidFill>
                  <a:schemeClr val="bg2">
                    <a:lumMod val="10000"/>
                  </a:schemeClr>
                </a:solidFill>
              </a:rPr>
              <a:t>Ομάδα ανάπτυξης</a:t>
            </a:r>
          </a:p>
        </p:txBody>
      </p:sp>
      <p:sp>
        <p:nvSpPr>
          <p:cNvPr id="21" name="Subtitle 20"/>
          <p:cNvSpPr>
            <a:spLocks noGrp="1"/>
          </p:cNvSpPr>
          <p:nvPr>
            <p:ph type="subTitle" idx="4294967295"/>
          </p:nvPr>
        </p:nvSpPr>
        <p:spPr>
          <a:xfrm>
            <a:off x="246922" y="2293414"/>
            <a:ext cx="8099909" cy="354949"/>
          </a:xfrm>
        </p:spPr>
        <p:txBody>
          <a:bodyPr>
            <a:noAutofit/>
          </a:bodyPr>
          <a:lstStyle/>
          <a:p>
            <a:r>
              <a:rPr lang="el-GR" sz="2400" b="0" dirty="0" smtClean="0">
                <a:solidFill>
                  <a:schemeClr val="accent2">
                    <a:lumMod val="75000"/>
                  </a:schemeClr>
                </a:solidFill>
                <a:effectLst>
                  <a:outerShdw blurRad="38100" dist="38100" dir="2700000" algn="tl">
                    <a:srgbClr val="000000">
                      <a:alpha val="43137"/>
                    </a:srgbClr>
                  </a:outerShdw>
                </a:effectLst>
              </a:rPr>
              <a:t>ΠΕΙΡΑΜΑΤΙΚΟ ΛΥΚΕΙΟ ΠΑΝΕΠΙΣΤΗΜΙΟΥ ΜΑΚΕΔΟΝΙΑΣ</a:t>
            </a:r>
          </a:p>
        </p:txBody>
      </p:sp>
      <p:pic>
        <p:nvPicPr>
          <p:cNvPr id="9" name="Εικόνα 8"/>
          <p:cNvPicPr/>
          <p:nvPr/>
        </p:nvPicPr>
        <p:blipFill>
          <a:blip r:embed="rId3">
            <a:extLst>
              <a:ext uri="{28A0092B-C50C-407E-A947-70E740481C1C}">
                <a14:useLocalDpi xmlns:a14="http://schemas.microsoft.com/office/drawing/2010/main" val="0"/>
              </a:ext>
            </a:extLst>
          </a:blip>
          <a:stretch>
            <a:fillRect/>
          </a:stretch>
        </p:blipFill>
        <p:spPr>
          <a:xfrm>
            <a:off x="3023203" y="4091353"/>
            <a:ext cx="1776075" cy="1849315"/>
          </a:xfrm>
          <a:prstGeom prst="rect">
            <a:avLst/>
          </a:prstGeom>
        </p:spPr>
      </p:pic>
    </p:spTree>
    <p:extLst>
      <p:ext uri="{BB962C8B-B14F-4D97-AF65-F5344CB8AC3E}">
        <p14:creationId xmlns:p14="http://schemas.microsoft.com/office/powerpoint/2010/main" val="3391112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 Single Corner Rectangle 9"/>
          <p:cNvSpPr/>
          <p:nvPr/>
        </p:nvSpPr>
        <p:spPr>
          <a:xfrm>
            <a:off x="2731824" y="2581735"/>
            <a:ext cx="5800299" cy="1692322"/>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9" name="Round Single Corner Rectangle 8"/>
          <p:cNvSpPr/>
          <p:nvPr/>
        </p:nvSpPr>
        <p:spPr>
          <a:xfrm>
            <a:off x="2743200" y="532263"/>
            <a:ext cx="5800299" cy="1692322"/>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20" name="Title 19"/>
          <p:cNvSpPr>
            <a:spLocks noGrp="1"/>
          </p:cNvSpPr>
          <p:nvPr>
            <p:ph type="title"/>
          </p:nvPr>
        </p:nvSpPr>
        <p:spPr>
          <a:xfrm>
            <a:off x="2947916" y="5172501"/>
            <a:ext cx="6196084" cy="873457"/>
          </a:xfrm>
        </p:spPr>
        <p:txBody>
          <a:bodyPr/>
          <a:lstStyle/>
          <a:p>
            <a:r>
              <a:rPr lang="el-GR" sz="2400" dirty="0" smtClean="0"/>
              <a:t>ΑΞΙΟΠΟΙΗΣΗ ΨΗΦΙΑΚΟΥ ΠΕΡΙΕΧΟΜΕΝΟΥ</a:t>
            </a:r>
            <a:endParaRPr lang="el-GR" sz="2400" dirty="0"/>
          </a:p>
        </p:txBody>
      </p:sp>
      <p:pic>
        <p:nvPicPr>
          <p:cNvPr id="26" name="Content Placeholder 25" descr="lo4.png"/>
          <p:cNvPicPr>
            <a:picLocks noGrp="1" noChangeAspect="1"/>
          </p:cNvPicPr>
          <p:nvPr>
            <p:ph sz="half" idx="2"/>
          </p:nvPr>
        </p:nvPicPr>
        <p:blipFill>
          <a:blip r:embed="rId2"/>
          <a:stretch>
            <a:fillRect/>
          </a:stretch>
        </p:blipFill>
        <p:spPr>
          <a:xfrm>
            <a:off x="673894" y="528638"/>
            <a:ext cx="1695450" cy="1695450"/>
          </a:xfrm>
          <a:prstGeom prst="rect">
            <a:avLst/>
          </a:prstGeom>
          <a:ln>
            <a:noFill/>
          </a:ln>
          <a:effectLst>
            <a:outerShdw blurRad="292100" dist="139700" dir="2700000" algn="tl" rotWithShape="0">
              <a:srgbClr val="333333">
                <a:alpha val="65000"/>
              </a:srgbClr>
            </a:outerShdw>
          </a:effectLst>
        </p:spPr>
      </p:pic>
      <p:sp>
        <p:nvSpPr>
          <p:cNvPr id="22" name="Content Placeholder 21"/>
          <p:cNvSpPr>
            <a:spLocks noGrp="1"/>
          </p:cNvSpPr>
          <p:nvPr>
            <p:ph sz="quarter" idx="4"/>
          </p:nvPr>
        </p:nvSpPr>
        <p:spPr>
          <a:xfrm>
            <a:off x="2852381" y="696040"/>
            <a:ext cx="5650174" cy="1378424"/>
          </a:xfrm>
        </p:spPr>
        <p:txBody>
          <a:bodyPr>
            <a:normAutofit/>
          </a:bodyPr>
          <a:lstStyle/>
          <a:p>
            <a:r>
              <a:rPr lang="el-GR" sz="2000" dirty="0" smtClean="0">
                <a:solidFill>
                  <a:schemeClr val="accent2">
                    <a:lumMod val="50000"/>
                  </a:schemeClr>
                </a:solidFill>
                <a:effectLst>
                  <a:outerShdw blurRad="38100" dist="38100" dir="2700000" algn="tl">
                    <a:srgbClr val="000000">
                      <a:alpha val="43137"/>
                    </a:srgbClr>
                  </a:outerShdw>
                </a:effectLst>
              </a:rPr>
              <a:t>Οπτική Απόδειξη Πυθαγόρειου Θεωρήματος</a:t>
            </a:r>
          </a:p>
          <a:p>
            <a:pPr lvl="2"/>
            <a:r>
              <a:rPr lang="en-US" dirty="0">
                <a:hlinkClick r:id="rId3"/>
              </a:rPr>
              <a:t>http://</a:t>
            </a:r>
            <a:r>
              <a:rPr lang="en-US" dirty="0" smtClean="0">
                <a:hlinkClick r:id="rId3"/>
              </a:rPr>
              <a:t>photodentro.edu.gr/ugc/r/8525/617</a:t>
            </a:r>
            <a:endParaRPr lang="en-US" dirty="0" smtClean="0"/>
          </a:p>
          <a:p>
            <a:pPr lvl="2"/>
            <a:r>
              <a:rPr lang="el-GR" b="0" dirty="0" smtClean="0"/>
              <a:t>Εκπαιδευτικό βίντεο</a:t>
            </a:r>
          </a:p>
          <a:p>
            <a:pPr lvl="2"/>
            <a:r>
              <a:rPr lang="el-GR" b="0" dirty="0" smtClean="0"/>
              <a:t>Προέλευση: </a:t>
            </a:r>
            <a:r>
              <a:rPr lang="en-US" dirty="0"/>
              <a:t>YouTube</a:t>
            </a:r>
            <a:r>
              <a:rPr lang="el-GR" b="0" dirty="0" smtClean="0"/>
              <a:t> </a:t>
            </a:r>
            <a:r>
              <a:rPr lang="en-US" b="0" dirty="0" smtClean="0"/>
              <a:t>/ </a:t>
            </a:r>
            <a:r>
              <a:rPr lang="el-GR" b="0" dirty="0" smtClean="0"/>
              <a:t>Κανάλι του διδάσκοντα</a:t>
            </a:r>
            <a:endParaRPr lang="el-GR" b="0"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10</a:t>
            </a:fld>
            <a:endParaRPr lang="en-US" dirty="0"/>
          </a:p>
        </p:txBody>
      </p:sp>
      <p:pic>
        <p:nvPicPr>
          <p:cNvPr id="27" name="Content Placeholder 26" descr="newton.JPG"/>
          <p:cNvPicPr>
            <a:picLocks noGrp="1" noChangeAspect="1"/>
          </p:cNvPicPr>
          <p:nvPr>
            <p:ph sz="half" idx="13"/>
          </p:nvPr>
        </p:nvPicPr>
        <p:blipFill>
          <a:blip r:embed="rId4"/>
          <a:srcRect l="5286" r="9251"/>
          <a:stretch>
            <a:fillRect/>
          </a:stretch>
        </p:blipFill>
        <p:spPr>
          <a:xfrm>
            <a:off x="677748" y="2606722"/>
            <a:ext cx="1712016" cy="1652961"/>
          </a:xfrm>
          <a:prstGeom prst="rect">
            <a:avLst/>
          </a:prstGeom>
          <a:ln>
            <a:noFill/>
          </a:ln>
          <a:effectLst>
            <a:outerShdw blurRad="292100" dist="139700" dir="2700000" algn="tl" rotWithShape="0">
              <a:srgbClr val="333333">
                <a:alpha val="65000"/>
              </a:srgbClr>
            </a:outerShdw>
          </a:effectLst>
        </p:spPr>
      </p:pic>
      <p:sp>
        <p:nvSpPr>
          <p:cNvPr id="24" name="Content Placeholder 23"/>
          <p:cNvSpPr>
            <a:spLocks noGrp="1"/>
          </p:cNvSpPr>
          <p:nvPr>
            <p:ph sz="quarter" idx="14"/>
          </p:nvPr>
        </p:nvSpPr>
        <p:spPr>
          <a:xfrm>
            <a:off x="2825088" y="2718179"/>
            <a:ext cx="5691116" cy="1403445"/>
          </a:xfrm>
        </p:spPr>
        <p:txBody>
          <a:bodyPr>
            <a:normAutofit fontScale="92500" lnSpcReduction="10000"/>
          </a:bodyPr>
          <a:lstStyle/>
          <a:p>
            <a:r>
              <a:rPr lang="el-GR" sz="2000" dirty="0" err="1" smtClean="0">
                <a:solidFill>
                  <a:schemeClr val="accent2">
                    <a:lumMod val="50000"/>
                  </a:schemeClr>
                </a:solidFill>
                <a:effectLst>
                  <a:outerShdw blurRad="38100" dist="38100" dir="2700000" algn="tl">
                    <a:srgbClr val="000000">
                      <a:alpha val="43137"/>
                    </a:srgbClr>
                  </a:outerShdw>
                </a:effectLst>
              </a:rPr>
              <a:t>Διαδραστικές</a:t>
            </a:r>
            <a:r>
              <a:rPr lang="el-GR" sz="2000" dirty="0" smtClean="0">
                <a:solidFill>
                  <a:schemeClr val="accent2">
                    <a:lumMod val="50000"/>
                  </a:schemeClr>
                </a:solidFill>
                <a:effectLst>
                  <a:outerShdw blurRad="38100" dist="38100" dir="2700000" algn="tl">
                    <a:srgbClr val="000000">
                      <a:alpha val="43137"/>
                    </a:srgbClr>
                  </a:outerShdw>
                </a:effectLst>
              </a:rPr>
              <a:t> δραστηριότητες</a:t>
            </a:r>
          </a:p>
          <a:p>
            <a:pPr lvl="2"/>
            <a:r>
              <a:rPr lang="es-AR" dirty="0">
                <a:hlinkClick r:id="rId5"/>
              </a:rPr>
              <a:t>http://</a:t>
            </a:r>
            <a:r>
              <a:rPr lang="es-AR" dirty="0" smtClean="0">
                <a:hlinkClick r:id="rId5"/>
              </a:rPr>
              <a:t>users.sch.gr/anitus/03_ekpaideytiko_yliko/pythagorio_theorima/Pythagorio_theorima_01.htm</a:t>
            </a:r>
            <a:endParaRPr lang="el-GR" dirty="0" smtClean="0"/>
          </a:p>
          <a:p>
            <a:pPr lvl="2"/>
            <a:r>
              <a:rPr lang="el-GR" b="0" dirty="0" err="1" smtClean="0"/>
              <a:t>Διαδραστικές</a:t>
            </a:r>
            <a:r>
              <a:rPr lang="el-GR" b="0" dirty="0" smtClean="0"/>
              <a:t> ιστοσελίδες</a:t>
            </a:r>
          </a:p>
          <a:p>
            <a:pPr lvl="2"/>
            <a:r>
              <a:rPr lang="el-GR" dirty="0" smtClean="0"/>
              <a:t>Προέλευση: Προσωπική ιστοσελίδα του διδάσκοντα</a:t>
            </a:r>
            <a:endParaRPr lang="el-GR"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solidFill>
                  <a:schemeClr val="accent3">
                    <a:lumMod val="50000"/>
                  </a:schemeClr>
                </a:solidFill>
                <a:effectLst>
                  <a:outerShdw blurRad="38100" dist="38100" dir="2700000" algn="tl">
                    <a:srgbClr val="000000">
                      <a:alpha val="43137"/>
                    </a:srgbClr>
                  </a:outerShdw>
                </a:effectLst>
              </a:rPr>
              <a:t>ΣΤΟΙΧΕΙΑ ΤΕΚΜΗΡΙΩΣΗΣ ΚΑΙ ΕΠΕΚΤΑΣΗΣ</a:t>
            </a:r>
            <a:endParaRPr lang="el-GR" dirty="0">
              <a:solidFill>
                <a:schemeClr val="accent3">
                  <a:lumMod val="50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2754ED01-E2A0-4C1E-8E21-014B99041579}"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cap="none" dirty="0" smtClean="0"/>
              <a:t/>
            </a:r>
            <a:br>
              <a:rPr lang="el-GR" cap="none" dirty="0" smtClean="0"/>
            </a:br>
            <a:r>
              <a:rPr lang="el-GR" cap="none" dirty="0" smtClean="0"/>
              <a:t>ΑΠΟΤΕΛΕΣΜΑΤΑ- ΑΝΤΙΚΤΥΠΟΣ</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12</a:t>
            </a:fld>
            <a:endParaRPr lang="en-US" dirty="0"/>
          </a:p>
        </p:txBody>
      </p:sp>
      <p:sp>
        <p:nvSpPr>
          <p:cNvPr id="5" name="Content Placeholder 4"/>
          <p:cNvSpPr>
            <a:spLocks noGrp="1"/>
          </p:cNvSpPr>
          <p:nvPr>
            <p:ph sz="half" idx="2"/>
          </p:nvPr>
        </p:nvSpPr>
        <p:spPr/>
        <p:txBody>
          <a:bodyPr>
            <a:normAutofit fontScale="92500" lnSpcReduction="20000"/>
          </a:bodyPr>
          <a:lstStyle/>
          <a:p>
            <a:pPr lvl="1">
              <a:buFont typeface="Arial" pitchFamily="34" charset="0"/>
              <a:buChar char="•"/>
            </a:pPr>
            <a:r>
              <a:rPr lang="el-GR" dirty="0"/>
              <a:t>Η προτεινόμενη ανοιχτή εκπαιδευτική πρακτική, επιχειρώντας μία προσέγγιση καθοδηγούμενης </a:t>
            </a:r>
            <a:r>
              <a:rPr lang="el-GR" dirty="0" err="1"/>
              <a:t>ανακαλυπτικής</a:t>
            </a:r>
            <a:r>
              <a:rPr lang="el-GR" dirty="0"/>
              <a:t> μάθησης, δίνει τη δυνατότητα στους μαθητές να κατασκευάσουν ενεργητικά τη γνώση και να μάθουν μέσα από την αλληλεπίδρασή τους με τους άλλους μαθητές στο πλαίσιο της εργασίας στις ομάδες. Αντικαθιστά την παραδοσιακή νομιναλιστική διατύπωση ενός θεωρήματος με μία διαδικασία εννοιολογικής ανάπτυξης της αποδεικτικής διαδικασίας, προτρέποντας στη διατύπωση μιας μαθηματικής επιχειρηματολογίας που βοηθά τους μαθητές να προσεγγίσουν τη δομή ενός </a:t>
            </a:r>
            <a:r>
              <a:rPr lang="el-GR" dirty="0" err="1"/>
              <a:t>υποθετικο</a:t>
            </a:r>
            <a:r>
              <a:rPr lang="el-GR" dirty="0"/>
              <a:t>-παραγωγικού συλλογισμού, παρακάμπτοντας τη δυσκολία προσέγγισης της αυστηρής συντακτικής μαθηματικής απόδειξης. </a:t>
            </a:r>
            <a:endParaRPr lang="el-GR" dirty="0" smtClean="0"/>
          </a:p>
          <a:p>
            <a:pPr lvl="1">
              <a:buFont typeface="Arial" pitchFamily="34" charset="0"/>
              <a:buChar char="•"/>
            </a:pPr>
            <a:r>
              <a:rPr lang="el-GR" dirty="0"/>
              <a:t>Η πρόσθετη μαθησιακή αξία από την αξιοποίηση του ψηφιακού εκπαιδευτικού περιεχομένου συνίσταται αφενός στη εύστοχη και αποτελεσματική παρουσίαση της οπτικής απόδειξης και αφετέρου στη δυνατότητα που δίνει στους μαθητές να </a:t>
            </a:r>
            <a:r>
              <a:rPr lang="el-GR" dirty="0" err="1"/>
              <a:t>αυτενεργήσουν</a:t>
            </a:r>
            <a:r>
              <a:rPr lang="el-GR" dirty="0"/>
              <a:t> </a:t>
            </a:r>
            <a:r>
              <a:rPr lang="el-GR" dirty="0" err="1"/>
              <a:t>αλληλεπιδρώντας</a:t>
            </a:r>
            <a:r>
              <a:rPr lang="el-GR" dirty="0"/>
              <a:t> με το </a:t>
            </a:r>
            <a:r>
              <a:rPr lang="el-GR" dirty="0" err="1"/>
              <a:t>διαδραστικό</a:t>
            </a:r>
            <a:r>
              <a:rPr lang="el-GR" dirty="0"/>
              <a:t> εκπαιδευτικό υλικό, να λάβουν ανατροφοδότηση και να </a:t>
            </a:r>
            <a:r>
              <a:rPr lang="el-GR" dirty="0" err="1"/>
              <a:t>αυτοαξιολογηθούν</a:t>
            </a:r>
            <a:r>
              <a:rPr lang="el-GR" dirty="0"/>
              <a:t>. </a:t>
            </a:r>
          </a:p>
          <a:p>
            <a:pPr lvl="1">
              <a:buFont typeface="Arial" pitchFamily="34" charset="0"/>
              <a:buChar char="•"/>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cap="none" dirty="0" smtClean="0"/>
              <a:t/>
            </a:r>
            <a:br>
              <a:rPr lang="el-GR" cap="none" dirty="0" smtClean="0"/>
            </a:br>
            <a:r>
              <a:rPr lang="el-GR" cap="none" dirty="0" smtClean="0"/>
              <a:t>ΑΠΟΤΕΛΕΣΜΑΤΑ- ΑΝΤΙΚΤΥΠΟΣ</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13</a:t>
            </a:fld>
            <a:endParaRPr lang="en-US" dirty="0"/>
          </a:p>
        </p:txBody>
      </p:sp>
      <p:sp>
        <p:nvSpPr>
          <p:cNvPr id="5" name="Content Placeholder 4"/>
          <p:cNvSpPr>
            <a:spLocks noGrp="1"/>
          </p:cNvSpPr>
          <p:nvPr>
            <p:ph sz="half" idx="2"/>
          </p:nvPr>
        </p:nvSpPr>
        <p:spPr/>
        <p:txBody>
          <a:bodyPr>
            <a:normAutofit fontScale="70000" lnSpcReduction="20000"/>
          </a:bodyPr>
          <a:lstStyle/>
          <a:p>
            <a:pPr lvl="1">
              <a:buFont typeface="Arial" pitchFamily="34" charset="0"/>
              <a:buChar char="•"/>
            </a:pPr>
            <a:r>
              <a:rPr lang="el-GR" dirty="0"/>
              <a:t>Το ψηφιακό περιεχόμενο αποτελείται από δύο ενότητες, ένα εκπαιδευτικό βίντεο και μία </a:t>
            </a:r>
            <a:r>
              <a:rPr lang="el-GR" dirty="0" err="1"/>
              <a:t>διαδραστική</a:t>
            </a:r>
            <a:r>
              <a:rPr lang="el-GR" dirty="0"/>
              <a:t> εκπαιδευτική δραστηριότητα σε μορφή </a:t>
            </a:r>
            <a:r>
              <a:rPr lang="el-GR" dirty="0" err="1"/>
              <a:t>διαδραστικών</a:t>
            </a:r>
            <a:r>
              <a:rPr lang="el-GR" dirty="0"/>
              <a:t> ιστοσελίδων. Αυτό, δίνει καταρχήν τη δυνατότητα αποσπασματικής χρησιμοποίησής του στο πλαίσιο άλλων εκπαιδευτικών δραστηριοτήτων. Επιπλέον, η πρώτη ενότητα θα μπορούσε να εμπλουτιστεί με ιστορικά στοιχεία και στοιχεία της ιστορίας των μαθηματικών στο πλαίσιο μιας ευρύτερης εκπαιδευτικής δραστηριότητας. Η δεύτερη ενότητα, θα μπορούσε επίσης να εμπλουτιστεί, είτε σε έκταση είτε σε βάθος περιεχομένου, εάν θέλουμε να επεκτείνουμε το υλικό ώστε να καλύπτει και τις εφαρμογές του Πυθαγόρειου Θεωρήματος ή εάν θέλουμε να δημιουργήσουμε μεγαλύτερης έκτασης υλικό προκειμένου να αξιοποιηθεί εκτός τάξης και εκτός σχολικού ωραρίου ή για σκοπούς εξ αποστάσεως εκπαίδευσης. </a:t>
            </a:r>
            <a:endParaRPr lang="el-GR" dirty="0" smtClean="0"/>
          </a:p>
          <a:p>
            <a:pPr lvl="1">
              <a:buFont typeface="Arial" pitchFamily="34" charset="0"/>
              <a:buChar char="•"/>
            </a:pPr>
            <a:r>
              <a:rPr lang="el-GR" dirty="0"/>
              <a:t>Ενώ το Πυθαγόρειο Θεώρημα θεωρείται ένα εύκολο θεώρημα σε ότι αφορά τις δυσκολίες στην κατανόηση και την εφαρμογή του και οι μαθητές δείχνουν ότι το κατανοούν και το χειρίζονται σε μεγάλο βαθμό, εντούτοις, πολύ συχνά παρατηρείται ότι σε βάθος χρόνου τα μαθησιακά αποτελέσματα εξανεμίζονται. Η προσέγγιση που επιχειρήθηκε στο πλαίσιο αυτής της ανοιχτής εκπαιδευτικής πρακτικής φάνηκε ότι δημιούργησε πιο σταθερή και ποιοτική γνώση με διάρκεια σε βάθος χρόνου. Η εκτίμηση αυτή βασίζεται στην αξιολόγηση του επαναληπτικού διαγωνίσματος και στο γεγονός ότι όλοι ανεξαιρέτως οι μαθητές που συμμετείχαν σε αυτή την εκπαιδευτική δραστηριότητα επέλεξαν στις  τελικές εξετάσεις το θέμα με το Πυθαγόρειο Θεώρημα. Ο βαθμός καινοτομίας που επέφερε η πραγματοποίηση αυτής της εκπαιδευτικής πρακτικής θεωρείται υψηλός, αφενός λόγω της επιτυχούς εφαρμογής της </a:t>
            </a:r>
            <a:r>
              <a:rPr lang="el-GR" dirty="0" err="1"/>
              <a:t>ομαδοσυνεργατικής</a:t>
            </a:r>
            <a:r>
              <a:rPr lang="el-GR" dirty="0"/>
              <a:t> προσέγγισης (η οποία παρουσιάζει αρκετές δυσκολίες στη διδασκαλία του μαθήματος των Μαθηματικών) και αφετέρου λόγω του υψηλού βαθμού αυτενέργειας των μαθητών που πέτυχε μέσω της </a:t>
            </a:r>
            <a:r>
              <a:rPr lang="el-GR" dirty="0" err="1"/>
              <a:t>ανακαλυπτικής</a:t>
            </a:r>
            <a:r>
              <a:rPr lang="el-GR" dirty="0"/>
              <a:t> προσέγγισης και της αξιοποίησης του ειδικά σχεδιασμένου ψηφιακού εκπαιδευτικού υλικού. </a:t>
            </a:r>
          </a:p>
        </p:txBody>
      </p:sp>
    </p:spTree>
    <p:extLst>
      <p:ext uri="{BB962C8B-B14F-4D97-AF65-F5344CB8AC3E}">
        <p14:creationId xmlns:p14="http://schemas.microsoft.com/office/powerpoint/2010/main" val="2139979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128962" y="5058697"/>
            <a:ext cx="6015037" cy="1095919"/>
          </a:xfrm>
        </p:spPr>
        <p:txBody>
          <a:bodyPr/>
          <a:lstStyle/>
          <a:p>
            <a:r>
              <a:rPr lang="el-GR" sz="2400" cap="none" dirty="0" smtClean="0"/>
              <a:t/>
            </a:r>
            <a:br>
              <a:rPr lang="el-GR" sz="2400" cap="none" dirty="0" smtClean="0"/>
            </a:br>
            <a:r>
              <a:rPr lang="el-GR" sz="2400" cap="none" dirty="0" smtClean="0"/>
              <a:t/>
            </a:r>
            <a:br>
              <a:rPr lang="el-GR" sz="2400" cap="none" dirty="0" smtClean="0"/>
            </a:br>
            <a:r>
              <a:rPr lang="el-GR" sz="2400" cap="none" dirty="0" smtClean="0"/>
              <a:t/>
            </a:r>
            <a:br>
              <a:rPr lang="el-GR" sz="2400" cap="none" dirty="0" smtClean="0"/>
            </a:br>
            <a:r>
              <a:rPr lang="el-GR" sz="2400" cap="none" dirty="0" smtClean="0"/>
              <a:t>ΣΧΕΣΗ ΜΕ ΑΛΛΕΣ ΑΝΟΙΧΤΕΣ ΕΚΠΑΙΔΕΥΤΙΚΕΣ ΠΡΑΚΤΙΚΕΣ / ΑΞΙΟΠΟΙΗΣΗ, ΓΕΝΙΚΕΥΣΗ, ΕΠΕΚΤΑΣΙΜΟΤΗΤΑ</a:t>
            </a:r>
            <a:br>
              <a:rPr lang="el-GR" sz="2400" cap="none" dirty="0" smtClean="0"/>
            </a:br>
            <a:r>
              <a:rPr lang="el-GR" sz="2400" cap="none" dirty="0" smtClean="0"/>
              <a:t/>
            </a:r>
            <a:br>
              <a:rPr lang="el-GR" sz="2400" cap="none" dirty="0" smtClean="0"/>
            </a:br>
            <a:r>
              <a:rPr lang="el-GR" sz="2400" cap="none" dirty="0" smtClean="0"/>
              <a:t> </a:t>
            </a:r>
            <a:br>
              <a:rPr lang="el-GR" sz="2400" cap="none" dirty="0" smtClean="0"/>
            </a:br>
            <a:endParaRPr lang="el-GR" sz="2400" cap="none" dirty="0"/>
          </a:p>
        </p:txBody>
      </p:sp>
      <p:sp>
        <p:nvSpPr>
          <p:cNvPr id="6" name="Content Placeholder 5"/>
          <p:cNvSpPr>
            <a:spLocks noGrp="1"/>
          </p:cNvSpPr>
          <p:nvPr>
            <p:ph sz="half" idx="2"/>
          </p:nvPr>
        </p:nvSpPr>
        <p:spPr/>
        <p:txBody>
          <a:bodyPr>
            <a:normAutofit fontScale="70000" lnSpcReduction="20000"/>
          </a:bodyPr>
          <a:lstStyle/>
          <a:p>
            <a:r>
              <a:rPr lang="el-GR" b="1" dirty="0" smtClean="0"/>
              <a:t>Σχέση με άλλες ανοιχτές εκπαιδευτικές πρακτικές</a:t>
            </a:r>
          </a:p>
          <a:p>
            <a:pPr lvl="1">
              <a:buFont typeface="Arial" pitchFamily="34" charset="0"/>
              <a:buChar char="•"/>
            </a:pPr>
            <a:r>
              <a:rPr lang="el-GR" dirty="0"/>
              <a:t>Ο σχεδιασμός της εν λόγω ανοιχτής εκπαιδευτικής πρακτικής δεν βασίστηκε σε άλλες εκπαιδευτικές πρακτικές αξιοποίησης ψηφιακού περιεχομένου, αξιοποίησε όμως σύγχρονες εκπαιδευτικές ιδέες και μεθόδους που είναι ευρέως διαδεδομένες στο χώρο της εκπαιδευτικής πρακτικής. Ωστόσο, η πρωτοτυπία της έγκειται στον επιτυχή συνδυασμό μιας </a:t>
            </a:r>
            <a:r>
              <a:rPr lang="el-GR" dirty="0" err="1"/>
              <a:t>ομαδοσυνεργατικής</a:t>
            </a:r>
            <a:r>
              <a:rPr lang="el-GR" dirty="0"/>
              <a:t> </a:t>
            </a:r>
            <a:r>
              <a:rPr lang="el-GR" dirty="0" err="1"/>
              <a:t>ανακαλυπτικής</a:t>
            </a:r>
            <a:r>
              <a:rPr lang="el-GR" dirty="0"/>
              <a:t> διδακτικής προσέγγισης με μια προσέγγιση βασισμένη σε ένα </a:t>
            </a:r>
            <a:r>
              <a:rPr lang="el-GR" dirty="0" err="1"/>
              <a:t>διαδραστικό</a:t>
            </a:r>
            <a:r>
              <a:rPr lang="el-GR" dirty="0"/>
              <a:t> ψηφιακό εκπαιδευτικό υλικό, που έχουν ως κοινό παρονομαστή την ενίσχυση της ενεργητικής κατασκευής της γνώσης από τον μαθητή. </a:t>
            </a:r>
            <a:endParaRPr lang="el-GR" dirty="0" smtClean="0"/>
          </a:p>
        </p:txBody>
      </p:sp>
      <p:sp>
        <p:nvSpPr>
          <p:cNvPr id="7" name="Content Placeholder 6"/>
          <p:cNvSpPr>
            <a:spLocks noGrp="1"/>
          </p:cNvSpPr>
          <p:nvPr>
            <p:ph sz="quarter" idx="4"/>
          </p:nvPr>
        </p:nvSpPr>
        <p:spPr>
          <a:xfrm>
            <a:off x="4694830" y="573206"/>
            <a:ext cx="3985145" cy="4055944"/>
          </a:xfrm>
        </p:spPr>
        <p:txBody>
          <a:bodyPr>
            <a:normAutofit/>
          </a:bodyPr>
          <a:lstStyle/>
          <a:p>
            <a:pPr marL="0" lvl="1" indent="0">
              <a:buNone/>
            </a:pPr>
            <a:endParaRPr lang="el-GR" dirty="0" smtClean="0"/>
          </a:p>
          <a:p>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14</a:t>
            </a:fld>
            <a:endParaRPr lang="en-US" dirty="0"/>
          </a:p>
        </p:txBody>
      </p:sp>
      <p:sp>
        <p:nvSpPr>
          <p:cNvPr id="8" name="Content Placeholder 5"/>
          <p:cNvSpPr txBox="1">
            <a:spLocks/>
          </p:cNvSpPr>
          <p:nvPr/>
        </p:nvSpPr>
        <p:spPr>
          <a:xfrm>
            <a:off x="4790365" y="573134"/>
            <a:ext cx="3782775" cy="4055730"/>
          </a:xfrm>
          <a:prstGeom prst="rect">
            <a:avLst/>
          </a:prstGeom>
        </p:spPr>
        <p:txBody>
          <a:bodyPr vert="horz" lIns="91440" tIns="45720" rIns="91440" bIns="45720" rtlCol="0">
            <a:normAutofit fontScale="77500" lnSpcReduction="20000"/>
          </a:bodyPr>
          <a:lstStyle/>
          <a:p>
            <a:r>
              <a:rPr lang="el-GR" sz="2000" b="1" dirty="0" smtClean="0"/>
              <a:t>Αξιοποίηση, Γενίκευση, Επεκτασιμότητα</a:t>
            </a:r>
          </a:p>
          <a:p>
            <a:pPr marL="173736" lvl="1" indent="-173736">
              <a:spcBef>
                <a:spcPts val="300"/>
              </a:spcBef>
              <a:buClr>
                <a:schemeClr val="accent2"/>
              </a:buClr>
              <a:buFont typeface="Arial" pitchFamily="34" charset="0"/>
              <a:buChar char="•"/>
            </a:pPr>
            <a:r>
              <a:rPr lang="el-GR" sz="1700" dirty="0"/>
              <a:t>Η ανοιχτή εκπαιδευτική πρακτική που αναπτύχθηκε παραπάνω μπορεί να αξιοποιηθεί όπως προτείνεται ως μια δραστηριότητα εισαγωγής του Πυθαγόρειου Θεωρήματος. Μπορεί επίσης να αξιοποιηθεί αποσπασματικά. Καθεμία από τις δύο ενότητες που την αποτελούν είναι δυνατόν να ενταχθεί σε μία άλλη εκπαιδευτική δραστηριότητα. Επίσης, το ψηφιακό υλικό που σχεδιάστηκε και αναπτύχθηκε για να υποστηρίξει αυτή την εκπαιδευτική πρακτική, είναι δυνατόν να χρησιμοποιηθεί ανεξάρτητα στο πλαίσιο άλλων εκπαιδευτικών σχεδιασμών. Η πρώτη εκπαιδευτική δραστηριότητα είναι δυνατόν να επεκταθεί εισάγοντας και αξιοποιώντας θέματα ιστορίας των μαθηματικών, ενώ το ψηφιακό εκπαιδευτικό υλικό είναι δυνατόν να επεκταθεί σε έκταση ώστε να καλύψει και εφαρμογές του Πυθαγόρειου Θεωρήματος και σε βάθος ώστε να αναβαθμιστεί σε εργαλείο αξιολόγησης ή/και </a:t>
            </a:r>
            <a:r>
              <a:rPr lang="el-GR" sz="1700" dirty="0" err="1"/>
              <a:t>αυτοαξιολόγησης</a:t>
            </a:r>
            <a:r>
              <a:rPr lang="el-GR" sz="1700" dirty="0"/>
              <a:t> ή σε εργαλείο εξ αποστάσεως εκπαίδευσης. </a:t>
            </a:r>
            <a:endParaRPr kumimoji="0" lang="el-GR"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z="2400" cap="none" dirty="0" smtClean="0"/>
              <a:t/>
            </a:r>
            <a:br>
              <a:rPr lang="el-GR" sz="2400" cap="none" dirty="0" smtClean="0"/>
            </a:br>
            <a:r>
              <a:rPr lang="el-GR" sz="2400" cap="none" dirty="0" smtClean="0"/>
              <a:t>ΠΡΟΣΘΕΤΟ ΥΛΙΚΟ ΠΟΥ ΑΞΙΟΠΟΙΗΘΗΚΕ</a:t>
            </a:r>
            <a:br>
              <a:rPr lang="el-GR" sz="2400" cap="none" dirty="0" smtClean="0"/>
            </a:br>
            <a:endParaRPr lang="el-GR" sz="2400" cap="none"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15</a:t>
            </a:fld>
            <a:endParaRPr lang="en-US" dirty="0"/>
          </a:p>
        </p:txBody>
      </p:sp>
      <p:sp>
        <p:nvSpPr>
          <p:cNvPr id="7" name="Content Placeholder 6"/>
          <p:cNvSpPr>
            <a:spLocks noGrp="1"/>
          </p:cNvSpPr>
          <p:nvPr>
            <p:ph sz="half" idx="2"/>
          </p:nvPr>
        </p:nvSpPr>
        <p:spPr/>
        <p:txBody>
          <a:bodyPr>
            <a:normAutofit fontScale="92500" lnSpcReduction="10000"/>
          </a:bodyPr>
          <a:lstStyle/>
          <a:p>
            <a:pPr marL="0" lvl="1" indent="0">
              <a:buNone/>
            </a:pPr>
            <a:r>
              <a:rPr lang="el-GR" b="1" dirty="0" smtClean="0"/>
              <a:t>Πρόσθετο υλικό που αξιοποιήθηκε</a:t>
            </a:r>
          </a:p>
          <a:p>
            <a:pPr lvl="1"/>
            <a:r>
              <a:rPr lang="el-GR" dirty="0" smtClean="0"/>
              <a:t>Αναφορά σε άλλο υλικό που αξιοποιήθηκε. </a:t>
            </a:r>
          </a:p>
          <a:p>
            <a:pPr lvl="2">
              <a:buFont typeface="Arial" pitchFamily="34" charset="0"/>
              <a:buChar char="•"/>
            </a:pPr>
            <a:r>
              <a:rPr lang="el-GR" dirty="0" smtClean="0"/>
              <a:t>Βιβλία</a:t>
            </a:r>
          </a:p>
          <a:p>
            <a:pPr lvl="3">
              <a:buFont typeface="Arial" pitchFamily="34" charset="0"/>
              <a:buChar char="•"/>
            </a:pPr>
            <a:r>
              <a:rPr lang="el-GR" dirty="0"/>
              <a:t>Αποδείξεις χωρίς λόγια, </a:t>
            </a:r>
            <a:r>
              <a:rPr lang="el-GR" dirty="0" err="1"/>
              <a:t>Roger</a:t>
            </a:r>
            <a:r>
              <a:rPr lang="el-GR" dirty="0"/>
              <a:t> B. </a:t>
            </a:r>
            <a:r>
              <a:rPr lang="el-GR" dirty="0" err="1"/>
              <a:t>Nelsen</a:t>
            </a:r>
            <a:r>
              <a:rPr lang="el-GR" dirty="0"/>
              <a:t>, Εκδόσεις </a:t>
            </a:r>
            <a:r>
              <a:rPr lang="el-GR" dirty="0" err="1"/>
              <a:t>Σαββάλας</a:t>
            </a:r>
            <a:r>
              <a:rPr lang="el-GR" dirty="0"/>
              <a:t>, </a:t>
            </a:r>
            <a:r>
              <a:rPr lang="el-GR" dirty="0" smtClean="0"/>
              <a:t>1996</a:t>
            </a:r>
          </a:p>
          <a:p>
            <a:pPr lvl="3">
              <a:buFont typeface="Arial" pitchFamily="34" charset="0"/>
              <a:buChar char="•"/>
            </a:pPr>
            <a:r>
              <a:rPr lang="el-GR" dirty="0" smtClean="0"/>
              <a:t>Εκπαιδευτικό βίντεο για το Πυθαγόρειο Θεώρημα</a:t>
            </a:r>
            <a:endParaRPr lang="el-GR" dirty="0" smtClean="0"/>
          </a:p>
          <a:p>
            <a:pPr lvl="2">
              <a:buFont typeface="Arial" pitchFamily="34" charset="0"/>
              <a:buChar char="•"/>
            </a:pPr>
            <a:r>
              <a:rPr lang="el-GR" dirty="0" smtClean="0"/>
              <a:t>Λογισμικό</a:t>
            </a:r>
          </a:p>
          <a:p>
            <a:pPr lvl="3">
              <a:buFont typeface="Arial" pitchFamily="34" charset="0"/>
              <a:buChar char="•"/>
            </a:pPr>
            <a:r>
              <a:rPr lang="el-GR" dirty="0" err="1"/>
              <a:t>Hot</a:t>
            </a:r>
            <a:r>
              <a:rPr lang="el-GR" dirty="0"/>
              <a:t> </a:t>
            </a:r>
            <a:r>
              <a:rPr lang="el-GR" dirty="0" err="1"/>
              <a:t>Potatoes</a:t>
            </a:r>
            <a:r>
              <a:rPr lang="el-GR" dirty="0"/>
              <a:t> (λογισμικό κατασκευής </a:t>
            </a:r>
            <a:r>
              <a:rPr lang="el-GR" dirty="0" err="1"/>
              <a:t>διαδραστικών</a:t>
            </a:r>
            <a:r>
              <a:rPr lang="el-GR" dirty="0"/>
              <a:t> ιστοσελίδων)</a:t>
            </a:r>
          </a:p>
          <a:p>
            <a:pPr marL="466344" lvl="3" indent="0">
              <a:buNone/>
            </a:pPr>
            <a:r>
              <a:rPr lang="el-GR" smtClean="0">
                <a:hlinkClick r:id="rId2"/>
              </a:rPr>
              <a:t>http</a:t>
            </a:r>
            <a:r>
              <a:rPr lang="el-GR" dirty="0">
                <a:hlinkClick r:id="rId2"/>
              </a:rPr>
              <a:t>://hotpot.uvic.ca</a:t>
            </a:r>
            <a:r>
              <a:rPr lang="el-GR" dirty="0" smtClean="0">
                <a:hlinkClick r:id="rId2"/>
              </a:rPr>
              <a:t>/</a:t>
            </a:r>
            <a:r>
              <a:rPr lang="el-GR" dirty="0" smtClean="0"/>
              <a:t>   </a:t>
            </a:r>
            <a:endParaRPr lang="el-GR" dirty="0"/>
          </a:p>
          <a:p>
            <a:pPr lvl="3">
              <a:buFont typeface="Arial" pitchFamily="34" charset="0"/>
              <a:buChar char="•"/>
            </a:pPr>
            <a:r>
              <a:rPr lang="el-GR" dirty="0" err="1"/>
              <a:t>Geogebra</a:t>
            </a:r>
            <a:r>
              <a:rPr lang="el-GR" dirty="0"/>
              <a:t> (η ελληνική ιστοσελίδα του ελεύθερου λογισμικού για τα μαθηματικά)</a:t>
            </a:r>
          </a:p>
          <a:p>
            <a:pPr marL="466344" lvl="3" indent="0">
              <a:buNone/>
            </a:pPr>
            <a:r>
              <a:rPr lang="el-GR" dirty="0" smtClean="0">
                <a:hlinkClick r:id="rId3"/>
              </a:rPr>
              <a:t>http</a:t>
            </a:r>
            <a:r>
              <a:rPr lang="el-GR" dirty="0">
                <a:hlinkClick r:id="rId3"/>
              </a:rPr>
              <a:t>://www.geogebra.org/cms</a:t>
            </a:r>
            <a:r>
              <a:rPr lang="el-GR" dirty="0" smtClean="0">
                <a:hlinkClick r:id="rId3"/>
              </a:rPr>
              <a:t>/</a:t>
            </a:r>
            <a:r>
              <a:rPr lang="el-GR" dirty="0" smtClean="0"/>
              <a:t> </a:t>
            </a:r>
            <a:endParaRPr lang="el-GR" dirty="0"/>
          </a:p>
          <a:p>
            <a:pPr lvl="3">
              <a:buFont typeface="Arial" pitchFamily="34" charset="0"/>
              <a:buChar char="•"/>
            </a:pPr>
            <a:r>
              <a:rPr lang="el-GR" dirty="0" smtClean="0"/>
              <a:t>Εκπαιδευτικό </a:t>
            </a:r>
            <a:r>
              <a:rPr lang="el-GR" dirty="0"/>
              <a:t>βίντεο για το Πυθαγόρειο </a:t>
            </a:r>
            <a:r>
              <a:rPr lang="el-GR" dirty="0" smtClean="0"/>
              <a:t>Θεώρημα</a:t>
            </a:r>
          </a:p>
          <a:p>
            <a:pPr marL="466344" lvl="3" indent="0">
              <a:buNone/>
            </a:pPr>
            <a:r>
              <a:rPr lang="el-GR" dirty="0" smtClean="0">
                <a:hlinkClick r:id="rId4"/>
              </a:rPr>
              <a:t>http</a:t>
            </a:r>
            <a:r>
              <a:rPr lang="el-GR" dirty="0">
                <a:hlinkClick r:id="rId4"/>
              </a:rPr>
              <a:t>://</a:t>
            </a:r>
            <a:r>
              <a:rPr lang="el-GR" dirty="0" smtClean="0">
                <a:hlinkClick r:id="rId4"/>
              </a:rPr>
              <a:t>users.sch.gr/anitus/03_ekpaideytiko_yliko/pythagorio_theorima/pythagorio_theorema/pythagorio_theorema.html</a:t>
            </a:r>
            <a:r>
              <a:rPr lang="el-GR" dirty="0" smtClean="0"/>
              <a:t> </a:t>
            </a:r>
            <a:endParaRPr lang="el-GR" dirty="0"/>
          </a:p>
          <a:p>
            <a:pPr lvl="3">
              <a:buFont typeface="Arial" pitchFamily="34" charset="0"/>
              <a:buChar char="•"/>
            </a:pPr>
            <a:r>
              <a:rPr lang="el-GR" dirty="0" err="1" smtClean="0"/>
              <a:t>Διαδραστικό</a:t>
            </a:r>
            <a:r>
              <a:rPr lang="el-GR" dirty="0" smtClean="0"/>
              <a:t> </a:t>
            </a:r>
            <a:r>
              <a:rPr lang="el-GR" dirty="0" smtClean="0"/>
              <a:t>ψηφιακό εκπαιδευτικό υλικό για το Πυθαγόρειο Θεώρημα</a:t>
            </a:r>
            <a:endParaRPr lang="el-GR" dirty="0"/>
          </a:p>
          <a:p>
            <a:pPr marL="466344" lvl="3" indent="0">
              <a:buNone/>
            </a:pPr>
            <a:r>
              <a:rPr lang="en-US" dirty="0" smtClean="0">
                <a:hlinkClick r:id="rId5"/>
              </a:rPr>
              <a:t>http</a:t>
            </a:r>
            <a:r>
              <a:rPr lang="en-US" dirty="0">
                <a:hlinkClick r:id="rId5"/>
              </a:rPr>
              <a:t>://</a:t>
            </a:r>
            <a:r>
              <a:rPr lang="en-US" dirty="0" smtClean="0">
                <a:hlinkClick r:id="rId5"/>
              </a:rPr>
              <a:t>users.sch.gr/anitus/03_ekpaideytiko_yliko/pythagorio_theorima/Pythagorio_theorima_01.htm</a:t>
            </a:r>
            <a:r>
              <a:rPr lang="el-GR" dirty="0" smtClean="0"/>
              <a:t> </a:t>
            </a:r>
            <a:endParaRPr lang="en-US" dirty="0"/>
          </a:p>
          <a:p>
            <a:pPr marL="466344" lvl="3" indent="0">
              <a:buNone/>
            </a:pPr>
            <a:endParaRPr lang="el-GR" dirty="0"/>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ΣΥΝΤΟΜΗ ΠΕΡΙΓΡΑΦΗ</a:t>
            </a:r>
            <a:endParaRPr lang="el-GR"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2</a:t>
            </a:fld>
            <a:endParaRPr lang="en-US" dirty="0"/>
          </a:p>
        </p:txBody>
      </p:sp>
      <p:sp>
        <p:nvSpPr>
          <p:cNvPr id="12" name="Content Placeholder 11"/>
          <p:cNvSpPr>
            <a:spLocks noGrp="1"/>
          </p:cNvSpPr>
          <p:nvPr>
            <p:ph sz="half" idx="2"/>
          </p:nvPr>
        </p:nvSpPr>
        <p:spPr/>
        <p:txBody>
          <a:bodyPr>
            <a:normAutofit lnSpcReduction="10000"/>
          </a:bodyPr>
          <a:lstStyle/>
          <a:p>
            <a:pPr lvl="3"/>
            <a:r>
              <a:rPr lang="el-GR" dirty="0" smtClean="0"/>
              <a:t>Σε </a:t>
            </a:r>
            <a:r>
              <a:rPr lang="el-GR" dirty="0"/>
              <a:t>αυτή την ανοιχτή εκπαιδευτική πρακτική επιχειρείται να έρθουν οι μαθητές σε επαφή με τη διαδικασία της απόδειξης ενός θεωρήματος και να επιτύχουν μία εννοιολογική κατανόηση του τρόπου διατύπωσης ενός </a:t>
            </a:r>
            <a:r>
              <a:rPr lang="el-GR" dirty="0" err="1"/>
              <a:t>υποθετικο</a:t>
            </a:r>
            <a:r>
              <a:rPr lang="el-GR" dirty="0"/>
              <a:t>-παραγωγικού συλλογισμού με τη μορφή επιχειρηματολογίας. </a:t>
            </a:r>
            <a:endParaRPr lang="el-GR" dirty="0" smtClean="0"/>
          </a:p>
          <a:p>
            <a:pPr lvl="3"/>
            <a:r>
              <a:rPr lang="el-GR" b="1" dirty="0" smtClean="0"/>
              <a:t>Δραστηριότητα 1</a:t>
            </a:r>
          </a:p>
          <a:p>
            <a:pPr marL="466344" lvl="3" indent="0">
              <a:buNone/>
            </a:pPr>
            <a:r>
              <a:rPr lang="el-GR" dirty="0" smtClean="0"/>
              <a:t>Με </a:t>
            </a:r>
            <a:r>
              <a:rPr lang="el-GR" dirty="0"/>
              <a:t>τη βοήθεια ενός εκπαιδευτικού βίντεο που εισάγει μία οπτική απόδειξη του Πυθαγόρειου Θεωρήματος, δίνεται το έναυσμα στους μαθητές να εργαστούν σε ομάδες πάνω στη διατύπωση μιας μαθηματικής επιχειρηματολογίας που τους οδηγεί στη διατύπωση της αλγεβρικής σχέσης που συνδέει τις πλευρές ενός ορθογωνίου τριγώνου. </a:t>
            </a:r>
            <a:endParaRPr lang="el-GR" dirty="0" smtClean="0"/>
          </a:p>
          <a:p>
            <a:pPr lvl="3"/>
            <a:r>
              <a:rPr lang="el-GR" b="1" dirty="0" smtClean="0"/>
              <a:t>Δραστηριότητα 2</a:t>
            </a:r>
          </a:p>
          <a:p>
            <a:pPr marL="466344" lvl="3" indent="0">
              <a:buNone/>
            </a:pPr>
            <a:r>
              <a:rPr lang="el-GR" dirty="0" smtClean="0"/>
              <a:t>Οι </a:t>
            </a:r>
            <a:r>
              <a:rPr lang="el-GR" dirty="0"/>
              <a:t>μαθητές </a:t>
            </a:r>
            <a:r>
              <a:rPr lang="el-GR" dirty="0" err="1"/>
              <a:t>αλληλεπιδρούν</a:t>
            </a:r>
            <a:r>
              <a:rPr lang="el-GR" dirty="0"/>
              <a:t> με κατάλληλα σχεδιασμένο </a:t>
            </a:r>
            <a:r>
              <a:rPr lang="el-GR" dirty="0" err="1"/>
              <a:t>διαδραστικό</a:t>
            </a:r>
            <a:r>
              <a:rPr lang="el-GR" dirty="0"/>
              <a:t> εκπαιδευτικό υλικό, που τους βοηθά να εμβαθύνουν στην κατανόηση του Πυθαγόρειου Θεωρήματος και του αντιστρόφου του. Το εκπαιδευτικό υλικό προσφέρει κατάλληλη ανατροφοδότηση, δίνει τη δυνατότητα τους μαθητές να </a:t>
            </a:r>
            <a:r>
              <a:rPr lang="el-GR" dirty="0" err="1"/>
              <a:t>αυτοαξιολογηθούν</a:t>
            </a:r>
            <a:r>
              <a:rPr lang="el-GR" dirty="0"/>
              <a:t> και το επαναχρησιμοποιήσουν στην τάξη ή στο σπίτι. </a:t>
            </a:r>
            <a:endParaRPr lang="el-GR" dirty="0" smtClean="0"/>
          </a:p>
          <a:p>
            <a:pPr lvl="2"/>
            <a:endParaRPr lang="el-GR" dirty="0" smtClean="0"/>
          </a:p>
          <a:p>
            <a:pPr lvl="2"/>
            <a:endParaRPr lang="el-GR" dirty="0" smtClean="0"/>
          </a:p>
          <a:p>
            <a:pPr lvl="3">
              <a:buNone/>
            </a:pPr>
            <a:endParaRPr lang="el-GR" dirty="0"/>
          </a:p>
        </p:txBody>
      </p:sp>
    </p:spTree>
    <p:extLst>
      <p:ext uri="{BB962C8B-B14F-4D97-AF65-F5344CB8AC3E}">
        <p14:creationId xmlns:p14="http://schemas.microsoft.com/office/powerpoint/2010/main" val="2233531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ΣΧΕΔΙΑΣΜΟΣ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ΣΧΕΔΙΑΣΜΟΣ &amp; ΔΙΔΑΚΤΙΚΟΙ ΣΤΟΧΟΙ</a:t>
            </a:r>
            <a:endParaRPr lang="el-GR" dirty="0"/>
          </a:p>
        </p:txBody>
      </p:sp>
      <p:sp>
        <p:nvSpPr>
          <p:cNvPr id="12" name="Content Placeholder 11"/>
          <p:cNvSpPr>
            <a:spLocks noGrp="1"/>
          </p:cNvSpPr>
          <p:nvPr>
            <p:ph sz="half" idx="2"/>
          </p:nvPr>
        </p:nvSpPr>
        <p:spPr/>
        <p:txBody>
          <a:bodyPr/>
          <a:lstStyle/>
          <a:p>
            <a:r>
              <a:rPr lang="el-GR" b="1" dirty="0" smtClean="0"/>
              <a:t>Σχεδιασμός</a:t>
            </a:r>
          </a:p>
          <a:p>
            <a:pPr lvl="1">
              <a:buFont typeface="Arial" pitchFamily="34" charset="0"/>
              <a:buChar char="•"/>
            </a:pPr>
            <a:r>
              <a:rPr lang="el-GR" dirty="0" err="1" smtClean="0"/>
              <a:t>Ανακαλυπτική</a:t>
            </a:r>
            <a:r>
              <a:rPr lang="el-GR" dirty="0" smtClean="0"/>
              <a:t> προσέγγιση </a:t>
            </a:r>
          </a:p>
          <a:p>
            <a:pPr lvl="1">
              <a:buFont typeface="Arial" pitchFamily="34" charset="0"/>
              <a:buChar char="•"/>
            </a:pPr>
            <a:r>
              <a:rPr lang="el-GR" dirty="0" err="1" smtClean="0"/>
              <a:t>Ομαδοσυνεργατική</a:t>
            </a:r>
            <a:r>
              <a:rPr lang="el-GR" dirty="0" smtClean="0"/>
              <a:t> μάθηση </a:t>
            </a:r>
          </a:p>
          <a:p>
            <a:pPr lvl="1">
              <a:buFont typeface="Arial" pitchFamily="34" charset="0"/>
              <a:buChar char="•"/>
            </a:pPr>
            <a:r>
              <a:rPr lang="el-GR" dirty="0" smtClean="0"/>
              <a:t>Ενεργητική κατασκευή της γνώσης </a:t>
            </a:r>
          </a:p>
          <a:p>
            <a:pPr lvl="1">
              <a:buFont typeface="Arial" pitchFamily="34" charset="0"/>
              <a:buChar char="•"/>
            </a:pPr>
            <a:endParaRPr lang="el-GR" dirty="0"/>
          </a:p>
          <a:p>
            <a:pPr lvl="1">
              <a:buFont typeface="Arial" pitchFamily="34" charset="0"/>
              <a:buChar char="•"/>
            </a:pPr>
            <a:r>
              <a:rPr lang="el-GR" dirty="0" smtClean="0"/>
              <a:t>Σχεδιασμός και υλοποίηση εκπαιδευτικού βίντεο </a:t>
            </a:r>
          </a:p>
          <a:p>
            <a:pPr lvl="1">
              <a:buFont typeface="Arial" pitchFamily="34" charset="0"/>
              <a:buChar char="•"/>
            </a:pPr>
            <a:r>
              <a:rPr lang="el-GR" dirty="0" smtClean="0"/>
              <a:t>Σχεδιασμός και ανάπτυξη </a:t>
            </a:r>
            <a:r>
              <a:rPr lang="el-GR" dirty="0" err="1" smtClean="0"/>
              <a:t>διαδραστικού</a:t>
            </a:r>
            <a:r>
              <a:rPr lang="el-GR" dirty="0" smtClean="0"/>
              <a:t> εκπαιδευτικού υλικού</a:t>
            </a:r>
            <a:endParaRPr lang="el-GR" dirty="0"/>
          </a:p>
        </p:txBody>
      </p:sp>
      <p:sp>
        <p:nvSpPr>
          <p:cNvPr id="13" name="Content Placeholder 12"/>
          <p:cNvSpPr>
            <a:spLocks noGrp="1"/>
          </p:cNvSpPr>
          <p:nvPr>
            <p:ph sz="quarter" idx="4"/>
          </p:nvPr>
        </p:nvSpPr>
        <p:spPr/>
        <p:txBody>
          <a:bodyPr>
            <a:normAutofit fontScale="85000" lnSpcReduction="20000"/>
          </a:bodyPr>
          <a:lstStyle/>
          <a:p>
            <a:r>
              <a:rPr lang="el-GR" b="1" dirty="0" smtClean="0"/>
              <a:t>Διδακτικοί στόχοι</a:t>
            </a:r>
          </a:p>
          <a:p>
            <a:pPr marL="0" lvl="1" indent="0">
              <a:buNone/>
            </a:pPr>
            <a:r>
              <a:rPr lang="el-GR" dirty="0" smtClean="0"/>
              <a:t>Οι μαθητές,</a:t>
            </a:r>
          </a:p>
          <a:p>
            <a:pPr lvl="1">
              <a:buFont typeface="Arial" pitchFamily="34" charset="0"/>
              <a:buChar char="•"/>
            </a:pPr>
            <a:r>
              <a:rPr lang="el-GR" dirty="0" smtClean="0"/>
              <a:t>να </a:t>
            </a:r>
            <a:r>
              <a:rPr lang="el-GR" dirty="0"/>
              <a:t>ανακαλύψουν την αλγεβρική σχέση που συνδέει τις πλευρές ενός ορθογωνίου τριγώνου μέσα από μία </a:t>
            </a:r>
            <a:r>
              <a:rPr lang="el-GR" dirty="0" err="1"/>
              <a:t>ανακαλυπτική</a:t>
            </a:r>
            <a:r>
              <a:rPr lang="el-GR" dirty="0"/>
              <a:t> προσέγγιση με τη βοήθεια μιας οπτικής απόδειξης. </a:t>
            </a:r>
            <a:endParaRPr lang="el-GR" dirty="0" smtClean="0"/>
          </a:p>
          <a:p>
            <a:pPr lvl="1">
              <a:buFont typeface="Arial" pitchFamily="34" charset="0"/>
              <a:buChar char="•"/>
            </a:pPr>
            <a:r>
              <a:rPr lang="el-GR" dirty="0"/>
              <a:t>να διατυπώσουν ένα συμπέρασμα σε μορφή υποθετικής πρότασης. </a:t>
            </a:r>
            <a:endParaRPr lang="el-GR" dirty="0" smtClean="0"/>
          </a:p>
          <a:p>
            <a:pPr lvl="1">
              <a:buFont typeface="Arial" pitchFamily="34" charset="0"/>
              <a:buChar char="•"/>
            </a:pPr>
            <a:r>
              <a:rPr lang="el-GR" dirty="0"/>
              <a:t>να εφαρμόζουν το Πυθαγόρειο Θεώρημα και το αντίστροφό του. </a:t>
            </a:r>
            <a:endParaRPr lang="el-GR" dirty="0" smtClean="0"/>
          </a:p>
          <a:p>
            <a:pPr lvl="1">
              <a:buFont typeface="Arial" pitchFamily="34" charset="0"/>
              <a:buChar char="•"/>
            </a:pPr>
            <a:r>
              <a:rPr lang="el-GR" dirty="0"/>
              <a:t>να αναπτύξουν δεξιότητες συνεργασίας στο πλαίσιο </a:t>
            </a:r>
            <a:r>
              <a:rPr lang="el-GR" dirty="0" err="1"/>
              <a:t>ομαδοσυνεργατικής</a:t>
            </a:r>
            <a:r>
              <a:rPr lang="el-GR" dirty="0"/>
              <a:t> εκπαιδευτικής δραστηριότητας. </a:t>
            </a:r>
            <a:endParaRPr lang="el-GR" dirty="0" smtClean="0"/>
          </a:p>
          <a:p>
            <a:pPr lvl="1">
              <a:buFont typeface="Arial" pitchFamily="34" charset="0"/>
              <a:buChar char="•"/>
            </a:pPr>
            <a:r>
              <a:rPr lang="el-GR" dirty="0"/>
              <a:t>να αναπτύξουν δεξιότητες χρήσης ΤΠΕ. </a:t>
            </a:r>
          </a:p>
        </p:txBody>
      </p:sp>
      <p:sp>
        <p:nvSpPr>
          <p:cNvPr id="3" name="Slide Number Placeholder 2"/>
          <p:cNvSpPr>
            <a:spLocks noGrp="1"/>
          </p:cNvSpPr>
          <p:nvPr>
            <p:ph type="sldNum" sz="quarter" idx="12"/>
          </p:nvPr>
        </p:nvSpPr>
        <p:spPr/>
        <p:txBody>
          <a:bodyPr/>
          <a:lstStyle/>
          <a:p>
            <a:fld id="{2754ED01-E2A0-4C1E-8E21-014B99041579}"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ΕΦΑΡΜΟΓΗ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47916" y="5189219"/>
            <a:ext cx="6196083" cy="862965"/>
          </a:xfrm>
        </p:spPr>
        <p:txBody>
          <a:bodyPr/>
          <a:lstStyle/>
          <a:p>
            <a:r>
              <a:rPr lang="el-GR" sz="2400" cap="none" dirty="0" smtClean="0"/>
              <a:t>ΣΤΟΙΧΕΙΑ ΕΦΑΡΜΟΓΗΣ </a:t>
            </a:r>
            <a:r>
              <a:rPr lang="el-GR" sz="2400" dirty="0" smtClean="0"/>
              <a:t>ΤΗΣ ανοιχτησ εκπαιδευτικησ </a:t>
            </a:r>
            <a:r>
              <a:rPr lang="el-GR" sz="2400" cap="none" dirty="0" smtClean="0"/>
              <a:t>ΠΡΑΚΤΙΚΗΣ</a:t>
            </a:r>
            <a:r>
              <a:rPr lang="el-GR" sz="2400" dirty="0" smtClean="0"/>
              <a:t>   </a:t>
            </a:r>
            <a:endParaRPr lang="el-GR" sz="2400" dirty="0"/>
          </a:p>
        </p:txBody>
      </p:sp>
      <p:sp>
        <p:nvSpPr>
          <p:cNvPr id="6" name="Content Placeholder 5"/>
          <p:cNvSpPr>
            <a:spLocks noGrp="1"/>
          </p:cNvSpPr>
          <p:nvPr>
            <p:ph sz="half" idx="2"/>
          </p:nvPr>
        </p:nvSpPr>
        <p:spPr/>
        <p:txBody>
          <a:bodyPr>
            <a:normAutofit/>
          </a:bodyPr>
          <a:lstStyle/>
          <a:p>
            <a:r>
              <a:rPr lang="el-GR" b="1" dirty="0" smtClean="0"/>
              <a:t>Περιβάλλον – Πλαίσιο</a:t>
            </a:r>
          </a:p>
          <a:p>
            <a:pPr lvl="1">
              <a:buFont typeface="Arial" pitchFamily="34" charset="0"/>
              <a:buChar char="•"/>
            </a:pPr>
            <a:r>
              <a:rPr lang="el-GR" b="0" dirty="0" smtClean="0"/>
              <a:t>1</a:t>
            </a:r>
            <a:r>
              <a:rPr lang="el-GR" b="0" baseline="30000" dirty="0" smtClean="0"/>
              <a:t>η</a:t>
            </a:r>
            <a:r>
              <a:rPr lang="el-GR" b="0" dirty="0" smtClean="0"/>
              <a:t> δραστηριότητα: Αίθουσα διδασκαλίας</a:t>
            </a:r>
          </a:p>
          <a:p>
            <a:pPr lvl="1">
              <a:buFont typeface="Arial" pitchFamily="34" charset="0"/>
              <a:buChar char="•"/>
            </a:pPr>
            <a:r>
              <a:rPr lang="el-GR" dirty="0" smtClean="0"/>
              <a:t>2</a:t>
            </a:r>
            <a:r>
              <a:rPr lang="el-GR" baseline="30000" dirty="0" smtClean="0"/>
              <a:t>η</a:t>
            </a:r>
            <a:r>
              <a:rPr lang="el-GR" dirty="0" smtClean="0"/>
              <a:t> δραστηριότητα: Εργαστήριο υπολογιστών</a:t>
            </a:r>
            <a:endParaRPr lang="el-GR" b="0" dirty="0" smtClean="0"/>
          </a:p>
          <a:p>
            <a:pPr lvl="1">
              <a:buFont typeface="Arial" pitchFamily="34" charset="0"/>
              <a:buChar char="•"/>
            </a:pPr>
            <a:r>
              <a:rPr lang="el-GR" b="0" dirty="0" smtClean="0"/>
              <a:t>Στο πλαίσιο του μαθήματος των Μαθηματικών. </a:t>
            </a:r>
          </a:p>
          <a:p>
            <a:pPr lvl="1">
              <a:buFont typeface="Arial" pitchFamily="34" charset="0"/>
              <a:buChar char="•"/>
            </a:pPr>
            <a:endParaRPr lang="el-GR" b="0" dirty="0" smtClean="0"/>
          </a:p>
          <a:p>
            <a:endParaRPr lang="el-GR" dirty="0" smtClean="0"/>
          </a:p>
          <a:p>
            <a:endParaRPr lang="el-GR" dirty="0"/>
          </a:p>
        </p:txBody>
      </p:sp>
      <p:sp>
        <p:nvSpPr>
          <p:cNvPr id="7" name="Content Placeholder 6"/>
          <p:cNvSpPr>
            <a:spLocks noGrp="1"/>
          </p:cNvSpPr>
          <p:nvPr>
            <p:ph sz="quarter" idx="4"/>
          </p:nvPr>
        </p:nvSpPr>
        <p:spPr/>
        <p:txBody>
          <a:bodyPr>
            <a:normAutofit/>
          </a:bodyPr>
          <a:lstStyle/>
          <a:p>
            <a:pPr lvl="1">
              <a:buFont typeface="Arial" pitchFamily="34" charset="0"/>
              <a:buChar char="•"/>
            </a:pPr>
            <a:r>
              <a:rPr lang="el-GR" sz="2400" b="1" dirty="0" smtClean="0"/>
              <a:t>Τάξη</a:t>
            </a:r>
          </a:p>
          <a:p>
            <a:pPr lvl="2">
              <a:buClr>
                <a:srgbClr val="F96A1B"/>
              </a:buClr>
            </a:pPr>
            <a:r>
              <a:rPr lang="el-GR" sz="1500" dirty="0" smtClean="0">
                <a:solidFill>
                  <a:srgbClr val="000000"/>
                </a:solidFill>
              </a:rPr>
              <a:t>Β΄ Γυμνασίου </a:t>
            </a:r>
            <a:endParaRPr lang="el-GR" sz="1500" b="1" dirty="0" smtClean="0"/>
          </a:p>
          <a:p>
            <a:pPr lvl="1">
              <a:buFont typeface="Arial" pitchFamily="34" charset="0"/>
              <a:buChar char="•"/>
            </a:pPr>
            <a:r>
              <a:rPr lang="el-GR" sz="2400" b="1" dirty="0" smtClean="0"/>
              <a:t>Διάρκεια</a:t>
            </a:r>
          </a:p>
          <a:p>
            <a:pPr lvl="2"/>
            <a:r>
              <a:rPr lang="el-GR" sz="1400" b="0" dirty="0" smtClean="0"/>
              <a:t>Διδακτική ενότητα 2 ωρών</a:t>
            </a:r>
          </a:p>
          <a:p>
            <a:pPr lvl="1">
              <a:buFont typeface="Arial" pitchFamily="34" charset="0"/>
              <a:buChar char="•"/>
            </a:pPr>
            <a:r>
              <a:rPr lang="el-GR" sz="2400" b="1" dirty="0" smtClean="0"/>
              <a:t>Ρόλος Διδάσκοντα</a:t>
            </a:r>
          </a:p>
          <a:p>
            <a:pPr lvl="2">
              <a:buFont typeface="Arial" pitchFamily="34" charset="0"/>
              <a:buChar char="•"/>
            </a:pPr>
            <a:r>
              <a:rPr lang="el-GR" sz="1400" dirty="0" smtClean="0"/>
              <a:t>ενθαρρυντικός υποστηρικτικός </a:t>
            </a:r>
            <a:r>
              <a:rPr lang="el-GR" sz="1400" dirty="0" err="1" smtClean="0"/>
              <a:t>διευκολυντικός</a:t>
            </a:r>
            <a:r>
              <a:rPr lang="el-GR" sz="1400" dirty="0" smtClean="0"/>
              <a:t> συντονιστικός</a:t>
            </a:r>
            <a:endParaRPr lang="el-GR" sz="2400"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6</a:t>
            </a:fld>
            <a:endParaRPr lang="en-US" dirty="0"/>
          </a:p>
        </p:txBody>
      </p:sp>
    </p:spTree>
    <p:extLst>
      <p:ext uri="{BB962C8B-B14F-4D97-AF65-F5344CB8AC3E}">
        <p14:creationId xmlns:p14="http://schemas.microsoft.com/office/powerpoint/2010/main" val="1298020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34269" y="5172501"/>
            <a:ext cx="6209731" cy="846162"/>
          </a:xfrm>
        </p:spPr>
        <p:txBody>
          <a:bodyPr/>
          <a:lstStyle/>
          <a:p>
            <a:r>
              <a:rPr lang="el-GR" sz="2400" dirty="0" smtClean="0"/>
              <a:t>ΑΝΑΛΥΤΙΚΗ ΠΕΡΙΓΡΑΦΗ ΤΗΣ ανοιχτησ εκπαιδευτικησ ΠΡΑΚΤΙΚΗΣ</a:t>
            </a:r>
            <a:endParaRPr lang="el-GR" sz="2400"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7</a:t>
            </a:fld>
            <a:endParaRPr lang="en-US" dirty="0"/>
          </a:p>
        </p:txBody>
      </p:sp>
      <p:sp>
        <p:nvSpPr>
          <p:cNvPr id="7" name="Content Placeholder 6"/>
          <p:cNvSpPr>
            <a:spLocks noGrp="1"/>
          </p:cNvSpPr>
          <p:nvPr>
            <p:ph sz="half" idx="2"/>
          </p:nvPr>
        </p:nvSpPr>
        <p:spPr/>
        <p:txBody>
          <a:bodyPr>
            <a:normAutofit/>
          </a:bodyPr>
          <a:lstStyle/>
          <a:p>
            <a:pPr marL="0" lvl="1" indent="0">
              <a:buNone/>
            </a:pPr>
            <a:r>
              <a:rPr lang="el-GR" b="0" dirty="0" smtClean="0"/>
              <a:t>1</a:t>
            </a:r>
            <a:r>
              <a:rPr lang="el-GR" b="0" baseline="30000" dirty="0" smtClean="0"/>
              <a:t>η</a:t>
            </a:r>
            <a:r>
              <a:rPr lang="el-GR" b="0" dirty="0" smtClean="0"/>
              <a:t> δραστηριότητα</a:t>
            </a:r>
          </a:p>
          <a:p>
            <a:pPr lvl="1">
              <a:buFont typeface="Arial" pitchFamily="34" charset="0"/>
              <a:buChar char="•"/>
            </a:pPr>
            <a:r>
              <a:rPr lang="el-GR" b="0" dirty="0" smtClean="0"/>
              <a:t>Παρουσίαση εκπαιδευτικού βίντεο. </a:t>
            </a:r>
          </a:p>
          <a:p>
            <a:pPr lvl="1">
              <a:buFont typeface="Arial" pitchFamily="34" charset="0"/>
              <a:buChar char="•"/>
            </a:pPr>
            <a:r>
              <a:rPr lang="el-GR" dirty="0"/>
              <a:t>Εργασία σε μεικτές </a:t>
            </a:r>
            <a:r>
              <a:rPr lang="el-GR" dirty="0" smtClean="0"/>
              <a:t>(ως προς τις ικανότητες και το φύλλο) ομάδες </a:t>
            </a:r>
            <a:r>
              <a:rPr lang="el-GR" dirty="0"/>
              <a:t>4-5 </a:t>
            </a:r>
            <a:r>
              <a:rPr lang="el-GR" dirty="0" smtClean="0"/>
              <a:t>ατόμων.  </a:t>
            </a:r>
          </a:p>
          <a:p>
            <a:pPr lvl="1">
              <a:buFont typeface="Arial" pitchFamily="34" charset="0"/>
              <a:buChar char="•"/>
            </a:pPr>
            <a:r>
              <a:rPr lang="el-GR" dirty="0" smtClean="0"/>
              <a:t>Καθοδηγούμενη </a:t>
            </a:r>
            <a:r>
              <a:rPr lang="el-GR" dirty="0" err="1" smtClean="0"/>
              <a:t>ανακαλυπτική</a:t>
            </a:r>
            <a:r>
              <a:rPr lang="el-GR" dirty="0" smtClean="0"/>
              <a:t> μάθηση, ενεργή κατασκευή της γνώσης. </a:t>
            </a:r>
          </a:p>
          <a:p>
            <a:pPr lvl="1">
              <a:buFont typeface="Arial" pitchFamily="34" charset="0"/>
              <a:buChar char="•"/>
            </a:pPr>
            <a:r>
              <a:rPr lang="el-GR" dirty="0" smtClean="0"/>
              <a:t>Διατύπωση μαθηματικής επιχειρηματολογίας πάνω στη βάση μιας οπτικής απόδειξης. Ανάπτυξη </a:t>
            </a:r>
            <a:r>
              <a:rPr lang="el-GR" dirty="0" err="1" smtClean="0"/>
              <a:t>υποθετικο</a:t>
            </a:r>
            <a:r>
              <a:rPr lang="el-GR" dirty="0" smtClean="0"/>
              <a:t>-παραγωγικού συλλογισμού μέσω εννοιολογικής προσέγγισης της γνώσης. </a:t>
            </a:r>
            <a:endParaRPr lang="el-GR" b="0" dirty="0" smtClean="0"/>
          </a:p>
          <a:p>
            <a:pPr lvl="1">
              <a:buFont typeface="Arial" pitchFamily="34" charset="0"/>
              <a:buChar char="•"/>
            </a:pPr>
            <a:endParaRPr lang="el-GR"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34269" y="5172501"/>
            <a:ext cx="6209731" cy="846162"/>
          </a:xfrm>
        </p:spPr>
        <p:txBody>
          <a:bodyPr/>
          <a:lstStyle/>
          <a:p>
            <a:r>
              <a:rPr lang="el-GR" sz="2400" dirty="0" smtClean="0"/>
              <a:t>ΑΝΑΛΥΤΙΚΗ ΠΕΡΙΓΡΑΦΗ ΤΗΣ ανοιχτησ εκπαιδευτικησ ΠΡΑΚΤΙΚΗΣ</a:t>
            </a:r>
            <a:endParaRPr lang="el-GR" sz="2400"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8</a:t>
            </a:fld>
            <a:endParaRPr lang="en-US" dirty="0"/>
          </a:p>
        </p:txBody>
      </p:sp>
      <p:sp>
        <p:nvSpPr>
          <p:cNvPr id="7" name="Content Placeholder 6"/>
          <p:cNvSpPr>
            <a:spLocks noGrp="1"/>
          </p:cNvSpPr>
          <p:nvPr>
            <p:ph sz="half" idx="2"/>
          </p:nvPr>
        </p:nvSpPr>
        <p:spPr/>
        <p:txBody>
          <a:bodyPr>
            <a:normAutofit/>
          </a:bodyPr>
          <a:lstStyle/>
          <a:p>
            <a:pPr marL="0" lvl="1" indent="0">
              <a:buNone/>
            </a:pPr>
            <a:r>
              <a:rPr lang="el-GR" b="0" dirty="0" smtClean="0"/>
              <a:t>2</a:t>
            </a:r>
            <a:r>
              <a:rPr lang="el-GR" b="0" baseline="30000" dirty="0" smtClean="0"/>
              <a:t>η</a:t>
            </a:r>
            <a:r>
              <a:rPr lang="el-GR" b="0" dirty="0" smtClean="0"/>
              <a:t> δραστηριότητα</a:t>
            </a:r>
          </a:p>
          <a:p>
            <a:pPr lvl="1">
              <a:buFont typeface="Arial" pitchFamily="34" charset="0"/>
              <a:buChar char="•"/>
            </a:pPr>
            <a:r>
              <a:rPr lang="el-GR" dirty="0"/>
              <a:t>Εργασία σε ζευγάρια με επιλογή των μαθητών.  </a:t>
            </a:r>
          </a:p>
          <a:p>
            <a:pPr lvl="1">
              <a:buFont typeface="Arial" pitchFamily="34" charset="0"/>
              <a:buChar char="•"/>
            </a:pPr>
            <a:r>
              <a:rPr lang="el-GR" b="0" dirty="0" smtClean="0"/>
              <a:t>Επεξεργασία </a:t>
            </a:r>
            <a:r>
              <a:rPr lang="el-GR" b="0" dirty="0" err="1" smtClean="0"/>
              <a:t>διαδραστικού</a:t>
            </a:r>
            <a:r>
              <a:rPr lang="el-GR" b="0" dirty="0" smtClean="0"/>
              <a:t> ψηφιακού εκπαιδευτικού υλικού σε μορφή </a:t>
            </a:r>
            <a:r>
              <a:rPr lang="el-GR" b="0" dirty="0" err="1" smtClean="0"/>
              <a:t>διαδραστικών</a:t>
            </a:r>
            <a:r>
              <a:rPr lang="el-GR" b="0" dirty="0" smtClean="0"/>
              <a:t> ιστοσελίδων. </a:t>
            </a:r>
          </a:p>
          <a:p>
            <a:pPr lvl="1">
              <a:buFont typeface="Arial" pitchFamily="34" charset="0"/>
              <a:buChar char="•"/>
            </a:pPr>
            <a:r>
              <a:rPr lang="el-GR" dirty="0" smtClean="0"/>
              <a:t>Αυτενέργεια, ανατροφοδότηση, </a:t>
            </a:r>
            <a:r>
              <a:rPr lang="el-GR" dirty="0" err="1" smtClean="0"/>
              <a:t>αυτοαξιολόγηση</a:t>
            </a:r>
            <a:r>
              <a:rPr lang="el-GR" dirty="0" smtClean="0"/>
              <a:t>. </a:t>
            </a:r>
          </a:p>
          <a:p>
            <a:pPr lvl="1">
              <a:buFont typeface="Arial" pitchFamily="34" charset="0"/>
              <a:buChar char="•"/>
            </a:pPr>
            <a:r>
              <a:rPr lang="el-GR" b="0" dirty="0" smtClean="0"/>
              <a:t>Αλληλεπίδραση με το εκπαιδευτικό υλικό και εκτός σχολικο</a:t>
            </a:r>
            <a:r>
              <a:rPr lang="el-GR" dirty="0" smtClean="0"/>
              <a:t>ύ ωραρίου, στο σπίτι. </a:t>
            </a:r>
            <a:endParaRPr lang="el-GR" b="0" dirty="0" smtClean="0"/>
          </a:p>
        </p:txBody>
      </p:sp>
    </p:spTree>
    <p:extLst>
      <p:ext uri="{BB962C8B-B14F-4D97-AF65-F5344CB8AC3E}">
        <p14:creationId xmlns:p14="http://schemas.microsoft.com/office/powerpoint/2010/main" val="1878855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t>ΑΞΙΟΠΟΙΗΣΗ ΨΗΦΙΑΚΟΥ ΠΕΡΙΕΧΟΜΕΝΟΥ</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Γωνίες">
  <a:themeElements>
    <a:clrScheme name="diagonal">
      <a:dk1>
        <a:srgbClr val="000000"/>
      </a:dk1>
      <a:lt1>
        <a:srgbClr val="FFFFFF"/>
      </a:lt1>
      <a:dk2>
        <a:srgbClr val="434342"/>
      </a:dk2>
      <a:lt2>
        <a:srgbClr val="CDD7D9"/>
      </a:lt2>
      <a:accent1>
        <a:srgbClr val="797B7E"/>
      </a:accent1>
      <a:accent2>
        <a:srgbClr val="F96A1B"/>
      </a:accent2>
      <a:accent3>
        <a:srgbClr val="10B7A3"/>
      </a:accent3>
      <a:accent4>
        <a:srgbClr val="7C984A"/>
      </a:accent4>
      <a:accent5>
        <a:srgbClr val="C2AD8D"/>
      </a:accent5>
      <a:accent6>
        <a:srgbClr val="506E94"/>
      </a:accent6>
      <a:hlink>
        <a:srgbClr val="5F5F5F"/>
      </a:hlink>
      <a:folHlink>
        <a:srgbClr val="969696"/>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thm15="http://schemas.microsoft.com/office/thememl/2012/main" name="DS-Open-Educational-Practices-PPT-Template-v1 1.pptx" id="{A3961C90-AA77-4264-A309-6511391A5B13}" vid="{A5694F74-BF69-4FEF-9AFF-E76BCC86D4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Digital-School_Open-Educational-Practices-ppt-Template-v1.1</Template>
  <TotalTime>83</TotalTime>
  <Words>1160</Words>
  <Application>Microsoft Office PowerPoint</Application>
  <PresentationFormat>Προβολή στην οθόνη (4:3)</PresentationFormat>
  <Paragraphs>107</Paragraphs>
  <Slides>15</Slides>
  <Notes>3</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15</vt:i4>
      </vt:variant>
    </vt:vector>
  </HeadingPairs>
  <TitlesOfParts>
    <vt:vector size="23" baseType="lpstr">
      <vt:lpstr>Arial</vt:lpstr>
      <vt:lpstr>Calibri</vt:lpstr>
      <vt:lpstr>Cambria</vt:lpstr>
      <vt:lpstr>Franklin Gothic Book</vt:lpstr>
      <vt:lpstr>Perpetua</vt:lpstr>
      <vt:lpstr>Tunga</vt:lpstr>
      <vt:lpstr>Wingdings</vt:lpstr>
      <vt:lpstr>Γωνίες</vt:lpstr>
      <vt:lpstr>ΜΙΑ ΟΠΤΙΚΗ ΑΠΟΔΕΙΞΗ ΤΟΥ ΠΥΘΑΓΟΡΕΙΟΥ ΘΕΩΡΗΜΑΤΟΣ</vt:lpstr>
      <vt:lpstr>ΣΥΝΤΟΜΗ ΠΕΡΙΓΡΑΦΗ</vt:lpstr>
      <vt:lpstr>ΣΧΕΔΙΑΣΜΟΣ ΤΗΣ ανοιχτησ εκπαιδευτικησ ΠΡΑΚΤΙΚΗΣ</vt:lpstr>
      <vt:lpstr>ΣΧΕΔΙΑΣΜΟΣ &amp; ΔΙΔΑΚΤΙΚΟΙ ΣΤΟΧΟΙ</vt:lpstr>
      <vt:lpstr>ΕΦΑΡΜΟΓΗ ΤΗΣ ανοιχτησ εκπαιδευτικησ ΠΡΑΚΤΙΚΗΣ</vt:lpstr>
      <vt:lpstr>ΣΤΟΙΧΕΙΑ ΕΦΑΡΜΟΓΗΣ ΤΗΣ ανοιχτησ εκπαιδευτικησ ΠΡΑΚΤΙΚΗΣ   </vt:lpstr>
      <vt:lpstr>ΑΝΑΛΥΤΙΚΗ ΠΕΡΙΓΡΑΦΗ ΤΗΣ ανοιχτησ εκπαιδευτικησ ΠΡΑΚΤΙΚΗΣ</vt:lpstr>
      <vt:lpstr>ΑΝΑΛΥΤΙΚΗ ΠΕΡΙΓΡΑΦΗ ΤΗΣ ανοιχτησ εκπαιδευτικησ ΠΡΑΚΤΙΚΗΣ</vt:lpstr>
      <vt:lpstr>ΑΞΙΟΠΟΙΗΣΗ ΨΗΦΙΑΚΟΥ ΠΕΡΙΕΧΟΜΕΝΟΥ</vt:lpstr>
      <vt:lpstr>ΑΞΙΟΠΟΙΗΣΗ ΨΗΦΙΑΚΟΥ ΠΕΡΙΕΧΟΜΕΝΟΥ</vt:lpstr>
      <vt:lpstr>ΣΤΟΙΧΕΙΑ ΤΕΚΜΗΡΙΩΣΗΣ ΚΑΙ ΕΠΕΚΤΑΣΗΣ</vt:lpstr>
      <vt:lpstr> ΑΠΟΤΕΛΕΣΜΑΤΑ- ΑΝΤΙΚΤΥΠΟΣ </vt:lpstr>
      <vt:lpstr> ΑΠΟΤΕΛΕΣΜΑΤΑ- ΑΝΤΙΚΤΥΠΟΣ </vt:lpstr>
      <vt:lpstr>   ΣΧΕΣΗ ΜΕ ΑΛΛΕΣ ΑΝΟΙΧΤΕΣ ΕΚΠΑΙΔΕΥΤΙΚΕΣ ΠΡΑΚΤΙΚΕΣ / ΑΞΙΟΠΟΙΗΣΗ, ΓΕΝΙΚΕΥΣΗ, ΕΠΕΚΤΑΣΙΜΟΤΗΤΑ    </vt:lpstr>
      <vt:lpstr> ΠΡΟΣΘΕΤΟ ΥΛΙΚΟ ΠΟΥ ΑΞΙΟΠΟΙΗΘΗΚΕ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ΜΙΑ ΟΠΤΙΚΗ ΑΠΟΔΕΙΞΗ ΤΟΥ ΠΥΘΑΓΟΡΕΙΟΥ ΘΕΩΡΗΜΑΤΟΣ</dc:title>
  <dc:creator>NT</dc:creator>
  <cp:lastModifiedBy>NT</cp:lastModifiedBy>
  <cp:revision>12</cp:revision>
  <dcterms:created xsi:type="dcterms:W3CDTF">2015-08-27T21:33:47Z</dcterms:created>
  <dcterms:modified xsi:type="dcterms:W3CDTF">2015-08-29T08:34:23Z</dcterms:modified>
</cp:coreProperties>
</file>