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95" r:id="rId3"/>
    <p:sldId id="298" r:id="rId4"/>
    <p:sldId id="302" r:id="rId5"/>
    <p:sldId id="303" r:id="rId6"/>
    <p:sldId id="321" r:id="rId7"/>
    <p:sldId id="327" r:id="rId8"/>
    <p:sldId id="330" r:id="rId9"/>
    <p:sldId id="328" r:id="rId10"/>
    <p:sldId id="329" r:id="rId11"/>
    <p:sldId id="296" r:id="rId1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5110" userDrawn="1">
          <p15:clr>
            <a:srgbClr val="A4A3A4"/>
          </p15:clr>
        </p15:guide>
        <p15:guide id="3" orient="horz" pos="142" userDrawn="1">
          <p15:clr>
            <a:srgbClr val="A4A3A4"/>
          </p15:clr>
        </p15:guide>
        <p15:guide id="4" orient="horz" pos="3521" userDrawn="1">
          <p15:clr>
            <a:srgbClr val="A4A3A4"/>
          </p15:clr>
        </p15:guide>
        <p15:guide id="5" orient="horz" pos="436" userDrawn="1">
          <p15:clr>
            <a:srgbClr val="A4A3A4"/>
          </p15:clr>
        </p15:guide>
        <p15:guide id="6" orient="horz" pos="4201" userDrawn="1">
          <p15:clr>
            <a:srgbClr val="A4A3A4"/>
          </p15:clr>
        </p15:guide>
        <p15:guide id="7" pos="98" userDrawn="1">
          <p15:clr>
            <a:srgbClr val="A4A3A4"/>
          </p15:clr>
        </p15:guide>
        <p15:guide id="8" pos="2139" userDrawn="1">
          <p15:clr>
            <a:srgbClr val="A4A3A4"/>
          </p15:clr>
        </p15:guide>
        <p15:guide id="9" pos="7582" userDrawn="1">
          <p15:clr>
            <a:srgbClr val="A4A3A4"/>
          </p15:clr>
        </p15:guide>
        <p15:guide id="10" pos="4974" userDrawn="1">
          <p15:clr>
            <a:srgbClr val="A4A3A4"/>
          </p15:clr>
        </p15:guide>
        <p15:guide id="11" orient="horz" userDrawn="1">
          <p15:clr>
            <a:srgbClr val="A4A3A4"/>
          </p15:clr>
        </p15:guide>
        <p15:guide id="12" pos="1504" userDrawn="1">
          <p15:clr>
            <a:srgbClr val="A4A3A4"/>
          </p15:clr>
        </p15:guide>
        <p15:guide id="13" orient="horz" pos="3407" userDrawn="1">
          <p15:clr>
            <a:srgbClr val="A4A3A4"/>
          </p15:clr>
        </p15:guide>
        <p15:guide id="14" orient="horz" pos="2840" userDrawn="1">
          <p15:clr>
            <a:srgbClr val="A4A3A4"/>
          </p15:clr>
        </p15:guide>
        <p15:guide id="15" pos="7469" userDrawn="1">
          <p15:clr>
            <a:srgbClr val="A4A3A4"/>
          </p15:clr>
        </p15:guide>
        <p15:guide id="16" orient="horz" pos="2940" userDrawn="1">
          <p15:clr>
            <a:srgbClr val="A4A3A4"/>
          </p15:clr>
        </p15:guide>
        <p15:guide id="17" pos="22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9AB"/>
    <a:srgbClr val="993366"/>
    <a:srgbClr val="576A87"/>
    <a:srgbClr val="73C048"/>
    <a:srgbClr val="99CCFF"/>
    <a:srgbClr val="847564"/>
    <a:srgbClr val="FFECB7"/>
    <a:srgbClr val="FFF9E7"/>
    <a:srgbClr val="B1E5B1"/>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5" autoAdjust="0"/>
    <p:restoredTop sz="97395" autoAdjust="0"/>
  </p:normalViewPr>
  <p:slideViewPr>
    <p:cSldViewPr snapToGrid="0">
      <p:cViewPr varScale="1">
        <p:scale>
          <a:sx n="117" d="100"/>
          <a:sy n="117" d="100"/>
        </p:scale>
        <p:origin x="138" y="942"/>
      </p:cViewPr>
      <p:guideLst>
        <p:guide orient="horz" pos="3861"/>
        <p:guide pos="5110"/>
        <p:guide orient="horz" pos="142"/>
        <p:guide orient="horz" pos="3521"/>
        <p:guide orient="horz" pos="436"/>
        <p:guide orient="horz" pos="4201"/>
        <p:guide pos="98"/>
        <p:guide pos="2139"/>
        <p:guide pos="7582"/>
        <p:guide pos="4974"/>
        <p:guide orient="horz"/>
        <p:guide pos="1504"/>
        <p:guide orient="horz" pos="3407"/>
        <p:guide orient="horz" pos="2840"/>
        <p:guide pos="7469"/>
        <p:guide orient="horz" pos="2940"/>
        <p:guide pos="2239"/>
      </p:guideLst>
    </p:cSldViewPr>
  </p:slideViewPr>
  <p:outlineViewPr>
    <p:cViewPr>
      <p:scale>
        <a:sx n="33" d="100"/>
        <a:sy n="33" d="100"/>
      </p:scale>
      <p:origin x="0" y="-717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FB1439-4EB9-D7A1-A374-C21D05FF07F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8EF03CC-AC7D-D884-3C71-9C81EB3FBE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F331F92-F0EF-5A92-0D9B-D1ECB0FC244B}"/>
              </a:ext>
            </a:extLst>
          </p:cNvPr>
          <p:cNvSpPr>
            <a:spLocks noGrp="1"/>
          </p:cNvSpPr>
          <p:nvPr>
            <p:ph type="dt" sz="half" idx="10"/>
          </p:nvPr>
        </p:nvSpPr>
        <p:spPr/>
        <p:txBody>
          <a:bodyPr/>
          <a:lstStyle/>
          <a:p>
            <a:fld id="{386945AF-1980-414F-94BC-EEEE96038963}" type="datetimeFigureOut">
              <a:rPr lang="el-GR" smtClean="0"/>
              <a:t>6/3/2025</a:t>
            </a:fld>
            <a:endParaRPr lang="el-GR"/>
          </a:p>
        </p:txBody>
      </p:sp>
      <p:sp>
        <p:nvSpPr>
          <p:cNvPr id="5" name="Θέση υποσέλιδου 4">
            <a:extLst>
              <a:ext uri="{FF2B5EF4-FFF2-40B4-BE49-F238E27FC236}">
                <a16:creationId xmlns:a16="http://schemas.microsoft.com/office/drawing/2014/main" id="{C0748EC6-B4FD-028A-9607-C34C3448E9C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14CCC0D-8648-9177-5D20-06C9DE3332D1}"/>
              </a:ext>
            </a:extLst>
          </p:cNvPr>
          <p:cNvSpPr>
            <a:spLocks noGrp="1"/>
          </p:cNvSpPr>
          <p:nvPr>
            <p:ph type="sldNum" sz="quarter" idx="12"/>
          </p:nvPr>
        </p:nvSpPr>
        <p:spPr/>
        <p:txBody>
          <a:bodyPr/>
          <a:lstStyle/>
          <a:p>
            <a:fld id="{7AD498EF-CE9E-43FD-BE2B-647C16356888}" type="slidenum">
              <a:rPr lang="el-GR" smtClean="0"/>
              <a:t>‹#›</a:t>
            </a:fld>
            <a:endParaRPr lang="el-GR"/>
          </a:p>
        </p:txBody>
      </p:sp>
    </p:spTree>
    <p:extLst>
      <p:ext uri="{BB962C8B-B14F-4D97-AF65-F5344CB8AC3E}">
        <p14:creationId xmlns:p14="http://schemas.microsoft.com/office/powerpoint/2010/main" val="2313444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3CB8A5-C695-C8CB-C98A-76B945EB00C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9921F0D-5AA4-CE13-2D00-D98C14A01EA2}"/>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A6894F3-73C3-A926-8976-91DB3CBF10C1}"/>
              </a:ext>
            </a:extLst>
          </p:cNvPr>
          <p:cNvSpPr>
            <a:spLocks noGrp="1"/>
          </p:cNvSpPr>
          <p:nvPr>
            <p:ph type="dt" sz="half" idx="10"/>
          </p:nvPr>
        </p:nvSpPr>
        <p:spPr/>
        <p:txBody>
          <a:bodyPr/>
          <a:lstStyle/>
          <a:p>
            <a:fld id="{386945AF-1980-414F-94BC-EEEE96038963}" type="datetimeFigureOut">
              <a:rPr lang="el-GR" smtClean="0"/>
              <a:t>6/3/2025</a:t>
            </a:fld>
            <a:endParaRPr lang="el-GR"/>
          </a:p>
        </p:txBody>
      </p:sp>
      <p:sp>
        <p:nvSpPr>
          <p:cNvPr id="5" name="Θέση υποσέλιδου 4">
            <a:extLst>
              <a:ext uri="{FF2B5EF4-FFF2-40B4-BE49-F238E27FC236}">
                <a16:creationId xmlns:a16="http://schemas.microsoft.com/office/drawing/2014/main" id="{00F09C0D-06FF-83CE-4995-30A80556B59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0053216-C600-D6EC-6276-1496C171D017}"/>
              </a:ext>
            </a:extLst>
          </p:cNvPr>
          <p:cNvSpPr>
            <a:spLocks noGrp="1"/>
          </p:cNvSpPr>
          <p:nvPr>
            <p:ph type="sldNum" sz="quarter" idx="12"/>
          </p:nvPr>
        </p:nvSpPr>
        <p:spPr/>
        <p:txBody>
          <a:bodyPr/>
          <a:lstStyle/>
          <a:p>
            <a:fld id="{7AD498EF-CE9E-43FD-BE2B-647C16356888}" type="slidenum">
              <a:rPr lang="el-GR" smtClean="0"/>
              <a:t>‹#›</a:t>
            </a:fld>
            <a:endParaRPr lang="el-GR"/>
          </a:p>
        </p:txBody>
      </p:sp>
    </p:spTree>
    <p:extLst>
      <p:ext uri="{BB962C8B-B14F-4D97-AF65-F5344CB8AC3E}">
        <p14:creationId xmlns:p14="http://schemas.microsoft.com/office/powerpoint/2010/main" val="282960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065F7E54-E1D8-9F29-0CB8-3DC759F004ED}"/>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10A78A6-B64A-F391-F8F7-8884E4F18CD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384C323-66F7-FA4C-FC6B-94688F87D173}"/>
              </a:ext>
            </a:extLst>
          </p:cNvPr>
          <p:cNvSpPr>
            <a:spLocks noGrp="1"/>
          </p:cNvSpPr>
          <p:nvPr>
            <p:ph type="dt" sz="half" idx="10"/>
          </p:nvPr>
        </p:nvSpPr>
        <p:spPr/>
        <p:txBody>
          <a:bodyPr/>
          <a:lstStyle/>
          <a:p>
            <a:fld id="{386945AF-1980-414F-94BC-EEEE96038963}" type="datetimeFigureOut">
              <a:rPr lang="el-GR" smtClean="0"/>
              <a:t>6/3/2025</a:t>
            </a:fld>
            <a:endParaRPr lang="el-GR"/>
          </a:p>
        </p:txBody>
      </p:sp>
      <p:sp>
        <p:nvSpPr>
          <p:cNvPr id="5" name="Θέση υποσέλιδου 4">
            <a:extLst>
              <a:ext uri="{FF2B5EF4-FFF2-40B4-BE49-F238E27FC236}">
                <a16:creationId xmlns:a16="http://schemas.microsoft.com/office/drawing/2014/main" id="{40AB7881-5D95-5F27-C80F-E249AD8FE8B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6FA6367-3CD4-C60C-79E9-520BC6BC6BFF}"/>
              </a:ext>
            </a:extLst>
          </p:cNvPr>
          <p:cNvSpPr>
            <a:spLocks noGrp="1"/>
          </p:cNvSpPr>
          <p:nvPr>
            <p:ph type="sldNum" sz="quarter" idx="12"/>
          </p:nvPr>
        </p:nvSpPr>
        <p:spPr/>
        <p:txBody>
          <a:bodyPr/>
          <a:lstStyle/>
          <a:p>
            <a:fld id="{7AD498EF-CE9E-43FD-BE2B-647C16356888}" type="slidenum">
              <a:rPr lang="el-GR" smtClean="0"/>
              <a:t>‹#›</a:t>
            </a:fld>
            <a:endParaRPr lang="el-GR"/>
          </a:p>
        </p:txBody>
      </p:sp>
    </p:spTree>
    <p:extLst>
      <p:ext uri="{BB962C8B-B14F-4D97-AF65-F5344CB8AC3E}">
        <p14:creationId xmlns:p14="http://schemas.microsoft.com/office/powerpoint/2010/main" val="1994294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C559AB-6923-D656-32C7-37AE107769B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A5CDF3D-372E-A77A-FA13-528BCF9C4309}"/>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5C85431-ED1A-BF10-4561-35F97A3D2527}"/>
              </a:ext>
            </a:extLst>
          </p:cNvPr>
          <p:cNvSpPr>
            <a:spLocks noGrp="1"/>
          </p:cNvSpPr>
          <p:nvPr>
            <p:ph type="dt" sz="half" idx="10"/>
          </p:nvPr>
        </p:nvSpPr>
        <p:spPr/>
        <p:txBody>
          <a:bodyPr/>
          <a:lstStyle/>
          <a:p>
            <a:fld id="{386945AF-1980-414F-94BC-EEEE96038963}" type="datetimeFigureOut">
              <a:rPr lang="el-GR" smtClean="0"/>
              <a:t>6/3/2025</a:t>
            </a:fld>
            <a:endParaRPr lang="el-GR"/>
          </a:p>
        </p:txBody>
      </p:sp>
      <p:sp>
        <p:nvSpPr>
          <p:cNvPr id="5" name="Θέση υποσέλιδου 4">
            <a:extLst>
              <a:ext uri="{FF2B5EF4-FFF2-40B4-BE49-F238E27FC236}">
                <a16:creationId xmlns:a16="http://schemas.microsoft.com/office/drawing/2014/main" id="{4BC36EE8-59E9-F7B5-415E-AE7CBD42C67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D95C408-5B95-983B-5FA8-3FC8841E2BEB}"/>
              </a:ext>
            </a:extLst>
          </p:cNvPr>
          <p:cNvSpPr>
            <a:spLocks noGrp="1"/>
          </p:cNvSpPr>
          <p:nvPr>
            <p:ph type="sldNum" sz="quarter" idx="12"/>
          </p:nvPr>
        </p:nvSpPr>
        <p:spPr/>
        <p:txBody>
          <a:bodyPr/>
          <a:lstStyle/>
          <a:p>
            <a:fld id="{7AD498EF-CE9E-43FD-BE2B-647C16356888}" type="slidenum">
              <a:rPr lang="el-GR" smtClean="0"/>
              <a:t>‹#›</a:t>
            </a:fld>
            <a:endParaRPr lang="el-GR"/>
          </a:p>
        </p:txBody>
      </p:sp>
    </p:spTree>
    <p:extLst>
      <p:ext uri="{BB962C8B-B14F-4D97-AF65-F5344CB8AC3E}">
        <p14:creationId xmlns:p14="http://schemas.microsoft.com/office/powerpoint/2010/main" val="2446074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43ABC5-96CD-A074-4906-24DF2F9BC23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FAB630A-2E39-A903-06E1-83936C5345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3A28141E-BEE0-1010-6A82-71768D273DF9}"/>
              </a:ext>
            </a:extLst>
          </p:cNvPr>
          <p:cNvSpPr>
            <a:spLocks noGrp="1"/>
          </p:cNvSpPr>
          <p:nvPr>
            <p:ph type="dt" sz="half" idx="10"/>
          </p:nvPr>
        </p:nvSpPr>
        <p:spPr/>
        <p:txBody>
          <a:bodyPr/>
          <a:lstStyle/>
          <a:p>
            <a:fld id="{386945AF-1980-414F-94BC-EEEE96038963}" type="datetimeFigureOut">
              <a:rPr lang="el-GR" smtClean="0"/>
              <a:t>6/3/2025</a:t>
            </a:fld>
            <a:endParaRPr lang="el-GR"/>
          </a:p>
        </p:txBody>
      </p:sp>
      <p:sp>
        <p:nvSpPr>
          <p:cNvPr id="5" name="Θέση υποσέλιδου 4">
            <a:extLst>
              <a:ext uri="{FF2B5EF4-FFF2-40B4-BE49-F238E27FC236}">
                <a16:creationId xmlns:a16="http://schemas.microsoft.com/office/drawing/2014/main" id="{5CD9CFAF-A032-638D-1FD6-C5CE71AF8C8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5F555C5-4B9C-3CA5-8324-A5FD08EAE1F4}"/>
              </a:ext>
            </a:extLst>
          </p:cNvPr>
          <p:cNvSpPr>
            <a:spLocks noGrp="1"/>
          </p:cNvSpPr>
          <p:nvPr>
            <p:ph type="sldNum" sz="quarter" idx="12"/>
          </p:nvPr>
        </p:nvSpPr>
        <p:spPr/>
        <p:txBody>
          <a:bodyPr/>
          <a:lstStyle/>
          <a:p>
            <a:fld id="{7AD498EF-CE9E-43FD-BE2B-647C16356888}" type="slidenum">
              <a:rPr lang="el-GR" smtClean="0"/>
              <a:t>‹#›</a:t>
            </a:fld>
            <a:endParaRPr lang="el-GR"/>
          </a:p>
        </p:txBody>
      </p:sp>
    </p:spTree>
    <p:extLst>
      <p:ext uri="{BB962C8B-B14F-4D97-AF65-F5344CB8AC3E}">
        <p14:creationId xmlns:p14="http://schemas.microsoft.com/office/powerpoint/2010/main" val="227798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F107AF-707F-C474-F3A1-1240E490288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02F06BC-0D19-7298-C43C-110D02B1B06C}"/>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953AAB3B-9F8A-495D-3CEB-A7CDB4A87B8A}"/>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4169A5AF-334F-BAF0-D734-C2EBF893D1D7}"/>
              </a:ext>
            </a:extLst>
          </p:cNvPr>
          <p:cNvSpPr>
            <a:spLocks noGrp="1"/>
          </p:cNvSpPr>
          <p:nvPr>
            <p:ph type="dt" sz="half" idx="10"/>
          </p:nvPr>
        </p:nvSpPr>
        <p:spPr/>
        <p:txBody>
          <a:bodyPr/>
          <a:lstStyle/>
          <a:p>
            <a:fld id="{386945AF-1980-414F-94BC-EEEE96038963}" type="datetimeFigureOut">
              <a:rPr lang="el-GR" smtClean="0"/>
              <a:t>6/3/2025</a:t>
            </a:fld>
            <a:endParaRPr lang="el-GR"/>
          </a:p>
        </p:txBody>
      </p:sp>
      <p:sp>
        <p:nvSpPr>
          <p:cNvPr id="6" name="Θέση υποσέλιδου 5">
            <a:extLst>
              <a:ext uri="{FF2B5EF4-FFF2-40B4-BE49-F238E27FC236}">
                <a16:creationId xmlns:a16="http://schemas.microsoft.com/office/drawing/2014/main" id="{6C71E98A-C3B8-8E8A-F00D-3CD4BA9D60F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AE40285-9880-3646-96DF-104C4AB00559}"/>
              </a:ext>
            </a:extLst>
          </p:cNvPr>
          <p:cNvSpPr>
            <a:spLocks noGrp="1"/>
          </p:cNvSpPr>
          <p:nvPr>
            <p:ph type="sldNum" sz="quarter" idx="12"/>
          </p:nvPr>
        </p:nvSpPr>
        <p:spPr/>
        <p:txBody>
          <a:bodyPr/>
          <a:lstStyle/>
          <a:p>
            <a:fld id="{7AD498EF-CE9E-43FD-BE2B-647C16356888}" type="slidenum">
              <a:rPr lang="el-GR" smtClean="0"/>
              <a:t>‹#›</a:t>
            </a:fld>
            <a:endParaRPr lang="el-GR"/>
          </a:p>
        </p:txBody>
      </p:sp>
    </p:spTree>
    <p:extLst>
      <p:ext uri="{BB962C8B-B14F-4D97-AF65-F5344CB8AC3E}">
        <p14:creationId xmlns:p14="http://schemas.microsoft.com/office/powerpoint/2010/main" val="3052703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55CC25-3CCC-2EF6-2860-D560B657E861}"/>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5F1DCA0-F3FB-4683-5671-A4EB5CBFA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2E8A77BF-3759-DED6-1114-B050FC6BC58C}"/>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F665E1B-2262-E243-9868-9FAB1875DD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5CAECCC3-7503-98B8-074F-371BDA1FDDE4}"/>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ECE27C4D-3887-43C9-2565-4F9844655174}"/>
              </a:ext>
            </a:extLst>
          </p:cNvPr>
          <p:cNvSpPr>
            <a:spLocks noGrp="1"/>
          </p:cNvSpPr>
          <p:nvPr>
            <p:ph type="dt" sz="half" idx="10"/>
          </p:nvPr>
        </p:nvSpPr>
        <p:spPr/>
        <p:txBody>
          <a:bodyPr/>
          <a:lstStyle/>
          <a:p>
            <a:fld id="{386945AF-1980-414F-94BC-EEEE96038963}" type="datetimeFigureOut">
              <a:rPr lang="el-GR" smtClean="0"/>
              <a:t>6/3/2025</a:t>
            </a:fld>
            <a:endParaRPr lang="el-GR"/>
          </a:p>
        </p:txBody>
      </p:sp>
      <p:sp>
        <p:nvSpPr>
          <p:cNvPr id="8" name="Θέση υποσέλιδου 7">
            <a:extLst>
              <a:ext uri="{FF2B5EF4-FFF2-40B4-BE49-F238E27FC236}">
                <a16:creationId xmlns:a16="http://schemas.microsoft.com/office/drawing/2014/main" id="{E318BF48-1FD5-871B-6EC3-5797D1A5B92D}"/>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C4608C6-FF75-B7FC-608A-022632FFFBC3}"/>
              </a:ext>
            </a:extLst>
          </p:cNvPr>
          <p:cNvSpPr>
            <a:spLocks noGrp="1"/>
          </p:cNvSpPr>
          <p:nvPr>
            <p:ph type="sldNum" sz="quarter" idx="12"/>
          </p:nvPr>
        </p:nvSpPr>
        <p:spPr/>
        <p:txBody>
          <a:bodyPr/>
          <a:lstStyle/>
          <a:p>
            <a:fld id="{7AD498EF-CE9E-43FD-BE2B-647C16356888}" type="slidenum">
              <a:rPr lang="el-GR" smtClean="0"/>
              <a:t>‹#›</a:t>
            </a:fld>
            <a:endParaRPr lang="el-GR"/>
          </a:p>
        </p:txBody>
      </p:sp>
    </p:spTree>
    <p:extLst>
      <p:ext uri="{BB962C8B-B14F-4D97-AF65-F5344CB8AC3E}">
        <p14:creationId xmlns:p14="http://schemas.microsoft.com/office/powerpoint/2010/main" val="2700110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802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Κενό">
    <p:spTree>
      <p:nvGrpSpPr>
        <p:cNvPr id="1" name=""/>
        <p:cNvGrpSpPr/>
        <p:nvPr/>
      </p:nvGrpSpPr>
      <p:grpSpPr>
        <a:xfrm>
          <a:off x="0" y="0"/>
          <a:ext cx="0" cy="0"/>
          <a:chOff x="0" y="0"/>
          <a:chExt cx="0" cy="0"/>
        </a:xfrm>
      </p:grpSpPr>
      <p:sp>
        <p:nvSpPr>
          <p:cNvPr id="6" name="Θέση εικόνας 5">
            <a:extLst>
              <a:ext uri="{FF2B5EF4-FFF2-40B4-BE49-F238E27FC236}">
                <a16:creationId xmlns:a16="http://schemas.microsoft.com/office/drawing/2014/main" id="{BEBD4DEF-652B-2EC4-C8A2-755D8319B28A}"/>
              </a:ext>
            </a:extLst>
          </p:cNvPr>
          <p:cNvSpPr>
            <a:spLocks noGrp="1"/>
          </p:cNvSpPr>
          <p:nvPr>
            <p:ph type="pic" sz="quarter" idx="10"/>
          </p:nvPr>
        </p:nvSpPr>
        <p:spPr>
          <a:xfrm>
            <a:off x="5196000" y="1989000"/>
            <a:ext cx="1800000" cy="2880000"/>
          </a:xfrm>
        </p:spPr>
        <p:txBody>
          <a:bodyPr/>
          <a:lstStyle/>
          <a:p>
            <a:endParaRPr lang="el-GR"/>
          </a:p>
        </p:txBody>
      </p:sp>
      <p:sp>
        <p:nvSpPr>
          <p:cNvPr id="16" name="Θέση εικόνας 5">
            <a:extLst>
              <a:ext uri="{FF2B5EF4-FFF2-40B4-BE49-F238E27FC236}">
                <a16:creationId xmlns:a16="http://schemas.microsoft.com/office/drawing/2014/main" id="{80FB8E40-27AD-12C6-8307-E069B41950BE}"/>
              </a:ext>
            </a:extLst>
          </p:cNvPr>
          <p:cNvSpPr>
            <a:spLocks noGrp="1"/>
          </p:cNvSpPr>
          <p:nvPr>
            <p:ph type="pic" sz="quarter" idx="11"/>
          </p:nvPr>
        </p:nvSpPr>
        <p:spPr>
          <a:xfrm>
            <a:off x="7108014" y="1989000"/>
            <a:ext cx="1800000" cy="2880000"/>
          </a:xfrm>
        </p:spPr>
        <p:txBody>
          <a:bodyPr/>
          <a:lstStyle/>
          <a:p>
            <a:endParaRPr lang="el-GR" dirty="0"/>
          </a:p>
        </p:txBody>
      </p:sp>
      <p:sp>
        <p:nvSpPr>
          <p:cNvPr id="17" name="Θέση εικόνας 5">
            <a:extLst>
              <a:ext uri="{FF2B5EF4-FFF2-40B4-BE49-F238E27FC236}">
                <a16:creationId xmlns:a16="http://schemas.microsoft.com/office/drawing/2014/main" id="{4DEFF1BB-CBAB-68FC-35D7-F235E84E3163}"/>
              </a:ext>
            </a:extLst>
          </p:cNvPr>
          <p:cNvSpPr>
            <a:spLocks noGrp="1"/>
          </p:cNvSpPr>
          <p:nvPr>
            <p:ph type="pic" sz="quarter" idx="12"/>
          </p:nvPr>
        </p:nvSpPr>
        <p:spPr>
          <a:xfrm>
            <a:off x="9012577" y="1989000"/>
            <a:ext cx="1800000" cy="2880000"/>
          </a:xfrm>
        </p:spPr>
        <p:txBody>
          <a:bodyPr/>
          <a:lstStyle/>
          <a:p>
            <a:endParaRPr lang="el-GR"/>
          </a:p>
        </p:txBody>
      </p:sp>
      <p:sp>
        <p:nvSpPr>
          <p:cNvPr id="18" name="Θέση εικόνας 5">
            <a:extLst>
              <a:ext uri="{FF2B5EF4-FFF2-40B4-BE49-F238E27FC236}">
                <a16:creationId xmlns:a16="http://schemas.microsoft.com/office/drawing/2014/main" id="{61B8A674-C319-16D7-882F-D4DBEFC43C0E}"/>
              </a:ext>
            </a:extLst>
          </p:cNvPr>
          <p:cNvSpPr>
            <a:spLocks noGrp="1"/>
          </p:cNvSpPr>
          <p:nvPr>
            <p:ph type="pic" sz="quarter" idx="13"/>
          </p:nvPr>
        </p:nvSpPr>
        <p:spPr>
          <a:xfrm>
            <a:off x="10920900" y="1989000"/>
            <a:ext cx="1800000" cy="2880000"/>
          </a:xfrm>
        </p:spPr>
        <p:txBody>
          <a:bodyPr/>
          <a:lstStyle/>
          <a:p>
            <a:endParaRPr lang="el-GR" dirty="0"/>
          </a:p>
        </p:txBody>
      </p:sp>
      <p:sp>
        <p:nvSpPr>
          <p:cNvPr id="19" name="Θέση εικόνας 5">
            <a:extLst>
              <a:ext uri="{FF2B5EF4-FFF2-40B4-BE49-F238E27FC236}">
                <a16:creationId xmlns:a16="http://schemas.microsoft.com/office/drawing/2014/main" id="{4782AEAA-2C11-DAC3-370C-76BAEDDEDAE5}"/>
              </a:ext>
            </a:extLst>
          </p:cNvPr>
          <p:cNvSpPr>
            <a:spLocks noGrp="1"/>
          </p:cNvSpPr>
          <p:nvPr>
            <p:ph type="pic" sz="quarter" idx="14"/>
          </p:nvPr>
        </p:nvSpPr>
        <p:spPr>
          <a:xfrm>
            <a:off x="3291253" y="2004600"/>
            <a:ext cx="1800000" cy="2880000"/>
          </a:xfrm>
        </p:spPr>
        <p:txBody>
          <a:bodyPr/>
          <a:lstStyle/>
          <a:p>
            <a:endParaRPr lang="el-GR"/>
          </a:p>
        </p:txBody>
      </p:sp>
      <p:sp>
        <p:nvSpPr>
          <p:cNvPr id="20" name="Θέση εικόνας 5">
            <a:extLst>
              <a:ext uri="{FF2B5EF4-FFF2-40B4-BE49-F238E27FC236}">
                <a16:creationId xmlns:a16="http://schemas.microsoft.com/office/drawing/2014/main" id="{7FEB43D2-3047-5652-2914-2FD1ED16FDC2}"/>
              </a:ext>
            </a:extLst>
          </p:cNvPr>
          <p:cNvSpPr>
            <a:spLocks noGrp="1"/>
          </p:cNvSpPr>
          <p:nvPr>
            <p:ph type="pic" sz="quarter" idx="15"/>
          </p:nvPr>
        </p:nvSpPr>
        <p:spPr>
          <a:xfrm>
            <a:off x="1385420" y="1989000"/>
            <a:ext cx="1800000" cy="2880000"/>
          </a:xfrm>
        </p:spPr>
        <p:txBody>
          <a:bodyPr/>
          <a:lstStyle/>
          <a:p>
            <a:endParaRPr lang="el-GR"/>
          </a:p>
        </p:txBody>
      </p:sp>
      <p:sp>
        <p:nvSpPr>
          <p:cNvPr id="21" name="Θέση εικόνας 5">
            <a:extLst>
              <a:ext uri="{FF2B5EF4-FFF2-40B4-BE49-F238E27FC236}">
                <a16:creationId xmlns:a16="http://schemas.microsoft.com/office/drawing/2014/main" id="{0241E3B2-6DBD-3807-5608-5E216BEFDFB3}"/>
              </a:ext>
            </a:extLst>
          </p:cNvPr>
          <p:cNvSpPr>
            <a:spLocks noGrp="1"/>
          </p:cNvSpPr>
          <p:nvPr>
            <p:ph type="pic" sz="quarter" idx="16"/>
          </p:nvPr>
        </p:nvSpPr>
        <p:spPr>
          <a:xfrm>
            <a:off x="-517500" y="1989000"/>
            <a:ext cx="1800000" cy="2880000"/>
          </a:xfrm>
        </p:spPr>
        <p:txBody>
          <a:bodyPr/>
          <a:lstStyle/>
          <a:p>
            <a:endParaRPr lang="el-GR"/>
          </a:p>
        </p:txBody>
      </p:sp>
      <p:sp>
        <p:nvSpPr>
          <p:cNvPr id="2" name="Θέση εικόνας 5">
            <a:extLst>
              <a:ext uri="{FF2B5EF4-FFF2-40B4-BE49-F238E27FC236}">
                <a16:creationId xmlns:a16="http://schemas.microsoft.com/office/drawing/2014/main" id="{02D5EBA0-CE43-80FC-BF14-64CC98F40F6B}"/>
              </a:ext>
            </a:extLst>
          </p:cNvPr>
          <p:cNvSpPr>
            <a:spLocks noGrp="1"/>
          </p:cNvSpPr>
          <p:nvPr>
            <p:ph type="pic" sz="quarter" idx="17"/>
          </p:nvPr>
        </p:nvSpPr>
        <p:spPr>
          <a:xfrm>
            <a:off x="12829223" y="1989000"/>
            <a:ext cx="1800000" cy="2880000"/>
          </a:xfrm>
        </p:spPr>
        <p:txBody>
          <a:bodyPr/>
          <a:lstStyle/>
          <a:p>
            <a:endParaRPr lang="el-GR"/>
          </a:p>
        </p:txBody>
      </p:sp>
      <p:sp>
        <p:nvSpPr>
          <p:cNvPr id="3" name="Θέση εικόνας 5">
            <a:extLst>
              <a:ext uri="{FF2B5EF4-FFF2-40B4-BE49-F238E27FC236}">
                <a16:creationId xmlns:a16="http://schemas.microsoft.com/office/drawing/2014/main" id="{6FC983A1-AE34-496D-872F-D0C87E1CD70F}"/>
              </a:ext>
            </a:extLst>
          </p:cNvPr>
          <p:cNvSpPr>
            <a:spLocks noGrp="1"/>
          </p:cNvSpPr>
          <p:nvPr>
            <p:ph type="pic" sz="quarter" idx="18"/>
          </p:nvPr>
        </p:nvSpPr>
        <p:spPr>
          <a:xfrm>
            <a:off x="14729175" y="2004600"/>
            <a:ext cx="1800000" cy="2880000"/>
          </a:xfrm>
        </p:spPr>
        <p:txBody>
          <a:bodyPr/>
          <a:lstStyle/>
          <a:p>
            <a:endParaRPr lang="el-GR"/>
          </a:p>
        </p:txBody>
      </p:sp>
      <p:sp>
        <p:nvSpPr>
          <p:cNvPr id="4" name="Θέση εικόνας 5">
            <a:extLst>
              <a:ext uri="{FF2B5EF4-FFF2-40B4-BE49-F238E27FC236}">
                <a16:creationId xmlns:a16="http://schemas.microsoft.com/office/drawing/2014/main" id="{CB639479-66F0-53A5-02FE-B33ABC1FDB6D}"/>
              </a:ext>
            </a:extLst>
          </p:cNvPr>
          <p:cNvSpPr>
            <a:spLocks noGrp="1"/>
          </p:cNvSpPr>
          <p:nvPr>
            <p:ph type="pic" sz="quarter" idx="19"/>
          </p:nvPr>
        </p:nvSpPr>
        <p:spPr>
          <a:xfrm>
            <a:off x="16641189" y="2004600"/>
            <a:ext cx="1800000" cy="2880000"/>
          </a:xfrm>
        </p:spPr>
        <p:txBody>
          <a:bodyPr/>
          <a:lstStyle/>
          <a:p>
            <a:endParaRPr lang="el-GR"/>
          </a:p>
        </p:txBody>
      </p:sp>
      <p:sp>
        <p:nvSpPr>
          <p:cNvPr id="5" name="Θέση εικόνας 5">
            <a:extLst>
              <a:ext uri="{FF2B5EF4-FFF2-40B4-BE49-F238E27FC236}">
                <a16:creationId xmlns:a16="http://schemas.microsoft.com/office/drawing/2014/main" id="{D5B584AF-EB84-8E49-C02A-FFEBAA7B9086}"/>
              </a:ext>
            </a:extLst>
          </p:cNvPr>
          <p:cNvSpPr>
            <a:spLocks noGrp="1"/>
          </p:cNvSpPr>
          <p:nvPr>
            <p:ph type="pic" sz="quarter" idx="20"/>
          </p:nvPr>
        </p:nvSpPr>
        <p:spPr>
          <a:xfrm>
            <a:off x="-2422874" y="1976964"/>
            <a:ext cx="1800000" cy="2880000"/>
          </a:xfrm>
        </p:spPr>
        <p:txBody>
          <a:bodyPr/>
          <a:lstStyle/>
          <a:p>
            <a:endParaRPr lang="el-GR"/>
          </a:p>
        </p:txBody>
      </p:sp>
      <p:sp>
        <p:nvSpPr>
          <p:cNvPr id="7" name="Θέση εικόνας 5">
            <a:extLst>
              <a:ext uri="{FF2B5EF4-FFF2-40B4-BE49-F238E27FC236}">
                <a16:creationId xmlns:a16="http://schemas.microsoft.com/office/drawing/2014/main" id="{96BD7453-0B06-455A-38BB-F80D123E9978}"/>
              </a:ext>
            </a:extLst>
          </p:cNvPr>
          <p:cNvSpPr>
            <a:spLocks noGrp="1"/>
          </p:cNvSpPr>
          <p:nvPr>
            <p:ph type="pic" sz="quarter" idx="21"/>
          </p:nvPr>
        </p:nvSpPr>
        <p:spPr>
          <a:xfrm>
            <a:off x="-4351994" y="1975056"/>
            <a:ext cx="1800000" cy="2880000"/>
          </a:xfrm>
        </p:spPr>
        <p:txBody>
          <a:bodyPr/>
          <a:lstStyle/>
          <a:p>
            <a:endParaRPr lang="el-GR"/>
          </a:p>
        </p:txBody>
      </p:sp>
      <p:sp>
        <p:nvSpPr>
          <p:cNvPr id="8" name="Θέση εικόνας 5">
            <a:extLst>
              <a:ext uri="{FF2B5EF4-FFF2-40B4-BE49-F238E27FC236}">
                <a16:creationId xmlns:a16="http://schemas.microsoft.com/office/drawing/2014/main" id="{10F1DE17-8A23-E411-30BA-43862C03C8D2}"/>
              </a:ext>
            </a:extLst>
          </p:cNvPr>
          <p:cNvSpPr>
            <a:spLocks noGrp="1"/>
          </p:cNvSpPr>
          <p:nvPr>
            <p:ph type="pic" sz="quarter" idx="22"/>
          </p:nvPr>
        </p:nvSpPr>
        <p:spPr>
          <a:xfrm>
            <a:off x="-6296527" y="1976964"/>
            <a:ext cx="1800000" cy="2880000"/>
          </a:xfrm>
        </p:spPr>
        <p:txBody>
          <a:bodyPr/>
          <a:lstStyle/>
          <a:p>
            <a:endParaRPr lang="el-GR"/>
          </a:p>
        </p:txBody>
      </p:sp>
      <p:sp>
        <p:nvSpPr>
          <p:cNvPr id="9" name="Θέση εικόνας 5">
            <a:extLst>
              <a:ext uri="{FF2B5EF4-FFF2-40B4-BE49-F238E27FC236}">
                <a16:creationId xmlns:a16="http://schemas.microsoft.com/office/drawing/2014/main" id="{11D90606-A987-0756-B188-49D395CA62A0}"/>
              </a:ext>
            </a:extLst>
          </p:cNvPr>
          <p:cNvSpPr>
            <a:spLocks noGrp="1"/>
          </p:cNvSpPr>
          <p:nvPr>
            <p:ph type="pic" sz="quarter" idx="23"/>
          </p:nvPr>
        </p:nvSpPr>
        <p:spPr>
          <a:xfrm>
            <a:off x="18553203" y="2004600"/>
            <a:ext cx="1800000" cy="2880000"/>
          </a:xfrm>
        </p:spPr>
        <p:txBody>
          <a:bodyPr/>
          <a:lstStyle/>
          <a:p>
            <a:endParaRPr lang="el-GR"/>
          </a:p>
        </p:txBody>
      </p:sp>
      <p:sp>
        <p:nvSpPr>
          <p:cNvPr id="10" name="Θέση εικόνας 5">
            <a:extLst>
              <a:ext uri="{FF2B5EF4-FFF2-40B4-BE49-F238E27FC236}">
                <a16:creationId xmlns:a16="http://schemas.microsoft.com/office/drawing/2014/main" id="{2B01179C-102F-B333-F806-C15CE204775C}"/>
              </a:ext>
            </a:extLst>
          </p:cNvPr>
          <p:cNvSpPr>
            <a:spLocks noGrp="1"/>
          </p:cNvSpPr>
          <p:nvPr>
            <p:ph type="pic" sz="quarter" idx="24"/>
          </p:nvPr>
        </p:nvSpPr>
        <p:spPr>
          <a:xfrm>
            <a:off x="20450245" y="2014539"/>
            <a:ext cx="1800000" cy="2880000"/>
          </a:xfrm>
        </p:spPr>
        <p:txBody>
          <a:bodyPr/>
          <a:lstStyle/>
          <a:p>
            <a:endParaRPr lang="el-GR" dirty="0"/>
          </a:p>
        </p:txBody>
      </p:sp>
      <p:sp>
        <p:nvSpPr>
          <p:cNvPr id="11" name="Θέση εικόνας 5">
            <a:extLst>
              <a:ext uri="{FF2B5EF4-FFF2-40B4-BE49-F238E27FC236}">
                <a16:creationId xmlns:a16="http://schemas.microsoft.com/office/drawing/2014/main" id="{513254E0-1243-4DD9-DC1C-F3955462671B}"/>
              </a:ext>
            </a:extLst>
          </p:cNvPr>
          <p:cNvSpPr>
            <a:spLocks noGrp="1"/>
          </p:cNvSpPr>
          <p:nvPr>
            <p:ph type="pic" sz="quarter" idx="25"/>
          </p:nvPr>
        </p:nvSpPr>
        <p:spPr>
          <a:xfrm>
            <a:off x="-8218222" y="1975056"/>
            <a:ext cx="1800000" cy="2880000"/>
          </a:xfrm>
        </p:spPr>
        <p:txBody>
          <a:bodyPr/>
          <a:lstStyle/>
          <a:p>
            <a:endParaRPr lang="el-GR" dirty="0"/>
          </a:p>
        </p:txBody>
      </p:sp>
      <p:sp>
        <p:nvSpPr>
          <p:cNvPr id="12" name="Θέση εικόνας 5">
            <a:extLst>
              <a:ext uri="{FF2B5EF4-FFF2-40B4-BE49-F238E27FC236}">
                <a16:creationId xmlns:a16="http://schemas.microsoft.com/office/drawing/2014/main" id="{F125C263-58E4-75CC-68CA-02EA518B6982}"/>
              </a:ext>
            </a:extLst>
          </p:cNvPr>
          <p:cNvSpPr>
            <a:spLocks noGrp="1"/>
          </p:cNvSpPr>
          <p:nvPr>
            <p:ph type="pic" sz="quarter" idx="26"/>
          </p:nvPr>
        </p:nvSpPr>
        <p:spPr>
          <a:xfrm>
            <a:off x="-10154803" y="1987000"/>
            <a:ext cx="1800000" cy="2880000"/>
          </a:xfrm>
        </p:spPr>
        <p:txBody>
          <a:bodyPr/>
          <a:lstStyle/>
          <a:p>
            <a:endParaRPr lang="el-GR"/>
          </a:p>
        </p:txBody>
      </p:sp>
      <p:sp>
        <p:nvSpPr>
          <p:cNvPr id="13" name="Θέση εικόνας 5">
            <a:extLst>
              <a:ext uri="{FF2B5EF4-FFF2-40B4-BE49-F238E27FC236}">
                <a16:creationId xmlns:a16="http://schemas.microsoft.com/office/drawing/2014/main" id="{9BC3C55E-251D-15C1-6D44-5F67BE28FE68}"/>
              </a:ext>
            </a:extLst>
          </p:cNvPr>
          <p:cNvSpPr>
            <a:spLocks noGrp="1"/>
          </p:cNvSpPr>
          <p:nvPr>
            <p:ph type="pic" sz="quarter" idx="27"/>
          </p:nvPr>
        </p:nvSpPr>
        <p:spPr>
          <a:xfrm>
            <a:off x="22371940" y="1989000"/>
            <a:ext cx="1800000" cy="2880000"/>
          </a:xfrm>
        </p:spPr>
        <p:txBody>
          <a:bodyPr/>
          <a:lstStyle/>
          <a:p>
            <a:endParaRPr lang="el-GR"/>
          </a:p>
        </p:txBody>
      </p:sp>
      <p:sp>
        <p:nvSpPr>
          <p:cNvPr id="14" name="Θέση εικόνας 5">
            <a:extLst>
              <a:ext uri="{FF2B5EF4-FFF2-40B4-BE49-F238E27FC236}">
                <a16:creationId xmlns:a16="http://schemas.microsoft.com/office/drawing/2014/main" id="{9C9288F7-BA45-F41D-E4FC-D2C3E4E2ACF9}"/>
              </a:ext>
            </a:extLst>
          </p:cNvPr>
          <p:cNvSpPr>
            <a:spLocks noGrp="1"/>
          </p:cNvSpPr>
          <p:nvPr>
            <p:ph type="pic" sz="quarter" idx="28"/>
          </p:nvPr>
        </p:nvSpPr>
        <p:spPr>
          <a:xfrm>
            <a:off x="24283954" y="2014539"/>
            <a:ext cx="1800000" cy="2880000"/>
          </a:xfrm>
        </p:spPr>
        <p:txBody>
          <a:bodyPr/>
          <a:lstStyle/>
          <a:p>
            <a:endParaRPr lang="el-GR"/>
          </a:p>
        </p:txBody>
      </p:sp>
      <p:sp>
        <p:nvSpPr>
          <p:cNvPr id="15" name="Θέση εικόνας 5">
            <a:extLst>
              <a:ext uri="{FF2B5EF4-FFF2-40B4-BE49-F238E27FC236}">
                <a16:creationId xmlns:a16="http://schemas.microsoft.com/office/drawing/2014/main" id="{25131C04-D32C-6A2C-AF27-270F6F3EDC32}"/>
              </a:ext>
            </a:extLst>
          </p:cNvPr>
          <p:cNvSpPr>
            <a:spLocks noGrp="1"/>
          </p:cNvSpPr>
          <p:nvPr>
            <p:ph type="pic" sz="quarter" idx="29"/>
          </p:nvPr>
        </p:nvSpPr>
        <p:spPr>
          <a:xfrm>
            <a:off x="26247166" y="2004600"/>
            <a:ext cx="1800000" cy="2880000"/>
          </a:xfrm>
        </p:spPr>
        <p:txBody>
          <a:bodyPr/>
          <a:lstStyle/>
          <a:p>
            <a:endParaRPr lang="el-GR"/>
          </a:p>
        </p:txBody>
      </p:sp>
      <p:sp>
        <p:nvSpPr>
          <p:cNvPr id="22" name="Θέση εικόνας 5">
            <a:extLst>
              <a:ext uri="{FF2B5EF4-FFF2-40B4-BE49-F238E27FC236}">
                <a16:creationId xmlns:a16="http://schemas.microsoft.com/office/drawing/2014/main" id="{035C7123-132A-1F01-A232-88E54CD1B917}"/>
              </a:ext>
            </a:extLst>
          </p:cNvPr>
          <p:cNvSpPr>
            <a:spLocks noGrp="1"/>
          </p:cNvSpPr>
          <p:nvPr>
            <p:ph type="pic" sz="quarter" idx="30"/>
          </p:nvPr>
        </p:nvSpPr>
        <p:spPr>
          <a:xfrm>
            <a:off x="28181054" y="1978128"/>
            <a:ext cx="1800000" cy="2880000"/>
          </a:xfrm>
        </p:spPr>
        <p:txBody>
          <a:bodyPr/>
          <a:lstStyle/>
          <a:p>
            <a:endParaRPr lang="el-GR"/>
          </a:p>
        </p:txBody>
      </p:sp>
      <p:sp>
        <p:nvSpPr>
          <p:cNvPr id="23" name="Θέση εικόνας 5">
            <a:extLst>
              <a:ext uri="{FF2B5EF4-FFF2-40B4-BE49-F238E27FC236}">
                <a16:creationId xmlns:a16="http://schemas.microsoft.com/office/drawing/2014/main" id="{E5374804-E20C-9C4F-6CCD-EBFCFAC5CC11}"/>
              </a:ext>
            </a:extLst>
          </p:cNvPr>
          <p:cNvSpPr>
            <a:spLocks noGrp="1"/>
          </p:cNvSpPr>
          <p:nvPr>
            <p:ph type="pic" sz="quarter" idx="31"/>
          </p:nvPr>
        </p:nvSpPr>
        <p:spPr>
          <a:xfrm>
            <a:off x="-12093448" y="1957708"/>
            <a:ext cx="1800000" cy="2880000"/>
          </a:xfrm>
        </p:spPr>
        <p:txBody>
          <a:bodyPr/>
          <a:lstStyle/>
          <a:p>
            <a:endParaRPr lang="el-GR"/>
          </a:p>
        </p:txBody>
      </p:sp>
      <p:sp>
        <p:nvSpPr>
          <p:cNvPr id="24" name="Θέση εικόνας 5">
            <a:extLst>
              <a:ext uri="{FF2B5EF4-FFF2-40B4-BE49-F238E27FC236}">
                <a16:creationId xmlns:a16="http://schemas.microsoft.com/office/drawing/2014/main" id="{EF2495EA-F483-D20A-18BD-BA07A2D7224B}"/>
              </a:ext>
            </a:extLst>
          </p:cNvPr>
          <p:cNvSpPr>
            <a:spLocks noGrp="1"/>
          </p:cNvSpPr>
          <p:nvPr>
            <p:ph type="pic" sz="quarter" idx="32"/>
          </p:nvPr>
        </p:nvSpPr>
        <p:spPr>
          <a:xfrm>
            <a:off x="-15984450" y="1973056"/>
            <a:ext cx="1800000" cy="2880000"/>
          </a:xfrm>
        </p:spPr>
        <p:txBody>
          <a:bodyPr/>
          <a:lstStyle/>
          <a:p>
            <a:endParaRPr lang="el-GR"/>
          </a:p>
        </p:txBody>
      </p:sp>
      <p:sp>
        <p:nvSpPr>
          <p:cNvPr id="25" name="Θέση εικόνας 5">
            <a:extLst>
              <a:ext uri="{FF2B5EF4-FFF2-40B4-BE49-F238E27FC236}">
                <a16:creationId xmlns:a16="http://schemas.microsoft.com/office/drawing/2014/main" id="{751EB729-41C5-98D6-9477-4972C5D712C3}"/>
              </a:ext>
            </a:extLst>
          </p:cNvPr>
          <p:cNvSpPr>
            <a:spLocks noGrp="1"/>
          </p:cNvSpPr>
          <p:nvPr>
            <p:ph type="pic" sz="quarter" idx="33"/>
          </p:nvPr>
        </p:nvSpPr>
        <p:spPr>
          <a:xfrm>
            <a:off x="-14018748" y="1957708"/>
            <a:ext cx="1800000" cy="2880000"/>
          </a:xfrm>
        </p:spPr>
        <p:txBody>
          <a:bodyPr/>
          <a:lstStyle/>
          <a:p>
            <a:endParaRPr lang="el-GR"/>
          </a:p>
        </p:txBody>
      </p:sp>
      <p:sp>
        <p:nvSpPr>
          <p:cNvPr id="26" name="Θέση εικόνας 5">
            <a:extLst>
              <a:ext uri="{FF2B5EF4-FFF2-40B4-BE49-F238E27FC236}">
                <a16:creationId xmlns:a16="http://schemas.microsoft.com/office/drawing/2014/main" id="{EB67E9EB-F8C8-71D1-103B-03CBFCFE80B3}"/>
              </a:ext>
            </a:extLst>
          </p:cNvPr>
          <p:cNvSpPr>
            <a:spLocks noGrp="1"/>
          </p:cNvSpPr>
          <p:nvPr>
            <p:ph type="pic" sz="quarter" idx="34"/>
          </p:nvPr>
        </p:nvSpPr>
        <p:spPr>
          <a:xfrm>
            <a:off x="-17928983" y="1974964"/>
            <a:ext cx="1800000" cy="2880000"/>
          </a:xfrm>
        </p:spPr>
        <p:txBody>
          <a:bodyPr/>
          <a:lstStyle/>
          <a:p>
            <a:endParaRPr lang="el-GR"/>
          </a:p>
        </p:txBody>
      </p:sp>
      <p:sp>
        <p:nvSpPr>
          <p:cNvPr id="27" name="Θέση εικόνας 5">
            <a:extLst>
              <a:ext uri="{FF2B5EF4-FFF2-40B4-BE49-F238E27FC236}">
                <a16:creationId xmlns:a16="http://schemas.microsoft.com/office/drawing/2014/main" id="{C2E4B143-AC35-4C5A-CB7B-730C4667BEBE}"/>
              </a:ext>
            </a:extLst>
          </p:cNvPr>
          <p:cNvSpPr>
            <a:spLocks noGrp="1"/>
          </p:cNvSpPr>
          <p:nvPr>
            <p:ph type="pic" sz="quarter" idx="35"/>
          </p:nvPr>
        </p:nvSpPr>
        <p:spPr>
          <a:xfrm>
            <a:off x="30101285" y="1975056"/>
            <a:ext cx="1800000" cy="2880000"/>
          </a:xfrm>
        </p:spPr>
        <p:txBody>
          <a:bodyPr/>
          <a:lstStyle/>
          <a:p>
            <a:endParaRPr lang="el-GR"/>
          </a:p>
        </p:txBody>
      </p:sp>
      <p:sp>
        <p:nvSpPr>
          <p:cNvPr id="28" name="Θέση εικόνας 5">
            <a:extLst>
              <a:ext uri="{FF2B5EF4-FFF2-40B4-BE49-F238E27FC236}">
                <a16:creationId xmlns:a16="http://schemas.microsoft.com/office/drawing/2014/main" id="{88B1585E-727A-8A09-EBC3-4314838F651B}"/>
              </a:ext>
            </a:extLst>
          </p:cNvPr>
          <p:cNvSpPr>
            <a:spLocks noGrp="1"/>
          </p:cNvSpPr>
          <p:nvPr>
            <p:ph type="pic" sz="quarter" idx="36"/>
          </p:nvPr>
        </p:nvSpPr>
        <p:spPr>
          <a:xfrm>
            <a:off x="32013299" y="1987000"/>
            <a:ext cx="1800000" cy="2880000"/>
          </a:xfrm>
        </p:spPr>
        <p:txBody>
          <a:bodyPr/>
          <a:lstStyle/>
          <a:p>
            <a:endParaRPr lang="el-GR"/>
          </a:p>
        </p:txBody>
      </p:sp>
      <p:sp>
        <p:nvSpPr>
          <p:cNvPr id="29" name="Θέση εικόνας 5">
            <a:extLst>
              <a:ext uri="{FF2B5EF4-FFF2-40B4-BE49-F238E27FC236}">
                <a16:creationId xmlns:a16="http://schemas.microsoft.com/office/drawing/2014/main" id="{2474837A-89D0-DEF0-EBDD-8CB5071ADD61}"/>
              </a:ext>
            </a:extLst>
          </p:cNvPr>
          <p:cNvSpPr>
            <a:spLocks noGrp="1"/>
          </p:cNvSpPr>
          <p:nvPr>
            <p:ph type="pic" sz="quarter" idx="37"/>
          </p:nvPr>
        </p:nvSpPr>
        <p:spPr>
          <a:xfrm>
            <a:off x="-19859676" y="1957708"/>
            <a:ext cx="1800000" cy="2880000"/>
          </a:xfrm>
        </p:spPr>
        <p:txBody>
          <a:bodyPr/>
          <a:lstStyle/>
          <a:p>
            <a:endParaRPr lang="el-GR"/>
          </a:p>
        </p:txBody>
      </p:sp>
      <p:sp>
        <p:nvSpPr>
          <p:cNvPr id="30" name="Θέση εικόνας 5">
            <a:extLst>
              <a:ext uri="{FF2B5EF4-FFF2-40B4-BE49-F238E27FC236}">
                <a16:creationId xmlns:a16="http://schemas.microsoft.com/office/drawing/2014/main" id="{E6D6D1C7-7B87-F36E-7570-764392BCC579}"/>
              </a:ext>
            </a:extLst>
          </p:cNvPr>
          <p:cNvSpPr>
            <a:spLocks noGrp="1"/>
          </p:cNvSpPr>
          <p:nvPr>
            <p:ph type="pic" sz="quarter" idx="38"/>
          </p:nvPr>
        </p:nvSpPr>
        <p:spPr>
          <a:xfrm>
            <a:off x="-21804209" y="1957708"/>
            <a:ext cx="1800000" cy="2880000"/>
          </a:xfrm>
        </p:spPr>
        <p:txBody>
          <a:bodyPr/>
          <a:lstStyle/>
          <a:p>
            <a:endParaRPr lang="el-GR"/>
          </a:p>
        </p:txBody>
      </p:sp>
    </p:spTree>
    <p:extLst>
      <p:ext uri="{BB962C8B-B14F-4D97-AF65-F5344CB8AC3E}">
        <p14:creationId xmlns:p14="http://schemas.microsoft.com/office/powerpoint/2010/main" val="3063438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260" userDrawn="1">
          <p15:clr>
            <a:srgbClr val="FBAE40"/>
          </p15:clr>
        </p15:guide>
        <p15:guide id="4" orient="horz" pos="23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1A6EDD-FD27-A4B3-ACE9-77E69A482B8C}"/>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7D66000-5AD8-C349-BA9C-38071667D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8485EE5-4A62-0180-DF2E-B883057F0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06210FA-22B9-8377-77A6-DDFC185E93EB}"/>
              </a:ext>
            </a:extLst>
          </p:cNvPr>
          <p:cNvSpPr>
            <a:spLocks noGrp="1"/>
          </p:cNvSpPr>
          <p:nvPr>
            <p:ph type="dt" sz="half" idx="10"/>
          </p:nvPr>
        </p:nvSpPr>
        <p:spPr/>
        <p:txBody>
          <a:bodyPr/>
          <a:lstStyle/>
          <a:p>
            <a:fld id="{386945AF-1980-414F-94BC-EEEE96038963}" type="datetimeFigureOut">
              <a:rPr lang="el-GR" smtClean="0"/>
              <a:t>6/3/2025</a:t>
            </a:fld>
            <a:endParaRPr lang="el-GR"/>
          </a:p>
        </p:txBody>
      </p:sp>
      <p:sp>
        <p:nvSpPr>
          <p:cNvPr id="6" name="Θέση υποσέλιδου 5">
            <a:extLst>
              <a:ext uri="{FF2B5EF4-FFF2-40B4-BE49-F238E27FC236}">
                <a16:creationId xmlns:a16="http://schemas.microsoft.com/office/drawing/2014/main" id="{64F85528-8D88-D3AF-8B22-69BCFE59060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0E28586-7E51-5B85-7CAE-EB0DBF5B67CD}"/>
              </a:ext>
            </a:extLst>
          </p:cNvPr>
          <p:cNvSpPr>
            <a:spLocks noGrp="1"/>
          </p:cNvSpPr>
          <p:nvPr>
            <p:ph type="sldNum" sz="quarter" idx="12"/>
          </p:nvPr>
        </p:nvSpPr>
        <p:spPr/>
        <p:txBody>
          <a:bodyPr/>
          <a:lstStyle/>
          <a:p>
            <a:fld id="{7AD498EF-CE9E-43FD-BE2B-647C16356888}" type="slidenum">
              <a:rPr lang="el-GR" smtClean="0"/>
              <a:t>‹#›</a:t>
            </a:fld>
            <a:endParaRPr lang="el-GR"/>
          </a:p>
        </p:txBody>
      </p:sp>
    </p:spTree>
    <p:extLst>
      <p:ext uri="{BB962C8B-B14F-4D97-AF65-F5344CB8AC3E}">
        <p14:creationId xmlns:p14="http://schemas.microsoft.com/office/powerpoint/2010/main" val="2566840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04C81A-3EDA-C018-C429-B471A0E1BBE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8F6858AC-9345-1FC3-4DC5-E92D803DA1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CE1C0389-8938-07D1-158F-09745CD271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E4FA7FC-98D9-5197-47A1-7EDA792F45C2}"/>
              </a:ext>
            </a:extLst>
          </p:cNvPr>
          <p:cNvSpPr>
            <a:spLocks noGrp="1"/>
          </p:cNvSpPr>
          <p:nvPr>
            <p:ph type="dt" sz="half" idx="10"/>
          </p:nvPr>
        </p:nvSpPr>
        <p:spPr/>
        <p:txBody>
          <a:bodyPr/>
          <a:lstStyle/>
          <a:p>
            <a:fld id="{386945AF-1980-414F-94BC-EEEE96038963}" type="datetimeFigureOut">
              <a:rPr lang="el-GR" smtClean="0"/>
              <a:t>6/3/2025</a:t>
            </a:fld>
            <a:endParaRPr lang="el-GR"/>
          </a:p>
        </p:txBody>
      </p:sp>
      <p:sp>
        <p:nvSpPr>
          <p:cNvPr id="6" name="Θέση υποσέλιδου 5">
            <a:extLst>
              <a:ext uri="{FF2B5EF4-FFF2-40B4-BE49-F238E27FC236}">
                <a16:creationId xmlns:a16="http://schemas.microsoft.com/office/drawing/2014/main" id="{E4D27A41-427B-593A-6A09-29A1ADE504A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72BC5E9-AB01-8F62-9832-6CB01510A4E1}"/>
              </a:ext>
            </a:extLst>
          </p:cNvPr>
          <p:cNvSpPr>
            <a:spLocks noGrp="1"/>
          </p:cNvSpPr>
          <p:nvPr>
            <p:ph type="sldNum" sz="quarter" idx="12"/>
          </p:nvPr>
        </p:nvSpPr>
        <p:spPr/>
        <p:txBody>
          <a:bodyPr/>
          <a:lstStyle/>
          <a:p>
            <a:fld id="{7AD498EF-CE9E-43FD-BE2B-647C16356888}" type="slidenum">
              <a:rPr lang="el-GR" smtClean="0"/>
              <a:t>‹#›</a:t>
            </a:fld>
            <a:endParaRPr lang="el-GR"/>
          </a:p>
        </p:txBody>
      </p:sp>
    </p:spTree>
    <p:extLst>
      <p:ext uri="{BB962C8B-B14F-4D97-AF65-F5344CB8AC3E}">
        <p14:creationId xmlns:p14="http://schemas.microsoft.com/office/powerpoint/2010/main" val="998786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C4ED04D-3D2F-2706-BFAF-327B687E9F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F0B73DA-F293-384C-C20B-813A23AEC2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E547BEC-AC7F-9D67-CFFC-154807A470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945AF-1980-414F-94BC-EEEE96038963}" type="datetimeFigureOut">
              <a:rPr lang="el-GR" smtClean="0"/>
              <a:t>6/3/2025</a:t>
            </a:fld>
            <a:endParaRPr lang="el-GR"/>
          </a:p>
        </p:txBody>
      </p:sp>
      <p:sp>
        <p:nvSpPr>
          <p:cNvPr id="5" name="Θέση υποσέλιδου 4">
            <a:extLst>
              <a:ext uri="{FF2B5EF4-FFF2-40B4-BE49-F238E27FC236}">
                <a16:creationId xmlns:a16="http://schemas.microsoft.com/office/drawing/2014/main" id="{B64968CC-A049-DD30-F572-203B19E81E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F819F611-643E-8091-C151-E6EEC33905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498EF-CE9E-43FD-BE2B-647C16356888}" type="slidenum">
              <a:rPr lang="el-GR" smtClean="0"/>
              <a:t>‹#›</a:t>
            </a:fld>
            <a:endParaRPr lang="el-GR"/>
          </a:p>
        </p:txBody>
      </p:sp>
    </p:spTree>
    <p:extLst>
      <p:ext uri="{BB962C8B-B14F-4D97-AF65-F5344CB8AC3E}">
        <p14:creationId xmlns:p14="http://schemas.microsoft.com/office/powerpoint/2010/main" val="3068336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fif"/><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3.jfif"/><Relationship Id="rId12" Type="http://schemas.openxmlformats.org/officeDocument/2006/relationships/image" Target="../media/image16.png"/><Relationship Id="rId17" Type="http://schemas.openxmlformats.org/officeDocument/2006/relationships/image" Target="../media/image4.svg"/><Relationship Id="rId2" Type="http://schemas.openxmlformats.org/officeDocument/2006/relationships/slide" Target="slide6.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image" Target="../media/image15.png"/><Relationship Id="rId5" Type="http://schemas.openxmlformats.org/officeDocument/2006/relationships/image" Target="../media/image12.jpg"/><Relationship Id="rId15" Type="http://schemas.openxmlformats.org/officeDocument/2006/relationships/image" Target="../media/image19.svg"/><Relationship Id="rId10" Type="http://schemas.openxmlformats.org/officeDocument/2006/relationships/slide" Target="slide10.xml"/><Relationship Id="rId4" Type="http://schemas.openxmlformats.org/officeDocument/2006/relationships/slide" Target="slide7.xml"/><Relationship Id="rId9" Type="http://schemas.openxmlformats.org/officeDocument/2006/relationships/image" Target="../media/image14.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slide" Target="slide11.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13.jfif"/><Relationship Id="rId5" Type="http://schemas.openxmlformats.org/officeDocument/2006/relationships/slide" Target="slide10.xml"/><Relationship Id="rId4" Type="http://schemas.openxmlformats.org/officeDocument/2006/relationships/image" Target="../media/image12.jp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13.jfif"/><Relationship Id="rId5" Type="http://schemas.openxmlformats.org/officeDocument/2006/relationships/image" Target="../media/image12.jp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jfif"/><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97000">
              <a:srgbClr val="002060"/>
            </a:gs>
            <a:gs pos="0">
              <a:srgbClr val="7030A0"/>
            </a:gs>
          </a:gsLst>
          <a:lin ang="13500000" scaled="1"/>
          <a:tileRect/>
        </a:gra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8CB0BDE-14E7-077D-CA7A-79082EA304B8}"/>
              </a:ext>
            </a:extLst>
          </p:cNvPr>
          <p:cNvSpPr txBox="1"/>
          <p:nvPr/>
        </p:nvSpPr>
        <p:spPr>
          <a:xfrm>
            <a:off x="10781143" y="5714999"/>
            <a:ext cx="1231243" cy="369332"/>
          </a:xfrm>
          <a:prstGeom prst="rect">
            <a:avLst/>
          </a:prstGeom>
          <a:noFill/>
        </p:spPr>
        <p:txBody>
          <a:bodyPr wrap="square" rtlCol="0">
            <a:spAutoFit/>
          </a:bodyPr>
          <a:lstStyle/>
          <a:p>
            <a:r>
              <a:rPr lang="el-GR" dirty="0"/>
              <a:t>   Σελίδα 6</a:t>
            </a:r>
          </a:p>
        </p:txBody>
      </p:sp>
      <p:sp useBgFill="1">
        <p:nvSpPr>
          <p:cNvPr id="9" name="Ορθογώνιο 8">
            <a:extLst>
              <a:ext uri="{FF2B5EF4-FFF2-40B4-BE49-F238E27FC236}">
                <a16:creationId xmlns:a16="http://schemas.microsoft.com/office/drawing/2014/main" id="{75CE4B8C-2679-9E5A-D308-4EA1E324B20E}"/>
              </a:ext>
            </a:extLst>
          </p:cNvPr>
          <p:cNvSpPr/>
          <p:nvPr/>
        </p:nvSpPr>
        <p:spPr>
          <a:xfrm>
            <a:off x="6096260" y="241300"/>
            <a:ext cx="5993754" cy="6375399"/>
          </a:xfrm>
          <a:prstGeom prst="rect">
            <a:avLst/>
          </a:prstGeom>
          <a:effectLst>
            <a:outerShdw blurRad="381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Εικόνα 7">
            <a:extLst>
              <a:ext uri="{FF2B5EF4-FFF2-40B4-BE49-F238E27FC236}">
                <a16:creationId xmlns:a16="http://schemas.microsoft.com/office/drawing/2014/main" id="{D05E67C8-6849-B8BD-AFA5-C653C6878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754689" y="566737"/>
            <a:ext cx="6443664" cy="5761038"/>
          </a:xfrm>
          <a:prstGeom prst="rect">
            <a:avLst/>
          </a:prstGeom>
        </p:spPr>
      </p:pic>
      <p:pic>
        <p:nvPicPr>
          <p:cNvPr id="10" name="Εικόνα 9">
            <a:extLst>
              <a:ext uri="{FF2B5EF4-FFF2-40B4-BE49-F238E27FC236}">
                <a16:creationId xmlns:a16="http://schemas.microsoft.com/office/drawing/2014/main" id="{1A05281D-B181-139B-A2C8-CD8BE988D6DB}"/>
              </a:ext>
            </a:extLst>
          </p:cNvPr>
          <p:cNvPicPr>
            <a:picLocks noChangeAspect="1"/>
          </p:cNvPicPr>
          <p:nvPr/>
        </p:nvPicPr>
        <p:blipFill>
          <a:blip r:embed="rId3"/>
          <a:stretch>
            <a:fillRect/>
          </a:stretch>
        </p:blipFill>
        <p:spPr>
          <a:xfrm>
            <a:off x="6096000" y="225422"/>
            <a:ext cx="4819650" cy="6415967"/>
          </a:xfrm>
          <a:prstGeom prst="rect">
            <a:avLst/>
          </a:prstGeom>
        </p:spPr>
      </p:pic>
      <p:sp>
        <p:nvSpPr>
          <p:cNvPr id="12" name="TextBox 11">
            <a:extLst>
              <a:ext uri="{FF2B5EF4-FFF2-40B4-BE49-F238E27FC236}">
                <a16:creationId xmlns:a16="http://schemas.microsoft.com/office/drawing/2014/main" id="{B5BF5352-5C6D-E015-6DA7-B4118300E4BC}"/>
              </a:ext>
            </a:extLst>
          </p:cNvPr>
          <p:cNvSpPr txBox="1"/>
          <p:nvPr/>
        </p:nvSpPr>
        <p:spPr>
          <a:xfrm>
            <a:off x="9505124" y="319086"/>
            <a:ext cx="2429589" cy="2492990"/>
          </a:xfrm>
          <a:prstGeom prst="rect">
            <a:avLst/>
          </a:prstGeom>
          <a:noFill/>
        </p:spPr>
        <p:txBody>
          <a:bodyPr wrap="square" rtlCol="0">
            <a:spAutoFit/>
          </a:bodyPr>
          <a:lstStyle/>
          <a:p>
            <a:r>
              <a:rPr lang="el-GR" dirty="0"/>
              <a:t>«…όπως ο ήλιος φωτοβολεί περισσότερο από κάθε άλλο άστρο, έτσι και η Ολυμπία λάμπει σκιάζοντας κάθε άλλον αγώνα» </a:t>
            </a:r>
          </a:p>
          <a:p>
            <a:endParaRPr lang="el-GR" dirty="0"/>
          </a:p>
          <a:p>
            <a:r>
              <a:rPr lang="el-GR" sz="1200" dirty="0"/>
              <a:t>             αρχαίος ποιητής </a:t>
            </a:r>
            <a:r>
              <a:rPr lang="el-GR" sz="1200" b="1" dirty="0"/>
              <a:t>Πίνδαρος</a:t>
            </a:r>
          </a:p>
        </p:txBody>
      </p:sp>
      <p:pic>
        <p:nvPicPr>
          <p:cNvPr id="2" name="Γραφικό 1" descr="Βέλος Μικρή καμπύλη">
            <a:hlinkClick r:id="" action="ppaction://hlinkshowjump?jump=nextslide"/>
            <a:extLst>
              <a:ext uri="{FF2B5EF4-FFF2-40B4-BE49-F238E27FC236}">
                <a16:creationId xmlns:a16="http://schemas.microsoft.com/office/drawing/2014/main" id="{2D5CD703-38D4-C58C-F754-24A07D2482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04422" y="3208807"/>
            <a:ext cx="457200" cy="457200"/>
          </a:xfrm>
          <a:prstGeom prst="rect">
            <a:avLst/>
          </a:prstGeom>
        </p:spPr>
      </p:pic>
      <p:sp>
        <p:nvSpPr>
          <p:cNvPr id="3" name="TextBox 2">
            <a:extLst>
              <a:ext uri="{FF2B5EF4-FFF2-40B4-BE49-F238E27FC236}">
                <a16:creationId xmlns:a16="http://schemas.microsoft.com/office/drawing/2014/main" id="{39FF847F-8150-3434-A4A3-71B84A04AED1}"/>
              </a:ext>
            </a:extLst>
          </p:cNvPr>
          <p:cNvSpPr txBox="1"/>
          <p:nvPr/>
        </p:nvSpPr>
        <p:spPr>
          <a:xfrm>
            <a:off x="9639591" y="5507341"/>
            <a:ext cx="2045185" cy="954107"/>
          </a:xfrm>
          <a:prstGeom prst="rect">
            <a:avLst/>
          </a:prstGeom>
          <a:noFill/>
        </p:spPr>
        <p:txBody>
          <a:bodyPr wrap="square" rtlCol="0">
            <a:spAutoFit/>
          </a:bodyPr>
          <a:lstStyle/>
          <a:p>
            <a:r>
              <a:rPr lang="el-GR" sz="1400" dirty="0">
                <a:latin typeface="Source Serif Pro ExtraLight" panose="02040203050405020204" pitchFamily="18" charset="0"/>
                <a:ea typeface="Source Serif Pro ExtraLight" panose="02040203050405020204" pitchFamily="18" charset="0"/>
              </a:rPr>
              <a:t>Επιμέλεια Εμμανουηλίδου Σοφία εκπαιδευτικός ΠΕ11Φυσικής Αγωγής </a:t>
            </a:r>
          </a:p>
        </p:txBody>
      </p:sp>
    </p:spTree>
    <p:extLst>
      <p:ext uri="{BB962C8B-B14F-4D97-AF65-F5344CB8AC3E}">
        <p14:creationId xmlns:p14="http://schemas.microsoft.com/office/powerpoint/2010/main" val="581507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Θέση περιεχομένου 3">
            <a:hlinkHover r:id="rId2" action="ppaction://hlinksldjump"/>
            <a:extLst>
              <a:ext uri="{FF2B5EF4-FFF2-40B4-BE49-F238E27FC236}">
                <a16:creationId xmlns:a16="http://schemas.microsoft.com/office/drawing/2014/main" id="{95FC2FA8-ECFC-77A7-F31B-131C79D2D9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grpSp>
        <p:nvGrpSpPr>
          <p:cNvPr id="5" name="Ομάδα 4">
            <a:extLst>
              <a:ext uri="{FF2B5EF4-FFF2-40B4-BE49-F238E27FC236}">
                <a16:creationId xmlns:a16="http://schemas.microsoft.com/office/drawing/2014/main" id="{A99DCFE8-A276-21ED-B60F-2C406DC2C2D2}"/>
              </a:ext>
            </a:extLst>
          </p:cNvPr>
          <p:cNvGrpSpPr/>
          <p:nvPr/>
        </p:nvGrpSpPr>
        <p:grpSpPr>
          <a:xfrm>
            <a:off x="4131635" y="1577008"/>
            <a:ext cx="1815548" cy="1759226"/>
            <a:chOff x="3999103" y="1577008"/>
            <a:chExt cx="1815548" cy="1759226"/>
          </a:xfrm>
          <a:solidFill>
            <a:schemeClr val="accent6">
              <a:lumMod val="50000"/>
              <a:alpha val="77000"/>
            </a:schemeClr>
          </a:solidFill>
        </p:grpSpPr>
        <p:sp>
          <p:nvSpPr>
            <p:cNvPr id="6" name="Ορθογώνιο 5">
              <a:extLst>
                <a:ext uri="{FF2B5EF4-FFF2-40B4-BE49-F238E27FC236}">
                  <a16:creationId xmlns:a16="http://schemas.microsoft.com/office/drawing/2014/main" id="{E30AE5C3-1DF9-CFB3-6E07-5CF7FA4C3557}"/>
                </a:ext>
              </a:extLst>
            </p:cNvPr>
            <p:cNvSpPr/>
            <p:nvPr/>
          </p:nvSpPr>
          <p:spPr>
            <a:xfrm>
              <a:off x="3999103" y="1577008"/>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Εικόνα 6">
              <a:extLst>
                <a:ext uri="{FF2B5EF4-FFF2-40B4-BE49-F238E27FC236}">
                  <a16:creationId xmlns:a16="http://schemas.microsoft.com/office/drawing/2014/main" id="{434B42EC-7CFF-F490-7F93-057858F61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576" y="1709531"/>
              <a:ext cx="1547608" cy="1499598"/>
            </a:xfrm>
            <a:prstGeom prst="rect">
              <a:avLst/>
            </a:prstGeom>
            <a:grpFill/>
          </p:spPr>
        </p:pic>
      </p:grpSp>
      <p:grpSp>
        <p:nvGrpSpPr>
          <p:cNvPr id="8" name="Ομάδα 7">
            <a:extLst>
              <a:ext uri="{FF2B5EF4-FFF2-40B4-BE49-F238E27FC236}">
                <a16:creationId xmlns:a16="http://schemas.microsoft.com/office/drawing/2014/main" id="{86ECAFC4-A4E2-BB59-1F8A-F482787185BA}"/>
              </a:ext>
            </a:extLst>
          </p:cNvPr>
          <p:cNvGrpSpPr/>
          <p:nvPr/>
        </p:nvGrpSpPr>
        <p:grpSpPr>
          <a:xfrm>
            <a:off x="6245337" y="1591765"/>
            <a:ext cx="1815548" cy="1759226"/>
            <a:chOff x="6369815" y="1577008"/>
            <a:chExt cx="1815548" cy="1759226"/>
          </a:xfrm>
          <a:solidFill>
            <a:schemeClr val="accent6">
              <a:lumMod val="50000"/>
              <a:alpha val="84000"/>
            </a:schemeClr>
          </a:solidFill>
        </p:grpSpPr>
        <p:sp>
          <p:nvSpPr>
            <p:cNvPr id="9" name="Ορθογώνιο 8">
              <a:extLst>
                <a:ext uri="{FF2B5EF4-FFF2-40B4-BE49-F238E27FC236}">
                  <a16:creationId xmlns:a16="http://schemas.microsoft.com/office/drawing/2014/main" id="{AF21CAFB-55B4-F17B-70CC-E298D22D26B4}"/>
                </a:ext>
              </a:extLst>
            </p:cNvPr>
            <p:cNvSpPr/>
            <p:nvPr/>
          </p:nvSpPr>
          <p:spPr>
            <a:xfrm>
              <a:off x="6369815" y="1577008"/>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Εικόνα 9">
              <a:extLst>
                <a:ext uri="{FF2B5EF4-FFF2-40B4-BE49-F238E27FC236}">
                  <a16:creationId xmlns:a16="http://schemas.microsoft.com/office/drawing/2014/main" id="{33AE0525-89EE-16C6-8573-7E9A0049DB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682" y="1709532"/>
              <a:ext cx="1536388" cy="1499597"/>
            </a:xfrm>
            <a:prstGeom prst="rect">
              <a:avLst/>
            </a:prstGeom>
            <a:grpFill/>
          </p:spPr>
        </p:pic>
      </p:grpSp>
      <p:grpSp>
        <p:nvGrpSpPr>
          <p:cNvPr id="11" name="Ομάδα 10">
            <a:extLst>
              <a:ext uri="{FF2B5EF4-FFF2-40B4-BE49-F238E27FC236}">
                <a16:creationId xmlns:a16="http://schemas.microsoft.com/office/drawing/2014/main" id="{77D8D472-E4CD-1719-BCB2-2A4C2AF58244}"/>
              </a:ext>
            </a:extLst>
          </p:cNvPr>
          <p:cNvGrpSpPr/>
          <p:nvPr/>
        </p:nvGrpSpPr>
        <p:grpSpPr>
          <a:xfrm>
            <a:off x="4131635" y="3468757"/>
            <a:ext cx="1815548" cy="1759226"/>
            <a:chOff x="4019664" y="3642690"/>
            <a:chExt cx="1815548" cy="1759226"/>
          </a:xfrm>
          <a:solidFill>
            <a:schemeClr val="accent6">
              <a:lumMod val="50000"/>
              <a:alpha val="74000"/>
            </a:schemeClr>
          </a:solidFill>
        </p:grpSpPr>
        <p:sp>
          <p:nvSpPr>
            <p:cNvPr id="12" name="Ορθογώνιο 11">
              <a:extLst>
                <a:ext uri="{FF2B5EF4-FFF2-40B4-BE49-F238E27FC236}">
                  <a16:creationId xmlns:a16="http://schemas.microsoft.com/office/drawing/2014/main" id="{857A257B-566E-6359-62BB-DE6926EC4B1A}"/>
                </a:ext>
              </a:extLst>
            </p:cNvPr>
            <p:cNvSpPr/>
            <p:nvPr/>
          </p:nvSpPr>
          <p:spPr>
            <a:xfrm>
              <a:off x="4019664" y="3642690"/>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Εικόνα 12">
              <a:extLst>
                <a:ext uri="{FF2B5EF4-FFF2-40B4-BE49-F238E27FC236}">
                  <a16:creationId xmlns:a16="http://schemas.microsoft.com/office/drawing/2014/main" id="{21F19202-79AE-B87A-46BB-37A0033774D5}"/>
                </a:ext>
              </a:extLst>
            </p:cNvPr>
            <p:cNvPicPr>
              <a:picLocks noChangeAspect="1"/>
            </p:cNvPicPr>
            <p:nvPr/>
          </p:nvPicPr>
          <p:blipFill rotWithShape="1">
            <a:blip r:embed="rId6">
              <a:extLst>
                <a:ext uri="{28A0092B-C50C-407E-A947-70E740481C1C}">
                  <a14:useLocalDpi xmlns:a14="http://schemas.microsoft.com/office/drawing/2010/main" val="0"/>
                </a:ext>
              </a:extLst>
            </a:blip>
            <a:srcRect l="68975" t="10677" r="1670" b="57078"/>
            <a:stretch/>
          </p:blipFill>
          <p:spPr bwMode="auto">
            <a:xfrm>
              <a:off x="4159164" y="3803165"/>
              <a:ext cx="1536549" cy="1477827"/>
            </a:xfrm>
            <a:prstGeom prst="rect">
              <a:avLst/>
            </a:prstGeom>
            <a:grpFill/>
            <a:ln>
              <a:noFill/>
            </a:ln>
            <a:extLst>
              <a:ext uri="{53640926-AAD7-44D8-BBD7-CCE9431645EC}">
                <a14:shadowObscured xmlns:a14="http://schemas.microsoft.com/office/drawing/2010/main"/>
              </a:ext>
            </a:extLst>
          </p:spPr>
        </p:pic>
      </p:grpSp>
      <p:grpSp>
        <p:nvGrpSpPr>
          <p:cNvPr id="14" name="Ομάδα 13">
            <a:extLst>
              <a:ext uri="{FF2B5EF4-FFF2-40B4-BE49-F238E27FC236}">
                <a16:creationId xmlns:a16="http://schemas.microsoft.com/office/drawing/2014/main" id="{87C0F69E-A402-8497-A5A0-A6BF6E6143F6}"/>
              </a:ext>
            </a:extLst>
          </p:cNvPr>
          <p:cNvGrpSpPr/>
          <p:nvPr/>
        </p:nvGrpSpPr>
        <p:grpSpPr>
          <a:xfrm>
            <a:off x="6235759" y="3507010"/>
            <a:ext cx="5767049" cy="2952425"/>
            <a:chOff x="6374854" y="3659054"/>
            <a:chExt cx="1815548" cy="1759226"/>
          </a:xfrm>
          <a:solidFill>
            <a:schemeClr val="accent6">
              <a:lumMod val="50000"/>
              <a:alpha val="75000"/>
            </a:schemeClr>
          </a:solidFill>
        </p:grpSpPr>
        <p:sp>
          <p:nvSpPr>
            <p:cNvPr id="15" name="Ορθογώνιο 14">
              <a:extLst>
                <a:ext uri="{FF2B5EF4-FFF2-40B4-BE49-F238E27FC236}">
                  <a16:creationId xmlns:a16="http://schemas.microsoft.com/office/drawing/2014/main" id="{D621390D-0811-C525-20CF-354222314F05}"/>
                </a:ext>
              </a:extLst>
            </p:cNvPr>
            <p:cNvSpPr/>
            <p:nvPr/>
          </p:nvSpPr>
          <p:spPr>
            <a:xfrm>
              <a:off x="6374854" y="3659054"/>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16" name="Εικόνα 15">
              <a:extLst>
                <a:ext uri="{FF2B5EF4-FFF2-40B4-BE49-F238E27FC236}">
                  <a16:creationId xmlns:a16="http://schemas.microsoft.com/office/drawing/2014/main" id="{A5FA69EE-5A30-5933-F6E7-B8F514F33DCD}"/>
                </a:ext>
              </a:extLst>
            </p:cNvPr>
            <p:cNvPicPr>
              <a:picLocks noChangeAspect="1"/>
            </p:cNvPicPr>
            <p:nvPr/>
          </p:nvPicPr>
          <p:blipFill>
            <a:blip r:embed="rId7"/>
            <a:stretch>
              <a:fillRect/>
            </a:stretch>
          </p:blipFill>
          <p:spPr>
            <a:xfrm>
              <a:off x="6421272" y="3731881"/>
              <a:ext cx="478521" cy="1475360"/>
            </a:xfrm>
            <a:prstGeom prst="rect">
              <a:avLst/>
            </a:prstGeom>
            <a:grpFill/>
          </p:spPr>
        </p:pic>
      </p:grpSp>
      <p:sp>
        <p:nvSpPr>
          <p:cNvPr id="21" name="TextBox 20">
            <a:extLst>
              <a:ext uri="{FF2B5EF4-FFF2-40B4-BE49-F238E27FC236}">
                <a16:creationId xmlns:a16="http://schemas.microsoft.com/office/drawing/2014/main" id="{F4609AFC-719C-FBCB-AB47-F0C52BDBB062}"/>
              </a:ext>
            </a:extLst>
          </p:cNvPr>
          <p:cNvSpPr txBox="1"/>
          <p:nvPr/>
        </p:nvSpPr>
        <p:spPr>
          <a:xfrm>
            <a:off x="8050663" y="3788557"/>
            <a:ext cx="3696566" cy="2246769"/>
          </a:xfrm>
          <a:prstGeom prst="rect">
            <a:avLst/>
          </a:prstGeom>
          <a:noFill/>
        </p:spPr>
        <p:txBody>
          <a:bodyPr wrap="square">
            <a:spAutoFit/>
          </a:bodyPr>
          <a:lstStyle/>
          <a:p>
            <a:r>
              <a:rPr lang="el-GR" sz="1400" dirty="0">
                <a:solidFill>
                  <a:schemeClr val="bg1"/>
                </a:solidFill>
              </a:rPr>
              <a:t>Αναφέρεται επίσης ότι οι Κουρήτες και συγκεκριμένα ο μεγαλύτερος αδελφός του ο Ηρακλής Δάκτυλος φέροντας τον Δία στην Ολυμπία, τέλεσε αγώνες δρόμου μεταξύ των αδελφών του, δίνοντας στο νικητή ένα στεφάνι αγριελιάς. Σύμφωνα με την παράδοση αυτή ο Ηρακλής Δάκτυλος ονόμασε τους αγώνες αυτούς Ολύμπια και καθιέρωσε την διεξαγωγή τους κάθε πέμπτο χρόνο επειδή τα αδέλφια του ήταν πέντε.</a:t>
            </a:r>
          </a:p>
        </p:txBody>
      </p:sp>
    </p:spTree>
    <p:extLst>
      <p:ext uri="{BB962C8B-B14F-4D97-AF65-F5344CB8AC3E}">
        <p14:creationId xmlns:p14="http://schemas.microsoft.com/office/powerpoint/2010/main" val="2740980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97000">
              <a:srgbClr val="002060"/>
            </a:gs>
            <a:gs pos="0">
              <a:srgbClr val="7030A0"/>
            </a:gs>
          </a:gsLst>
          <a:lin ang="13500000" scaled="1"/>
          <a:tileRect/>
        </a:gra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440CC6-53FB-0E14-6B94-5CDB1D9848D3}"/>
              </a:ext>
            </a:extLst>
          </p:cNvPr>
          <p:cNvSpPr txBox="1"/>
          <p:nvPr/>
        </p:nvSpPr>
        <p:spPr>
          <a:xfrm>
            <a:off x="179614" y="5714999"/>
            <a:ext cx="1126672" cy="369332"/>
          </a:xfrm>
          <a:prstGeom prst="rect">
            <a:avLst/>
          </a:prstGeom>
          <a:noFill/>
        </p:spPr>
        <p:txBody>
          <a:bodyPr wrap="square" rtlCol="0">
            <a:spAutoFit/>
          </a:bodyPr>
          <a:lstStyle/>
          <a:p>
            <a:r>
              <a:rPr lang="el-GR" dirty="0"/>
              <a:t>Σελίδα 5</a:t>
            </a:r>
          </a:p>
        </p:txBody>
      </p:sp>
      <p:sp>
        <p:nvSpPr>
          <p:cNvPr id="6" name="Ορθογώνιο 5">
            <a:extLst>
              <a:ext uri="{FF2B5EF4-FFF2-40B4-BE49-F238E27FC236}">
                <a16:creationId xmlns:a16="http://schemas.microsoft.com/office/drawing/2014/main" id="{D46B6AE6-7515-547F-BB9C-0450ECE5C3E7}"/>
              </a:ext>
            </a:extLst>
          </p:cNvPr>
          <p:cNvSpPr/>
          <p:nvPr/>
        </p:nvSpPr>
        <p:spPr>
          <a:xfrm>
            <a:off x="179614" y="241300"/>
            <a:ext cx="5916646" cy="6375399"/>
          </a:xfrm>
          <a:prstGeom prst="rect">
            <a:avLst/>
          </a:prstGeom>
          <a:gradFill>
            <a:gsLst>
              <a:gs pos="6000">
                <a:schemeClr val="bg1">
                  <a:lumMod val="78000"/>
                </a:schemeClr>
              </a:gs>
              <a:gs pos="71000">
                <a:schemeClr val="bg1">
                  <a:lumMod val="95000"/>
                </a:schemeClr>
              </a:gs>
              <a:gs pos="34000">
                <a:schemeClr val="bg1">
                  <a:lumMod val="98000"/>
                  <a:lumOff val="2000"/>
                </a:schemeClr>
              </a:gs>
              <a:gs pos="100000">
                <a:schemeClr val="bg1">
                  <a:lumMod val="95000"/>
                </a:schemeClr>
              </a:gs>
            </a:gsLst>
            <a:lin ang="10800000" scaled="1"/>
          </a:gradFill>
          <a:effectLst>
            <a:outerShdw blurRad="381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l-GR" sz="1800" dirty="0">
              <a:solidFill>
                <a:schemeClr val="bg1"/>
              </a:solidFill>
            </a:endParaRPr>
          </a:p>
        </p:txBody>
      </p:sp>
      <p:pic>
        <p:nvPicPr>
          <p:cNvPr id="5" name="Εικόνα 4">
            <a:extLst>
              <a:ext uri="{FF2B5EF4-FFF2-40B4-BE49-F238E27FC236}">
                <a16:creationId xmlns:a16="http://schemas.microsoft.com/office/drawing/2014/main" id="{8BFD630D-CA35-373C-1D76-C1F28E0E0F14}"/>
              </a:ext>
            </a:extLst>
          </p:cNvPr>
          <p:cNvPicPr>
            <a:picLocks noChangeAspect="1"/>
          </p:cNvPicPr>
          <p:nvPr/>
        </p:nvPicPr>
        <p:blipFill rotWithShape="1">
          <a:blip r:embed="rId2">
            <a:extLst>
              <a:ext uri="{28A0092B-C50C-407E-A947-70E740481C1C}">
                <a14:useLocalDpi xmlns:a14="http://schemas.microsoft.com/office/drawing/2010/main" val="0"/>
              </a:ext>
            </a:extLst>
          </a:blip>
          <a:srcRect l="13991" t="11512" r="14897" b="2813"/>
          <a:stretch/>
        </p:blipFill>
        <p:spPr>
          <a:xfrm rot="5400000">
            <a:off x="-47285" y="473416"/>
            <a:ext cx="6370181" cy="5916386"/>
          </a:xfrm>
          <a:prstGeom prst="rect">
            <a:avLst/>
          </a:prstGeom>
        </p:spPr>
      </p:pic>
      <p:sp>
        <p:nvSpPr>
          <p:cNvPr id="2" name="TextBox 1">
            <a:extLst>
              <a:ext uri="{FF2B5EF4-FFF2-40B4-BE49-F238E27FC236}">
                <a16:creationId xmlns:a16="http://schemas.microsoft.com/office/drawing/2014/main" id="{D9FBC1D9-5A82-9EF0-EA4F-47843D9C1A80}"/>
              </a:ext>
            </a:extLst>
          </p:cNvPr>
          <p:cNvSpPr txBox="1"/>
          <p:nvPr/>
        </p:nvSpPr>
        <p:spPr>
          <a:xfrm>
            <a:off x="6259550" y="104724"/>
            <a:ext cx="5776875" cy="6648551"/>
          </a:xfrm>
          <a:prstGeom prst="rect">
            <a:avLst/>
          </a:prstGeom>
          <a:noFill/>
          <a:ln w="28575">
            <a:solidFill>
              <a:schemeClr val="bg1"/>
            </a:solidFill>
          </a:ln>
        </p:spPr>
        <p:txBody>
          <a:bodyPr wrap="square" rtlCol="0">
            <a:spAutoFit/>
          </a:bodyPr>
          <a:lstStyle/>
          <a:p>
            <a:pPr>
              <a:lnSpc>
                <a:spcPct val="107000"/>
              </a:lnSpc>
              <a:spcAft>
                <a:spcPts val="800"/>
              </a:spcAft>
            </a:pPr>
            <a:r>
              <a:rPr lang="el-GR" sz="14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ΠΗΓΕΣ-ΒΙΒΛΙΟΓΡΑΦΙΑ</a:t>
            </a:r>
          </a:p>
          <a:p>
            <a:pPr>
              <a:lnSpc>
                <a:spcPct val="107000"/>
              </a:lnSpc>
              <a:spcAft>
                <a:spcPts val="800"/>
              </a:spcAft>
            </a:pPr>
            <a:r>
              <a:rPr lang="el-GR" sz="1000" b="1" kern="100" dirty="0">
                <a:solidFill>
                  <a:schemeClr val="bg1"/>
                </a:solidFill>
                <a:latin typeface="Calibri" panose="020F0502020204030204" pitchFamily="34" charset="0"/>
                <a:ea typeface="Calibri" panose="020F0502020204030204" pitchFamily="34" charset="0"/>
                <a:cs typeface="Arial" panose="020B0604020202020204" pitchFamily="34" charset="0"/>
              </a:rPr>
              <a:t>Πηγές</a:t>
            </a:r>
            <a:r>
              <a:rPr lang="en-US" sz="1000" b="1" kern="100" dirty="0">
                <a:solidFill>
                  <a:schemeClr val="bg1"/>
                </a:solidFill>
                <a:latin typeface="Calibri" panose="020F0502020204030204" pitchFamily="34" charset="0"/>
                <a:ea typeface="Calibri" panose="020F0502020204030204" pitchFamily="34" charset="0"/>
                <a:cs typeface="Arial" panose="020B0604020202020204" pitchFamily="34" charset="0"/>
              </a:rPr>
              <a:t>:</a:t>
            </a:r>
            <a:endParaRPr lang="el-GR" sz="10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l-GR" sz="10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Ολυμπιακό Μουσείο Αθηνών</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l-GR" sz="10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Ιστοσελίδες</a:t>
            </a: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www.olympics.com</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www.syrosstories.wixsite.com                                                                                                                      </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www.el.wikipedia.org                                                                                                                                    </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www.olympictruce.org</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www.argolikivivliothiki.gr</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https://www.sport24.gr/epikairothta/olympiaki-afisokollisi.8028914.html</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https://www.searchculture.gr/aggregator/edm/Olympic_Museum</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http://odysseus.culture.gr/h/3/gh3530.jsp?obj_id=2358</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https://www.gettyimages.com</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https://www.zappeion.gr/el</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http://www.panathenaicstadium.gr</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http://olympia.ime.gr/tour.html</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https://www.youtube.com</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https://www.pichiavo.com</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l-GR" sz="10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Βιβλιογραφία</a:t>
            </a:r>
            <a:r>
              <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a:r>
            <a:endPar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Ιωάννη Μουρατίδη, «Ιστορία Φυσικής Αγωγής(Με Στοιχεία Φιλοσοφίας)»,εκδόσεις </a:t>
            </a:r>
            <a:r>
              <a:rPr lang="el-GR" sz="1000" kern="1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Κ.Χριστοδουλίδη</a:t>
            </a:r>
            <a:r>
              <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-Θεσσαλονίκη</a:t>
            </a:r>
          </a:p>
          <a:p>
            <a:pPr marL="342900" lvl="0" indent="-342900">
              <a:lnSpc>
                <a:spcPct val="107000"/>
              </a:lnSpc>
              <a:buFont typeface="Symbol" panose="05050102010706020507" pitchFamily="18" charset="2"/>
              <a:buChar char=""/>
            </a:pPr>
            <a:r>
              <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Πάνος Βαλαβάνης, «Άθλα Αθλητές Και Έπαθλα», Ερευνητές</a:t>
            </a:r>
          </a:p>
          <a:p>
            <a:pPr marL="342900" lvl="0" indent="-342900">
              <a:lnSpc>
                <a:spcPct val="107000"/>
              </a:lnSpc>
              <a:buFont typeface="Symbol" panose="05050102010706020507" pitchFamily="18" charset="2"/>
              <a:buChar char=""/>
            </a:pPr>
            <a:r>
              <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Υπουργείο Εθνικής Παιδείας &amp; Θρησκευμάτων Οργανωτική Επιτροπή Ολυμπιακών Αγώνων ΑΘΗΝΑ 2004, Ολυμπιακοί Αγώνες Αναφορές-Προσεγγίσεις</a:t>
            </a:r>
          </a:p>
          <a:p>
            <a:pPr marL="342900" lvl="0" indent="-342900">
              <a:lnSpc>
                <a:spcPct val="107000"/>
              </a:lnSpc>
              <a:spcAft>
                <a:spcPts val="800"/>
              </a:spcAft>
              <a:buFont typeface="Symbol" panose="05050102010706020507" pitchFamily="18" charset="2"/>
              <a:buChar char=""/>
            </a:pPr>
            <a:r>
              <a:rPr lang="el-GR"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Υπουργείο Εθνικής Παιδείας &amp; Θρησκευμάτων Οργανωτική Επιτροπή Ολυμπιακών Αγώνων ΑΘΗΝΑ 2004, Ολυμπιακό 2004άδιο</a:t>
            </a:r>
          </a:p>
          <a:p>
            <a:pPr>
              <a:lnSpc>
                <a:spcPct val="107000"/>
              </a:lnSpc>
              <a:spcAft>
                <a:spcPts val="800"/>
              </a:spcAft>
            </a:pPr>
            <a:r>
              <a:rPr lang="el-GR" sz="1000" kern="100" dirty="0">
                <a:effectLst/>
                <a:latin typeface="Calibri" panose="020F0502020204030204" pitchFamily="34" charset="0"/>
                <a:ea typeface="Calibri" panose="020F0502020204030204" pitchFamily="34" charset="0"/>
                <a:cs typeface="Arial" panose="020B0604020202020204" pitchFamily="34" charset="0"/>
              </a:rPr>
              <a:t> </a:t>
            </a:r>
          </a:p>
        </p:txBody>
      </p:sp>
      <p:pic>
        <p:nvPicPr>
          <p:cNvPr id="3" name="Γραφικό 2" descr="Βέλος Μικρή καμπύλη">
            <a:hlinkClick r:id="" action="ppaction://hlinkshowjump?jump=nextslide"/>
            <a:extLst>
              <a:ext uri="{FF2B5EF4-FFF2-40B4-BE49-F238E27FC236}">
                <a16:creationId xmlns:a16="http://schemas.microsoft.com/office/drawing/2014/main" id="{975626F7-02D5-A251-41A7-5C75CCC33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04422" y="3208807"/>
            <a:ext cx="457200" cy="457200"/>
          </a:xfrm>
          <a:prstGeom prst="rect">
            <a:avLst/>
          </a:prstGeom>
        </p:spPr>
      </p:pic>
      <p:pic>
        <p:nvPicPr>
          <p:cNvPr id="4" name="Γραφικό 3" descr="Βέλος Μικρή καμπύλη">
            <a:hlinkClick r:id="" action="ppaction://noaction"/>
            <a:extLst>
              <a:ext uri="{FF2B5EF4-FFF2-40B4-BE49-F238E27FC236}">
                <a16:creationId xmlns:a16="http://schemas.microsoft.com/office/drawing/2014/main" id="{1086823F-1E41-CB33-A975-7CD31E01B3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264091" y="3185106"/>
            <a:ext cx="457200" cy="457200"/>
          </a:xfrm>
          <a:prstGeom prst="rect">
            <a:avLst/>
          </a:prstGeom>
        </p:spPr>
      </p:pic>
    </p:spTree>
    <p:extLst>
      <p:ext uri="{BB962C8B-B14F-4D97-AF65-F5344CB8AC3E}">
        <p14:creationId xmlns:p14="http://schemas.microsoft.com/office/powerpoint/2010/main" val="2701880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97000">
              <a:srgbClr val="002060"/>
            </a:gs>
            <a:gs pos="0">
              <a:srgbClr val="7030A0"/>
            </a:gs>
          </a:gsLst>
          <a:lin ang="13500000" scaled="1"/>
          <a:tileRect/>
        </a:gra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440CC6-53FB-0E14-6B94-5CDB1D9848D3}"/>
              </a:ext>
            </a:extLst>
          </p:cNvPr>
          <p:cNvSpPr txBox="1"/>
          <p:nvPr/>
        </p:nvSpPr>
        <p:spPr>
          <a:xfrm>
            <a:off x="179614" y="5714999"/>
            <a:ext cx="1126672" cy="369332"/>
          </a:xfrm>
          <a:prstGeom prst="rect">
            <a:avLst/>
          </a:prstGeom>
          <a:noFill/>
        </p:spPr>
        <p:txBody>
          <a:bodyPr wrap="square" rtlCol="0">
            <a:spAutoFit/>
          </a:bodyPr>
          <a:lstStyle/>
          <a:p>
            <a:r>
              <a:rPr lang="el-GR" dirty="0"/>
              <a:t>Σελίδα 5</a:t>
            </a:r>
          </a:p>
        </p:txBody>
      </p:sp>
      <p:sp>
        <p:nvSpPr>
          <p:cNvPr id="15" name="TextBox 14">
            <a:extLst>
              <a:ext uri="{FF2B5EF4-FFF2-40B4-BE49-F238E27FC236}">
                <a16:creationId xmlns:a16="http://schemas.microsoft.com/office/drawing/2014/main" id="{28CB0BDE-14E7-077D-CA7A-79082EA304B8}"/>
              </a:ext>
            </a:extLst>
          </p:cNvPr>
          <p:cNvSpPr txBox="1"/>
          <p:nvPr/>
        </p:nvSpPr>
        <p:spPr>
          <a:xfrm>
            <a:off x="10781143" y="5714999"/>
            <a:ext cx="1231243" cy="369332"/>
          </a:xfrm>
          <a:prstGeom prst="rect">
            <a:avLst/>
          </a:prstGeom>
          <a:noFill/>
        </p:spPr>
        <p:txBody>
          <a:bodyPr wrap="square" rtlCol="0">
            <a:spAutoFit/>
          </a:bodyPr>
          <a:lstStyle/>
          <a:p>
            <a:r>
              <a:rPr lang="el-GR" dirty="0"/>
              <a:t>   Σελίδα 6</a:t>
            </a:r>
          </a:p>
        </p:txBody>
      </p:sp>
      <p:grpSp>
        <p:nvGrpSpPr>
          <p:cNvPr id="16" name="Ομάδα 15">
            <a:extLst>
              <a:ext uri="{FF2B5EF4-FFF2-40B4-BE49-F238E27FC236}">
                <a16:creationId xmlns:a16="http://schemas.microsoft.com/office/drawing/2014/main" id="{421ABC27-44C1-E002-48B9-B4175289F7B4}"/>
              </a:ext>
            </a:extLst>
          </p:cNvPr>
          <p:cNvGrpSpPr/>
          <p:nvPr/>
        </p:nvGrpSpPr>
        <p:grpSpPr>
          <a:xfrm>
            <a:off x="179614" y="241300"/>
            <a:ext cx="11910400" cy="6375399"/>
            <a:chOff x="161856" y="228600"/>
            <a:chExt cx="11910400" cy="6375399"/>
          </a:xfrm>
        </p:grpSpPr>
        <p:sp>
          <p:nvSpPr>
            <p:cNvPr id="6" name="Ορθογώνιο 5">
              <a:extLst>
                <a:ext uri="{FF2B5EF4-FFF2-40B4-BE49-F238E27FC236}">
                  <a16:creationId xmlns:a16="http://schemas.microsoft.com/office/drawing/2014/main" id="{D46B6AE6-7515-547F-BB9C-0450ECE5C3E7}"/>
                </a:ext>
              </a:extLst>
            </p:cNvPr>
            <p:cNvSpPr/>
            <p:nvPr/>
          </p:nvSpPr>
          <p:spPr>
            <a:xfrm>
              <a:off x="161856" y="228600"/>
              <a:ext cx="5916646" cy="6375399"/>
            </a:xfrm>
            <a:prstGeom prst="rect">
              <a:avLst/>
            </a:prstGeom>
            <a:gradFill>
              <a:gsLst>
                <a:gs pos="6000">
                  <a:schemeClr val="bg1">
                    <a:lumMod val="78000"/>
                  </a:schemeClr>
                </a:gs>
                <a:gs pos="71000">
                  <a:schemeClr val="bg1">
                    <a:lumMod val="95000"/>
                  </a:schemeClr>
                </a:gs>
                <a:gs pos="34000">
                  <a:schemeClr val="bg1">
                    <a:lumMod val="98000"/>
                    <a:lumOff val="2000"/>
                  </a:schemeClr>
                </a:gs>
                <a:gs pos="100000">
                  <a:schemeClr val="bg1">
                    <a:lumMod val="95000"/>
                  </a:schemeClr>
                </a:gs>
              </a:gsLst>
              <a:lin ang="10800000" scaled="1"/>
            </a:gradFill>
            <a:effectLst>
              <a:outerShdw blurRad="381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75CE4B8C-2679-9E5A-D308-4EA1E324B20E}"/>
                </a:ext>
              </a:extLst>
            </p:cNvPr>
            <p:cNvSpPr/>
            <p:nvPr/>
          </p:nvSpPr>
          <p:spPr>
            <a:xfrm>
              <a:off x="6078502" y="228600"/>
              <a:ext cx="5993754" cy="6375399"/>
            </a:xfrm>
            <a:prstGeom prst="rect">
              <a:avLst/>
            </a:prstGeom>
            <a:gradFill>
              <a:gsLst>
                <a:gs pos="0">
                  <a:schemeClr val="bg1">
                    <a:lumMod val="85000"/>
                  </a:schemeClr>
                </a:gs>
                <a:gs pos="17000">
                  <a:schemeClr val="bg1">
                    <a:lumMod val="54000"/>
                    <a:lumOff val="46000"/>
                  </a:schemeClr>
                </a:gs>
                <a:gs pos="0">
                  <a:schemeClr val="bg1">
                    <a:lumMod val="88000"/>
                    <a:lumOff val="12000"/>
                  </a:schemeClr>
                </a:gs>
                <a:gs pos="69000">
                  <a:schemeClr val="bg1">
                    <a:lumMod val="85000"/>
                  </a:schemeClr>
                </a:gs>
                <a:gs pos="97000">
                  <a:schemeClr val="bg1">
                    <a:lumMod val="66000"/>
                  </a:schemeClr>
                </a:gs>
              </a:gsLst>
              <a:lin ang="10800000" scaled="1"/>
            </a:gradFill>
            <a:effectLst>
              <a:outerShdw blurRad="381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2" name="Εικόνα 1">
            <a:extLst>
              <a:ext uri="{FF2B5EF4-FFF2-40B4-BE49-F238E27FC236}">
                <a16:creationId xmlns:a16="http://schemas.microsoft.com/office/drawing/2014/main" id="{6FFCC8C4-40AB-03E4-731B-A73BF99D95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9614" y="241300"/>
            <a:ext cx="11910400" cy="6375399"/>
          </a:xfrm>
          <a:prstGeom prst="rect">
            <a:avLst/>
          </a:prstGeom>
        </p:spPr>
      </p:pic>
      <p:sp>
        <p:nvSpPr>
          <p:cNvPr id="13" name="TextBox 12">
            <a:extLst>
              <a:ext uri="{FF2B5EF4-FFF2-40B4-BE49-F238E27FC236}">
                <a16:creationId xmlns:a16="http://schemas.microsoft.com/office/drawing/2014/main" id="{661963C9-DEAE-38FA-9712-B878B17943F1}"/>
              </a:ext>
            </a:extLst>
          </p:cNvPr>
          <p:cNvSpPr txBox="1"/>
          <p:nvPr/>
        </p:nvSpPr>
        <p:spPr>
          <a:xfrm>
            <a:off x="3371850" y="1043920"/>
            <a:ext cx="8401050" cy="1938992"/>
          </a:xfrm>
          <a:prstGeom prst="rect">
            <a:avLst/>
          </a:prstGeom>
          <a:noFill/>
        </p:spPr>
        <p:txBody>
          <a:bodyPr wrap="square" rtlCol="0">
            <a:spAutoFit/>
          </a:bodyPr>
          <a:lstStyle/>
          <a:p>
            <a:r>
              <a:rPr lang="el-GR" sz="2400" dirty="0">
                <a:solidFill>
                  <a:schemeClr val="accent1">
                    <a:lumMod val="50000"/>
                  </a:schemeClr>
                </a:solidFill>
              </a:rPr>
              <a:t>Η σωματική άσκηση ήταν, για τους αρχαίους Έλληνες, ένα είδος αγωγής τόσο σπουδαίο, ώστε αυτοί που την παραμελούσαν χαρακτηρίζονταν αμόρφωτοι. Η λέξη </a:t>
            </a:r>
            <a:r>
              <a:rPr lang="el-GR" sz="2400" b="1" i="1" dirty="0">
                <a:solidFill>
                  <a:schemeClr val="accent1">
                    <a:lumMod val="50000"/>
                  </a:schemeClr>
                </a:solidFill>
              </a:rPr>
              <a:t>πεπαιδευμένος </a:t>
            </a:r>
            <a:r>
              <a:rPr lang="el-GR" sz="2400" dirty="0">
                <a:solidFill>
                  <a:schemeClr val="accent1">
                    <a:lumMod val="50000"/>
                  </a:schemeClr>
                </a:solidFill>
              </a:rPr>
              <a:t>χρησιμοποιούνταν για το άτομο εκείνο, το οποίο ανέπτυξε αρμονικά το </a:t>
            </a:r>
            <a:r>
              <a:rPr lang="el-GR" sz="2400" b="1" dirty="0">
                <a:solidFill>
                  <a:schemeClr val="accent1">
                    <a:lumMod val="50000"/>
                  </a:schemeClr>
                </a:solidFill>
              </a:rPr>
              <a:t>σώμα </a:t>
            </a:r>
            <a:r>
              <a:rPr lang="el-GR" sz="2400" dirty="0">
                <a:solidFill>
                  <a:schemeClr val="accent1">
                    <a:lumMod val="50000"/>
                  </a:schemeClr>
                </a:solidFill>
              </a:rPr>
              <a:t>και το </a:t>
            </a:r>
            <a:r>
              <a:rPr lang="el-GR" sz="2400" b="1" dirty="0">
                <a:solidFill>
                  <a:schemeClr val="accent1">
                    <a:lumMod val="50000"/>
                  </a:schemeClr>
                </a:solidFill>
              </a:rPr>
              <a:t>πνεύμα</a:t>
            </a:r>
            <a:r>
              <a:rPr lang="el-GR" sz="2400" dirty="0">
                <a:solidFill>
                  <a:schemeClr val="accent1">
                    <a:lumMod val="50000"/>
                  </a:schemeClr>
                </a:solidFill>
              </a:rPr>
              <a:t> του.</a:t>
            </a:r>
          </a:p>
        </p:txBody>
      </p:sp>
      <p:sp>
        <p:nvSpPr>
          <p:cNvPr id="17" name="TextBox 16">
            <a:extLst>
              <a:ext uri="{FF2B5EF4-FFF2-40B4-BE49-F238E27FC236}">
                <a16:creationId xmlns:a16="http://schemas.microsoft.com/office/drawing/2014/main" id="{D2525200-E798-7C4C-0B5C-69A7279D86EC}"/>
              </a:ext>
            </a:extLst>
          </p:cNvPr>
          <p:cNvSpPr txBox="1"/>
          <p:nvPr/>
        </p:nvSpPr>
        <p:spPr>
          <a:xfrm>
            <a:off x="4000500" y="381000"/>
            <a:ext cx="6591300" cy="523220"/>
          </a:xfrm>
          <a:prstGeom prst="rect">
            <a:avLst/>
          </a:prstGeom>
          <a:noFill/>
        </p:spPr>
        <p:txBody>
          <a:bodyPr wrap="square" rtlCol="0">
            <a:spAutoFit/>
          </a:bodyPr>
          <a:lstStyle/>
          <a:p>
            <a:r>
              <a:rPr lang="el-GR" sz="2800" b="1" dirty="0">
                <a:solidFill>
                  <a:schemeClr val="accent1">
                    <a:lumMod val="50000"/>
                  </a:schemeClr>
                </a:solidFill>
              </a:rPr>
              <a:t>Η Φυσική Αγωγή στην Αρχαία Ελλάδα</a:t>
            </a:r>
          </a:p>
        </p:txBody>
      </p:sp>
      <p:pic>
        <p:nvPicPr>
          <p:cNvPr id="3" name="Γραφικό 2" descr="Βέλος Μικρή καμπύλη">
            <a:hlinkClick r:id="" action="ppaction://hlinkshowjump?jump=nextslide"/>
            <a:extLst>
              <a:ext uri="{FF2B5EF4-FFF2-40B4-BE49-F238E27FC236}">
                <a16:creationId xmlns:a16="http://schemas.microsoft.com/office/drawing/2014/main" id="{BA3D1047-0A3A-B271-7D1F-CFF93BF70B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04422" y="3208807"/>
            <a:ext cx="457200" cy="457200"/>
          </a:xfrm>
          <a:prstGeom prst="rect">
            <a:avLst/>
          </a:prstGeom>
        </p:spPr>
      </p:pic>
      <p:pic>
        <p:nvPicPr>
          <p:cNvPr id="4" name="Γραφικό 3" descr="Βέλος Μικρή καμπύλη">
            <a:hlinkClick r:id="" action="ppaction://hlinkshowjump?jump=previousslide"/>
            <a:extLst>
              <a:ext uri="{FF2B5EF4-FFF2-40B4-BE49-F238E27FC236}">
                <a16:creationId xmlns:a16="http://schemas.microsoft.com/office/drawing/2014/main" id="{9BEA0771-7AC2-2323-B010-370FFB7AB5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264091" y="3185106"/>
            <a:ext cx="457200" cy="457200"/>
          </a:xfrm>
          <a:prstGeom prst="rect">
            <a:avLst/>
          </a:prstGeom>
        </p:spPr>
      </p:pic>
    </p:spTree>
    <p:extLst>
      <p:ext uri="{BB962C8B-B14F-4D97-AF65-F5344CB8AC3E}">
        <p14:creationId xmlns:p14="http://schemas.microsoft.com/office/powerpoint/2010/main" val="1748766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97000">
              <a:srgbClr val="002060"/>
            </a:gs>
            <a:gs pos="0">
              <a:srgbClr val="7030A0"/>
            </a:gs>
          </a:gsLst>
          <a:lin ang="13500000" scaled="1"/>
          <a:tileRect/>
        </a:gra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440CC6-53FB-0E14-6B94-5CDB1D9848D3}"/>
              </a:ext>
            </a:extLst>
          </p:cNvPr>
          <p:cNvSpPr txBox="1"/>
          <p:nvPr/>
        </p:nvSpPr>
        <p:spPr>
          <a:xfrm>
            <a:off x="179614" y="5714999"/>
            <a:ext cx="1126672" cy="369332"/>
          </a:xfrm>
          <a:prstGeom prst="rect">
            <a:avLst/>
          </a:prstGeom>
          <a:noFill/>
        </p:spPr>
        <p:txBody>
          <a:bodyPr wrap="square" rtlCol="0">
            <a:spAutoFit/>
          </a:bodyPr>
          <a:lstStyle/>
          <a:p>
            <a:r>
              <a:rPr lang="el-GR" dirty="0"/>
              <a:t>Σελίδα 5</a:t>
            </a:r>
          </a:p>
        </p:txBody>
      </p:sp>
      <p:sp>
        <p:nvSpPr>
          <p:cNvPr id="15" name="TextBox 14">
            <a:extLst>
              <a:ext uri="{FF2B5EF4-FFF2-40B4-BE49-F238E27FC236}">
                <a16:creationId xmlns:a16="http://schemas.microsoft.com/office/drawing/2014/main" id="{28CB0BDE-14E7-077D-CA7A-79082EA304B8}"/>
              </a:ext>
            </a:extLst>
          </p:cNvPr>
          <p:cNvSpPr txBox="1"/>
          <p:nvPr/>
        </p:nvSpPr>
        <p:spPr>
          <a:xfrm>
            <a:off x="10781143" y="5714999"/>
            <a:ext cx="1231243" cy="369332"/>
          </a:xfrm>
          <a:prstGeom prst="rect">
            <a:avLst/>
          </a:prstGeom>
          <a:noFill/>
        </p:spPr>
        <p:txBody>
          <a:bodyPr wrap="square" rtlCol="0">
            <a:spAutoFit/>
          </a:bodyPr>
          <a:lstStyle/>
          <a:p>
            <a:r>
              <a:rPr lang="el-GR" dirty="0"/>
              <a:t>   Σελίδα 6</a:t>
            </a:r>
          </a:p>
        </p:txBody>
      </p:sp>
      <p:grpSp>
        <p:nvGrpSpPr>
          <p:cNvPr id="16" name="Ομάδα 15">
            <a:extLst>
              <a:ext uri="{FF2B5EF4-FFF2-40B4-BE49-F238E27FC236}">
                <a16:creationId xmlns:a16="http://schemas.microsoft.com/office/drawing/2014/main" id="{421ABC27-44C1-E002-48B9-B4175289F7B4}"/>
              </a:ext>
            </a:extLst>
          </p:cNvPr>
          <p:cNvGrpSpPr/>
          <p:nvPr/>
        </p:nvGrpSpPr>
        <p:grpSpPr>
          <a:xfrm>
            <a:off x="179614" y="241300"/>
            <a:ext cx="11910400" cy="6375399"/>
            <a:chOff x="161856" y="228600"/>
            <a:chExt cx="11910400" cy="6375399"/>
          </a:xfrm>
        </p:grpSpPr>
        <p:sp>
          <p:nvSpPr>
            <p:cNvPr id="6" name="Ορθογώνιο 5">
              <a:extLst>
                <a:ext uri="{FF2B5EF4-FFF2-40B4-BE49-F238E27FC236}">
                  <a16:creationId xmlns:a16="http://schemas.microsoft.com/office/drawing/2014/main" id="{D46B6AE6-7515-547F-BB9C-0450ECE5C3E7}"/>
                </a:ext>
              </a:extLst>
            </p:cNvPr>
            <p:cNvSpPr/>
            <p:nvPr/>
          </p:nvSpPr>
          <p:spPr>
            <a:xfrm>
              <a:off x="161856" y="228600"/>
              <a:ext cx="5916646" cy="6375399"/>
            </a:xfrm>
            <a:prstGeom prst="rect">
              <a:avLst/>
            </a:prstGeom>
            <a:gradFill>
              <a:gsLst>
                <a:gs pos="6000">
                  <a:schemeClr val="bg1">
                    <a:lumMod val="78000"/>
                  </a:schemeClr>
                </a:gs>
                <a:gs pos="71000">
                  <a:schemeClr val="bg1">
                    <a:lumMod val="95000"/>
                  </a:schemeClr>
                </a:gs>
                <a:gs pos="34000">
                  <a:schemeClr val="bg1">
                    <a:lumMod val="98000"/>
                    <a:lumOff val="2000"/>
                  </a:schemeClr>
                </a:gs>
                <a:gs pos="100000">
                  <a:schemeClr val="bg1">
                    <a:lumMod val="95000"/>
                  </a:schemeClr>
                </a:gs>
              </a:gsLst>
              <a:lin ang="10800000" scaled="1"/>
            </a:gradFill>
            <a:effectLst>
              <a:outerShdw blurRad="381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75CE4B8C-2679-9E5A-D308-4EA1E324B20E}"/>
                </a:ext>
              </a:extLst>
            </p:cNvPr>
            <p:cNvSpPr/>
            <p:nvPr/>
          </p:nvSpPr>
          <p:spPr>
            <a:xfrm>
              <a:off x="6078502" y="228600"/>
              <a:ext cx="5993754" cy="6375399"/>
            </a:xfrm>
            <a:prstGeom prst="rect">
              <a:avLst/>
            </a:prstGeom>
            <a:gradFill>
              <a:gsLst>
                <a:gs pos="0">
                  <a:schemeClr val="bg1">
                    <a:lumMod val="85000"/>
                  </a:schemeClr>
                </a:gs>
                <a:gs pos="17000">
                  <a:schemeClr val="bg1">
                    <a:lumMod val="54000"/>
                    <a:lumOff val="46000"/>
                  </a:schemeClr>
                </a:gs>
                <a:gs pos="0">
                  <a:schemeClr val="bg1">
                    <a:lumMod val="88000"/>
                    <a:lumOff val="12000"/>
                  </a:schemeClr>
                </a:gs>
                <a:gs pos="69000">
                  <a:schemeClr val="bg1">
                    <a:lumMod val="85000"/>
                  </a:schemeClr>
                </a:gs>
                <a:gs pos="97000">
                  <a:schemeClr val="bg1">
                    <a:lumMod val="66000"/>
                  </a:schemeClr>
                </a:gs>
              </a:gsLst>
              <a:lin ang="10800000" scaled="1"/>
            </a:gradFill>
            <a:effectLst>
              <a:outerShdw blurRad="381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3" name="Εικόνα 2">
            <a:extLst>
              <a:ext uri="{FF2B5EF4-FFF2-40B4-BE49-F238E27FC236}">
                <a16:creationId xmlns:a16="http://schemas.microsoft.com/office/drawing/2014/main" id="{636D0C43-C95E-5757-B1C3-868F69829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3" y="241300"/>
            <a:ext cx="12254345" cy="6408000"/>
          </a:xfrm>
          <a:prstGeom prst="rect">
            <a:avLst/>
          </a:prstGeom>
          <a:noFill/>
        </p:spPr>
      </p:pic>
      <p:pic>
        <p:nvPicPr>
          <p:cNvPr id="5" name="Εικόνα 4">
            <a:extLst>
              <a:ext uri="{FF2B5EF4-FFF2-40B4-BE49-F238E27FC236}">
                <a16:creationId xmlns:a16="http://schemas.microsoft.com/office/drawing/2014/main" id="{E9F8E66E-3269-3A46-90A3-14FFEE52E9C9}"/>
              </a:ext>
            </a:extLst>
          </p:cNvPr>
          <p:cNvPicPr>
            <a:picLocks noChangeAspect="1"/>
          </p:cNvPicPr>
          <p:nvPr/>
        </p:nvPicPr>
        <p:blipFill rotWithShape="1">
          <a:blip r:embed="rId3">
            <a:extLst>
              <a:ext uri="{28A0092B-C50C-407E-A947-70E740481C1C}">
                <a14:useLocalDpi xmlns:a14="http://schemas.microsoft.com/office/drawing/2010/main" val="0"/>
              </a:ext>
            </a:extLst>
          </a:blip>
          <a:srcRect b="4194"/>
          <a:stretch/>
        </p:blipFill>
        <p:spPr>
          <a:xfrm>
            <a:off x="3995344" y="837196"/>
            <a:ext cx="4407367" cy="3178580"/>
          </a:xfrm>
          <a:prstGeom prst="rect">
            <a:avLst/>
          </a:prstGeom>
        </p:spPr>
      </p:pic>
      <p:sp>
        <p:nvSpPr>
          <p:cNvPr id="8" name="TextBox 7">
            <a:extLst>
              <a:ext uri="{FF2B5EF4-FFF2-40B4-BE49-F238E27FC236}">
                <a16:creationId xmlns:a16="http://schemas.microsoft.com/office/drawing/2014/main" id="{298E19C2-D62C-2D21-FD20-284463537ED6}"/>
              </a:ext>
            </a:extLst>
          </p:cNvPr>
          <p:cNvSpPr txBox="1"/>
          <p:nvPr/>
        </p:nvSpPr>
        <p:spPr>
          <a:xfrm>
            <a:off x="257427" y="362484"/>
            <a:ext cx="3559125" cy="2484000"/>
          </a:xfrm>
          <a:prstGeom prst="rect">
            <a:avLst/>
          </a:prstGeom>
          <a:solidFill>
            <a:schemeClr val="accent4">
              <a:lumMod val="60000"/>
              <a:lumOff val="40000"/>
              <a:alpha val="65000"/>
            </a:schemeClr>
          </a:solidFill>
        </p:spPr>
        <p:txBody>
          <a:bodyPr wrap="square" rtlCol="0">
            <a:spAutoFit/>
          </a:bodyPr>
          <a:lstStyle/>
          <a:p>
            <a:r>
              <a:rPr lang="el-GR" sz="1200" dirty="0">
                <a:solidFill>
                  <a:schemeClr val="accent4">
                    <a:lumMod val="75000"/>
                  </a:schemeClr>
                </a:solidFill>
              </a:rPr>
              <a:t>Το εκπαιδευτικό σύστημα της Σπάρτης ονομαζόταν </a:t>
            </a:r>
            <a:r>
              <a:rPr lang="el-GR" sz="1200" dirty="0" err="1">
                <a:solidFill>
                  <a:srgbClr val="604900"/>
                </a:solidFill>
              </a:rPr>
              <a:t>Λυκούργιος</a:t>
            </a:r>
            <a:r>
              <a:rPr lang="el-GR" sz="1200" dirty="0">
                <a:solidFill>
                  <a:srgbClr val="604900"/>
                </a:solidFill>
              </a:rPr>
              <a:t> Αγωγή </a:t>
            </a:r>
            <a:r>
              <a:rPr lang="el-GR" sz="1200" dirty="0">
                <a:solidFill>
                  <a:schemeClr val="accent4">
                    <a:lumMod val="75000"/>
                  </a:schemeClr>
                </a:solidFill>
              </a:rPr>
              <a:t>επειδή, κατά την παράδοση είχε δοθεί από τον νομοθέτη </a:t>
            </a:r>
            <a:r>
              <a:rPr lang="el-GR" sz="1200" dirty="0">
                <a:solidFill>
                  <a:srgbClr val="604900"/>
                </a:solidFill>
              </a:rPr>
              <a:t>Λυκούργο.</a:t>
            </a:r>
            <a:r>
              <a:rPr lang="el-GR" sz="1200" dirty="0">
                <a:solidFill>
                  <a:schemeClr val="accent4">
                    <a:lumMod val="75000"/>
                  </a:schemeClr>
                </a:solidFill>
              </a:rPr>
              <a:t> Η εκπαίδευση ήταν υποχρεωτική για όλα τα παιδιά των πολιτών της Σπάρτης. Ήταν ένα είδος αυστηρής και ασυνήθιστα σκληρής εκπαίδευσης, η οποία δίδασκε στα παιδιά ότι ζουν για την πατρίδα τους και όχι για τον εαυτό τους. Με λίγα λόγια η αγωγή των νέων της Σπάρτης ήταν πρακτική, με σκοπό τη δημιουργία στρατιωτών, των οποίων η μοναδική ασχολία ήταν ο πόλεμος. Η φιλοσοφία και η ρητορική όχι μόνο δεν αποτελούσαν μέρος της όλης εκπαίδευσης του Σπαρτιάτη πολίτη, αλλά είχαν τεθεί και εκτός νόμου. </a:t>
            </a:r>
          </a:p>
          <a:p>
            <a:endParaRPr lang="el-GR" dirty="0"/>
          </a:p>
          <a:p>
            <a:endParaRPr lang="el-GR" dirty="0"/>
          </a:p>
        </p:txBody>
      </p:sp>
      <p:sp>
        <p:nvSpPr>
          <p:cNvPr id="10" name="TextBox 9">
            <a:extLst>
              <a:ext uri="{FF2B5EF4-FFF2-40B4-BE49-F238E27FC236}">
                <a16:creationId xmlns:a16="http://schemas.microsoft.com/office/drawing/2014/main" id="{0FC6ED6B-3E99-F6B1-82B1-DADFD0923316}"/>
              </a:ext>
            </a:extLst>
          </p:cNvPr>
          <p:cNvSpPr txBox="1"/>
          <p:nvPr/>
        </p:nvSpPr>
        <p:spPr>
          <a:xfrm>
            <a:off x="278006" y="3202307"/>
            <a:ext cx="3517969" cy="3293209"/>
          </a:xfrm>
          <a:prstGeom prst="rect">
            <a:avLst/>
          </a:prstGeom>
          <a:solidFill>
            <a:schemeClr val="accent4">
              <a:lumMod val="75000"/>
              <a:alpha val="73000"/>
            </a:schemeClr>
          </a:solidFill>
        </p:spPr>
        <p:txBody>
          <a:bodyPr wrap="square" rtlCol="0">
            <a:spAutoFit/>
          </a:bodyPr>
          <a:lstStyle/>
          <a:p>
            <a:r>
              <a:rPr lang="el-GR" sz="1600" dirty="0"/>
              <a:t>Το πρόγραμμα των γυμναστικών ασκήσεων και αγώνων γινόταν περισσότερο δύσκολο στις μεγαλύτερες ηλικίες και περιλάμβανε τρέξιμο, πάλη, ρίψη διαφόρων αντικειμένων, παγκράτιο, κυνήγι αγρίων ζώων, ιππασία, πυγμαχία και τοξοβολία. Φαίνεται ότι τα αγαπητά αθλήματα των Σπαρτιατών ήταν η πυγμαχία και το παγκράτιο δεδομένου ότι μερικοί αρχαίοι συγγραφείς αποδίδουν στους Σπαρτιάτες την επινόηση της τεχνικής των δύο αυτών αθλημάτων.</a:t>
            </a:r>
          </a:p>
        </p:txBody>
      </p:sp>
      <p:sp>
        <p:nvSpPr>
          <p:cNvPr id="11" name="TextBox 10">
            <a:extLst>
              <a:ext uri="{FF2B5EF4-FFF2-40B4-BE49-F238E27FC236}">
                <a16:creationId xmlns:a16="http://schemas.microsoft.com/office/drawing/2014/main" id="{278FED80-5529-18D7-EB78-7FB8AAE8F8C6}"/>
              </a:ext>
            </a:extLst>
          </p:cNvPr>
          <p:cNvSpPr txBox="1"/>
          <p:nvPr/>
        </p:nvSpPr>
        <p:spPr>
          <a:xfrm>
            <a:off x="8602914" y="379547"/>
            <a:ext cx="3420000" cy="2554545"/>
          </a:xfrm>
          <a:prstGeom prst="rect">
            <a:avLst/>
          </a:prstGeom>
          <a:solidFill>
            <a:srgbClr val="D4DBB9">
              <a:alpha val="72000"/>
            </a:srgbClr>
          </a:solidFill>
        </p:spPr>
        <p:txBody>
          <a:bodyPr wrap="square" rtlCol="0">
            <a:spAutoFit/>
          </a:bodyPr>
          <a:lstStyle/>
          <a:p>
            <a:r>
              <a:rPr lang="el-GR" sz="1600" dirty="0">
                <a:solidFill>
                  <a:srgbClr val="4D562C"/>
                </a:solidFill>
              </a:rPr>
              <a:t>Για την καλή λειτουργία του συστήματος της Φυσικής Αγωγής, εξέλεγαν έναν υπεύθυνο, τον </a:t>
            </a:r>
            <a:r>
              <a:rPr lang="el-GR" sz="1600" i="1" dirty="0">
                <a:solidFill>
                  <a:srgbClr val="0A0B05"/>
                </a:solidFill>
              </a:rPr>
              <a:t>παιδονόμο</a:t>
            </a:r>
            <a:r>
              <a:rPr lang="el-GR" sz="1600" dirty="0">
                <a:solidFill>
                  <a:srgbClr val="0A0B05"/>
                </a:solidFill>
              </a:rPr>
              <a:t> </a:t>
            </a:r>
            <a:r>
              <a:rPr lang="el-GR" sz="1600" dirty="0">
                <a:solidFill>
                  <a:srgbClr val="4D562C"/>
                </a:solidFill>
              </a:rPr>
              <a:t>ο οποίος ήταν από τους πλέον εκλεκτούς πολίτες της Σπάρτης. Είχε σχεδόν  απεριόριστες εξουσίες πάνω στους νέους, τους οποίους μπορούσε να τιμωρήσει αυστηρά, σε περιπτώσεις απειθαρχίας, με τη βοήθεια των μαστιγοφόρων.  </a:t>
            </a:r>
          </a:p>
        </p:txBody>
      </p:sp>
      <p:sp>
        <p:nvSpPr>
          <p:cNvPr id="4" name="TextBox 3">
            <a:extLst>
              <a:ext uri="{FF2B5EF4-FFF2-40B4-BE49-F238E27FC236}">
                <a16:creationId xmlns:a16="http://schemas.microsoft.com/office/drawing/2014/main" id="{499010BA-703F-AF6C-7D64-8E091B231AB3}"/>
              </a:ext>
            </a:extLst>
          </p:cNvPr>
          <p:cNvSpPr txBox="1"/>
          <p:nvPr/>
        </p:nvSpPr>
        <p:spPr>
          <a:xfrm>
            <a:off x="8615761" y="3029395"/>
            <a:ext cx="3420000" cy="3492000"/>
          </a:xfrm>
          <a:prstGeom prst="rect">
            <a:avLst/>
          </a:prstGeom>
          <a:solidFill>
            <a:srgbClr val="819F82">
              <a:alpha val="53000"/>
            </a:srgbClr>
          </a:solidFill>
        </p:spPr>
        <p:txBody>
          <a:bodyPr wrap="square" rtlCol="0">
            <a:spAutoFit/>
          </a:bodyPr>
          <a:lstStyle/>
          <a:p>
            <a:r>
              <a:rPr lang="el-GR" sz="1600" dirty="0"/>
              <a:t>Στα γυμναστήρια της Σπάρτης απαγορευόταν η είσοδος των διαφόρων θεατών ή επισκεπτών. Όποιος δεν γυμναζόταν δεν είχε θέση στα διάφορα μέρη όπου ασκούνταν οι νέοι. Σε κάθε γυμναστήριο υπήρχε ένας από τους γέροντες της φυλής, ο οποίος επέβλεπε τις ασκήσεις των νέων και την ποσότητα της τροφής, για να βρίσκονται πάντοτε οι νέοι σε άριστη φυσική κατάσταση, κάτι που παρακολουθούσαν και επιθεωρούσαν προσωπικά οι έφοροι της Σπάρτης κάθε δέκα μέρες.</a:t>
            </a:r>
          </a:p>
        </p:txBody>
      </p:sp>
      <p:sp>
        <p:nvSpPr>
          <p:cNvPr id="7" name="TextBox 6">
            <a:extLst>
              <a:ext uri="{FF2B5EF4-FFF2-40B4-BE49-F238E27FC236}">
                <a16:creationId xmlns:a16="http://schemas.microsoft.com/office/drawing/2014/main" id="{1DDA6339-B965-BBE2-1305-2951F44D1784}"/>
              </a:ext>
            </a:extLst>
          </p:cNvPr>
          <p:cNvSpPr txBox="1"/>
          <p:nvPr/>
        </p:nvSpPr>
        <p:spPr>
          <a:xfrm>
            <a:off x="3959505" y="281375"/>
            <a:ext cx="4560711" cy="523220"/>
          </a:xfrm>
          <a:prstGeom prst="rect">
            <a:avLst/>
          </a:prstGeom>
          <a:noFill/>
        </p:spPr>
        <p:txBody>
          <a:bodyPr wrap="square" rtlCol="0">
            <a:spAutoFit/>
          </a:bodyPr>
          <a:lstStyle/>
          <a:p>
            <a:r>
              <a:rPr lang="el-GR" sz="2800" dirty="0">
                <a:solidFill>
                  <a:srgbClr val="604900"/>
                </a:solidFill>
              </a:rPr>
              <a:t>Η Φυσική Αγωγή στην Σπάρτη</a:t>
            </a:r>
          </a:p>
        </p:txBody>
      </p:sp>
      <p:sp>
        <p:nvSpPr>
          <p:cNvPr id="17" name="TextBox 16">
            <a:extLst>
              <a:ext uri="{FF2B5EF4-FFF2-40B4-BE49-F238E27FC236}">
                <a16:creationId xmlns:a16="http://schemas.microsoft.com/office/drawing/2014/main" id="{CCB46F2A-4954-CD8F-4571-917E1166E5E4}"/>
              </a:ext>
            </a:extLst>
          </p:cNvPr>
          <p:cNvSpPr txBox="1"/>
          <p:nvPr/>
        </p:nvSpPr>
        <p:spPr>
          <a:xfrm>
            <a:off x="4032375" y="4218053"/>
            <a:ext cx="4407366" cy="1569660"/>
          </a:xfrm>
          <a:prstGeom prst="rect">
            <a:avLst/>
          </a:prstGeom>
          <a:solidFill>
            <a:srgbClr val="B45210">
              <a:alpha val="55686"/>
            </a:srgbClr>
          </a:solidFill>
        </p:spPr>
        <p:txBody>
          <a:bodyPr wrap="square" rtlCol="0">
            <a:spAutoFit/>
          </a:bodyPr>
          <a:lstStyle/>
          <a:p>
            <a:r>
              <a:rPr lang="el-GR" sz="1600" dirty="0"/>
              <a:t>Στη Σπάρτη η τιμή και η μοναδική αμοιβή για τον νικητή ήταν να πολεμήσει μπροστά από τον βασιλιά του στην πρώτη γραμμή. Ο επαγγελματισμός ο οποίος ήταν ένας από τους λόγους που επέφεραν την παρακμή των αρχαίων Ελληνικών αγώνων, ήταν άγνωστος στη Σπάρτη.</a:t>
            </a:r>
          </a:p>
        </p:txBody>
      </p:sp>
      <p:sp>
        <p:nvSpPr>
          <p:cNvPr id="19" name="Ορθογώνιο: Στρογγύλεμα γωνιών 18">
            <a:extLst>
              <a:ext uri="{FF2B5EF4-FFF2-40B4-BE49-F238E27FC236}">
                <a16:creationId xmlns:a16="http://schemas.microsoft.com/office/drawing/2014/main" id="{0879B0F1-3A97-5A7F-9655-C42B90526DE6}"/>
              </a:ext>
            </a:extLst>
          </p:cNvPr>
          <p:cNvSpPr/>
          <p:nvPr/>
        </p:nvSpPr>
        <p:spPr>
          <a:xfrm>
            <a:off x="6557963" y="6192374"/>
            <a:ext cx="1354847" cy="288150"/>
          </a:xfrm>
          <a:prstGeom prst="roundRect">
            <a:avLst/>
          </a:prstGeom>
          <a:solidFill>
            <a:schemeClr val="accent4">
              <a:lumMod val="60000"/>
              <a:lumOff val="40000"/>
              <a:alpha val="47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800" dirty="0">
                <a:latin typeface="Segoe Script" panose="030B0504020000000003" pitchFamily="66" charset="0"/>
              </a:rPr>
              <a:t>…διάβασε μια ιστορία κάνοντας κλικ στο </a:t>
            </a:r>
          </a:p>
        </p:txBody>
      </p:sp>
      <p:pic>
        <p:nvPicPr>
          <p:cNvPr id="25" name="βιβλίο εικονίδιο" descr="Ανοιχτό βιβλίο">
            <a:extLst>
              <a:ext uri="{FF2B5EF4-FFF2-40B4-BE49-F238E27FC236}">
                <a16:creationId xmlns:a16="http://schemas.microsoft.com/office/drawing/2014/main" id="{8CC09031-25C2-3CCB-D191-C5D301A136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38093" y="6299317"/>
            <a:ext cx="160864" cy="160864"/>
          </a:xfrm>
          <a:prstGeom prst="rect">
            <a:avLst/>
          </a:prstGeom>
        </p:spPr>
      </p:pic>
      <p:sp>
        <p:nvSpPr>
          <p:cNvPr id="26" name="ιστορία Πλούταρχου">
            <a:extLst>
              <a:ext uri="{FF2B5EF4-FFF2-40B4-BE49-F238E27FC236}">
                <a16:creationId xmlns:a16="http://schemas.microsoft.com/office/drawing/2014/main" id="{56C02B8F-FEFA-821F-9689-6224571FA0EF}"/>
              </a:ext>
            </a:extLst>
          </p:cNvPr>
          <p:cNvSpPr/>
          <p:nvPr/>
        </p:nvSpPr>
        <p:spPr>
          <a:xfrm>
            <a:off x="8197176" y="899898"/>
            <a:ext cx="3629465" cy="4867131"/>
          </a:xfrm>
          <a:prstGeom prst="roundRect">
            <a:avLst>
              <a:gd name="adj" fmla="val 4651"/>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l-GR" dirty="0">
                <a:solidFill>
                  <a:schemeClr val="tx1"/>
                </a:solidFill>
                <a:latin typeface="Times New Roman" panose="02020603050405020304" pitchFamily="18" charset="0"/>
                <a:ea typeface="Liberation Serif" panose="02020603050405020304" pitchFamily="18" charset="0"/>
                <a:cs typeface="Times New Roman" panose="02020603050405020304" pitchFamily="18" charset="0"/>
              </a:rPr>
              <a:t>Κάποτε ένας γέρος πήγε στους Ολυμπιακούς Αγώνες και περιφερόταν στο κατάμεστο από θεατές στάδιο της Ολυμπίας προκειμένου να βρει μια θέση να κάτσει. Οι θεατές χαιρετούσαν το γέρο, χωρίς όμως και να του προσφέρουν τη θέση τους. Όταν όμως έφθασε μπροστά στους Σπαρτιάτες, τότε όλοι σηκώθηκαν όρθιοι, πρόθυμοι να κάνουν αυτό που δεν έκαναν οι άλλοι. Ο γέρος έκατσε λέγοντας ότι όλοι οι Έλληνες γνωρίζουν το καλό, αλλά μόνο οι Λακεδαιμόνιοι το πράττουν.</a:t>
            </a:r>
          </a:p>
          <a:p>
            <a:pPr algn="just"/>
            <a:r>
              <a:rPr lang="el-GR" i="1" dirty="0">
                <a:solidFill>
                  <a:schemeClr val="tx1"/>
                </a:solidFill>
                <a:latin typeface="Times New Roman" panose="02020603050405020304" pitchFamily="18" charset="0"/>
                <a:ea typeface="Liberation Serif" panose="02020603050405020304" pitchFamily="18" charset="0"/>
                <a:cs typeface="Times New Roman" panose="02020603050405020304" pitchFamily="18" charset="0"/>
              </a:rPr>
              <a:t>                                   </a:t>
            </a:r>
          </a:p>
          <a:p>
            <a:pPr algn="just"/>
            <a:r>
              <a:rPr lang="el-GR" i="1" dirty="0">
                <a:solidFill>
                  <a:schemeClr val="tx1"/>
                </a:solidFill>
                <a:latin typeface="Times New Roman" panose="02020603050405020304" pitchFamily="18" charset="0"/>
                <a:ea typeface="Liberation Serif" panose="02020603050405020304" pitchFamily="18" charset="0"/>
                <a:cs typeface="Times New Roman" panose="02020603050405020304" pitchFamily="18" charset="0"/>
              </a:rPr>
              <a:t>                               </a:t>
            </a:r>
            <a:r>
              <a:rPr lang="el-GR" b="1" i="1" dirty="0">
                <a:solidFill>
                  <a:schemeClr val="tx1"/>
                </a:solidFill>
                <a:latin typeface="Times New Roman" panose="02020603050405020304" pitchFamily="18" charset="0"/>
                <a:ea typeface="Liberation Serif" panose="02020603050405020304" pitchFamily="18" charset="0"/>
                <a:cs typeface="Times New Roman" panose="02020603050405020304" pitchFamily="18" charset="0"/>
              </a:rPr>
              <a:t>Πλούταρχος</a:t>
            </a:r>
            <a:r>
              <a:rPr lang="el-GR" dirty="0">
                <a:solidFill>
                  <a:schemeClr val="tx1"/>
                </a:solidFill>
                <a:latin typeface="Times New Roman" panose="02020603050405020304" pitchFamily="18" charset="0"/>
                <a:ea typeface="Liberation Serif" panose="02020603050405020304" pitchFamily="18" charset="0"/>
                <a:cs typeface="Times New Roman" panose="02020603050405020304" pitchFamily="18" charset="0"/>
              </a:rPr>
              <a:t> </a:t>
            </a:r>
          </a:p>
        </p:txBody>
      </p:sp>
      <p:pic>
        <p:nvPicPr>
          <p:cNvPr id="2" name="Γραφικό 1" descr="Βέλος Μικρή καμπύλη">
            <a:hlinkClick r:id="" action="ppaction://hlinkshowjump?jump=nextslide"/>
            <a:extLst>
              <a:ext uri="{FF2B5EF4-FFF2-40B4-BE49-F238E27FC236}">
                <a16:creationId xmlns:a16="http://schemas.microsoft.com/office/drawing/2014/main" id="{1C1EE100-F345-9DC7-0D3B-8023F2BAC5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69059" y="3082675"/>
            <a:ext cx="457200" cy="457200"/>
          </a:xfrm>
          <a:prstGeom prst="rect">
            <a:avLst/>
          </a:prstGeom>
        </p:spPr>
      </p:pic>
      <p:pic>
        <p:nvPicPr>
          <p:cNvPr id="12" name="Γραφικό 11" descr="Βέλος Μικρή καμπύλη">
            <a:hlinkClick r:id="" action="ppaction://hlinkshowjump?jump=previousslide"/>
            <a:extLst>
              <a:ext uri="{FF2B5EF4-FFF2-40B4-BE49-F238E27FC236}">
                <a16:creationId xmlns:a16="http://schemas.microsoft.com/office/drawing/2014/main" id="{D99192F7-FE2C-9117-6E11-23807776F3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77803" y="3003331"/>
            <a:ext cx="457200" cy="457200"/>
          </a:xfrm>
          <a:prstGeom prst="rect">
            <a:avLst/>
          </a:prstGeom>
        </p:spPr>
      </p:pic>
    </p:spTree>
    <p:extLst>
      <p:ext uri="{BB962C8B-B14F-4D97-AF65-F5344CB8AC3E}">
        <p14:creationId xmlns:p14="http://schemas.microsoft.com/office/powerpoint/2010/main" val="1643891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97000">
              <a:srgbClr val="002060"/>
            </a:gs>
            <a:gs pos="0">
              <a:srgbClr val="7030A0"/>
            </a:gs>
          </a:gsLst>
          <a:lin ang="13500000" scaled="1"/>
          <a:tileRect/>
        </a:gra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440CC6-53FB-0E14-6B94-5CDB1D9848D3}"/>
              </a:ext>
            </a:extLst>
          </p:cNvPr>
          <p:cNvSpPr txBox="1"/>
          <p:nvPr/>
        </p:nvSpPr>
        <p:spPr>
          <a:xfrm>
            <a:off x="179614" y="5714999"/>
            <a:ext cx="1126672" cy="369332"/>
          </a:xfrm>
          <a:prstGeom prst="rect">
            <a:avLst/>
          </a:prstGeom>
          <a:noFill/>
        </p:spPr>
        <p:txBody>
          <a:bodyPr wrap="square" rtlCol="0">
            <a:spAutoFit/>
          </a:bodyPr>
          <a:lstStyle/>
          <a:p>
            <a:r>
              <a:rPr lang="el-GR" dirty="0"/>
              <a:t>Σελίδα 5</a:t>
            </a:r>
          </a:p>
        </p:txBody>
      </p:sp>
      <p:sp>
        <p:nvSpPr>
          <p:cNvPr id="15" name="TextBox 14">
            <a:extLst>
              <a:ext uri="{FF2B5EF4-FFF2-40B4-BE49-F238E27FC236}">
                <a16:creationId xmlns:a16="http://schemas.microsoft.com/office/drawing/2014/main" id="{28CB0BDE-14E7-077D-CA7A-79082EA304B8}"/>
              </a:ext>
            </a:extLst>
          </p:cNvPr>
          <p:cNvSpPr txBox="1"/>
          <p:nvPr/>
        </p:nvSpPr>
        <p:spPr>
          <a:xfrm>
            <a:off x="10781143" y="5714999"/>
            <a:ext cx="1231243" cy="369332"/>
          </a:xfrm>
          <a:prstGeom prst="rect">
            <a:avLst/>
          </a:prstGeom>
          <a:noFill/>
        </p:spPr>
        <p:txBody>
          <a:bodyPr wrap="square" rtlCol="0">
            <a:spAutoFit/>
          </a:bodyPr>
          <a:lstStyle/>
          <a:p>
            <a:r>
              <a:rPr lang="el-GR" dirty="0"/>
              <a:t>   Σελίδα 6</a:t>
            </a:r>
          </a:p>
        </p:txBody>
      </p:sp>
      <p:grpSp>
        <p:nvGrpSpPr>
          <p:cNvPr id="16" name="Ομάδα 15">
            <a:extLst>
              <a:ext uri="{FF2B5EF4-FFF2-40B4-BE49-F238E27FC236}">
                <a16:creationId xmlns:a16="http://schemas.microsoft.com/office/drawing/2014/main" id="{421ABC27-44C1-E002-48B9-B4175289F7B4}"/>
              </a:ext>
            </a:extLst>
          </p:cNvPr>
          <p:cNvGrpSpPr/>
          <p:nvPr/>
        </p:nvGrpSpPr>
        <p:grpSpPr>
          <a:xfrm>
            <a:off x="179614" y="241300"/>
            <a:ext cx="11910400" cy="6375399"/>
            <a:chOff x="161856" y="228600"/>
            <a:chExt cx="11910400" cy="6375399"/>
          </a:xfrm>
        </p:grpSpPr>
        <p:sp>
          <p:nvSpPr>
            <p:cNvPr id="6" name="Ορθογώνιο 5">
              <a:extLst>
                <a:ext uri="{FF2B5EF4-FFF2-40B4-BE49-F238E27FC236}">
                  <a16:creationId xmlns:a16="http://schemas.microsoft.com/office/drawing/2014/main" id="{D46B6AE6-7515-547F-BB9C-0450ECE5C3E7}"/>
                </a:ext>
              </a:extLst>
            </p:cNvPr>
            <p:cNvSpPr/>
            <p:nvPr/>
          </p:nvSpPr>
          <p:spPr>
            <a:xfrm>
              <a:off x="161856" y="228600"/>
              <a:ext cx="5916646" cy="6375399"/>
            </a:xfrm>
            <a:prstGeom prst="rect">
              <a:avLst/>
            </a:prstGeom>
            <a:gradFill>
              <a:gsLst>
                <a:gs pos="6000">
                  <a:schemeClr val="bg1">
                    <a:lumMod val="78000"/>
                  </a:schemeClr>
                </a:gs>
                <a:gs pos="71000">
                  <a:schemeClr val="bg1">
                    <a:lumMod val="95000"/>
                  </a:schemeClr>
                </a:gs>
                <a:gs pos="34000">
                  <a:schemeClr val="bg1">
                    <a:lumMod val="98000"/>
                    <a:lumOff val="2000"/>
                  </a:schemeClr>
                </a:gs>
                <a:gs pos="100000">
                  <a:schemeClr val="bg1">
                    <a:lumMod val="95000"/>
                  </a:schemeClr>
                </a:gs>
              </a:gsLst>
              <a:lin ang="10800000" scaled="1"/>
            </a:gradFill>
            <a:effectLst>
              <a:outerShdw blurRad="381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75CE4B8C-2679-9E5A-D308-4EA1E324B20E}"/>
                </a:ext>
              </a:extLst>
            </p:cNvPr>
            <p:cNvSpPr/>
            <p:nvPr/>
          </p:nvSpPr>
          <p:spPr>
            <a:xfrm>
              <a:off x="6078502" y="228600"/>
              <a:ext cx="5993754" cy="6375399"/>
            </a:xfrm>
            <a:prstGeom prst="rect">
              <a:avLst/>
            </a:prstGeom>
            <a:gradFill>
              <a:gsLst>
                <a:gs pos="0">
                  <a:schemeClr val="bg1">
                    <a:lumMod val="85000"/>
                  </a:schemeClr>
                </a:gs>
                <a:gs pos="17000">
                  <a:schemeClr val="bg1">
                    <a:lumMod val="54000"/>
                    <a:lumOff val="46000"/>
                  </a:schemeClr>
                </a:gs>
                <a:gs pos="0">
                  <a:schemeClr val="bg1">
                    <a:lumMod val="88000"/>
                    <a:lumOff val="12000"/>
                  </a:schemeClr>
                </a:gs>
                <a:gs pos="69000">
                  <a:schemeClr val="bg1">
                    <a:lumMod val="85000"/>
                  </a:schemeClr>
                </a:gs>
                <a:gs pos="97000">
                  <a:schemeClr val="bg1">
                    <a:lumMod val="66000"/>
                  </a:schemeClr>
                </a:gs>
              </a:gsLst>
              <a:lin ang="10800000" scaled="1"/>
            </a:gradFill>
            <a:effectLst>
              <a:outerShdw blurRad="381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2" name="Εικόνα 1">
            <a:extLst>
              <a:ext uri="{FF2B5EF4-FFF2-40B4-BE49-F238E27FC236}">
                <a16:creationId xmlns:a16="http://schemas.microsoft.com/office/drawing/2014/main" id="{6FFCC8C4-40AB-03E4-731B-A73BF99D95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9614" y="241300"/>
            <a:ext cx="11910400" cy="6375399"/>
          </a:xfrm>
          <a:prstGeom prst="rect">
            <a:avLst/>
          </a:prstGeom>
        </p:spPr>
      </p:pic>
      <p:sp>
        <p:nvSpPr>
          <p:cNvPr id="3" name="TextBox 2">
            <a:extLst>
              <a:ext uri="{FF2B5EF4-FFF2-40B4-BE49-F238E27FC236}">
                <a16:creationId xmlns:a16="http://schemas.microsoft.com/office/drawing/2014/main" id="{D9988937-5A03-5678-574A-655292770519}"/>
              </a:ext>
            </a:extLst>
          </p:cNvPr>
          <p:cNvSpPr txBox="1"/>
          <p:nvPr/>
        </p:nvSpPr>
        <p:spPr>
          <a:xfrm>
            <a:off x="3579514" y="270735"/>
            <a:ext cx="4709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srgbClr val="00759E"/>
                </a:solidFill>
                <a:effectLst/>
                <a:uLnTx/>
                <a:uFillTx/>
                <a:latin typeface="Calibri" panose="020F0502020204030204"/>
                <a:ea typeface="+mn-ea"/>
                <a:cs typeface="+mn-cs"/>
              </a:rPr>
              <a:t>Η Φυσική Αγωγή στην Αθήνα</a:t>
            </a:r>
          </a:p>
        </p:txBody>
      </p:sp>
      <p:sp>
        <p:nvSpPr>
          <p:cNvPr id="4" name="TextBox 3">
            <a:extLst>
              <a:ext uri="{FF2B5EF4-FFF2-40B4-BE49-F238E27FC236}">
                <a16:creationId xmlns:a16="http://schemas.microsoft.com/office/drawing/2014/main" id="{9701E4C6-B5E5-FA77-49C5-34A56302E20D}"/>
              </a:ext>
            </a:extLst>
          </p:cNvPr>
          <p:cNvSpPr txBox="1"/>
          <p:nvPr/>
        </p:nvSpPr>
        <p:spPr>
          <a:xfrm>
            <a:off x="269356" y="317757"/>
            <a:ext cx="3187344" cy="3046988"/>
          </a:xfrm>
          <a:prstGeom prst="rect">
            <a:avLst/>
          </a:prstGeom>
          <a:solidFill>
            <a:srgbClr val="00759E">
              <a:alpha val="53000"/>
            </a:srgbClr>
          </a:solidFill>
        </p:spPr>
        <p:txBody>
          <a:bodyPr wrap="square" rtlCol="0">
            <a:spAutoFit/>
          </a:bodyPr>
          <a:lstStyle/>
          <a:p>
            <a:r>
              <a:rPr lang="el-GR" sz="1200" dirty="0">
                <a:solidFill>
                  <a:schemeClr val="bg1"/>
                </a:solidFill>
              </a:rPr>
              <a:t>Στην Αθήνα, Αγωγή σήμαινε την αρμονική ανάπτυξη σώματος και πνεύματος. Γράμματα, μουσική και γυμναστική ήταν τα πλέον απαραίτητα μαθήματα στο πρόγραμμα των νέων της Αθήνας. Κάθε ένα από τα παραπάνω μαθήματα διδασκόταν από ειδικό δάσκαλο. Έτσι για την εκμάθηση των γραμμάτων ήταν ο </a:t>
            </a:r>
            <a:r>
              <a:rPr lang="el-GR" sz="1200" i="1" dirty="0" err="1">
                <a:solidFill>
                  <a:schemeClr val="bg1"/>
                </a:solidFill>
              </a:rPr>
              <a:t>γραμματιστής</a:t>
            </a:r>
            <a:r>
              <a:rPr lang="el-GR" sz="1200" dirty="0">
                <a:solidFill>
                  <a:schemeClr val="bg1"/>
                </a:solidFill>
              </a:rPr>
              <a:t>, για τη μουσική ο</a:t>
            </a:r>
            <a:r>
              <a:rPr lang="el-GR" sz="1200" i="1" dirty="0">
                <a:solidFill>
                  <a:schemeClr val="bg1"/>
                </a:solidFill>
              </a:rPr>
              <a:t> κιθαριστής </a:t>
            </a:r>
            <a:r>
              <a:rPr lang="el-GR" sz="1200" dirty="0">
                <a:solidFill>
                  <a:schemeClr val="bg1"/>
                </a:solidFill>
              </a:rPr>
              <a:t>και για τη Φυσική Αγωγή ο </a:t>
            </a:r>
            <a:r>
              <a:rPr lang="el-GR" sz="1200" i="1" dirty="0" err="1">
                <a:solidFill>
                  <a:schemeClr val="bg1"/>
                </a:solidFill>
              </a:rPr>
              <a:t>παιδοτρίβη</a:t>
            </a:r>
            <a:r>
              <a:rPr lang="el-GR" sz="1200" dirty="0" err="1">
                <a:solidFill>
                  <a:schemeClr val="bg1"/>
                </a:solidFill>
              </a:rPr>
              <a:t>ς</a:t>
            </a:r>
            <a:r>
              <a:rPr lang="el-GR" sz="1200" dirty="0">
                <a:solidFill>
                  <a:schemeClr val="bg1"/>
                </a:solidFill>
              </a:rPr>
              <a:t>. Αν και η αγωγή γενικότερα και η φυσική αγωγή ειδικότερα δεν ήταν υποχρεωτική, εν τούτοις οι Αθηναίοι δεν την παραμέλησαν καθόλου. Οι δεκαετίες που ακολούθησαν τους Περσικούς πολέμους, ήταν η χρυσή περίοδος της Ελληνικής Φυσικής αγωγής με κέντρο την Αθήνα.</a:t>
            </a:r>
          </a:p>
        </p:txBody>
      </p:sp>
      <p:pic>
        <p:nvPicPr>
          <p:cNvPr id="8" name="Εικόνα 7">
            <a:extLst>
              <a:ext uri="{FF2B5EF4-FFF2-40B4-BE49-F238E27FC236}">
                <a16:creationId xmlns:a16="http://schemas.microsoft.com/office/drawing/2014/main" id="{EF5555B4-7262-F65E-AD6A-7B1BC45A18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6442" y="771643"/>
            <a:ext cx="4375119" cy="2593102"/>
          </a:xfrm>
          <a:prstGeom prst="rect">
            <a:avLst/>
          </a:prstGeom>
        </p:spPr>
      </p:pic>
      <p:sp>
        <p:nvSpPr>
          <p:cNvPr id="10" name="TextBox 9">
            <a:extLst>
              <a:ext uri="{FF2B5EF4-FFF2-40B4-BE49-F238E27FC236}">
                <a16:creationId xmlns:a16="http://schemas.microsoft.com/office/drawing/2014/main" id="{73E9D51B-36A7-7C0B-49FC-050CCA1A87F5}"/>
              </a:ext>
            </a:extLst>
          </p:cNvPr>
          <p:cNvSpPr txBox="1"/>
          <p:nvPr/>
        </p:nvSpPr>
        <p:spPr>
          <a:xfrm>
            <a:off x="253561" y="3436450"/>
            <a:ext cx="7668000" cy="3108543"/>
          </a:xfrm>
          <a:prstGeom prst="rect">
            <a:avLst/>
          </a:prstGeom>
          <a:solidFill>
            <a:schemeClr val="accent2">
              <a:lumMod val="60000"/>
              <a:lumOff val="40000"/>
              <a:alpha val="55000"/>
            </a:schemeClr>
          </a:solidFill>
        </p:spPr>
        <p:txBody>
          <a:bodyPr wrap="square" rtlCol="0">
            <a:spAutoFit/>
          </a:bodyPr>
          <a:lstStyle/>
          <a:p>
            <a:r>
              <a:rPr lang="el-GR" sz="1600" b="1" dirty="0">
                <a:solidFill>
                  <a:srgbClr val="005674"/>
                </a:solidFill>
              </a:rPr>
              <a:t>Παλαίστρα</a:t>
            </a:r>
            <a:r>
              <a:rPr lang="el-GR" sz="1600" dirty="0">
                <a:solidFill>
                  <a:srgbClr val="005674"/>
                </a:solidFill>
              </a:rPr>
              <a:t> και </a:t>
            </a:r>
            <a:r>
              <a:rPr lang="el-GR" sz="1600" b="1" dirty="0">
                <a:solidFill>
                  <a:srgbClr val="005674"/>
                </a:solidFill>
              </a:rPr>
              <a:t>Γυμνάσιο</a:t>
            </a:r>
          </a:p>
          <a:p>
            <a:r>
              <a:rPr lang="el-GR" sz="1200" dirty="0">
                <a:solidFill>
                  <a:srgbClr val="005674"/>
                </a:solidFill>
              </a:rPr>
              <a:t>Στην </a:t>
            </a:r>
            <a:r>
              <a:rPr lang="el-GR" sz="1200" b="1" i="1" dirty="0">
                <a:solidFill>
                  <a:srgbClr val="005674"/>
                </a:solidFill>
              </a:rPr>
              <a:t>παλαίστρα</a:t>
            </a:r>
            <a:r>
              <a:rPr lang="el-GR" sz="1200" dirty="0">
                <a:solidFill>
                  <a:srgbClr val="005674"/>
                </a:solidFill>
              </a:rPr>
              <a:t>, η οποία ήταν ένα είδος ιδιωτικού σχολείου, τα παιδιά μάθαιναν όχι μόνο γυμναστικές ασκήσεις, αγώνες και χορούς, αλλά και γράμματα συγχρόνως, με βαρύτητα στα πρώτα. Το </a:t>
            </a:r>
            <a:r>
              <a:rPr lang="el-GR" sz="1200" b="1" i="1" dirty="0">
                <a:solidFill>
                  <a:srgbClr val="005674"/>
                </a:solidFill>
              </a:rPr>
              <a:t>γυμνάσιο</a:t>
            </a:r>
            <a:r>
              <a:rPr lang="el-GR" sz="1200" dirty="0">
                <a:solidFill>
                  <a:srgbClr val="005674"/>
                </a:solidFill>
              </a:rPr>
              <a:t> ήταν δημόσιο κτίριο, όπου οι νέοι γυμνάζονταν χωρίς την παραμικρή επιβάρυνση. </a:t>
            </a:r>
            <a:r>
              <a:rPr lang="el-GR" sz="1200" dirty="0" err="1">
                <a:solidFill>
                  <a:srgbClr val="005674"/>
                </a:solidFill>
              </a:rPr>
              <a:t>Σ’αυτό</a:t>
            </a:r>
            <a:r>
              <a:rPr lang="el-GR" sz="1200" dirty="0">
                <a:solidFill>
                  <a:srgbClr val="005674"/>
                </a:solidFill>
              </a:rPr>
              <a:t> από την αρχή τουλάχιστον, οι νέοι μάθαιναν μόνον τις διάφορες αθλητικές δραστηριότητες. Ήταν επίσης το μέρος όπου γυμναζόταν οι επαγγελματίες αθλητές, κάτω από την επίβλεψη του γυμναστή. Μία παλαίστρα μπορούσε να υπάρχει χωρίς το γυμνάσιο, αλλά δεν ήταν νοητό να υπάρχει γυμνάσιο χωρίς παλαίστρα. Τόσο οι παλαίστρες όσο και τα γυμνάσια είχαν ειδικά δωμάτια, γνωστά σαν αποδυτήρια, για να ξεντύνονται οι </a:t>
            </a:r>
            <a:r>
              <a:rPr lang="el-GR" sz="1200" dirty="0" err="1">
                <a:solidFill>
                  <a:srgbClr val="005674"/>
                </a:solidFill>
              </a:rPr>
              <a:t>αθλούμενοι</a:t>
            </a:r>
            <a:r>
              <a:rPr lang="el-GR" sz="1200" dirty="0">
                <a:solidFill>
                  <a:srgbClr val="005674"/>
                </a:solidFill>
              </a:rPr>
              <a:t>, καθώς και λουτρά και ειδικούς χώρους για τη σκόνη(</a:t>
            </a:r>
            <a:r>
              <a:rPr lang="el-GR" sz="1200" i="1" dirty="0" err="1">
                <a:solidFill>
                  <a:srgbClr val="005674"/>
                </a:solidFill>
              </a:rPr>
              <a:t>κονιστήριον</a:t>
            </a:r>
            <a:r>
              <a:rPr lang="el-GR" sz="1200" dirty="0">
                <a:solidFill>
                  <a:srgbClr val="005674"/>
                </a:solidFill>
              </a:rPr>
              <a:t>) ή το λάδι(</a:t>
            </a:r>
            <a:r>
              <a:rPr lang="el-GR" sz="1200" i="1" dirty="0" err="1">
                <a:solidFill>
                  <a:srgbClr val="005674"/>
                </a:solidFill>
              </a:rPr>
              <a:t>ελαιοθεσίον</a:t>
            </a:r>
            <a:r>
              <a:rPr lang="el-GR" sz="1200" dirty="0">
                <a:solidFill>
                  <a:srgbClr val="005674"/>
                </a:solidFill>
              </a:rPr>
              <a:t>) για το τρίψιμο των αθλητών. Από την εποχή ακόμη  του Σόλωνα υπήρχαν τρία μεγάλα γυμνάσια στην Αθήνα</a:t>
            </a:r>
            <a:r>
              <a:rPr lang="en-US" sz="1200" dirty="0">
                <a:solidFill>
                  <a:srgbClr val="005674"/>
                </a:solidFill>
              </a:rPr>
              <a:t>:</a:t>
            </a:r>
            <a:r>
              <a:rPr lang="el-GR" sz="1200" dirty="0">
                <a:solidFill>
                  <a:srgbClr val="005674"/>
                </a:solidFill>
              </a:rPr>
              <a:t> η </a:t>
            </a:r>
            <a:r>
              <a:rPr lang="el-GR" sz="1200" b="1" dirty="0">
                <a:solidFill>
                  <a:srgbClr val="005674"/>
                </a:solidFill>
              </a:rPr>
              <a:t>Ακαδημία</a:t>
            </a:r>
            <a:r>
              <a:rPr lang="el-GR" sz="1200" dirty="0">
                <a:solidFill>
                  <a:srgbClr val="005674"/>
                </a:solidFill>
              </a:rPr>
              <a:t>, το </a:t>
            </a:r>
            <a:r>
              <a:rPr lang="el-GR" sz="1200" b="1" dirty="0">
                <a:solidFill>
                  <a:srgbClr val="005674"/>
                </a:solidFill>
              </a:rPr>
              <a:t>Λύκειο</a:t>
            </a:r>
            <a:r>
              <a:rPr lang="el-GR" sz="1200" dirty="0">
                <a:solidFill>
                  <a:srgbClr val="005674"/>
                </a:solidFill>
              </a:rPr>
              <a:t> και το </a:t>
            </a:r>
            <a:r>
              <a:rPr lang="el-GR" sz="1200" b="1" dirty="0" err="1">
                <a:solidFill>
                  <a:srgbClr val="005674"/>
                </a:solidFill>
              </a:rPr>
              <a:t>Κυνόσαργες</a:t>
            </a:r>
            <a:r>
              <a:rPr lang="el-GR" sz="1200" dirty="0">
                <a:solidFill>
                  <a:srgbClr val="005674"/>
                </a:solidFill>
              </a:rPr>
              <a:t>.</a:t>
            </a:r>
          </a:p>
          <a:p>
            <a:r>
              <a:rPr lang="el-GR" sz="1200" dirty="0">
                <a:solidFill>
                  <a:srgbClr val="005674"/>
                </a:solidFill>
              </a:rPr>
              <a:t> Το γυμνάσιο δεν ήταν μόνο το μέρος όπου αθλούνταν οι πολίτες της Αθήνας, αλλά επίσης και ο τόπος των διαφόρων κοινωνικών συναντήσεων. Οι σοφιστές, προς το τέλος του 5</a:t>
            </a:r>
            <a:r>
              <a:rPr lang="el-GR" sz="1200" baseline="30000" dirty="0">
                <a:solidFill>
                  <a:srgbClr val="005674"/>
                </a:solidFill>
              </a:rPr>
              <a:t>ου</a:t>
            </a:r>
            <a:r>
              <a:rPr lang="el-GR" sz="1200" dirty="0">
                <a:solidFill>
                  <a:srgbClr val="005674"/>
                </a:solidFill>
              </a:rPr>
              <a:t> π.Χ. αιώνα, άρχισαν να χρησιμοποιούν τα διάφορα δωμάτια, όπου υπήρχαν στους χώρους άσκησης, για τη διδασκαλία τους. Κατά τους Ελληνιστικούς και </a:t>
            </a:r>
            <a:r>
              <a:rPr lang="el-GR" sz="1200" dirty="0" err="1">
                <a:solidFill>
                  <a:srgbClr val="005674"/>
                </a:solidFill>
              </a:rPr>
              <a:t>Ρωμαικούς</a:t>
            </a:r>
            <a:r>
              <a:rPr lang="el-GR" sz="1200" dirty="0">
                <a:solidFill>
                  <a:srgbClr val="005674"/>
                </a:solidFill>
              </a:rPr>
              <a:t> χρόνους, τα γυμνάσια κατασκευάσθηκαν με προοπτική όχι μόνο την εκγύμναση των νέων, αλλά και τη χρήση τους σαν φιλοσοφικών κέντρων. Ήταν τόσο σπουδαίο πράγμα η ύπαρξη τους για την αγωγή των νέων, ώστε οι αρχαίοι θεωρούσαν την πόλη, η οποία δεν είχε, απολίτιστη.</a:t>
            </a:r>
          </a:p>
        </p:txBody>
      </p:sp>
      <p:sp>
        <p:nvSpPr>
          <p:cNvPr id="11" name="TextBox 10">
            <a:extLst>
              <a:ext uri="{FF2B5EF4-FFF2-40B4-BE49-F238E27FC236}">
                <a16:creationId xmlns:a16="http://schemas.microsoft.com/office/drawing/2014/main" id="{EBB603F6-F0F3-63A5-A0C8-4A4BCE68DD12}"/>
              </a:ext>
            </a:extLst>
          </p:cNvPr>
          <p:cNvSpPr txBox="1"/>
          <p:nvPr/>
        </p:nvSpPr>
        <p:spPr>
          <a:xfrm>
            <a:off x="8246674" y="348070"/>
            <a:ext cx="3759655" cy="3046988"/>
          </a:xfrm>
          <a:prstGeom prst="rect">
            <a:avLst/>
          </a:prstGeom>
          <a:solidFill>
            <a:srgbClr val="529053">
              <a:alpha val="61000"/>
            </a:srgbClr>
          </a:solidFill>
        </p:spPr>
        <p:txBody>
          <a:bodyPr wrap="square" rtlCol="0">
            <a:spAutoFit/>
          </a:bodyPr>
          <a:lstStyle/>
          <a:p>
            <a:r>
              <a:rPr lang="el-GR" sz="800" b="1" dirty="0" err="1"/>
              <a:t>Παιδοτρίβης</a:t>
            </a:r>
            <a:r>
              <a:rPr lang="el-GR" sz="800" dirty="0"/>
              <a:t> και </a:t>
            </a:r>
            <a:r>
              <a:rPr lang="el-GR" sz="800" b="1" dirty="0"/>
              <a:t>Γυμναστής</a:t>
            </a:r>
          </a:p>
          <a:p>
            <a:r>
              <a:rPr lang="el-GR" sz="800" dirty="0"/>
              <a:t>Ο σπουδαιότερος και αρχαιότερος από όλους τους δασκάλους της παλαίστρας ήταν ο </a:t>
            </a:r>
            <a:r>
              <a:rPr lang="el-GR" sz="800" b="1" dirty="0" err="1"/>
              <a:t>παιδοτρίβης</a:t>
            </a:r>
            <a:r>
              <a:rPr lang="el-GR" sz="800" dirty="0"/>
              <a:t>, ο οποίος χρωστούσε το όνομά του στο γεγονός ότι «έτριβε τα παιδιά» συνήθως με λάδι ή σκόνη. Ο </a:t>
            </a:r>
            <a:r>
              <a:rPr lang="el-GR" sz="800" dirty="0" err="1"/>
              <a:t>παιδοτρίβης</a:t>
            </a:r>
            <a:r>
              <a:rPr lang="el-GR" sz="800" dirty="0"/>
              <a:t> ήταν υπεύθυνος για την αρμονική και συμμετρική ανάπτυξη των παιδιών καθώς και για την καλλιέργεια καλών τρόπων και κοσμιότητας. Το μέρος που δίδασκε ο </a:t>
            </a:r>
            <a:r>
              <a:rPr lang="el-GR" sz="800" dirty="0" err="1"/>
              <a:t>παιδοτρίβης</a:t>
            </a:r>
            <a:r>
              <a:rPr lang="el-GR" sz="800" dirty="0"/>
              <a:t> ήταν η παλαίστρα, η οποία συνήθως ανήκε </a:t>
            </a:r>
            <a:r>
              <a:rPr lang="el-GR" sz="800" dirty="0" err="1"/>
              <a:t>σ’αυτόν</a:t>
            </a:r>
            <a:r>
              <a:rPr lang="el-GR" sz="800" dirty="0"/>
              <a:t>. Στις διάφορες απεικονίσεις των </a:t>
            </a:r>
            <a:r>
              <a:rPr lang="el-GR" sz="800" dirty="0" err="1"/>
              <a:t>ΑθηναΪκών</a:t>
            </a:r>
            <a:r>
              <a:rPr lang="el-GR" sz="800" dirty="0"/>
              <a:t> αγγείων, ο </a:t>
            </a:r>
            <a:r>
              <a:rPr lang="el-GR" sz="800" dirty="0" err="1"/>
              <a:t>παιδοτρίβης</a:t>
            </a:r>
            <a:r>
              <a:rPr lang="el-GR" sz="800" dirty="0"/>
              <a:t> κρατά ένα ραβδί ή ένα μαστίγιο προφανώς για την τήρηση της πειθαρχίας. Κατά την κλασσική εποχή είχαν όχι μόνο θεωρητική κατάρτιση σχετικά με την εκγύμναση των νέων, αλλά και γενική μόρφωση. Ο </a:t>
            </a:r>
            <a:r>
              <a:rPr lang="el-GR" sz="800" b="1" dirty="0"/>
              <a:t>γυμναστής</a:t>
            </a:r>
            <a:r>
              <a:rPr lang="el-GR" sz="800" dirty="0"/>
              <a:t> ήταν ο προπονητής των επαγγελματιών αθλητών ή αυτών οι οποίοι επιδίωκαν να νικήσουν σε μεγάλες αθλητικές συναντήσεις και να πετύχουν πανελλήνια αναγνώριση. Ήξερε αρκετά για τη λειτουργία του ανθρώπινου οργανισμού, τις κινήσεις του ανθρωπίνου σώματος, τη διατήρηση των αθλητών σε καλή φυσική κατάσταση με την κατάλληλη δίαιτα και το κατάλληλο είδος προπόνησης. Τόσο ο Πλάτων,  όσο και  ο Αριστοτέλης τον θεωρούσαν ειδικό επιστήμονα, ανώτερο του </a:t>
            </a:r>
            <a:r>
              <a:rPr lang="el-GR" sz="800" dirty="0" err="1"/>
              <a:t>παιδοτρίβη</a:t>
            </a:r>
            <a:r>
              <a:rPr lang="el-GR" sz="800" dirty="0"/>
              <a:t>, με ειδικές γνώσεις σχετικά με την προετοιμασία των αθλητών και ακόμη την πρόληψη ασθενειών. Με λίγα λόγια, ο </a:t>
            </a:r>
            <a:r>
              <a:rPr lang="el-GR" sz="800" dirty="0" err="1"/>
              <a:t>παιδοτρίβης</a:t>
            </a:r>
            <a:r>
              <a:rPr lang="el-GR" sz="800" dirty="0"/>
              <a:t> μπορούσε και αυτός να αναδείξει αθλητές, αλλά πριν από την εμφάνιση του γυμναστή και του επαγγελματισμού στον αθλητισμό, οπότε ο δεύτερος άρχισε να κερδίζει έδαφος σε βάρος του πρώτου, του οποίου το επάγγελμα θα γίνει αργότερα βοηθητικό του γυμναστή. Έτσι οι δύο πρώτοι τεχνικοί του αθλητισμού και της Φυσικής Αγωγής του αρχαίου κόσμου θα συνεργαστούν αρμονικά για την προαγωγή της υγείας, της σωματικής ομορφιάς των νέων και την ανάδειξη αθλητών.</a:t>
            </a:r>
          </a:p>
        </p:txBody>
      </p:sp>
      <p:pic>
        <p:nvPicPr>
          <p:cNvPr id="5" name="Γραφικό 4" descr="Βέλος Μικρή καμπύλη">
            <a:hlinkClick r:id="" action="ppaction://hlinkshowjump?jump=nextslide"/>
            <a:extLst>
              <a:ext uri="{FF2B5EF4-FFF2-40B4-BE49-F238E27FC236}">
                <a16:creationId xmlns:a16="http://schemas.microsoft.com/office/drawing/2014/main" id="{42F84A2C-ABE0-F2E2-1575-BA517D4572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04422" y="3208807"/>
            <a:ext cx="457200" cy="457200"/>
          </a:xfrm>
          <a:prstGeom prst="rect">
            <a:avLst/>
          </a:prstGeom>
        </p:spPr>
      </p:pic>
      <p:pic>
        <p:nvPicPr>
          <p:cNvPr id="7" name="Γραφικό 6" descr="Βέλος Μικρή καμπύλη">
            <a:hlinkClick r:id="" action="ppaction://hlinkshowjump?jump=previousslide"/>
            <a:extLst>
              <a:ext uri="{FF2B5EF4-FFF2-40B4-BE49-F238E27FC236}">
                <a16:creationId xmlns:a16="http://schemas.microsoft.com/office/drawing/2014/main" id="{4031C2F9-F615-C382-F5D4-6986A48BFC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264091" y="3185106"/>
            <a:ext cx="457200" cy="457200"/>
          </a:xfrm>
          <a:prstGeom prst="rect">
            <a:avLst/>
          </a:prstGeom>
        </p:spPr>
      </p:pic>
    </p:spTree>
    <p:extLst>
      <p:ext uri="{BB962C8B-B14F-4D97-AF65-F5344CB8AC3E}">
        <p14:creationId xmlns:p14="http://schemas.microsoft.com/office/powerpoint/2010/main" val="1904747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97000">
              <a:srgbClr val="002060"/>
            </a:gs>
            <a:gs pos="0">
              <a:srgbClr val="7030A0"/>
            </a:gs>
          </a:gsLst>
          <a:lin ang="13500000" scaled="1"/>
          <a:tileRect/>
        </a:gra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440CC6-53FB-0E14-6B94-5CDB1D9848D3}"/>
              </a:ext>
            </a:extLst>
          </p:cNvPr>
          <p:cNvSpPr txBox="1"/>
          <p:nvPr/>
        </p:nvSpPr>
        <p:spPr>
          <a:xfrm>
            <a:off x="179614" y="5714999"/>
            <a:ext cx="1126672" cy="369332"/>
          </a:xfrm>
          <a:prstGeom prst="rect">
            <a:avLst/>
          </a:prstGeom>
          <a:noFill/>
        </p:spPr>
        <p:txBody>
          <a:bodyPr wrap="square" rtlCol="0">
            <a:spAutoFit/>
          </a:bodyPr>
          <a:lstStyle/>
          <a:p>
            <a:r>
              <a:rPr lang="el-GR" dirty="0"/>
              <a:t>Σελίδα 5</a:t>
            </a:r>
          </a:p>
        </p:txBody>
      </p:sp>
      <p:sp>
        <p:nvSpPr>
          <p:cNvPr id="15" name="TextBox 14">
            <a:extLst>
              <a:ext uri="{FF2B5EF4-FFF2-40B4-BE49-F238E27FC236}">
                <a16:creationId xmlns:a16="http://schemas.microsoft.com/office/drawing/2014/main" id="{28CB0BDE-14E7-077D-CA7A-79082EA304B8}"/>
              </a:ext>
            </a:extLst>
          </p:cNvPr>
          <p:cNvSpPr txBox="1"/>
          <p:nvPr/>
        </p:nvSpPr>
        <p:spPr>
          <a:xfrm>
            <a:off x="10781143" y="5714999"/>
            <a:ext cx="1231243" cy="369332"/>
          </a:xfrm>
          <a:prstGeom prst="rect">
            <a:avLst/>
          </a:prstGeom>
          <a:noFill/>
        </p:spPr>
        <p:txBody>
          <a:bodyPr wrap="square" rtlCol="0">
            <a:spAutoFit/>
          </a:bodyPr>
          <a:lstStyle/>
          <a:p>
            <a:r>
              <a:rPr lang="el-GR" dirty="0"/>
              <a:t>   Σελίδα 6</a:t>
            </a:r>
          </a:p>
        </p:txBody>
      </p:sp>
      <p:grpSp>
        <p:nvGrpSpPr>
          <p:cNvPr id="16" name="Ομάδα 15">
            <a:extLst>
              <a:ext uri="{FF2B5EF4-FFF2-40B4-BE49-F238E27FC236}">
                <a16:creationId xmlns:a16="http://schemas.microsoft.com/office/drawing/2014/main" id="{421ABC27-44C1-E002-48B9-B4175289F7B4}"/>
              </a:ext>
            </a:extLst>
          </p:cNvPr>
          <p:cNvGrpSpPr/>
          <p:nvPr/>
        </p:nvGrpSpPr>
        <p:grpSpPr>
          <a:xfrm>
            <a:off x="179614" y="241300"/>
            <a:ext cx="11910400" cy="6375399"/>
            <a:chOff x="161856" y="228600"/>
            <a:chExt cx="11910400" cy="6375399"/>
          </a:xfrm>
        </p:grpSpPr>
        <p:sp>
          <p:nvSpPr>
            <p:cNvPr id="6" name="Ορθογώνιο 5">
              <a:extLst>
                <a:ext uri="{FF2B5EF4-FFF2-40B4-BE49-F238E27FC236}">
                  <a16:creationId xmlns:a16="http://schemas.microsoft.com/office/drawing/2014/main" id="{D46B6AE6-7515-547F-BB9C-0450ECE5C3E7}"/>
                </a:ext>
              </a:extLst>
            </p:cNvPr>
            <p:cNvSpPr/>
            <p:nvPr/>
          </p:nvSpPr>
          <p:spPr>
            <a:xfrm>
              <a:off x="161856" y="228600"/>
              <a:ext cx="5916646" cy="6375399"/>
            </a:xfrm>
            <a:prstGeom prst="rect">
              <a:avLst/>
            </a:prstGeom>
            <a:gradFill>
              <a:gsLst>
                <a:gs pos="6000">
                  <a:schemeClr val="bg1">
                    <a:lumMod val="78000"/>
                  </a:schemeClr>
                </a:gs>
                <a:gs pos="71000">
                  <a:schemeClr val="bg1">
                    <a:lumMod val="95000"/>
                  </a:schemeClr>
                </a:gs>
                <a:gs pos="34000">
                  <a:schemeClr val="bg1">
                    <a:lumMod val="98000"/>
                    <a:lumOff val="2000"/>
                  </a:schemeClr>
                </a:gs>
                <a:gs pos="100000">
                  <a:schemeClr val="bg1">
                    <a:lumMod val="95000"/>
                  </a:schemeClr>
                </a:gs>
              </a:gsLst>
              <a:lin ang="10800000" scaled="1"/>
            </a:gradFill>
            <a:effectLst>
              <a:outerShdw blurRad="381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75CE4B8C-2679-9E5A-D308-4EA1E324B20E}"/>
                </a:ext>
              </a:extLst>
            </p:cNvPr>
            <p:cNvSpPr/>
            <p:nvPr/>
          </p:nvSpPr>
          <p:spPr>
            <a:xfrm>
              <a:off x="6078502" y="228600"/>
              <a:ext cx="5993754" cy="6375399"/>
            </a:xfrm>
            <a:prstGeom prst="rect">
              <a:avLst/>
            </a:prstGeom>
            <a:gradFill>
              <a:gsLst>
                <a:gs pos="0">
                  <a:schemeClr val="bg1">
                    <a:lumMod val="85000"/>
                  </a:schemeClr>
                </a:gs>
                <a:gs pos="17000">
                  <a:schemeClr val="bg1">
                    <a:lumMod val="54000"/>
                    <a:lumOff val="46000"/>
                  </a:schemeClr>
                </a:gs>
                <a:gs pos="0">
                  <a:schemeClr val="bg1">
                    <a:lumMod val="88000"/>
                    <a:lumOff val="12000"/>
                  </a:schemeClr>
                </a:gs>
                <a:gs pos="69000">
                  <a:schemeClr val="bg1">
                    <a:lumMod val="85000"/>
                  </a:schemeClr>
                </a:gs>
                <a:gs pos="97000">
                  <a:schemeClr val="bg1">
                    <a:lumMod val="66000"/>
                  </a:schemeClr>
                </a:gs>
              </a:gsLst>
              <a:lin ang="10800000" scaled="1"/>
            </a:gradFill>
            <a:effectLst>
              <a:outerShdw blurRad="381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2" name="Εικόνα 1">
            <a:extLst>
              <a:ext uri="{FF2B5EF4-FFF2-40B4-BE49-F238E27FC236}">
                <a16:creationId xmlns:a16="http://schemas.microsoft.com/office/drawing/2014/main" id="{6FFCC8C4-40AB-03E4-731B-A73BF99D95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9614" y="241300"/>
            <a:ext cx="11910400" cy="6375399"/>
          </a:xfrm>
          <a:prstGeom prst="rect">
            <a:avLst/>
          </a:prstGeom>
        </p:spPr>
      </p:pic>
      <p:sp>
        <p:nvSpPr>
          <p:cNvPr id="3" name="TextBox 2">
            <a:extLst>
              <a:ext uri="{FF2B5EF4-FFF2-40B4-BE49-F238E27FC236}">
                <a16:creationId xmlns:a16="http://schemas.microsoft.com/office/drawing/2014/main" id="{BE8E5025-CC0A-AD03-5F06-BF7458D899CE}"/>
              </a:ext>
            </a:extLst>
          </p:cNvPr>
          <p:cNvSpPr txBox="1"/>
          <p:nvPr/>
        </p:nvSpPr>
        <p:spPr>
          <a:xfrm>
            <a:off x="4653902" y="462845"/>
            <a:ext cx="3469928" cy="523220"/>
          </a:xfrm>
          <a:prstGeom prst="rect">
            <a:avLst/>
          </a:prstGeom>
          <a:noFill/>
        </p:spPr>
        <p:txBody>
          <a:bodyPr wrap="square" rtlCol="0">
            <a:spAutoFit/>
          </a:bodyPr>
          <a:lstStyle/>
          <a:p>
            <a:r>
              <a:rPr lang="el-GR" sz="2800" dirty="0"/>
              <a:t>Πανελλήνιοι Αγώνες</a:t>
            </a:r>
          </a:p>
        </p:txBody>
      </p:sp>
      <p:sp>
        <p:nvSpPr>
          <p:cNvPr id="4" name="Ορθογώνιο: Στρογγύλεμα γωνιών 3">
            <a:extLst>
              <a:ext uri="{FF2B5EF4-FFF2-40B4-BE49-F238E27FC236}">
                <a16:creationId xmlns:a16="http://schemas.microsoft.com/office/drawing/2014/main" id="{2D73E784-B25B-953C-3B4B-4A90CEA1A3A3}"/>
              </a:ext>
            </a:extLst>
          </p:cNvPr>
          <p:cNvSpPr/>
          <p:nvPr/>
        </p:nvSpPr>
        <p:spPr>
          <a:xfrm>
            <a:off x="355592" y="1210463"/>
            <a:ext cx="3832686" cy="4213685"/>
          </a:xfrm>
          <a:prstGeom prst="roundRect">
            <a:avLst>
              <a:gd name="adj" fmla="val 2252"/>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dirty="0">
                <a:solidFill>
                  <a:schemeClr val="tx1"/>
                </a:solidFill>
              </a:rPr>
              <a:t>Τα </a:t>
            </a:r>
            <a:r>
              <a:rPr lang="el-GR" sz="1400" b="1" dirty="0">
                <a:solidFill>
                  <a:schemeClr val="tx1"/>
                </a:solidFill>
              </a:rPr>
              <a:t>Ολύμπια</a:t>
            </a:r>
            <a:r>
              <a:rPr lang="el-GR" sz="1400" dirty="0">
                <a:solidFill>
                  <a:schemeClr val="tx1"/>
                </a:solidFill>
              </a:rPr>
              <a:t>, τα </a:t>
            </a:r>
            <a:r>
              <a:rPr lang="el-GR" sz="1400" b="1" dirty="0">
                <a:solidFill>
                  <a:schemeClr val="tx1"/>
                </a:solidFill>
              </a:rPr>
              <a:t>Πύθια</a:t>
            </a:r>
            <a:r>
              <a:rPr lang="el-GR" sz="1400" dirty="0">
                <a:solidFill>
                  <a:schemeClr val="tx1"/>
                </a:solidFill>
              </a:rPr>
              <a:t>, τα </a:t>
            </a:r>
            <a:r>
              <a:rPr lang="el-GR" sz="1400" b="1" dirty="0">
                <a:solidFill>
                  <a:schemeClr val="tx1"/>
                </a:solidFill>
              </a:rPr>
              <a:t>Ίσθμια</a:t>
            </a:r>
            <a:r>
              <a:rPr lang="el-GR" sz="1400" dirty="0">
                <a:solidFill>
                  <a:schemeClr val="tx1"/>
                </a:solidFill>
              </a:rPr>
              <a:t> και τα </a:t>
            </a:r>
            <a:r>
              <a:rPr lang="el-GR" sz="1400" b="1" dirty="0" err="1">
                <a:solidFill>
                  <a:schemeClr val="tx1"/>
                </a:solidFill>
              </a:rPr>
              <a:t>Νέμεα</a:t>
            </a:r>
            <a:r>
              <a:rPr lang="el-GR" sz="1400" dirty="0">
                <a:solidFill>
                  <a:schemeClr val="tx1"/>
                </a:solidFill>
              </a:rPr>
              <a:t> θεωρούνταν από τους αρχαίους σαν κοινοί ή Πανελλήνιοι αγώνες, σε αντίθεση με τους άλλους, οι οποίοι είχαν τοπικό χαρακτήρα και ονομαζόταν </a:t>
            </a:r>
            <a:r>
              <a:rPr lang="el-GR" sz="1400" dirty="0" err="1">
                <a:solidFill>
                  <a:schemeClr val="tx1"/>
                </a:solidFill>
              </a:rPr>
              <a:t>περίχωροι</a:t>
            </a:r>
            <a:r>
              <a:rPr lang="el-GR" sz="1400" dirty="0">
                <a:solidFill>
                  <a:schemeClr val="tx1"/>
                </a:solidFill>
              </a:rPr>
              <a:t>. Οι πανελλήνιοι ονομαζόταν επίσης ιεροί, </a:t>
            </a:r>
            <a:r>
              <a:rPr lang="el-GR" sz="1400" dirty="0" err="1">
                <a:solidFill>
                  <a:schemeClr val="tx1"/>
                </a:solidFill>
              </a:rPr>
              <a:t>στεφανίται</a:t>
            </a:r>
            <a:r>
              <a:rPr lang="el-GR" sz="1400" dirty="0">
                <a:solidFill>
                  <a:schemeClr val="tx1"/>
                </a:solidFill>
              </a:rPr>
              <a:t>( το βραβείο ήταν ένα στεφάνι από </a:t>
            </a:r>
            <a:r>
              <a:rPr lang="el-GR" sz="1400" dirty="0" err="1">
                <a:solidFill>
                  <a:schemeClr val="tx1"/>
                </a:solidFill>
              </a:rPr>
              <a:t>αγριελίά</a:t>
            </a:r>
            <a:r>
              <a:rPr lang="el-GR" sz="1400" dirty="0">
                <a:solidFill>
                  <a:schemeClr val="tx1"/>
                </a:solidFill>
              </a:rPr>
              <a:t> ή δάφνη ή φοίνικα και </a:t>
            </a:r>
            <a:r>
              <a:rPr lang="el-GR" sz="1400" dirty="0" err="1">
                <a:solidFill>
                  <a:schemeClr val="tx1"/>
                </a:solidFill>
              </a:rPr>
              <a:t>εισελαστικοί</a:t>
            </a:r>
            <a:r>
              <a:rPr lang="el-GR" sz="1400" dirty="0">
                <a:solidFill>
                  <a:schemeClr val="tx1"/>
                </a:solidFill>
              </a:rPr>
              <a:t> (</a:t>
            </a:r>
            <a:r>
              <a:rPr lang="el-GR" sz="1400" dirty="0" err="1">
                <a:solidFill>
                  <a:schemeClr val="tx1"/>
                </a:solidFill>
              </a:rPr>
              <a:t>εισελαύνω</a:t>
            </a:r>
            <a:r>
              <a:rPr lang="el-GR" sz="1400" dirty="0">
                <a:solidFill>
                  <a:schemeClr val="tx1"/>
                </a:solidFill>
              </a:rPr>
              <a:t>), διότι οι νικητές, επιστρέφοντας στην ιδιαίτερή τους πατρίδα, έμπαιναν στην πόλη από ένα μέρος όπου οι συμπατριώτες τους γκρέμιζαν το τείχος για να περάσουν, λέγοντας ότι, όταν έχουν τέτοια παλικάρια, δε χρειάζονται τα τείχη. Στους αγώνες αυτούς όλες οι ελληνικές πόλεις θεωρούσαν τιμή τους να αντιπροσωπευόταν από δικούς τους απεσταλμένους, τους θεωρούς, οι οποίοι αποτελούσαν τις λεγόμενες θεωρίες, ένα από τα καθήκοντα των οποίων ήταν να προσφέρουν θυσίες στους θεούς.</a:t>
            </a:r>
          </a:p>
        </p:txBody>
      </p:sp>
      <p:sp>
        <p:nvSpPr>
          <p:cNvPr id="5" name="Ορθογώνιο: Στρογγύλεμα γωνιών 4">
            <a:extLst>
              <a:ext uri="{FF2B5EF4-FFF2-40B4-BE49-F238E27FC236}">
                <a16:creationId xmlns:a16="http://schemas.microsoft.com/office/drawing/2014/main" id="{73E10894-1BC3-8299-0C5A-1C6D23093ACD}"/>
              </a:ext>
            </a:extLst>
          </p:cNvPr>
          <p:cNvSpPr/>
          <p:nvPr/>
        </p:nvSpPr>
        <p:spPr>
          <a:xfrm>
            <a:off x="8253698" y="1207648"/>
            <a:ext cx="3702452" cy="4216500"/>
          </a:xfrm>
          <a:prstGeom prst="roundRect">
            <a:avLst>
              <a:gd name="adj" fmla="val 373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dirty="0"/>
              <a:t>Από τους Πανελλήνιους αγώνες, οι σπουδαιότεροι ήταν οι Ολυμπιακοί, που τελούνταν στο στάδιο της Ολυμπίας, προς τιμήν του Ολύμπιου Δία, κάθε τέσσερα χρόνια, κατά τη διάρκεια του καλοκαιριού. Τα Πύθια επίσης τελούνταν κάθε τέσσερα χρόνια, ενώ τα </a:t>
            </a:r>
            <a:r>
              <a:rPr lang="el-GR" sz="1400" dirty="0" err="1"/>
              <a:t>Νέμεα</a:t>
            </a:r>
            <a:r>
              <a:rPr lang="el-GR" sz="1400" dirty="0"/>
              <a:t> και τα Ίσθμια κάθε </a:t>
            </a:r>
            <a:r>
              <a:rPr lang="el-GR" sz="1400" dirty="0" err="1"/>
              <a:t>δύο.Τα</a:t>
            </a:r>
            <a:r>
              <a:rPr lang="el-GR" sz="1400" dirty="0"/>
              <a:t> Ίσθμια γινόταν τον ίδιο χρόνο με τα Ολύμπια και τα Πύθια (οι δύο αυτές γιορτές είχαν δύο χρόνια διαφορά στη τέλεσή τους), ενώ τα </a:t>
            </a:r>
            <a:r>
              <a:rPr lang="el-GR" sz="1400" dirty="0" err="1"/>
              <a:t>Νέμεα</a:t>
            </a:r>
            <a:r>
              <a:rPr lang="el-GR" sz="1400" dirty="0"/>
              <a:t> γινόταν στα μεταξύ στα μεταξύ χρόνια. Από τα μέσα του 6</a:t>
            </a:r>
            <a:r>
              <a:rPr lang="el-GR" sz="1400" baseline="30000" dirty="0"/>
              <a:t>ου</a:t>
            </a:r>
            <a:r>
              <a:rPr lang="el-GR" sz="1400" dirty="0"/>
              <a:t> π.Χ. αιώνα, οι τέσσερις αυτοί μεγάλοι αγώνες ήταν γνωστοί σαν περίοδος. Αυτός που θα κατόρθωνε να νικήσει και στους τέσσερις, μέσα σε τέσσερα χρόνια, ονομαζόταν </a:t>
            </a:r>
            <a:r>
              <a:rPr lang="el-GR" sz="1400" dirty="0" err="1"/>
              <a:t>περιοδονίκης</a:t>
            </a:r>
            <a:r>
              <a:rPr lang="el-GR" sz="1400" dirty="0"/>
              <a:t>, ένας τίτλος που </a:t>
            </a:r>
            <a:r>
              <a:rPr lang="el-GR" sz="1400" dirty="0" err="1"/>
              <a:t>ονειρευότανκάθε</a:t>
            </a:r>
            <a:r>
              <a:rPr lang="el-GR" sz="1400" dirty="0"/>
              <a:t> </a:t>
            </a:r>
            <a:r>
              <a:rPr lang="el-GR" sz="1400" dirty="0" err="1"/>
              <a:t>αθλήτης</a:t>
            </a:r>
            <a:r>
              <a:rPr lang="el-GR" sz="1400" dirty="0"/>
              <a:t> να αποκτήσει.  </a:t>
            </a:r>
          </a:p>
        </p:txBody>
      </p:sp>
      <p:sp>
        <p:nvSpPr>
          <p:cNvPr id="7" name="TextBox 6">
            <a:extLst>
              <a:ext uri="{FF2B5EF4-FFF2-40B4-BE49-F238E27FC236}">
                <a16:creationId xmlns:a16="http://schemas.microsoft.com/office/drawing/2014/main" id="{68760433-9703-F9F5-94AE-17464731697B}"/>
              </a:ext>
            </a:extLst>
          </p:cNvPr>
          <p:cNvSpPr txBox="1"/>
          <p:nvPr/>
        </p:nvSpPr>
        <p:spPr>
          <a:xfrm>
            <a:off x="4909457" y="1730829"/>
            <a:ext cx="2982686" cy="3693319"/>
          </a:xfrm>
          <a:prstGeom prst="rect">
            <a:avLst/>
          </a:prstGeom>
          <a:noFill/>
        </p:spPr>
        <p:txBody>
          <a:bodyPr wrap="square" rtlCol="0">
            <a:spAutoFit/>
          </a:bodyPr>
          <a:lstStyle/>
          <a:p>
            <a:r>
              <a:rPr lang="el-GR" dirty="0"/>
              <a:t>Στους αγώνες αυτούς, μόνο Έλληνες μπορούσαν να πάρουν μέρος, αν και δε γνωρίζουμε ούτε μια περίπτωση που να αποκλείστηκε κανείς εξ αιτίας της μη ελληνικής του καταγωγής. Επίσης, αποκλείονταν όσοι είχαν διαπράξει εγκλήματα ή δεν πλήρωσαν το πρόστιμο που τους επέβαλαν οι Ηλείοι για παράβαση της εκεχειρίας.</a:t>
            </a:r>
          </a:p>
        </p:txBody>
      </p:sp>
      <p:pic>
        <p:nvPicPr>
          <p:cNvPr id="8" name="Γραφικό 7" descr="Βέλος Μικρή καμπύλη">
            <a:hlinkClick r:id="" action="ppaction://hlinkshowjump?jump=nextslide"/>
            <a:extLst>
              <a:ext uri="{FF2B5EF4-FFF2-40B4-BE49-F238E27FC236}">
                <a16:creationId xmlns:a16="http://schemas.microsoft.com/office/drawing/2014/main" id="{E836A38F-0AA6-C7FB-2832-BF7CCC93BA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04422" y="3208807"/>
            <a:ext cx="457200" cy="457200"/>
          </a:xfrm>
          <a:prstGeom prst="rect">
            <a:avLst/>
          </a:prstGeom>
        </p:spPr>
      </p:pic>
      <p:pic>
        <p:nvPicPr>
          <p:cNvPr id="10" name="Γραφικό 9" descr="Βέλος Μικρή καμπύλη">
            <a:hlinkClick r:id="" action="ppaction://hlinkshowjump?jump=previousslide"/>
            <a:extLst>
              <a:ext uri="{FF2B5EF4-FFF2-40B4-BE49-F238E27FC236}">
                <a16:creationId xmlns:a16="http://schemas.microsoft.com/office/drawing/2014/main" id="{B77F0471-2AF7-285A-896D-1C6B79725E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264091" y="3185106"/>
            <a:ext cx="457200" cy="457200"/>
          </a:xfrm>
          <a:prstGeom prst="rect">
            <a:avLst/>
          </a:prstGeom>
        </p:spPr>
      </p:pic>
    </p:spTree>
    <p:extLst>
      <p:ext uri="{BB962C8B-B14F-4D97-AF65-F5344CB8AC3E}">
        <p14:creationId xmlns:p14="http://schemas.microsoft.com/office/powerpoint/2010/main" val="1367238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97000">
              <a:srgbClr val="002060"/>
            </a:gs>
            <a:gs pos="0">
              <a:srgbClr val="7030A0"/>
            </a:gs>
          </a:gsLst>
          <a:lin ang="13500000" scaled="1"/>
          <a:tileRect/>
        </a:gra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440CC6-53FB-0E14-6B94-5CDB1D9848D3}"/>
              </a:ext>
            </a:extLst>
          </p:cNvPr>
          <p:cNvSpPr txBox="1"/>
          <p:nvPr/>
        </p:nvSpPr>
        <p:spPr>
          <a:xfrm>
            <a:off x="179614" y="5714999"/>
            <a:ext cx="1126672" cy="369332"/>
          </a:xfrm>
          <a:prstGeom prst="rect">
            <a:avLst/>
          </a:prstGeom>
          <a:noFill/>
        </p:spPr>
        <p:txBody>
          <a:bodyPr wrap="square" rtlCol="0">
            <a:spAutoFit/>
          </a:bodyPr>
          <a:lstStyle/>
          <a:p>
            <a:r>
              <a:rPr lang="el-GR" dirty="0"/>
              <a:t>Σελίδα 5</a:t>
            </a:r>
          </a:p>
        </p:txBody>
      </p:sp>
      <p:sp>
        <p:nvSpPr>
          <p:cNvPr id="15" name="TextBox 14">
            <a:extLst>
              <a:ext uri="{FF2B5EF4-FFF2-40B4-BE49-F238E27FC236}">
                <a16:creationId xmlns:a16="http://schemas.microsoft.com/office/drawing/2014/main" id="{28CB0BDE-14E7-077D-CA7A-79082EA304B8}"/>
              </a:ext>
            </a:extLst>
          </p:cNvPr>
          <p:cNvSpPr txBox="1"/>
          <p:nvPr/>
        </p:nvSpPr>
        <p:spPr>
          <a:xfrm>
            <a:off x="10781143" y="5714999"/>
            <a:ext cx="1231243" cy="369332"/>
          </a:xfrm>
          <a:prstGeom prst="rect">
            <a:avLst/>
          </a:prstGeom>
          <a:noFill/>
        </p:spPr>
        <p:txBody>
          <a:bodyPr wrap="square" rtlCol="0">
            <a:spAutoFit/>
          </a:bodyPr>
          <a:lstStyle/>
          <a:p>
            <a:r>
              <a:rPr lang="el-GR" dirty="0"/>
              <a:t>   Σελίδα 6</a:t>
            </a:r>
          </a:p>
        </p:txBody>
      </p:sp>
      <p:grpSp>
        <p:nvGrpSpPr>
          <p:cNvPr id="16" name="Ομάδα 15">
            <a:extLst>
              <a:ext uri="{FF2B5EF4-FFF2-40B4-BE49-F238E27FC236}">
                <a16:creationId xmlns:a16="http://schemas.microsoft.com/office/drawing/2014/main" id="{421ABC27-44C1-E002-48B9-B4175289F7B4}"/>
              </a:ext>
            </a:extLst>
          </p:cNvPr>
          <p:cNvGrpSpPr/>
          <p:nvPr/>
        </p:nvGrpSpPr>
        <p:grpSpPr>
          <a:xfrm>
            <a:off x="179614" y="241300"/>
            <a:ext cx="11910400" cy="6375399"/>
            <a:chOff x="161856" y="228600"/>
            <a:chExt cx="11910400" cy="6375399"/>
          </a:xfrm>
        </p:grpSpPr>
        <p:sp>
          <p:nvSpPr>
            <p:cNvPr id="6" name="Ορθογώνιο 5">
              <a:extLst>
                <a:ext uri="{FF2B5EF4-FFF2-40B4-BE49-F238E27FC236}">
                  <a16:creationId xmlns:a16="http://schemas.microsoft.com/office/drawing/2014/main" id="{D46B6AE6-7515-547F-BB9C-0450ECE5C3E7}"/>
                </a:ext>
              </a:extLst>
            </p:cNvPr>
            <p:cNvSpPr/>
            <p:nvPr/>
          </p:nvSpPr>
          <p:spPr>
            <a:xfrm>
              <a:off x="161856" y="228600"/>
              <a:ext cx="5916646" cy="6375399"/>
            </a:xfrm>
            <a:prstGeom prst="rect">
              <a:avLst/>
            </a:prstGeom>
            <a:gradFill>
              <a:gsLst>
                <a:gs pos="6000">
                  <a:schemeClr val="bg1">
                    <a:lumMod val="78000"/>
                  </a:schemeClr>
                </a:gs>
                <a:gs pos="71000">
                  <a:schemeClr val="bg1">
                    <a:lumMod val="95000"/>
                  </a:schemeClr>
                </a:gs>
                <a:gs pos="34000">
                  <a:schemeClr val="bg1">
                    <a:lumMod val="98000"/>
                    <a:lumOff val="2000"/>
                  </a:schemeClr>
                </a:gs>
                <a:gs pos="100000">
                  <a:schemeClr val="bg1">
                    <a:lumMod val="95000"/>
                  </a:schemeClr>
                </a:gs>
              </a:gsLst>
              <a:lin ang="10800000" scaled="1"/>
            </a:gradFill>
            <a:effectLst>
              <a:outerShdw blurRad="381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75CE4B8C-2679-9E5A-D308-4EA1E324B20E}"/>
                </a:ext>
              </a:extLst>
            </p:cNvPr>
            <p:cNvSpPr/>
            <p:nvPr/>
          </p:nvSpPr>
          <p:spPr>
            <a:xfrm>
              <a:off x="6078502" y="228600"/>
              <a:ext cx="5993754" cy="6375399"/>
            </a:xfrm>
            <a:prstGeom prst="rect">
              <a:avLst/>
            </a:prstGeom>
            <a:gradFill>
              <a:gsLst>
                <a:gs pos="0">
                  <a:schemeClr val="bg1">
                    <a:lumMod val="85000"/>
                  </a:schemeClr>
                </a:gs>
                <a:gs pos="17000">
                  <a:schemeClr val="bg1">
                    <a:lumMod val="54000"/>
                    <a:lumOff val="46000"/>
                  </a:schemeClr>
                </a:gs>
                <a:gs pos="0">
                  <a:schemeClr val="bg1">
                    <a:lumMod val="88000"/>
                    <a:lumOff val="12000"/>
                  </a:schemeClr>
                </a:gs>
                <a:gs pos="69000">
                  <a:schemeClr val="bg1">
                    <a:lumMod val="85000"/>
                  </a:schemeClr>
                </a:gs>
                <a:gs pos="97000">
                  <a:schemeClr val="bg1">
                    <a:lumMod val="66000"/>
                  </a:schemeClr>
                </a:gs>
              </a:gsLst>
              <a:lin ang="10800000" scaled="1"/>
            </a:gradFill>
            <a:effectLst>
              <a:outerShdw blurRad="381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3" name="Εικόνα 2">
            <a:hlinkHover r:id="rId2" action="ppaction://hlinksldjump"/>
            <a:extLst>
              <a:ext uri="{FF2B5EF4-FFF2-40B4-BE49-F238E27FC236}">
                <a16:creationId xmlns:a16="http://schemas.microsoft.com/office/drawing/2014/main" id="{A61934AD-CFD6-6D43-DD5F-BB9BFFBC3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14" y="241300"/>
            <a:ext cx="11910399" cy="6375399"/>
          </a:xfrm>
          <a:prstGeom prst="rect">
            <a:avLst/>
          </a:prstGeom>
        </p:spPr>
      </p:pic>
      <p:grpSp>
        <p:nvGrpSpPr>
          <p:cNvPr id="19" name="Ομάδα 18">
            <a:extLst>
              <a:ext uri="{FF2B5EF4-FFF2-40B4-BE49-F238E27FC236}">
                <a16:creationId xmlns:a16="http://schemas.microsoft.com/office/drawing/2014/main" id="{0A1407CB-835E-7526-1273-30EEAB67386D}"/>
              </a:ext>
            </a:extLst>
          </p:cNvPr>
          <p:cNvGrpSpPr/>
          <p:nvPr/>
        </p:nvGrpSpPr>
        <p:grpSpPr>
          <a:xfrm>
            <a:off x="4155682" y="1600800"/>
            <a:ext cx="1815548" cy="1759226"/>
            <a:chOff x="3999103" y="1577008"/>
            <a:chExt cx="1815548" cy="1759226"/>
          </a:xfrm>
          <a:solidFill>
            <a:schemeClr val="accent6">
              <a:lumMod val="50000"/>
              <a:alpha val="69000"/>
            </a:schemeClr>
          </a:solidFill>
        </p:grpSpPr>
        <p:sp>
          <p:nvSpPr>
            <p:cNvPr id="2" name="Ορθογώνιο 1">
              <a:extLst>
                <a:ext uri="{FF2B5EF4-FFF2-40B4-BE49-F238E27FC236}">
                  <a16:creationId xmlns:a16="http://schemas.microsoft.com/office/drawing/2014/main" id="{7B06F296-654C-74C7-EB46-0C436FC6F7CC}"/>
                </a:ext>
              </a:extLst>
            </p:cNvPr>
            <p:cNvSpPr/>
            <p:nvPr/>
          </p:nvSpPr>
          <p:spPr>
            <a:xfrm>
              <a:off x="3999103" y="1577008"/>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Εικόνα 3">
              <a:hlinkHover r:id="rId4" action="ppaction://hlinksldjump"/>
              <a:extLst>
                <a:ext uri="{FF2B5EF4-FFF2-40B4-BE49-F238E27FC236}">
                  <a16:creationId xmlns:a16="http://schemas.microsoft.com/office/drawing/2014/main" id="{4726DC85-CBE5-24FC-6917-9C9052460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7576" y="1709531"/>
              <a:ext cx="1547608" cy="1499598"/>
            </a:xfrm>
            <a:prstGeom prst="rect">
              <a:avLst/>
            </a:prstGeom>
            <a:grpFill/>
          </p:spPr>
        </p:pic>
      </p:grpSp>
      <p:grpSp>
        <p:nvGrpSpPr>
          <p:cNvPr id="18" name="Ομάδα 17">
            <a:extLst>
              <a:ext uri="{FF2B5EF4-FFF2-40B4-BE49-F238E27FC236}">
                <a16:creationId xmlns:a16="http://schemas.microsoft.com/office/drawing/2014/main" id="{0DF69DB5-8968-AAD5-FB44-F97646E34840}"/>
              </a:ext>
            </a:extLst>
          </p:cNvPr>
          <p:cNvGrpSpPr/>
          <p:nvPr/>
        </p:nvGrpSpPr>
        <p:grpSpPr>
          <a:xfrm>
            <a:off x="6245337" y="1591765"/>
            <a:ext cx="1815548" cy="1759226"/>
            <a:chOff x="6369815" y="1577008"/>
            <a:chExt cx="1815548" cy="1759226"/>
          </a:xfrm>
          <a:solidFill>
            <a:schemeClr val="accent6">
              <a:lumMod val="50000"/>
              <a:alpha val="71000"/>
            </a:schemeClr>
          </a:solidFill>
        </p:grpSpPr>
        <p:sp>
          <p:nvSpPr>
            <p:cNvPr id="5" name="Ορθογώνιο 4">
              <a:extLst>
                <a:ext uri="{FF2B5EF4-FFF2-40B4-BE49-F238E27FC236}">
                  <a16:creationId xmlns:a16="http://schemas.microsoft.com/office/drawing/2014/main" id="{63005BF1-DB28-20C2-1ACA-3CE22A05930D}"/>
                </a:ext>
              </a:extLst>
            </p:cNvPr>
            <p:cNvSpPr/>
            <p:nvPr/>
          </p:nvSpPr>
          <p:spPr>
            <a:xfrm>
              <a:off x="6369815" y="1577008"/>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Εικόνα 6">
              <a:hlinkHover r:id="rId6" action="ppaction://hlinksldjump"/>
              <a:extLst>
                <a:ext uri="{FF2B5EF4-FFF2-40B4-BE49-F238E27FC236}">
                  <a16:creationId xmlns:a16="http://schemas.microsoft.com/office/drawing/2014/main" id="{2EE98165-E676-9824-4E20-0FDE4FF172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7682" y="1709532"/>
              <a:ext cx="1536388" cy="1499597"/>
            </a:xfrm>
            <a:prstGeom prst="rect">
              <a:avLst/>
            </a:prstGeom>
            <a:grpFill/>
          </p:spPr>
        </p:pic>
      </p:grpSp>
      <p:grpSp>
        <p:nvGrpSpPr>
          <p:cNvPr id="13" name="Ομάδα 12">
            <a:extLst>
              <a:ext uri="{FF2B5EF4-FFF2-40B4-BE49-F238E27FC236}">
                <a16:creationId xmlns:a16="http://schemas.microsoft.com/office/drawing/2014/main" id="{84ABACB6-0B52-12C4-E4DF-E6B08C3456CA}"/>
              </a:ext>
            </a:extLst>
          </p:cNvPr>
          <p:cNvGrpSpPr/>
          <p:nvPr/>
        </p:nvGrpSpPr>
        <p:grpSpPr>
          <a:xfrm>
            <a:off x="4131635" y="3468757"/>
            <a:ext cx="1815548" cy="1759226"/>
            <a:chOff x="4019664" y="3642690"/>
            <a:chExt cx="1815548" cy="1759226"/>
          </a:xfrm>
          <a:solidFill>
            <a:schemeClr val="accent6">
              <a:lumMod val="50000"/>
              <a:alpha val="70000"/>
            </a:schemeClr>
          </a:solidFill>
        </p:grpSpPr>
        <p:sp>
          <p:nvSpPr>
            <p:cNvPr id="8" name="Ορθογώνιο 7">
              <a:extLst>
                <a:ext uri="{FF2B5EF4-FFF2-40B4-BE49-F238E27FC236}">
                  <a16:creationId xmlns:a16="http://schemas.microsoft.com/office/drawing/2014/main" id="{D2A322BA-51F1-A5D6-BA1E-17F3138DCBDF}"/>
                </a:ext>
              </a:extLst>
            </p:cNvPr>
            <p:cNvSpPr/>
            <p:nvPr/>
          </p:nvSpPr>
          <p:spPr>
            <a:xfrm>
              <a:off x="4019664" y="3642690"/>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Εικόνα 9">
              <a:hlinkHover r:id="rId8" action="ppaction://hlinksldjump"/>
              <a:extLst>
                <a:ext uri="{FF2B5EF4-FFF2-40B4-BE49-F238E27FC236}">
                  <a16:creationId xmlns:a16="http://schemas.microsoft.com/office/drawing/2014/main" id="{CE009F80-0E8A-ABB4-3CF5-C160CE6F283F}"/>
                </a:ext>
              </a:extLst>
            </p:cNvPr>
            <p:cNvPicPr>
              <a:picLocks noChangeAspect="1"/>
            </p:cNvPicPr>
            <p:nvPr/>
          </p:nvPicPr>
          <p:blipFill rotWithShape="1">
            <a:blip r:embed="rId9">
              <a:extLst>
                <a:ext uri="{28A0092B-C50C-407E-A947-70E740481C1C}">
                  <a14:useLocalDpi xmlns:a14="http://schemas.microsoft.com/office/drawing/2010/main" val="0"/>
                </a:ext>
              </a:extLst>
            </a:blip>
            <a:srcRect l="68975" t="10677" r="1670" b="57078"/>
            <a:stretch/>
          </p:blipFill>
          <p:spPr bwMode="auto">
            <a:xfrm>
              <a:off x="4159164" y="3803165"/>
              <a:ext cx="1536549" cy="1477827"/>
            </a:xfrm>
            <a:prstGeom prst="rect">
              <a:avLst/>
            </a:prstGeom>
            <a:grpFill/>
            <a:ln>
              <a:noFill/>
            </a:ln>
            <a:extLst>
              <a:ext uri="{53640926-AAD7-44D8-BBD7-CCE9431645EC}">
                <a14:shadowObscured xmlns:a14="http://schemas.microsoft.com/office/drawing/2010/main"/>
              </a:ext>
            </a:extLst>
          </p:spPr>
        </p:pic>
      </p:grpSp>
      <p:grpSp>
        <p:nvGrpSpPr>
          <p:cNvPr id="17" name="Ομάδα 16">
            <a:extLst>
              <a:ext uri="{FF2B5EF4-FFF2-40B4-BE49-F238E27FC236}">
                <a16:creationId xmlns:a16="http://schemas.microsoft.com/office/drawing/2014/main" id="{22B7792A-3EF7-6AD4-7B26-57D79779951A}"/>
              </a:ext>
            </a:extLst>
          </p:cNvPr>
          <p:cNvGrpSpPr/>
          <p:nvPr/>
        </p:nvGrpSpPr>
        <p:grpSpPr>
          <a:xfrm>
            <a:off x="6283890" y="3476215"/>
            <a:ext cx="1815548" cy="1759226"/>
            <a:chOff x="6377869" y="3642690"/>
            <a:chExt cx="1815548" cy="1759226"/>
          </a:xfrm>
          <a:solidFill>
            <a:schemeClr val="accent6">
              <a:lumMod val="50000"/>
              <a:alpha val="72000"/>
            </a:schemeClr>
          </a:solidFill>
        </p:grpSpPr>
        <p:sp>
          <p:nvSpPr>
            <p:cNvPr id="11" name="Ορθογώνιο 10">
              <a:extLst>
                <a:ext uri="{FF2B5EF4-FFF2-40B4-BE49-F238E27FC236}">
                  <a16:creationId xmlns:a16="http://schemas.microsoft.com/office/drawing/2014/main" id="{6AF74E14-4316-894C-84E0-B3E8C3DD05A8}"/>
                </a:ext>
              </a:extLst>
            </p:cNvPr>
            <p:cNvSpPr/>
            <p:nvPr/>
          </p:nvSpPr>
          <p:spPr>
            <a:xfrm>
              <a:off x="6377869" y="3642690"/>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Εικόνα 11">
              <a:hlinkHover r:id="rId10" action="ppaction://hlinksldjump"/>
              <a:extLst>
                <a:ext uri="{FF2B5EF4-FFF2-40B4-BE49-F238E27FC236}">
                  <a16:creationId xmlns:a16="http://schemas.microsoft.com/office/drawing/2014/main" id="{B96A7E68-A34B-A52D-6378-9F505DA71A5C}"/>
                </a:ext>
              </a:extLst>
            </p:cNvPr>
            <p:cNvPicPr>
              <a:picLocks noChangeAspect="1"/>
            </p:cNvPicPr>
            <p:nvPr/>
          </p:nvPicPr>
          <p:blipFill>
            <a:blip r:embed="rId11"/>
            <a:stretch>
              <a:fillRect/>
            </a:stretch>
          </p:blipFill>
          <p:spPr>
            <a:xfrm>
              <a:off x="6517480" y="3803165"/>
              <a:ext cx="1536325" cy="1475360"/>
            </a:xfrm>
            <a:prstGeom prst="rect">
              <a:avLst/>
            </a:prstGeom>
            <a:grpFill/>
          </p:spPr>
        </p:pic>
      </p:grpSp>
      <p:sp>
        <p:nvSpPr>
          <p:cNvPr id="20" name="Ορθογώνιο 19">
            <a:extLst>
              <a:ext uri="{FF2B5EF4-FFF2-40B4-BE49-F238E27FC236}">
                <a16:creationId xmlns:a16="http://schemas.microsoft.com/office/drawing/2014/main" id="{5D86967A-DF0C-585A-D12D-B396C8B2E4DC}"/>
              </a:ext>
            </a:extLst>
          </p:cNvPr>
          <p:cNvSpPr/>
          <p:nvPr/>
        </p:nvSpPr>
        <p:spPr>
          <a:xfrm>
            <a:off x="4131116" y="5527355"/>
            <a:ext cx="3929250" cy="623454"/>
          </a:xfrm>
          <a:prstGeom prst="rect">
            <a:avLst/>
          </a:prstGeom>
          <a:solidFill>
            <a:schemeClr val="accent6">
              <a:lumMod val="50000"/>
              <a:alpha val="7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Οι παραδόσεις της Ολυμπίας για την γένεση των αγώνων</a:t>
            </a:r>
          </a:p>
        </p:txBody>
      </p:sp>
      <p:sp>
        <p:nvSpPr>
          <p:cNvPr id="22" name="TextBox 21">
            <a:extLst>
              <a:ext uri="{FF2B5EF4-FFF2-40B4-BE49-F238E27FC236}">
                <a16:creationId xmlns:a16="http://schemas.microsoft.com/office/drawing/2014/main" id="{21FB318B-F344-D6C1-D813-1E5F52FB134A}"/>
              </a:ext>
            </a:extLst>
          </p:cNvPr>
          <p:cNvSpPr txBox="1"/>
          <p:nvPr/>
        </p:nvSpPr>
        <p:spPr>
          <a:xfrm>
            <a:off x="347295" y="395130"/>
            <a:ext cx="3381030" cy="830997"/>
          </a:xfrm>
          <a:prstGeom prst="rect">
            <a:avLst/>
          </a:prstGeom>
          <a:noFill/>
        </p:spPr>
        <p:txBody>
          <a:bodyPr wrap="square" rtlCol="0">
            <a:spAutoFit/>
          </a:bodyPr>
          <a:lstStyle/>
          <a:p>
            <a:pPr algn="ctr"/>
            <a:r>
              <a:rPr lang="el-GR" sz="2400" b="1" dirty="0">
                <a:solidFill>
                  <a:schemeClr val="bg2">
                    <a:lumMod val="25000"/>
                  </a:schemeClr>
                </a:solidFill>
              </a:rPr>
              <a:t>Η Ολυμπία και οι αγώνες πριν το 776 π.Χ.</a:t>
            </a:r>
          </a:p>
        </p:txBody>
      </p:sp>
      <p:sp>
        <p:nvSpPr>
          <p:cNvPr id="24" name="TextBox 23">
            <a:extLst>
              <a:ext uri="{FF2B5EF4-FFF2-40B4-BE49-F238E27FC236}">
                <a16:creationId xmlns:a16="http://schemas.microsoft.com/office/drawing/2014/main" id="{DEB9D311-0B50-3629-F5AC-59C109178903}"/>
              </a:ext>
            </a:extLst>
          </p:cNvPr>
          <p:cNvSpPr txBox="1"/>
          <p:nvPr/>
        </p:nvSpPr>
        <p:spPr>
          <a:xfrm>
            <a:off x="477981" y="1633081"/>
            <a:ext cx="2961410" cy="4770537"/>
          </a:xfrm>
          <a:prstGeom prst="rect">
            <a:avLst/>
          </a:prstGeom>
          <a:gradFill>
            <a:gsLst>
              <a:gs pos="0">
                <a:schemeClr val="accent1">
                  <a:lumMod val="5000"/>
                  <a:lumOff val="95000"/>
                </a:schemeClr>
              </a:gs>
              <a:gs pos="43000">
                <a:schemeClr val="accent3">
                  <a:lumMod val="60000"/>
                  <a:lumOff val="40000"/>
                </a:schemeClr>
              </a:gs>
              <a:gs pos="75000">
                <a:srgbClr val="BDAB91"/>
              </a:gs>
              <a:gs pos="100000">
                <a:srgbClr val="AD9777"/>
              </a:gs>
            </a:gsLst>
            <a:lin ang="5400000" scaled="1"/>
          </a:gradFill>
        </p:spPr>
        <p:txBody>
          <a:bodyPr wrap="square" rtlCol="0">
            <a:spAutoFit/>
          </a:bodyPr>
          <a:lstStyle/>
          <a:p>
            <a:pPr algn="ctr"/>
            <a:r>
              <a:rPr lang="el-GR" sz="1600" dirty="0"/>
              <a:t>Τα αρχαιολογικά ευρήματα συμφωνούν με τις πηγές της ελληνικής παράδοσης σχετικά με την ιερότητα της τοποθεσίας της Ολυμπίας από τους προϊστορικούς ακόμα χρόνους. Στην Ολυμπία πριν και μετά την χρονολογία 776 π.Χ. γίνονταν αγώνες, αφιερωμένοι σε ήρωες, όπως συνέβαινε και με άλλους ιερούς χώρους. Η λατρεία των ηρώων προηγήθηκε της λατρείας των Ολύμπιων Θεών στον Ελληνικό χώρο. Όταν ο ιερός χώρος της Ολυμπίας άλλαζε κατακτητή τότε άλλαζαν οι θρύλοι και οι παραδόσεις που συνδέονταν με το μέρος εκείνο.</a:t>
            </a:r>
          </a:p>
          <a:p>
            <a:pPr algn="ctr"/>
            <a:endParaRPr lang="el-GR" sz="1600" dirty="0"/>
          </a:p>
        </p:txBody>
      </p:sp>
      <p:sp>
        <p:nvSpPr>
          <p:cNvPr id="25" name="TextBox 24">
            <a:extLst>
              <a:ext uri="{FF2B5EF4-FFF2-40B4-BE49-F238E27FC236}">
                <a16:creationId xmlns:a16="http://schemas.microsoft.com/office/drawing/2014/main" id="{A2DCB44C-701C-A842-8E69-F878A8B9A0ED}"/>
              </a:ext>
            </a:extLst>
          </p:cNvPr>
          <p:cNvSpPr txBox="1"/>
          <p:nvPr/>
        </p:nvSpPr>
        <p:spPr>
          <a:xfrm>
            <a:off x="8689825" y="1577008"/>
            <a:ext cx="3044537" cy="4716000"/>
          </a:xfrm>
          <a:prstGeom prst="rect">
            <a:avLst/>
          </a:prstGeom>
          <a:gradFill>
            <a:gsLst>
              <a:gs pos="0">
                <a:schemeClr val="accent1">
                  <a:lumMod val="5000"/>
                  <a:lumOff val="95000"/>
                </a:schemeClr>
              </a:gs>
              <a:gs pos="43000">
                <a:schemeClr val="accent3">
                  <a:lumMod val="60000"/>
                  <a:lumOff val="40000"/>
                </a:schemeClr>
              </a:gs>
              <a:gs pos="75000">
                <a:srgbClr val="BDAB91"/>
              </a:gs>
              <a:gs pos="100000">
                <a:srgbClr val="AD9777"/>
              </a:gs>
            </a:gsLst>
            <a:lin ang="5400000" scaled="1"/>
          </a:gradFill>
        </p:spPr>
        <p:txBody>
          <a:bodyPr wrap="square" rtlCol="0">
            <a:spAutoFit/>
          </a:bodyPr>
          <a:lstStyle/>
          <a:p>
            <a:pPr algn="ctr"/>
            <a:r>
              <a:rPr lang="el-GR" dirty="0"/>
              <a:t>Οποιαδήποτε και αν ήταν η αρχή των αγώνων λέγεται ότι είχαν ξεχαστεί και δεν τελούνταν ως την εποχή του </a:t>
            </a:r>
            <a:r>
              <a:rPr lang="el-GR" dirty="0" err="1"/>
              <a:t>Ίφιτου</a:t>
            </a:r>
            <a:r>
              <a:rPr lang="el-GR" dirty="0"/>
              <a:t>, ο οποίος, σύμφωνα με τον Παυσανία, αναβίωσε τους αγώνες διότι έτσι τον συμβούλεψε η </a:t>
            </a:r>
            <a:r>
              <a:rPr lang="el-GR" dirty="0" err="1"/>
              <a:t>Πυθεία</a:t>
            </a:r>
            <a:r>
              <a:rPr lang="el-GR" dirty="0"/>
              <a:t> προκειμένου να σταματήσουν οι καταστροφές και οι εμφύλιοι πόλεμοι. Η Ολυμπιάδα του </a:t>
            </a:r>
            <a:r>
              <a:rPr lang="el-GR" dirty="0" err="1"/>
              <a:t>Ίφιτου</a:t>
            </a:r>
            <a:r>
              <a:rPr lang="el-GR" dirty="0"/>
              <a:t> τοποθετήθηκε από το σοφιστή της Ήλιδας, Ιππία, το έτος 776 π.χ.</a:t>
            </a:r>
          </a:p>
        </p:txBody>
      </p:sp>
      <p:sp>
        <p:nvSpPr>
          <p:cNvPr id="26" name="TextBox 25">
            <a:extLst>
              <a:ext uri="{FF2B5EF4-FFF2-40B4-BE49-F238E27FC236}">
                <a16:creationId xmlns:a16="http://schemas.microsoft.com/office/drawing/2014/main" id="{2CF05C8C-C651-8BE8-0E4D-560ACAFCD907}"/>
              </a:ext>
            </a:extLst>
          </p:cNvPr>
          <p:cNvSpPr txBox="1"/>
          <p:nvPr/>
        </p:nvSpPr>
        <p:spPr>
          <a:xfrm>
            <a:off x="4170188" y="440111"/>
            <a:ext cx="3929250" cy="923330"/>
          </a:xfrm>
          <a:prstGeom prst="rect">
            <a:avLst/>
          </a:prstGeom>
          <a:solidFill>
            <a:schemeClr val="accent6">
              <a:lumMod val="50000"/>
              <a:alpha val="71000"/>
            </a:schemeClr>
          </a:solidFill>
        </p:spPr>
        <p:txBody>
          <a:bodyPr wrap="square" rtlCol="0">
            <a:spAutoFit/>
          </a:bodyPr>
          <a:lstStyle/>
          <a:p>
            <a:pPr algn="ctr"/>
            <a:r>
              <a:rPr lang="el-GR" dirty="0">
                <a:solidFill>
                  <a:schemeClr val="bg1"/>
                </a:solidFill>
              </a:rPr>
              <a:t>Η αρχή των Ολυμπιακών αγώνων χάνεται στα βάθη των σκοτεινών χρόνων της μυθολογίας.</a:t>
            </a:r>
          </a:p>
        </p:txBody>
      </p:sp>
      <p:sp>
        <p:nvSpPr>
          <p:cNvPr id="21" name="TextBox 20">
            <a:extLst>
              <a:ext uri="{FF2B5EF4-FFF2-40B4-BE49-F238E27FC236}">
                <a16:creationId xmlns:a16="http://schemas.microsoft.com/office/drawing/2014/main" id="{436998A3-C71A-D23E-CA06-777D29D6D792}"/>
              </a:ext>
            </a:extLst>
          </p:cNvPr>
          <p:cNvSpPr txBox="1"/>
          <p:nvPr/>
        </p:nvSpPr>
        <p:spPr>
          <a:xfrm>
            <a:off x="5105402" y="2046378"/>
            <a:ext cx="721800" cy="369332"/>
          </a:xfrm>
          <a:prstGeom prst="rect">
            <a:avLst/>
          </a:prstGeom>
          <a:noFill/>
        </p:spPr>
        <p:txBody>
          <a:bodyPr wrap="square" rtlCol="0">
            <a:spAutoFit/>
          </a:bodyPr>
          <a:lstStyle/>
          <a:p>
            <a:r>
              <a:rPr lang="el-GR" dirty="0"/>
              <a:t>Δίας</a:t>
            </a:r>
          </a:p>
        </p:txBody>
      </p:sp>
      <p:sp>
        <p:nvSpPr>
          <p:cNvPr id="23" name="TextBox 22">
            <a:extLst>
              <a:ext uri="{FF2B5EF4-FFF2-40B4-BE49-F238E27FC236}">
                <a16:creationId xmlns:a16="http://schemas.microsoft.com/office/drawing/2014/main" id="{75B2E540-FB89-2C6A-2353-D8EEB10A6870}"/>
              </a:ext>
            </a:extLst>
          </p:cNvPr>
          <p:cNvSpPr txBox="1"/>
          <p:nvPr/>
        </p:nvSpPr>
        <p:spPr>
          <a:xfrm>
            <a:off x="6434455" y="2804801"/>
            <a:ext cx="1108642" cy="369332"/>
          </a:xfrm>
          <a:prstGeom prst="rect">
            <a:avLst/>
          </a:prstGeom>
          <a:noFill/>
        </p:spPr>
        <p:txBody>
          <a:bodyPr wrap="square" rtlCol="0">
            <a:spAutoFit/>
          </a:bodyPr>
          <a:lstStyle/>
          <a:p>
            <a:r>
              <a:rPr lang="el-GR" dirty="0">
                <a:solidFill>
                  <a:schemeClr val="bg1"/>
                </a:solidFill>
              </a:rPr>
              <a:t>Ηρακλής</a:t>
            </a:r>
          </a:p>
        </p:txBody>
      </p:sp>
      <p:sp>
        <p:nvSpPr>
          <p:cNvPr id="27" name="TextBox 26">
            <a:extLst>
              <a:ext uri="{FF2B5EF4-FFF2-40B4-BE49-F238E27FC236}">
                <a16:creationId xmlns:a16="http://schemas.microsoft.com/office/drawing/2014/main" id="{E3D39EC7-897E-8330-1E6C-48454838B4AE}"/>
              </a:ext>
            </a:extLst>
          </p:cNvPr>
          <p:cNvSpPr txBox="1"/>
          <p:nvPr/>
        </p:nvSpPr>
        <p:spPr>
          <a:xfrm>
            <a:off x="4328798" y="4682333"/>
            <a:ext cx="1270983" cy="369332"/>
          </a:xfrm>
          <a:prstGeom prst="rect">
            <a:avLst/>
          </a:prstGeom>
          <a:noFill/>
        </p:spPr>
        <p:txBody>
          <a:bodyPr wrap="square" rtlCol="0">
            <a:spAutoFit/>
          </a:bodyPr>
          <a:lstStyle/>
          <a:p>
            <a:r>
              <a:rPr lang="el-GR" dirty="0"/>
              <a:t>Πέλοπας</a:t>
            </a:r>
          </a:p>
        </p:txBody>
      </p:sp>
      <p:sp>
        <p:nvSpPr>
          <p:cNvPr id="28" name="TextBox 27">
            <a:extLst>
              <a:ext uri="{FF2B5EF4-FFF2-40B4-BE49-F238E27FC236}">
                <a16:creationId xmlns:a16="http://schemas.microsoft.com/office/drawing/2014/main" id="{575063CB-5EC2-652D-EA83-0ACDAAD1C878}"/>
              </a:ext>
            </a:extLst>
          </p:cNvPr>
          <p:cNvSpPr txBox="1"/>
          <p:nvPr/>
        </p:nvSpPr>
        <p:spPr>
          <a:xfrm>
            <a:off x="6543097" y="4609902"/>
            <a:ext cx="1297132" cy="369332"/>
          </a:xfrm>
          <a:prstGeom prst="rect">
            <a:avLst/>
          </a:prstGeom>
          <a:noFill/>
        </p:spPr>
        <p:txBody>
          <a:bodyPr wrap="square" rtlCol="0">
            <a:spAutoFit/>
          </a:bodyPr>
          <a:lstStyle/>
          <a:p>
            <a:r>
              <a:rPr lang="el-GR" dirty="0">
                <a:solidFill>
                  <a:schemeClr val="bg1"/>
                </a:solidFill>
              </a:rPr>
              <a:t>Κουρήτες</a:t>
            </a:r>
          </a:p>
        </p:txBody>
      </p:sp>
      <p:pic>
        <p:nvPicPr>
          <p:cNvPr id="30" name="Γραφικό 29" descr="Πληροφορίες">
            <a:hlinkHover r:id="rId4" action="ppaction://hlinksldjump"/>
            <a:extLst>
              <a:ext uri="{FF2B5EF4-FFF2-40B4-BE49-F238E27FC236}">
                <a16:creationId xmlns:a16="http://schemas.microsoft.com/office/drawing/2014/main" id="{07C50FE4-F93B-BB9A-9021-47ECA8E7E55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02791" y="1771828"/>
            <a:ext cx="331638" cy="331638"/>
          </a:xfrm>
          <a:prstGeom prst="rect">
            <a:avLst/>
          </a:prstGeom>
        </p:spPr>
      </p:pic>
      <p:pic>
        <p:nvPicPr>
          <p:cNvPr id="31" name="Γραφικό 30" descr="Πληροφορίες">
            <a:hlinkHover r:id="rId10" action="ppaction://hlinksldjump"/>
            <a:extLst>
              <a:ext uri="{FF2B5EF4-FFF2-40B4-BE49-F238E27FC236}">
                <a16:creationId xmlns:a16="http://schemas.microsoft.com/office/drawing/2014/main" id="{9C2D07AD-636D-DD89-7E76-3A79F48B657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20828" y="3659398"/>
            <a:ext cx="331638" cy="331638"/>
          </a:xfrm>
          <a:prstGeom prst="rect">
            <a:avLst/>
          </a:prstGeom>
        </p:spPr>
      </p:pic>
      <p:pic>
        <p:nvPicPr>
          <p:cNvPr id="32" name="Γραφικό 31" descr="Πληροφορίες">
            <a:hlinkHover r:id="rId8" action="ppaction://hlinksldjump"/>
            <a:extLst>
              <a:ext uri="{FF2B5EF4-FFF2-40B4-BE49-F238E27FC236}">
                <a16:creationId xmlns:a16="http://schemas.microsoft.com/office/drawing/2014/main" id="{2869B129-31B0-D7A3-CD6F-1DCA42A2BB7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65463" y="3659398"/>
            <a:ext cx="331638" cy="331638"/>
          </a:xfrm>
          <a:prstGeom prst="rect">
            <a:avLst/>
          </a:prstGeom>
        </p:spPr>
      </p:pic>
      <p:pic>
        <p:nvPicPr>
          <p:cNvPr id="33" name="Γραφικό 32" descr="Πληροφορίες">
            <a:hlinkHover r:id="rId6" action="ppaction://hlinksldjump"/>
            <a:extLst>
              <a:ext uri="{FF2B5EF4-FFF2-40B4-BE49-F238E27FC236}">
                <a16:creationId xmlns:a16="http://schemas.microsoft.com/office/drawing/2014/main" id="{CEDE25ED-5115-58FD-03BD-D596DD22B72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17589" y="1771828"/>
            <a:ext cx="331638" cy="331638"/>
          </a:xfrm>
          <a:prstGeom prst="rect">
            <a:avLst/>
          </a:prstGeom>
        </p:spPr>
      </p:pic>
      <p:pic>
        <p:nvPicPr>
          <p:cNvPr id="29" name="Γραφικό 28" descr="Βέλος Μικρή καμπύλη">
            <a:hlinkClick r:id="" action="ppaction://hlinkshowjump?jump=nextslide"/>
            <a:extLst>
              <a:ext uri="{FF2B5EF4-FFF2-40B4-BE49-F238E27FC236}">
                <a16:creationId xmlns:a16="http://schemas.microsoft.com/office/drawing/2014/main" id="{714E0FBC-8BBD-41C7-C708-96E15AFFB79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604422" y="3208807"/>
            <a:ext cx="457200" cy="457200"/>
          </a:xfrm>
          <a:prstGeom prst="rect">
            <a:avLst/>
          </a:prstGeom>
        </p:spPr>
      </p:pic>
      <p:pic>
        <p:nvPicPr>
          <p:cNvPr id="34" name="Γραφικό 33" descr="Βέλος Μικρή καμπύλη">
            <a:hlinkClick r:id="" action="ppaction://hlinkshowjump?jump=previousslide"/>
            <a:extLst>
              <a:ext uri="{FF2B5EF4-FFF2-40B4-BE49-F238E27FC236}">
                <a16:creationId xmlns:a16="http://schemas.microsoft.com/office/drawing/2014/main" id="{46A48133-9FD5-61FF-7A85-E54DD0CE100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0800000">
            <a:off x="264091" y="3185106"/>
            <a:ext cx="457200" cy="457200"/>
          </a:xfrm>
          <a:prstGeom prst="rect">
            <a:avLst/>
          </a:prstGeom>
        </p:spPr>
      </p:pic>
    </p:spTree>
    <p:extLst>
      <p:ext uri="{BB962C8B-B14F-4D97-AF65-F5344CB8AC3E}">
        <p14:creationId xmlns:p14="http://schemas.microsoft.com/office/powerpoint/2010/main" val="3049244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Θέση περιεχομένου 3">
            <a:hlinkHover r:id="rId2" action="ppaction://hlinksldjump"/>
            <a:extLst>
              <a:ext uri="{FF2B5EF4-FFF2-40B4-BE49-F238E27FC236}">
                <a16:creationId xmlns:a16="http://schemas.microsoft.com/office/drawing/2014/main" id="{1F37B97A-692D-DE9A-4ABC-4F58146A9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grpSp>
        <p:nvGrpSpPr>
          <p:cNvPr id="5" name="Ομάδα 4">
            <a:extLst>
              <a:ext uri="{FF2B5EF4-FFF2-40B4-BE49-F238E27FC236}">
                <a16:creationId xmlns:a16="http://schemas.microsoft.com/office/drawing/2014/main" id="{14B4F66E-FE78-6C7C-5CCD-DBBEEDD97BF4}"/>
              </a:ext>
            </a:extLst>
          </p:cNvPr>
          <p:cNvGrpSpPr/>
          <p:nvPr/>
        </p:nvGrpSpPr>
        <p:grpSpPr>
          <a:xfrm>
            <a:off x="426027" y="342900"/>
            <a:ext cx="5521156" cy="2993334"/>
            <a:chOff x="3999103" y="1577008"/>
            <a:chExt cx="1815548" cy="1759226"/>
          </a:xfrm>
          <a:solidFill>
            <a:schemeClr val="accent6">
              <a:lumMod val="50000"/>
              <a:alpha val="80000"/>
            </a:schemeClr>
          </a:solidFill>
        </p:grpSpPr>
        <p:sp>
          <p:nvSpPr>
            <p:cNvPr id="6" name="Ορθογώνιο 5">
              <a:extLst>
                <a:ext uri="{FF2B5EF4-FFF2-40B4-BE49-F238E27FC236}">
                  <a16:creationId xmlns:a16="http://schemas.microsoft.com/office/drawing/2014/main" id="{58695B9B-786A-9D0F-2062-3BF5C0B1EA0D}"/>
                </a:ext>
              </a:extLst>
            </p:cNvPr>
            <p:cNvSpPr/>
            <p:nvPr/>
          </p:nvSpPr>
          <p:spPr>
            <a:xfrm>
              <a:off x="3999103" y="1577008"/>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Εικόνα 6">
              <a:extLst>
                <a:ext uri="{FF2B5EF4-FFF2-40B4-BE49-F238E27FC236}">
                  <a16:creationId xmlns:a16="http://schemas.microsoft.com/office/drawing/2014/main" id="{6A8D834E-28F6-3960-51CE-8FD944187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7636" y="1709531"/>
              <a:ext cx="551143" cy="1499598"/>
            </a:xfrm>
            <a:prstGeom prst="rect">
              <a:avLst/>
            </a:prstGeom>
            <a:grpFill/>
          </p:spPr>
        </p:pic>
      </p:grpSp>
      <p:sp>
        <p:nvSpPr>
          <p:cNvPr id="8" name="TextBox 7">
            <a:extLst>
              <a:ext uri="{FF2B5EF4-FFF2-40B4-BE49-F238E27FC236}">
                <a16:creationId xmlns:a16="http://schemas.microsoft.com/office/drawing/2014/main" id="{CF22F834-4CB6-3AA2-34E4-BBD91A6BBF8E}"/>
              </a:ext>
            </a:extLst>
          </p:cNvPr>
          <p:cNvSpPr txBox="1"/>
          <p:nvPr/>
        </p:nvSpPr>
        <p:spPr>
          <a:xfrm>
            <a:off x="571500" y="574599"/>
            <a:ext cx="3397827" cy="2492990"/>
          </a:xfrm>
          <a:prstGeom prst="rect">
            <a:avLst/>
          </a:prstGeom>
          <a:noFill/>
        </p:spPr>
        <p:txBody>
          <a:bodyPr wrap="square" rtlCol="0">
            <a:spAutoFit/>
          </a:bodyPr>
          <a:lstStyle/>
          <a:p>
            <a:r>
              <a:rPr lang="el-GR" sz="1200" dirty="0">
                <a:solidFill>
                  <a:schemeClr val="bg1"/>
                </a:solidFill>
              </a:rPr>
              <a:t>Σύμφωνα με τις παραδόσεις της Ολυμπίας, ο Δίας μετά τη νίκη του επί του πατέρα του Κρόνου καθιέρωσε τους αγώνες. Η Ελληνική παράδοση θέλει το Δία στον ιερό χώρο της Ολυμπίας από το 776 π.Χ. όταν, πιστεύεται, ότι άρχισαν οι αγώνες ο οποίος έμεινε εκεί μέχρι τον εξοστρακισμό του από τον χριστιανισμό. Η εκλογή του Δία ήταν πράγματι μία επιτακτική ανάγκη για τους Έλληνες, οι οποίοι είδαν στο πρόσωπο του όχι μόνο τον πατέρα των θεών και των ανθρώπων, αλλά συγχρόνως ένα θεό του οποίου η αποδοχή σαν πανελλήνιου είχε πολιτική σημασία, διότι αυτός, περισσότερο από κάθε άλλο ενσάρκωνε την ενότητα των Ελλήνων.</a:t>
            </a:r>
          </a:p>
        </p:txBody>
      </p:sp>
      <p:grpSp>
        <p:nvGrpSpPr>
          <p:cNvPr id="12" name="Ομάδα 11">
            <a:extLst>
              <a:ext uri="{FF2B5EF4-FFF2-40B4-BE49-F238E27FC236}">
                <a16:creationId xmlns:a16="http://schemas.microsoft.com/office/drawing/2014/main" id="{08CC2713-C5AC-DC5F-A6C9-8B7F2FAF82C1}"/>
              </a:ext>
            </a:extLst>
          </p:cNvPr>
          <p:cNvGrpSpPr/>
          <p:nvPr/>
        </p:nvGrpSpPr>
        <p:grpSpPr>
          <a:xfrm>
            <a:off x="6245337" y="1591765"/>
            <a:ext cx="1815548" cy="1759226"/>
            <a:chOff x="6369815" y="1577008"/>
            <a:chExt cx="1815548" cy="1759226"/>
          </a:xfrm>
          <a:solidFill>
            <a:schemeClr val="accent6">
              <a:lumMod val="50000"/>
              <a:alpha val="76000"/>
            </a:schemeClr>
          </a:solidFill>
        </p:grpSpPr>
        <p:sp>
          <p:nvSpPr>
            <p:cNvPr id="13" name="Ορθογώνιο 12">
              <a:extLst>
                <a:ext uri="{FF2B5EF4-FFF2-40B4-BE49-F238E27FC236}">
                  <a16:creationId xmlns:a16="http://schemas.microsoft.com/office/drawing/2014/main" id="{9FD9A7A1-C8C9-CA52-006B-CA1EB6BEAAA6}"/>
                </a:ext>
              </a:extLst>
            </p:cNvPr>
            <p:cNvSpPr/>
            <p:nvPr/>
          </p:nvSpPr>
          <p:spPr>
            <a:xfrm>
              <a:off x="6369815" y="1577008"/>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Εικόνα 13">
              <a:hlinkHover r:id="rId5" action="ppaction://hlinksldjump"/>
              <a:extLst>
                <a:ext uri="{FF2B5EF4-FFF2-40B4-BE49-F238E27FC236}">
                  <a16:creationId xmlns:a16="http://schemas.microsoft.com/office/drawing/2014/main" id="{2DD5762B-4EAC-B2B0-6381-990C2A0508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7682" y="1709532"/>
              <a:ext cx="1536388" cy="1499597"/>
            </a:xfrm>
            <a:prstGeom prst="rect">
              <a:avLst/>
            </a:prstGeom>
            <a:grpFill/>
          </p:spPr>
        </p:pic>
      </p:grpSp>
      <p:grpSp>
        <p:nvGrpSpPr>
          <p:cNvPr id="15" name="Ομάδα 14">
            <a:extLst>
              <a:ext uri="{FF2B5EF4-FFF2-40B4-BE49-F238E27FC236}">
                <a16:creationId xmlns:a16="http://schemas.microsoft.com/office/drawing/2014/main" id="{73F14E08-DD92-3DC1-1092-83BFF61B29A9}"/>
              </a:ext>
            </a:extLst>
          </p:cNvPr>
          <p:cNvGrpSpPr/>
          <p:nvPr/>
        </p:nvGrpSpPr>
        <p:grpSpPr>
          <a:xfrm>
            <a:off x="4131635" y="3468757"/>
            <a:ext cx="1815548" cy="1759226"/>
            <a:chOff x="4019664" y="3642690"/>
            <a:chExt cx="1815548" cy="1759226"/>
          </a:xfrm>
          <a:solidFill>
            <a:schemeClr val="accent6">
              <a:lumMod val="50000"/>
              <a:alpha val="77000"/>
            </a:schemeClr>
          </a:solidFill>
        </p:grpSpPr>
        <p:sp>
          <p:nvSpPr>
            <p:cNvPr id="16" name="Ορθογώνιο 15">
              <a:extLst>
                <a:ext uri="{FF2B5EF4-FFF2-40B4-BE49-F238E27FC236}">
                  <a16:creationId xmlns:a16="http://schemas.microsoft.com/office/drawing/2014/main" id="{E0718E11-B45A-280B-9317-4F1CF4AE92CB}"/>
                </a:ext>
              </a:extLst>
            </p:cNvPr>
            <p:cNvSpPr/>
            <p:nvPr/>
          </p:nvSpPr>
          <p:spPr>
            <a:xfrm>
              <a:off x="4019664" y="3642690"/>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 name="Εικόνα 16">
              <a:hlinkHover r:id="rId7" action="ppaction://hlinksldjump"/>
              <a:extLst>
                <a:ext uri="{FF2B5EF4-FFF2-40B4-BE49-F238E27FC236}">
                  <a16:creationId xmlns:a16="http://schemas.microsoft.com/office/drawing/2014/main" id="{00C5E5D0-8039-D517-0ADB-0F44A1C24896}"/>
                </a:ext>
              </a:extLst>
            </p:cNvPr>
            <p:cNvPicPr>
              <a:picLocks noChangeAspect="1"/>
            </p:cNvPicPr>
            <p:nvPr/>
          </p:nvPicPr>
          <p:blipFill rotWithShape="1">
            <a:blip r:embed="rId8">
              <a:extLst>
                <a:ext uri="{28A0092B-C50C-407E-A947-70E740481C1C}">
                  <a14:useLocalDpi xmlns:a14="http://schemas.microsoft.com/office/drawing/2010/main" val="0"/>
                </a:ext>
              </a:extLst>
            </a:blip>
            <a:srcRect l="68975" t="10677" r="1670" b="57078"/>
            <a:stretch/>
          </p:blipFill>
          <p:spPr bwMode="auto">
            <a:xfrm>
              <a:off x="4159164" y="3803165"/>
              <a:ext cx="1536549" cy="1477827"/>
            </a:xfrm>
            <a:prstGeom prst="rect">
              <a:avLst/>
            </a:prstGeom>
            <a:grpFill/>
            <a:ln>
              <a:noFill/>
            </a:ln>
            <a:extLst>
              <a:ext uri="{53640926-AAD7-44D8-BBD7-CCE9431645EC}">
                <a14:shadowObscured xmlns:a14="http://schemas.microsoft.com/office/drawing/2010/main"/>
              </a:ext>
            </a:extLst>
          </p:spPr>
        </p:pic>
      </p:grpSp>
      <p:grpSp>
        <p:nvGrpSpPr>
          <p:cNvPr id="18" name="Ομάδα 17">
            <a:extLst>
              <a:ext uri="{FF2B5EF4-FFF2-40B4-BE49-F238E27FC236}">
                <a16:creationId xmlns:a16="http://schemas.microsoft.com/office/drawing/2014/main" id="{E71A3392-5E76-489D-ACC2-7613E5471882}"/>
              </a:ext>
            </a:extLst>
          </p:cNvPr>
          <p:cNvGrpSpPr/>
          <p:nvPr/>
        </p:nvGrpSpPr>
        <p:grpSpPr>
          <a:xfrm>
            <a:off x="6245337" y="3479548"/>
            <a:ext cx="1815548" cy="1759226"/>
            <a:chOff x="6377869" y="3642690"/>
            <a:chExt cx="1815548" cy="1759226"/>
          </a:xfrm>
          <a:solidFill>
            <a:schemeClr val="accent6">
              <a:lumMod val="50000"/>
              <a:alpha val="72000"/>
            </a:schemeClr>
          </a:solidFill>
        </p:grpSpPr>
        <p:sp>
          <p:nvSpPr>
            <p:cNvPr id="19" name="Ορθογώνιο 18">
              <a:extLst>
                <a:ext uri="{FF2B5EF4-FFF2-40B4-BE49-F238E27FC236}">
                  <a16:creationId xmlns:a16="http://schemas.microsoft.com/office/drawing/2014/main" id="{72DD3673-6024-6A21-83FF-4CF87FF09A5B}"/>
                </a:ext>
              </a:extLst>
            </p:cNvPr>
            <p:cNvSpPr/>
            <p:nvPr/>
          </p:nvSpPr>
          <p:spPr>
            <a:xfrm>
              <a:off x="6377869" y="3642690"/>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 name="Εικόνα 19">
              <a:hlinkHover r:id="" action="ppaction://noaction"/>
              <a:extLst>
                <a:ext uri="{FF2B5EF4-FFF2-40B4-BE49-F238E27FC236}">
                  <a16:creationId xmlns:a16="http://schemas.microsoft.com/office/drawing/2014/main" id="{A2D499F3-AE13-3DB0-3F06-2A4836D24BA6}"/>
                </a:ext>
              </a:extLst>
            </p:cNvPr>
            <p:cNvPicPr>
              <a:picLocks noChangeAspect="1"/>
            </p:cNvPicPr>
            <p:nvPr/>
          </p:nvPicPr>
          <p:blipFill>
            <a:blip r:embed="rId9"/>
            <a:stretch>
              <a:fillRect/>
            </a:stretch>
          </p:blipFill>
          <p:spPr>
            <a:xfrm>
              <a:off x="6517480" y="3803165"/>
              <a:ext cx="1536325" cy="1475360"/>
            </a:xfrm>
            <a:prstGeom prst="rect">
              <a:avLst/>
            </a:prstGeom>
            <a:grpFill/>
          </p:spPr>
        </p:pic>
      </p:grpSp>
    </p:spTree>
    <p:extLst>
      <p:ext uri="{BB962C8B-B14F-4D97-AF65-F5344CB8AC3E}">
        <p14:creationId xmlns:p14="http://schemas.microsoft.com/office/powerpoint/2010/main" val="892045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Θέση περιεχομένου 3">
            <a:hlinkHover r:id="rId2" action="ppaction://hlinksldjump"/>
            <a:extLst>
              <a:ext uri="{FF2B5EF4-FFF2-40B4-BE49-F238E27FC236}">
                <a16:creationId xmlns:a16="http://schemas.microsoft.com/office/drawing/2014/main" id="{D6513F69-82D8-52F5-3431-4C9F47C4D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grpSp>
        <p:nvGrpSpPr>
          <p:cNvPr id="7" name="Ομάδα 6">
            <a:extLst>
              <a:ext uri="{FF2B5EF4-FFF2-40B4-BE49-F238E27FC236}">
                <a16:creationId xmlns:a16="http://schemas.microsoft.com/office/drawing/2014/main" id="{5184AF96-F575-B023-E1A9-387067A56EFA}"/>
              </a:ext>
            </a:extLst>
          </p:cNvPr>
          <p:cNvGrpSpPr/>
          <p:nvPr/>
        </p:nvGrpSpPr>
        <p:grpSpPr>
          <a:xfrm>
            <a:off x="4131635" y="1577008"/>
            <a:ext cx="1815548" cy="1759226"/>
            <a:chOff x="3999103" y="1577008"/>
            <a:chExt cx="1815548" cy="1759226"/>
          </a:xfrm>
          <a:solidFill>
            <a:schemeClr val="accent6">
              <a:lumMod val="50000"/>
              <a:alpha val="75000"/>
            </a:schemeClr>
          </a:solidFill>
        </p:grpSpPr>
        <p:sp>
          <p:nvSpPr>
            <p:cNvPr id="8" name="Ορθογώνιο 7">
              <a:extLst>
                <a:ext uri="{FF2B5EF4-FFF2-40B4-BE49-F238E27FC236}">
                  <a16:creationId xmlns:a16="http://schemas.microsoft.com/office/drawing/2014/main" id="{796BC77E-D652-B4FA-80E3-4E9F3B1B2210}"/>
                </a:ext>
              </a:extLst>
            </p:cNvPr>
            <p:cNvSpPr/>
            <p:nvPr/>
          </p:nvSpPr>
          <p:spPr>
            <a:xfrm>
              <a:off x="3999103" y="1577008"/>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Εικόνα 8">
              <a:hlinkHover r:id="rId4" action="ppaction://hlinksldjump"/>
              <a:extLst>
                <a:ext uri="{FF2B5EF4-FFF2-40B4-BE49-F238E27FC236}">
                  <a16:creationId xmlns:a16="http://schemas.microsoft.com/office/drawing/2014/main" id="{938B1786-F7B2-4867-8161-1EDAB3C6D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7576" y="1709531"/>
              <a:ext cx="1547608" cy="1499598"/>
            </a:xfrm>
            <a:prstGeom prst="rect">
              <a:avLst/>
            </a:prstGeom>
            <a:grpFill/>
          </p:spPr>
        </p:pic>
      </p:grpSp>
      <p:grpSp>
        <p:nvGrpSpPr>
          <p:cNvPr id="10" name="Ομάδα 9">
            <a:extLst>
              <a:ext uri="{FF2B5EF4-FFF2-40B4-BE49-F238E27FC236}">
                <a16:creationId xmlns:a16="http://schemas.microsoft.com/office/drawing/2014/main" id="{767E6EEB-8650-FA04-66FC-14F321C0BF5A}"/>
              </a:ext>
            </a:extLst>
          </p:cNvPr>
          <p:cNvGrpSpPr/>
          <p:nvPr/>
        </p:nvGrpSpPr>
        <p:grpSpPr>
          <a:xfrm>
            <a:off x="6245336" y="374073"/>
            <a:ext cx="5767049" cy="2976918"/>
            <a:chOff x="6369815" y="1577008"/>
            <a:chExt cx="1815548" cy="1759226"/>
          </a:xfrm>
          <a:solidFill>
            <a:schemeClr val="accent6">
              <a:lumMod val="50000"/>
              <a:alpha val="72000"/>
            </a:schemeClr>
          </a:solidFill>
        </p:grpSpPr>
        <p:sp>
          <p:nvSpPr>
            <p:cNvPr id="11" name="Ορθογώνιο 10">
              <a:extLst>
                <a:ext uri="{FF2B5EF4-FFF2-40B4-BE49-F238E27FC236}">
                  <a16:creationId xmlns:a16="http://schemas.microsoft.com/office/drawing/2014/main" id="{3FE84FFD-1317-0995-C34B-4A0B654CD04F}"/>
                </a:ext>
              </a:extLst>
            </p:cNvPr>
            <p:cNvSpPr/>
            <p:nvPr/>
          </p:nvSpPr>
          <p:spPr>
            <a:xfrm>
              <a:off x="6369815" y="1577008"/>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Εικόνα 11">
              <a:extLst>
                <a:ext uri="{FF2B5EF4-FFF2-40B4-BE49-F238E27FC236}">
                  <a16:creationId xmlns:a16="http://schemas.microsoft.com/office/drawing/2014/main" id="{B37C10B4-BBD3-0AD2-0E0C-7616651C10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3767" y="1706823"/>
              <a:ext cx="443332" cy="1499597"/>
            </a:xfrm>
            <a:prstGeom prst="rect">
              <a:avLst/>
            </a:prstGeom>
            <a:grpFill/>
          </p:spPr>
        </p:pic>
      </p:grpSp>
      <p:sp>
        <p:nvSpPr>
          <p:cNvPr id="16" name="TextBox 15">
            <a:extLst>
              <a:ext uri="{FF2B5EF4-FFF2-40B4-BE49-F238E27FC236}">
                <a16:creationId xmlns:a16="http://schemas.microsoft.com/office/drawing/2014/main" id="{410E6A2A-6EFB-B25B-316C-2AC4AA4D0B9A}"/>
              </a:ext>
            </a:extLst>
          </p:cNvPr>
          <p:cNvSpPr txBox="1"/>
          <p:nvPr/>
        </p:nvSpPr>
        <p:spPr>
          <a:xfrm>
            <a:off x="7793184" y="488292"/>
            <a:ext cx="4020994" cy="2970044"/>
          </a:xfrm>
          <a:prstGeom prst="rect">
            <a:avLst/>
          </a:prstGeom>
          <a:noFill/>
        </p:spPr>
        <p:txBody>
          <a:bodyPr wrap="square">
            <a:spAutoFit/>
          </a:bodyPr>
          <a:lstStyle/>
          <a:p>
            <a:r>
              <a:rPr lang="el-GR" sz="1100" dirty="0">
                <a:solidFill>
                  <a:schemeClr val="bg1"/>
                </a:solidFill>
              </a:rPr>
              <a:t>Η πιο αξιόπιστη από τις παραδόσεις ίδρυσης των Ολυμπιακών αγώνων είναι αυτή που αναφέρει ο ποιητής Πίνδαρος και η οποία συνδέει την αρχή των αγώνων αυτών με τον Ηρακλή το γιό του Δία και της Αλκμήνης. Γίνεται γνωστό από τον Πίνδαρο ότι ο Ηρακλής, επιστρέφοντας από την νίκη του εναντίον του Αυγεία, ίδρυσε την Ολυμπιακή γιορτή στο μέρος, όπου ήταν ο τάφος του Πέλοπα. Οι λογοτεχνικές πηγές συμφωνούν με την παρουσία του ήρωα στον ιερό εκείνο χώρο. Ο ολυμπιακός ύμνος, γραμμένος από τον ποιητή Αρχίλοχο της Πάρου(714-676 π.Χ.), ήταν το νικητήριο τραγούδι του Ηρακλή</a:t>
            </a:r>
            <a:r>
              <a:rPr lang="en-US" sz="1100" dirty="0">
                <a:solidFill>
                  <a:schemeClr val="bg1"/>
                </a:solidFill>
              </a:rPr>
              <a:t>:</a:t>
            </a:r>
            <a:endParaRPr lang="el-GR" sz="1100" dirty="0">
              <a:solidFill>
                <a:schemeClr val="bg1"/>
              </a:solidFill>
            </a:endParaRPr>
          </a:p>
          <a:p>
            <a:r>
              <a:rPr lang="el-GR" sz="1100" dirty="0" err="1">
                <a:solidFill>
                  <a:schemeClr val="bg1"/>
                </a:solidFill>
              </a:rPr>
              <a:t>Τήνελλα</a:t>
            </a:r>
            <a:r>
              <a:rPr lang="el-GR" sz="1100" dirty="0">
                <a:solidFill>
                  <a:schemeClr val="bg1"/>
                </a:solidFill>
              </a:rPr>
              <a:t> Καλλίνικε</a:t>
            </a:r>
          </a:p>
          <a:p>
            <a:r>
              <a:rPr lang="el-GR" sz="1100" dirty="0">
                <a:solidFill>
                  <a:schemeClr val="bg1"/>
                </a:solidFill>
              </a:rPr>
              <a:t>Χαίρε Άναξ Ηράκλειε</a:t>
            </a:r>
          </a:p>
          <a:p>
            <a:r>
              <a:rPr lang="el-GR" sz="1100" dirty="0">
                <a:solidFill>
                  <a:schemeClr val="bg1"/>
                </a:solidFill>
              </a:rPr>
              <a:t>Συ και ο Ιόλαος </a:t>
            </a:r>
            <a:r>
              <a:rPr lang="el-GR" sz="1100" dirty="0" err="1">
                <a:solidFill>
                  <a:schemeClr val="bg1"/>
                </a:solidFill>
              </a:rPr>
              <a:t>αιχμητά</a:t>
            </a:r>
            <a:r>
              <a:rPr lang="el-GR" sz="1100" dirty="0">
                <a:solidFill>
                  <a:schemeClr val="bg1"/>
                </a:solidFill>
              </a:rPr>
              <a:t> δύο</a:t>
            </a:r>
          </a:p>
          <a:p>
            <a:r>
              <a:rPr lang="el-GR" sz="1100" dirty="0" err="1">
                <a:solidFill>
                  <a:schemeClr val="bg1"/>
                </a:solidFill>
              </a:rPr>
              <a:t>Τήνελλα</a:t>
            </a:r>
            <a:r>
              <a:rPr lang="el-GR" sz="1100" dirty="0">
                <a:solidFill>
                  <a:schemeClr val="bg1"/>
                </a:solidFill>
              </a:rPr>
              <a:t> Καλλίνικε</a:t>
            </a:r>
          </a:p>
          <a:p>
            <a:r>
              <a:rPr lang="el-GR" sz="1100" dirty="0">
                <a:solidFill>
                  <a:schemeClr val="bg1"/>
                </a:solidFill>
              </a:rPr>
              <a:t>Χαίρε Άναξ Ηράκλειε</a:t>
            </a:r>
          </a:p>
          <a:p>
            <a:r>
              <a:rPr lang="el-GR" sz="1100" dirty="0">
                <a:solidFill>
                  <a:schemeClr val="bg1"/>
                </a:solidFill>
              </a:rPr>
              <a:t>Τον ύμνο αυτό τραγουδούσαν οι φίλοι των νικητών για να γιορτάσουν έτσι την επιτυχία τους στους αγώνες.</a:t>
            </a:r>
          </a:p>
        </p:txBody>
      </p:sp>
      <p:grpSp>
        <p:nvGrpSpPr>
          <p:cNvPr id="17" name="Ομάδα 16">
            <a:extLst>
              <a:ext uri="{FF2B5EF4-FFF2-40B4-BE49-F238E27FC236}">
                <a16:creationId xmlns:a16="http://schemas.microsoft.com/office/drawing/2014/main" id="{A9B5DD18-DA61-7F9D-6F7E-26BFD9AE3E66}"/>
              </a:ext>
            </a:extLst>
          </p:cNvPr>
          <p:cNvGrpSpPr/>
          <p:nvPr/>
        </p:nvGrpSpPr>
        <p:grpSpPr>
          <a:xfrm>
            <a:off x="4131635" y="3468757"/>
            <a:ext cx="1815548" cy="1759226"/>
            <a:chOff x="4019664" y="3642690"/>
            <a:chExt cx="1815548" cy="1759226"/>
          </a:xfrm>
          <a:solidFill>
            <a:schemeClr val="accent6">
              <a:lumMod val="50000"/>
              <a:alpha val="77000"/>
            </a:schemeClr>
          </a:solidFill>
        </p:grpSpPr>
        <p:sp>
          <p:nvSpPr>
            <p:cNvPr id="18" name="Ορθογώνιο 17">
              <a:extLst>
                <a:ext uri="{FF2B5EF4-FFF2-40B4-BE49-F238E27FC236}">
                  <a16:creationId xmlns:a16="http://schemas.microsoft.com/office/drawing/2014/main" id="{6E0C1E4A-C79E-AC99-7EED-F04164E55297}"/>
                </a:ext>
              </a:extLst>
            </p:cNvPr>
            <p:cNvSpPr/>
            <p:nvPr/>
          </p:nvSpPr>
          <p:spPr>
            <a:xfrm>
              <a:off x="4019664" y="3642690"/>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9" name="Εικόνα 18">
              <a:extLst>
                <a:ext uri="{FF2B5EF4-FFF2-40B4-BE49-F238E27FC236}">
                  <a16:creationId xmlns:a16="http://schemas.microsoft.com/office/drawing/2014/main" id="{431FE248-6D3C-012C-B6D0-D99FC5D36C56}"/>
                </a:ext>
              </a:extLst>
            </p:cNvPr>
            <p:cNvPicPr>
              <a:picLocks noChangeAspect="1"/>
            </p:cNvPicPr>
            <p:nvPr/>
          </p:nvPicPr>
          <p:blipFill rotWithShape="1">
            <a:blip r:embed="rId7">
              <a:extLst>
                <a:ext uri="{28A0092B-C50C-407E-A947-70E740481C1C}">
                  <a14:useLocalDpi xmlns:a14="http://schemas.microsoft.com/office/drawing/2010/main" val="0"/>
                </a:ext>
              </a:extLst>
            </a:blip>
            <a:srcRect l="68975" t="10677" r="1670" b="57078"/>
            <a:stretch/>
          </p:blipFill>
          <p:spPr bwMode="auto">
            <a:xfrm>
              <a:off x="4159164" y="3803165"/>
              <a:ext cx="1536549" cy="1477827"/>
            </a:xfrm>
            <a:prstGeom prst="rect">
              <a:avLst/>
            </a:prstGeom>
            <a:grpFill/>
            <a:ln>
              <a:noFill/>
            </a:ln>
            <a:extLst>
              <a:ext uri="{53640926-AAD7-44D8-BBD7-CCE9431645EC}">
                <a14:shadowObscured xmlns:a14="http://schemas.microsoft.com/office/drawing/2010/main"/>
              </a:ext>
            </a:extLst>
          </p:spPr>
        </p:pic>
      </p:grpSp>
      <p:grpSp>
        <p:nvGrpSpPr>
          <p:cNvPr id="20" name="Ομάδα 19">
            <a:extLst>
              <a:ext uri="{FF2B5EF4-FFF2-40B4-BE49-F238E27FC236}">
                <a16:creationId xmlns:a16="http://schemas.microsoft.com/office/drawing/2014/main" id="{1E49E4A1-1458-377E-8510-05F0FED99DA4}"/>
              </a:ext>
            </a:extLst>
          </p:cNvPr>
          <p:cNvGrpSpPr/>
          <p:nvPr/>
        </p:nvGrpSpPr>
        <p:grpSpPr>
          <a:xfrm>
            <a:off x="6245337" y="3479548"/>
            <a:ext cx="1815548" cy="1759226"/>
            <a:chOff x="6377869" y="3642690"/>
            <a:chExt cx="1815548" cy="1759226"/>
          </a:xfrm>
          <a:solidFill>
            <a:schemeClr val="accent6">
              <a:lumMod val="50000"/>
              <a:alpha val="77000"/>
            </a:schemeClr>
          </a:solidFill>
        </p:grpSpPr>
        <p:sp>
          <p:nvSpPr>
            <p:cNvPr id="21" name="Ορθογώνιο 20">
              <a:extLst>
                <a:ext uri="{FF2B5EF4-FFF2-40B4-BE49-F238E27FC236}">
                  <a16:creationId xmlns:a16="http://schemas.microsoft.com/office/drawing/2014/main" id="{0F06AF7B-B7AC-725E-79D1-A38F19064D6D}"/>
                </a:ext>
              </a:extLst>
            </p:cNvPr>
            <p:cNvSpPr/>
            <p:nvPr/>
          </p:nvSpPr>
          <p:spPr>
            <a:xfrm>
              <a:off x="6377869" y="3642690"/>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2" name="Εικόνα 21">
              <a:extLst>
                <a:ext uri="{FF2B5EF4-FFF2-40B4-BE49-F238E27FC236}">
                  <a16:creationId xmlns:a16="http://schemas.microsoft.com/office/drawing/2014/main" id="{D30C03A2-F6BF-806F-1056-813417C2E66F}"/>
                </a:ext>
              </a:extLst>
            </p:cNvPr>
            <p:cNvPicPr>
              <a:picLocks noChangeAspect="1"/>
            </p:cNvPicPr>
            <p:nvPr/>
          </p:nvPicPr>
          <p:blipFill>
            <a:blip r:embed="rId8"/>
            <a:stretch>
              <a:fillRect/>
            </a:stretch>
          </p:blipFill>
          <p:spPr>
            <a:xfrm>
              <a:off x="6517480" y="3803165"/>
              <a:ext cx="1536325" cy="1475360"/>
            </a:xfrm>
            <a:prstGeom prst="rect">
              <a:avLst/>
            </a:prstGeom>
            <a:grpFill/>
          </p:spPr>
        </p:pic>
      </p:grpSp>
    </p:spTree>
    <p:extLst>
      <p:ext uri="{BB962C8B-B14F-4D97-AF65-F5344CB8AC3E}">
        <p14:creationId xmlns:p14="http://schemas.microsoft.com/office/powerpoint/2010/main" val="1507387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Θέση περιεχομένου 3">
            <a:hlinkHover r:id="rId2" action="ppaction://hlinksldjump"/>
            <a:extLst>
              <a:ext uri="{FF2B5EF4-FFF2-40B4-BE49-F238E27FC236}">
                <a16:creationId xmlns:a16="http://schemas.microsoft.com/office/drawing/2014/main" id="{95FC2FA8-ECFC-77A7-F31B-131C79D2D9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3" name="Ομάδα 2">
            <a:extLst>
              <a:ext uri="{FF2B5EF4-FFF2-40B4-BE49-F238E27FC236}">
                <a16:creationId xmlns:a16="http://schemas.microsoft.com/office/drawing/2014/main" id="{F9B2B07A-2CB3-8BA9-8081-9611DFE063F6}"/>
              </a:ext>
            </a:extLst>
          </p:cNvPr>
          <p:cNvGrpSpPr/>
          <p:nvPr/>
        </p:nvGrpSpPr>
        <p:grpSpPr>
          <a:xfrm>
            <a:off x="4131635" y="1577008"/>
            <a:ext cx="1815548" cy="1759226"/>
            <a:chOff x="3999103" y="1577008"/>
            <a:chExt cx="1815548" cy="1759226"/>
          </a:xfrm>
          <a:solidFill>
            <a:schemeClr val="accent6">
              <a:lumMod val="50000"/>
              <a:alpha val="75000"/>
            </a:schemeClr>
          </a:solidFill>
        </p:grpSpPr>
        <p:sp>
          <p:nvSpPr>
            <p:cNvPr id="5" name="Ορθογώνιο 4">
              <a:extLst>
                <a:ext uri="{FF2B5EF4-FFF2-40B4-BE49-F238E27FC236}">
                  <a16:creationId xmlns:a16="http://schemas.microsoft.com/office/drawing/2014/main" id="{9894D619-7B62-AACF-EF00-F54DE980057A}"/>
                </a:ext>
              </a:extLst>
            </p:cNvPr>
            <p:cNvSpPr/>
            <p:nvPr/>
          </p:nvSpPr>
          <p:spPr>
            <a:xfrm>
              <a:off x="3999103" y="1577008"/>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Εικόνα 5">
              <a:extLst>
                <a:ext uri="{FF2B5EF4-FFF2-40B4-BE49-F238E27FC236}">
                  <a16:creationId xmlns:a16="http://schemas.microsoft.com/office/drawing/2014/main" id="{84EC8B8B-B3E5-ECF1-11A9-291162F1E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576" y="1709531"/>
              <a:ext cx="1547608" cy="1499598"/>
            </a:xfrm>
            <a:prstGeom prst="rect">
              <a:avLst/>
            </a:prstGeom>
            <a:grpFill/>
          </p:spPr>
        </p:pic>
      </p:grpSp>
      <p:grpSp>
        <p:nvGrpSpPr>
          <p:cNvPr id="7" name="Ομάδα 6">
            <a:extLst>
              <a:ext uri="{FF2B5EF4-FFF2-40B4-BE49-F238E27FC236}">
                <a16:creationId xmlns:a16="http://schemas.microsoft.com/office/drawing/2014/main" id="{8788C0E5-6EDB-2A26-42C5-B3FCD6197513}"/>
              </a:ext>
            </a:extLst>
          </p:cNvPr>
          <p:cNvGrpSpPr/>
          <p:nvPr/>
        </p:nvGrpSpPr>
        <p:grpSpPr>
          <a:xfrm>
            <a:off x="6245337" y="1591765"/>
            <a:ext cx="1815548" cy="1759226"/>
            <a:chOff x="6369815" y="1577008"/>
            <a:chExt cx="1815548" cy="1759226"/>
          </a:xfrm>
          <a:solidFill>
            <a:schemeClr val="accent6">
              <a:lumMod val="50000"/>
              <a:alpha val="72000"/>
            </a:schemeClr>
          </a:solidFill>
        </p:grpSpPr>
        <p:sp>
          <p:nvSpPr>
            <p:cNvPr id="8" name="Ορθογώνιο 7">
              <a:extLst>
                <a:ext uri="{FF2B5EF4-FFF2-40B4-BE49-F238E27FC236}">
                  <a16:creationId xmlns:a16="http://schemas.microsoft.com/office/drawing/2014/main" id="{15F25886-F080-55AC-0324-DCCE01CF4D45}"/>
                </a:ext>
              </a:extLst>
            </p:cNvPr>
            <p:cNvSpPr/>
            <p:nvPr/>
          </p:nvSpPr>
          <p:spPr>
            <a:xfrm>
              <a:off x="6369815" y="1577008"/>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Εικόνα 8">
              <a:extLst>
                <a:ext uri="{FF2B5EF4-FFF2-40B4-BE49-F238E27FC236}">
                  <a16:creationId xmlns:a16="http://schemas.microsoft.com/office/drawing/2014/main" id="{EAEF4A18-4891-3483-FCF1-3B83508A0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682" y="1709532"/>
              <a:ext cx="1536388" cy="1499597"/>
            </a:xfrm>
            <a:prstGeom prst="rect">
              <a:avLst/>
            </a:prstGeom>
            <a:grpFill/>
          </p:spPr>
        </p:pic>
      </p:grpSp>
      <p:grpSp>
        <p:nvGrpSpPr>
          <p:cNvPr id="10" name="Ομάδα 9">
            <a:extLst>
              <a:ext uri="{FF2B5EF4-FFF2-40B4-BE49-F238E27FC236}">
                <a16:creationId xmlns:a16="http://schemas.microsoft.com/office/drawing/2014/main" id="{E5272D40-B060-0796-F3D5-8F56313690A9}"/>
              </a:ext>
            </a:extLst>
          </p:cNvPr>
          <p:cNvGrpSpPr/>
          <p:nvPr/>
        </p:nvGrpSpPr>
        <p:grpSpPr>
          <a:xfrm>
            <a:off x="6245337" y="3479548"/>
            <a:ext cx="1815548" cy="1759226"/>
            <a:chOff x="6377869" y="3642690"/>
            <a:chExt cx="1815548" cy="1759226"/>
          </a:xfrm>
          <a:solidFill>
            <a:schemeClr val="accent6">
              <a:lumMod val="50000"/>
              <a:alpha val="77000"/>
            </a:schemeClr>
          </a:solidFill>
        </p:grpSpPr>
        <p:sp>
          <p:nvSpPr>
            <p:cNvPr id="11" name="Ορθογώνιο 10">
              <a:extLst>
                <a:ext uri="{FF2B5EF4-FFF2-40B4-BE49-F238E27FC236}">
                  <a16:creationId xmlns:a16="http://schemas.microsoft.com/office/drawing/2014/main" id="{6C1787DA-2634-90BD-54A8-5322AD4E5BE3}"/>
                </a:ext>
              </a:extLst>
            </p:cNvPr>
            <p:cNvSpPr/>
            <p:nvPr/>
          </p:nvSpPr>
          <p:spPr>
            <a:xfrm>
              <a:off x="6377869" y="3642690"/>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Εικόνα 11">
              <a:extLst>
                <a:ext uri="{FF2B5EF4-FFF2-40B4-BE49-F238E27FC236}">
                  <a16:creationId xmlns:a16="http://schemas.microsoft.com/office/drawing/2014/main" id="{9BBC2F46-33BB-0EB9-103B-9B42C33AA8A4}"/>
                </a:ext>
              </a:extLst>
            </p:cNvPr>
            <p:cNvPicPr>
              <a:picLocks noChangeAspect="1"/>
            </p:cNvPicPr>
            <p:nvPr/>
          </p:nvPicPr>
          <p:blipFill>
            <a:blip r:embed="rId6"/>
            <a:stretch>
              <a:fillRect/>
            </a:stretch>
          </p:blipFill>
          <p:spPr>
            <a:xfrm>
              <a:off x="6517480" y="3803165"/>
              <a:ext cx="1536325" cy="1475360"/>
            </a:xfrm>
            <a:prstGeom prst="rect">
              <a:avLst/>
            </a:prstGeom>
            <a:grpFill/>
          </p:spPr>
        </p:pic>
      </p:grpSp>
      <p:grpSp>
        <p:nvGrpSpPr>
          <p:cNvPr id="13" name="Ομάδα 12">
            <a:extLst>
              <a:ext uri="{FF2B5EF4-FFF2-40B4-BE49-F238E27FC236}">
                <a16:creationId xmlns:a16="http://schemas.microsoft.com/office/drawing/2014/main" id="{F28169C5-92C2-3EAA-C524-8679203656CA}"/>
              </a:ext>
            </a:extLst>
          </p:cNvPr>
          <p:cNvGrpSpPr/>
          <p:nvPr/>
        </p:nvGrpSpPr>
        <p:grpSpPr>
          <a:xfrm>
            <a:off x="311727" y="3468757"/>
            <a:ext cx="5635456" cy="3035952"/>
            <a:chOff x="4019664" y="3642690"/>
            <a:chExt cx="1815548" cy="1759226"/>
          </a:xfrm>
          <a:solidFill>
            <a:schemeClr val="accent6">
              <a:lumMod val="50000"/>
              <a:alpha val="75000"/>
            </a:schemeClr>
          </a:solidFill>
        </p:grpSpPr>
        <p:sp>
          <p:nvSpPr>
            <p:cNvPr id="14" name="Ορθογώνιο 13">
              <a:extLst>
                <a:ext uri="{FF2B5EF4-FFF2-40B4-BE49-F238E27FC236}">
                  <a16:creationId xmlns:a16="http://schemas.microsoft.com/office/drawing/2014/main" id="{F09302A8-F18A-7015-619B-14040127B7B3}"/>
                </a:ext>
              </a:extLst>
            </p:cNvPr>
            <p:cNvSpPr/>
            <p:nvPr/>
          </p:nvSpPr>
          <p:spPr>
            <a:xfrm>
              <a:off x="4019664" y="3642690"/>
              <a:ext cx="1815548" cy="175922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Εικόνα 14">
              <a:extLst>
                <a:ext uri="{FF2B5EF4-FFF2-40B4-BE49-F238E27FC236}">
                  <a16:creationId xmlns:a16="http://schemas.microsoft.com/office/drawing/2014/main" id="{7D50E9C6-174F-4B7E-7785-731FC775FBCF}"/>
                </a:ext>
              </a:extLst>
            </p:cNvPr>
            <p:cNvPicPr>
              <a:picLocks noChangeAspect="1"/>
            </p:cNvPicPr>
            <p:nvPr/>
          </p:nvPicPr>
          <p:blipFill rotWithShape="1">
            <a:blip r:embed="rId7">
              <a:extLst>
                <a:ext uri="{28A0092B-C50C-407E-A947-70E740481C1C}">
                  <a14:useLocalDpi xmlns:a14="http://schemas.microsoft.com/office/drawing/2010/main" val="0"/>
                </a:ext>
              </a:extLst>
            </a:blip>
            <a:srcRect l="68975" t="10677" r="1670" b="57078"/>
            <a:stretch/>
          </p:blipFill>
          <p:spPr bwMode="auto">
            <a:xfrm>
              <a:off x="5358700" y="3783389"/>
              <a:ext cx="434801" cy="1477827"/>
            </a:xfrm>
            <a:prstGeom prst="rect">
              <a:avLst/>
            </a:prstGeom>
            <a:grpFill/>
            <a:ln>
              <a:noFill/>
            </a:ln>
            <a:extLst>
              <a:ext uri="{53640926-AAD7-44D8-BBD7-CCE9431645EC}">
                <a14:shadowObscured xmlns:a14="http://schemas.microsoft.com/office/drawing/2010/main"/>
              </a:ext>
            </a:extLst>
          </p:spPr>
        </p:pic>
      </p:grpSp>
      <p:sp>
        <p:nvSpPr>
          <p:cNvPr id="17" name="TextBox 16">
            <a:extLst>
              <a:ext uri="{FF2B5EF4-FFF2-40B4-BE49-F238E27FC236}">
                <a16:creationId xmlns:a16="http://schemas.microsoft.com/office/drawing/2014/main" id="{7260E5D0-B800-E7EE-B447-E0A871EEEFC6}"/>
              </a:ext>
            </a:extLst>
          </p:cNvPr>
          <p:cNvSpPr txBox="1"/>
          <p:nvPr/>
        </p:nvSpPr>
        <p:spPr>
          <a:xfrm>
            <a:off x="311727" y="3640023"/>
            <a:ext cx="4026893" cy="2554545"/>
          </a:xfrm>
          <a:prstGeom prst="rect">
            <a:avLst/>
          </a:prstGeom>
          <a:noFill/>
        </p:spPr>
        <p:txBody>
          <a:bodyPr wrap="square">
            <a:spAutoFit/>
          </a:bodyPr>
          <a:lstStyle/>
          <a:p>
            <a:r>
              <a:rPr lang="el-GR" sz="1000" dirty="0">
                <a:solidFill>
                  <a:schemeClr val="bg1"/>
                </a:solidFill>
              </a:rPr>
              <a:t>Γνωστή επίσης είναι η παράδοση που θέλει τον Πέλοπα ως ιδρυτή των αγώνων μετά τη νίκη του επί του </a:t>
            </a:r>
            <a:r>
              <a:rPr lang="el-GR" sz="1000" dirty="0" err="1">
                <a:solidFill>
                  <a:schemeClr val="bg1"/>
                </a:solidFill>
              </a:rPr>
              <a:t>Οινόμαου</a:t>
            </a:r>
            <a:r>
              <a:rPr lang="el-GR" sz="1000" dirty="0">
                <a:solidFill>
                  <a:schemeClr val="bg1"/>
                </a:solidFill>
              </a:rPr>
              <a:t>. Ο Πέλοπας παντρεύτηκε την Ιπποδάμεια, η οποία ήταν θυγατέρα του </a:t>
            </a:r>
            <a:r>
              <a:rPr lang="el-GR" sz="1000" dirty="0" err="1">
                <a:solidFill>
                  <a:schemeClr val="bg1"/>
                </a:solidFill>
              </a:rPr>
              <a:t>Βασιλειά</a:t>
            </a:r>
            <a:r>
              <a:rPr lang="el-GR" sz="1000" dirty="0">
                <a:solidFill>
                  <a:schemeClr val="bg1"/>
                </a:solidFill>
              </a:rPr>
              <a:t> της </a:t>
            </a:r>
            <a:r>
              <a:rPr lang="el-GR" sz="1000" dirty="0" err="1">
                <a:solidFill>
                  <a:schemeClr val="bg1"/>
                </a:solidFill>
              </a:rPr>
              <a:t>Πίσας</a:t>
            </a:r>
            <a:r>
              <a:rPr lang="el-GR" sz="1000" dirty="0">
                <a:solidFill>
                  <a:schemeClr val="bg1"/>
                </a:solidFill>
              </a:rPr>
              <a:t> </a:t>
            </a:r>
            <a:r>
              <a:rPr lang="el-GR" sz="1000" dirty="0" err="1">
                <a:solidFill>
                  <a:schemeClr val="bg1"/>
                </a:solidFill>
              </a:rPr>
              <a:t>Οινόμαου</a:t>
            </a:r>
            <a:r>
              <a:rPr lang="el-GR" sz="1000" dirty="0">
                <a:solidFill>
                  <a:schemeClr val="bg1"/>
                </a:solidFill>
              </a:rPr>
              <a:t>, ο οποίος είχε προειδοποιηθεί από ένα χρησμό ότι ο άνδρας της κόρης του Ιπποδάμειας θα τον σκότωνε. Γνωρίζοντας το χρησμό αυτό ο </a:t>
            </a:r>
            <a:r>
              <a:rPr lang="el-GR" sz="1000" dirty="0" err="1">
                <a:solidFill>
                  <a:schemeClr val="bg1"/>
                </a:solidFill>
              </a:rPr>
              <a:t>Βασιλειάς</a:t>
            </a:r>
            <a:r>
              <a:rPr lang="el-GR" sz="1000" dirty="0">
                <a:solidFill>
                  <a:schemeClr val="bg1"/>
                </a:solidFill>
              </a:rPr>
              <a:t> είχε προειδοποιήσει ότι όποιος ήθελε την Ιπποδάμεια για γυναίκα του θα μπορούσε μόνο να το πετύχει παίρνοντας την μαζί του, με το άρμα του, με την βασική προϋπόθεση ότι αν προλάβαινε ο ίδιος και έφθανε με άλλο άρμα το μνηστήρα της κόρης του θα τον σκότωνε με ένα δόρυ. Πολλοί μνηστήρες, κατά την παράδοση, είχαν σκοτωθεί κατ’ αυτόν τον τρόπο από τον </a:t>
            </a:r>
            <a:r>
              <a:rPr lang="el-GR" sz="1000" dirty="0" err="1">
                <a:solidFill>
                  <a:schemeClr val="bg1"/>
                </a:solidFill>
              </a:rPr>
              <a:t>Οινόμαο</a:t>
            </a:r>
            <a:r>
              <a:rPr lang="el-GR" sz="1000" dirty="0">
                <a:solidFill>
                  <a:schemeClr val="bg1"/>
                </a:solidFill>
              </a:rPr>
              <a:t>, πριν επιχειρήσει ο Πέλοπας, ο οποίος δωροδόκησε τον αρματηλάτη του </a:t>
            </a:r>
            <a:r>
              <a:rPr lang="el-GR" sz="1000" dirty="0" err="1">
                <a:solidFill>
                  <a:schemeClr val="bg1"/>
                </a:solidFill>
              </a:rPr>
              <a:t>Οινόμαου</a:t>
            </a:r>
            <a:r>
              <a:rPr lang="el-GR" sz="1000" dirty="0">
                <a:solidFill>
                  <a:schemeClr val="bg1"/>
                </a:solidFill>
              </a:rPr>
              <a:t> </a:t>
            </a:r>
            <a:r>
              <a:rPr lang="el-GR" sz="1000" dirty="0" err="1">
                <a:solidFill>
                  <a:schemeClr val="bg1"/>
                </a:solidFill>
              </a:rPr>
              <a:t>Μυρτίλο</a:t>
            </a:r>
            <a:r>
              <a:rPr lang="el-GR" sz="1000" dirty="0">
                <a:solidFill>
                  <a:schemeClr val="bg1"/>
                </a:solidFill>
              </a:rPr>
              <a:t>, με σκοπό ο τελευταίος να βγάλει το καρφί που κρατούσε στον τροχό του άρματος. Ο </a:t>
            </a:r>
            <a:r>
              <a:rPr lang="el-GR" sz="1000" dirty="0" err="1">
                <a:solidFill>
                  <a:schemeClr val="bg1"/>
                </a:solidFill>
              </a:rPr>
              <a:t>Οινόμαος</a:t>
            </a:r>
            <a:r>
              <a:rPr lang="el-GR" sz="1000" dirty="0">
                <a:solidFill>
                  <a:schemeClr val="bg1"/>
                </a:solidFill>
              </a:rPr>
              <a:t> έτσι αναποδογύρισε με το άρμα του και εν συνεχεία σκοτώθηκε από τον Πέλοπα , ο οποίος σκότωσε συγχρόνως και τον </a:t>
            </a:r>
            <a:r>
              <a:rPr lang="el-GR" sz="1000" dirty="0" err="1">
                <a:solidFill>
                  <a:schemeClr val="bg1"/>
                </a:solidFill>
              </a:rPr>
              <a:t>Μυρτίλο</a:t>
            </a:r>
            <a:r>
              <a:rPr lang="el-GR" sz="1000" dirty="0">
                <a:solidFill>
                  <a:schemeClr val="bg1"/>
                </a:solidFill>
              </a:rPr>
              <a:t> ρίχνοντας τον στη θάλασσα.</a:t>
            </a:r>
          </a:p>
        </p:txBody>
      </p:sp>
    </p:spTree>
    <p:extLst>
      <p:ext uri="{BB962C8B-B14F-4D97-AF65-F5344CB8AC3E}">
        <p14:creationId xmlns:p14="http://schemas.microsoft.com/office/powerpoint/2010/main" val="1949224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9489</TotalTime>
  <Words>2463</Words>
  <Application>Microsoft Office PowerPoint</Application>
  <PresentationFormat>Ευρεία οθόνη</PresentationFormat>
  <Paragraphs>82</Paragraphs>
  <Slides>11</Slides>
  <Notes>0</Notes>
  <HiddenSlides>4</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11</vt:i4>
      </vt:variant>
    </vt:vector>
  </HeadingPairs>
  <TitlesOfParts>
    <vt:vector size="19" baseType="lpstr">
      <vt:lpstr>Arial</vt:lpstr>
      <vt:lpstr>Calibri</vt:lpstr>
      <vt:lpstr>Calibri Light</vt:lpstr>
      <vt:lpstr>Segoe Script</vt:lpstr>
      <vt:lpstr>Source Serif Pro ExtraLight</vt:lpstr>
      <vt:lpstr>Symbol</vt:lpstr>
      <vt:lpstr>Times New Roman</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Sofia Emmanouilidou</dc:creator>
  <cp:lastModifiedBy>Sofia Emmanouilidou</cp:lastModifiedBy>
  <cp:revision>327</cp:revision>
  <dcterms:created xsi:type="dcterms:W3CDTF">2024-01-08T18:05:42Z</dcterms:created>
  <dcterms:modified xsi:type="dcterms:W3CDTF">2025-03-06T17:02:16Z</dcterms:modified>
</cp:coreProperties>
</file>