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8" r:id="rId1"/>
  </p:sldMasterIdLst>
  <p:notesMasterIdLst>
    <p:notesMasterId r:id="rId12"/>
  </p:notesMasterIdLst>
  <p:sldIdLst>
    <p:sldId id="256" r:id="rId2"/>
    <p:sldId id="286" r:id="rId3"/>
    <p:sldId id="301" r:id="rId4"/>
    <p:sldId id="288" r:id="rId5"/>
    <p:sldId id="281" r:id="rId6"/>
    <p:sldId id="282" r:id="rId7"/>
    <p:sldId id="283" r:id="rId8"/>
    <p:sldId id="292" r:id="rId9"/>
    <p:sldId id="304" r:id="rId10"/>
    <p:sldId id="279" r:id="rId11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66FF"/>
    <a:srgbClr val="669900"/>
    <a:srgbClr val="FFFF00"/>
    <a:srgbClr val="AA72D4"/>
    <a:srgbClr val="FF00FF"/>
    <a:srgbClr val="F2B898"/>
    <a:srgbClr val="FF6D6D"/>
    <a:srgbClr val="E66C7D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8976" autoAdjust="0"/>
    <p:restoredTop sz="98995" autoAdjust="0"/>
  </p:normalViewPr>
  <p:slideViewPr>
    <p:cSldViewPr>
      <p:cViewPr>
        <p:scale>
          <a:sx n="79" d="100"/>
          <a:sy n="79" d="100"/>
        </p:scale>
        <p:origin x="-2266" y="-4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285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FFD205-C0E5-46FF-A465-B4A4DBE9851A}" type="datetimeFigureOut">
              <a:rPr lang="el-GR"/>
              <a:pPr>
                <a:defRPr/>
              </a:pPr>
              <a:t>30/4/2023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C668CFA-1336-4DB0-929C-D059944B2C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4 - Ορθογώνιο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D53FE-6135-4AEA-B996-6324756DADF0}" type="datetimeFigureOut">
              <a:rPr lang="el-GR"/>
              <a:pPr>
                <a:defRPr/>
              </a:pPr>
              <a:t>30/4/2023</a:t>
            </a:fld>
            <a:endParaRPr lang="el-GR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D2E2-30FE-4C56-BC53-7F02660861D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270DD-6716-487F-8F56-564C93529FB3}" type="datetimeFigureOut">
              <a:rPr lang="el-GR"/>
              <a:pPr>
                <a:defRPr/>
              </a:pPr>
              <a:t>30/4/2023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B707-52D9-415C-97C5-C7A8DACD7C8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4 - Ορθογώνιο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64A1A-7E01-451D-A5B1-33A3F859DB23}" type="datetimeFigureOut">
              <a:rPr lang="el-GR"/>
              <a:pPr>
                <a:defRPr/>
              </a:pPr>
              <a:t>30/4/2023</a:t>
            </a:fld>
            <a:endParaRPr lang="el-GR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BDE7-B691-4CA9-A674-43B5FE2305B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D9B89-BEC4-4819-9126-A8D6415BAC1E}" type="datetimeFigureOut">
              <a:rPr lang="el-GR"/>
              <a:pPr>
                <a:defRPr/>
              </a:pPr>
              <a:t>30/4/2023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C3316-11FE-48E8-9F00-60938D2977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4 - Ορθογώνιο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DE321-AB3E-427B-AAAA-F8C3CD819185}" type="datetimeFigureOut">
              <a:rPr lang="el-GR"/>
              <a:pPr>
                <a:defRPr/>
              </a:pPr>
              <a:t>30/4/2023</a:t>
            </a:fld>
            <a:endParaRPr lang="el-GR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C531A-AA43-4CCA-A4CF-510804EDC41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857EE-B879-4189-B395-C7524B9C0756}" type="datetimeFigureOut">
              <a:rPr lang="el-GR"/>
              <a:pPr>
                <a:defRPr/>
              </a:pPr>
              <a:t>30/4/2023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BC4C8-DD6B-4835-B210-06337B7DD02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39505-2AFD-4AFE-AC5E-A728AAAD480B}" type="datetimeFigureOut">
              <a:rPr lang="el-GR"/>
              <a:pPr>
                <a:defRPr/>
              </a:pPr>
              <a:t>30/4/2023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B8E34-C4C6-40D0-9863-4FD5AE2CDA6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6B78-E7A8-4338-B855-2D1E782ADC6F}" type="datetimeFigureOut">
              <a:rPr lang="el-GR"/>
              <a:pPr>
                <a:defRPr/>
              </a:pPr>
              <a:t>30/4/2023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53FD7-4A78-4B7A-A99E-5170495C0FC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EB9B6-3498-4FD3-9E4C-E8E0D1E26E20}" type="datetimeFigureOut">
              <a:rPr lang="el-GR"/>
              <a:pPr>
                <a:defRPr/>
              </a:pPr>
              <a:t>30/4/2023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42AF5-125A-4C61-A585-2F15CDF36C6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892E7-AF4F-4623-BABF-1B2BCB7A9B68}" type="datetimeFigureOut">
              <a:rPr lang="el-GR"/>
              <a:pPr>
                <a:defRPr/>
              </a:pPr>
              <a:t>30/4/2023</a:t>
            </a:fld>
            <a:endParaRPr lang="el-GR"/>
          </a:p>
        </p:txBody>
      </p:sp>
      <p:sp>
        <p:nvSpPr>
          <p:cNvPr id="8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AA4FD-3C64-43DE-B093-6F96F760699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C5D9-C159-43C1-8741-8291AD5978B6}" type="datetimeFigureOut">
              <a:rPr lang="el-GR"/>
              <a:pPr>
                <a:defRPr/>
              </a:pPr>
              <a:t>30/4/2023</a:t>
            </a:fld>
            <a:endParaRPr lang="el-GR"/>
          </a:p>
        </p:txBody>
      </p:sp>
      <p:sp>
        <p:nvSpPr>
          <p:cNvPr id="8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75492-E072-4DD5-B1D5-B5B9FEF35E2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6 - Ορθογώνιο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29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73F2FB80-E3FA-4697-B081-11E5A94C0D85}" type="datetimeFigureOut">
              <a:rPr lang="el-GR"/>
              <a:pPr>
                <a:defRPr/>
              </a:pPr>
              <a:t>30/4/2023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BA7B3A2-37A8-4D13-8AD6-833167C7479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19" r:id="rId2"/>
    <p:sldLayoutId id="2147484725" r:id="rId3"/>
    <p:sldLayoutId id="2147484720" r:id="rId4"/>
    <p:sldLayoutId id="2147484721" r:id="rId5"/>
    <p:sldLayoutId id="2147484722" r:id="rId6"/>
    <p:sldLayoutId id="2147484726" r:id="rId7"/>
    <p:sldLayoutId id="2147484727" r:id="rId8"/>
    <p:sldLayoutId id="2147484728" r:id="rId9"/>
    <p:sldLayoutId id="2147484723" r:id="rId10"/>
    <p:sldLayoutId id="21474847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kreporter.com/2023/02/13/greek-islands-investments-renewable-energy/" TargetMode="External"/><Relationship Id="rId2" Type="http://schemas.openxmlformats.org/officeDocument/2006/relationships/hyperlink" Target="https://greekreporter.com/2022/01/21/tilos-greece-first-energy-self-sufficient-islan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greekreporter.com/tag/greek-island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kreporter.com/2021/03/31/floating-solar-power-array-to-be-based-off-greece-and-cyprus/" TargetMode="External"/><Relationship Id="rId2" Type="http://schemas.openxmlformats.org/officeDocument/2006/relationships/hyperlink" Target="https://greekreporter.com/?s=Til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kreporter.com/2021/06/27/greece-tilos-island-eu-award/" TargetMode="External"/><Relationship Id="rId2" Type="http://schemas.openxmlformats.org/officeDocument/2006/relationships/hyperlink" Target="https://cordis.europa.eu/article/id/430431-greek-island-tilos-picks-up-award-for-clean-energy-transi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greekreporter.com/2022/01/04/tesla-electric-vehicle-deliveri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7929618" cy="360217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l-GR" dirty="0">
              <a:solidFill>
                <a:schemeClr val="accent1">
                  <a:satMod val="1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2 - Υπότιτλος"/>
          <p:cNvSpPr>
            <a:spLocks noGrp="1"/>
          </p:cNvSpPr>
          <p:nvPr>
            <p:ph type="subTitle" idx="1"/>
          </p:nvPr>
        </p:nvSpPr>
        <p:spPr>
          <a:xfrm>
            <a:off x="357188" y="5429250"/>
            <a:ext cx="8143875" cy="121446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l-GR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Greek Islands and Renewable Energy: </a:t>
            </a:r>
            <a:r>
              <a:rPr lang="en-US" altLang="el-GR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A </a:t>
            </a:r>
            <a:r>
              <a:rPr lang="en-US" altLang="el-GR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Green Future for TILOS</a:t>
            </a:r>
            <a:r>
              <a:rPr lang="el-GR" altLang="el-GR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l-GR" altLang="el-GR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el-GR" altLang="el-GR" sz="1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l-GR" altLang="el-GR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Εκπαιδευτικός: 	</a:t>
            </a:r>
            <a:r>
              <a:rPr lang="en-US" altLang="el-GR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</a:t>
            </a:r>
            <a:r>
              <a:rPr lang="el-GR" altLang="el-GR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Ευδοξία </a:t>
            </a:r>
            <a:r>
              <a:rPr lang="el-GR" altLang="el-GR" sz="1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Καρανίκα</a:t>
            </a:r>
            <a:endParaRPr lang="el-GR" altLang="el-GR" sz="1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l-GR" altLang="el-GR" sz="1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l-GR" altLang="el-GR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Μαθητής:	 	</a:t>
            </a:r>
            <a:r>
              <a:rPr lang="en-US" altLang="el-GR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</a:t>
            </a:r>
            <a:r>
              <a:rPr lang="el-GR" altLang="el-GR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Ανδρέας </a:t>
            </a:r>
            <a:r>
              <a:rPr lang="el-GR" altLang="el-GR" sz="1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Κοντοδήμος</a:t>
            </a:r>
            <a:r>
              <a:rPr lang="el-GR" altLang="el-GR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Γ2</a:t>
            </a:r>
          </a:p>
        </p:txBody>
      </p:sp>
      <p:sp>
        <p:nvSpPr>
          <p:cNvPr id="8197" name="9 - Ορθογώνιο"/>
          <p:cNvSpPr>
            <a:spLocks noChangeArrowheads="1"/>
          </p:cNvSpPr>
          <p:nvPr/>
        </p:nvSpPr>
        <p:spPr bwMode="auto">
          <a:xfrm>
            <a:off x="928688" y="785813"/>
            <a:ext cx="328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7200" b="1">
                <a:solidFill>
                  <a:schemeClr val="bg1"/>
                </a:solidFill>
              </a:rPr>
              <a:t>Φάρος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- Θέση περιεχομένου"/>
          <p:cNvSpPr txBox="1">
            <a:spLocks/>
          </p:cNvSpPr>
          <p:nvPr/>
        </p:nvSpPr>
        <p:spPr bwMode="auto">
          <a:xfrm>
            <a:off x="214282" y="1714488"/>
            <a:ext cx="8643998" cy="4786346"/>
          </a:xfrm>
          <a:prstGeom prst="rect">
            <a:avLst/>
          </a:prstGeom>
          <a:solidFill>
            <a:schemeClr val="accent6">
              <a:lumMod val="50000"/>
              <a:alpha val="50196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4864" tIns="91440"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https://greekreporter.com/2022/01/21/tilos-greece-first-energy-self-sufficient-island/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Greek Islands and Renewable Energy: A Green Future (greekreporter.com)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609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Bibliography</a:t>
            </a:r>
            <a:endParaRPr lang="el-GR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- Θέση περιεχομένου"/>
          <p:cNvSpPr txBox="1">
            <a:spLocks/>
          </p:cNvSpPr>
          <p:nvPr/>
        </p:nvSpPr>
        <p:spPr bwMode="auto">
          <a:xfrm>
            <a:off x="214282" y="1571612"/>
            <a:ext cx="8786874" cy="5072098"/>
          </a:xfrm>
          <a:prstGeom prst="rect">
            <a:avLst/>
          </a:prstGeom>
          <a:solidFill>
            <a:schemeClr val="accent6">
              <a:lumMod val="50000"/>
              <a:alpha val="50196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4864" tIns="91440"/>
          <a:lstStyle/>
          <a:p>
            <a:endParaRPr lang="en-US" i="1" u="sng" dirty="0" smtClean="0">
              <a:hlinkClick r:id="rId2" tooltip="Greek islands"/>
            </a:endParaRPr>
          </a:p>
          <a:p>
            <a:r>
              <a:rPr lang="en-US" sz="2400" b="1" dirty="0" smtClean="0">
                <a:hlinkClick r:id="rId2" tooltip="Greek islands"/>
              </a:rPr>
              <a:t>Greek islands</a:t>
            </a:r>
            <a:r>
              <a:rPr lang="en-US" dirty="0" smtClean="0"/>
              <a:t> are attracting significant investments </a:t>
            </a:r>
          </a:p>
          <a:p>
            <a:r>
              <a:rPr lang="en-US" dirty="0" smtClean="0"/>
              <a:t>in renewable energy. To fight climate change, Greece is </a:t>
            </a:r>
          </a:p>
          <a:p>
            <a:r>
              <a:rPr lang="en-US" dirty="0" smtClean="0"/>
              <a:t>working to reduce its carbon in its electricity </a:t>
            </a:r>
          </a:p>
          <a:p>
            <a:r>
              <a:rPr lang="en-US" dirty="0" smtClean="0"/>
              <a:t>sector. </a:t>
            </a:r>
          </a:p>
          <a:p>
            <a:endParaRPr lang="en-US" dirty="0" smtClean="0"/>
          </a:p>
          <a:p>
            <a:r>
              <a:rPr lang="en-US" dirty="0" smtClean="0"/>
              <a:t>Switching to renewable energy is a challenge</a:t>
            </a:r>
          </a:p>
          <a:p>
            <a:r>
              <a:rPr lang="en-US" dirty="0" smtClean="0"/>
              <a:t>for islands that are isolated from the mainland. </a:t>
            </a:r>
          </a:p>
          <a:p>
            <a:endParaRPr lang="en-US" dirty="0" smtClean="0"/>
          </a:p>
          <a:p>
            <a:r>
              <a:rPr lang="en-US" dirty="0" smtClean="0"/>
              <a:t>However, groups have debated about what forms </a:t>
            </a:r>
          </a:p>
          <a:p>
            <a:r>
              <a:rPr lang="en-US" dirty="0" smtClean="0"/>
              <a:t>of renewable energy are best for the islands and</a:t>
            </a:r>
          </a:p>
          <a:p>
            <a:r>
              <a:rPr lang="en-US" dirty="0" smtClean="0"/>
              <a:t>raised concerns about islands becoming </a:t>
            </a:r>
            <a:endParaRPr lang="en-US" dirty="0" smtClean="0"/>
          </a:p>
          <a:p>
            <a:r>
              <a:rPr lang="en-US" dirty="0" smtClean="0"/>
              <a:t>Overdeveloped with </a:t>
            </a:r>
            <a:r>
              <a:rPr lang="en-US" dirty="0" smtClean="0"/>
              <a:t>wind farms.</a:t>
            </a:r>
            <a:endParaRPr lang="el-GR" dirty="0" smtClean="0"/>
          </a:p>
          <a:p>
            <a:endParaRPr lang="el-GR" dirty="0" smtClean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 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609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Calibri" pitchFamily="34" charset="0"/>
                <a:cs typeface="Calibri" pitchFamily="34" charset="0"/>
              </a:rPr>
              <a:t>Greek islands and renewable energy</a:t>
            </a:r>
            <a:r>
              <a:rPr lang="el-GR" sz="28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28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> </a:t>
            </a:r>
            <a:endParaRPr lang="el-GR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l-GR" sz="1200" b="1">
                <a:latin typeface="Calibri" pitchFamily="34" charset="0"/>
                <a:cs typeface="Calibri" pitchFamily="34" charset="0"/>
              </a:rPr>
              <a:t>Κυλινδρικός φάρος Σαλαμίνας</a:t>
            </a:r>
            <a:endParaRPr lang="el-GR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l-GR" sz="1200" b="1">
                <a:latin typeface="Calibri" pitchFamily="34" charset="0"/>
                <a:cs typeface="Calibri" pitchFamily="34" charset="0"/>
              </a:rPr>
              <a:t>Κυλινδρικός φάρος Σαλαμίνας</a:t>
            </a:r>
            <a:endParaRPr lang="el-GR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571612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071942"/>
            <a:ext cx="296638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- Θέση περιεχομένου"/>
          <p:cNvSpPr txBox="1">
            <a:spLocks/>
          </p:cNvSpPr>
          <p:nvPr/>
        </p:nvSpPr>
        <p:spPr bwMode="auto">
          <a:xfrm>
            <a:off x="214282" y="1714488"/>
            <a:ext cx="8643998" cy="4786346"/>
          </a:xfrm>
          <a:prstGeom prst="rect">
            <a:avLst/>
          </a:prstGeom>
          <a:solidFill>
            <a:schemeClr val="accent6">
              <a:lumMod val="50000"/>
              <a:alpha val="50196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4864" tIns="91440"/>
          <a:lstStyle/>
          <a:p>
            <a:pPr>
              <a:defRPr/>
            </a:pPr>
            <a:endParaRPr lang="el-GR" b="1" dirty="0"/>
          </a:p>
          <a:p>
            <a:pPr>
              <a:defRPr/>
            </a:pPr>
            <a:endParaRPr lang="el-GR" b="1" dirty="0"/>
          </a:p>
          <a:p>
            <a:r>
              <a:rPr lang="en-US" dirty="0" smtClean="0"/>
              <a:t>The beautiful Greek island of </a:t>
            </a:r>
            <a:r>
              <a:rPr lang="en-US" dirty="0" smtClean="0">
                <a:hlinkClick r:id="rId2"/>
              </a:rPr>
              <a:t>Tilos</a:t>
            </a:r>
            <a:r>
              <a:rPr lang="en-US" dirty="0" smtClean="0"/>
              <a:t> in the Dodecanese </a:t>
            </a:r>
          </a:p>
          <a:p>
            <a:r>
              <a:rPr lang="en-US" dirty="0" smtClean="0"/>
              <a:t>archipelago has become the first in the entire </a:t>
            </a:r>
          </a:p>
          <a:p>
            <a:r>
              <a:rPr lang="en-US" dirty="0" smtClean="0"/>
              <a:t>Mediterranean to become fully self-sufficient in</a:t>
            </a:r>
          </a:p>
          <a:p>
            <a:r>
              <a:rPr lang="en-US" dirty="0" smtClean="0"/>
              <a:t>energy. </a:t>
            </a:r>
          </a:p>
          <a:p>
            <a:endParaRPr lang="en-US" dirty="0" smtClean="0"/>
          </a:p>
          <a:p>
            <a:r>
              <a:rPr lang="en-US" dirty="0" smtClean="0"/>
              <a:t>Tilos was the first out of 80 total projects </a:t>
            </a:r>
          </a:p>
          <a:p>
            <a:r>
              <a:rPr lang="en-US" dirty="0" smtClean="0"/>
              <a:t>chosen to receive funding under an EU program </a:t>
            </a:r>
          </a:p>
          <a:p>
            <a:r>
              <a:rPr lang="en-US" dirty="0" smtClean="0"/>
              <a:t>called “Horizon 2020.”</a:t>
            </a:r>
            <a:endParaRPr lang="el-GR" dirty="0" smtClean="0"/>
          </a:p>
          <a:p>
            <a:endParaRPr lang="en-US" dirty="0" smtClean="0"/>
          </a:p>
          <a:p>
            <a:r>
              <a:rPr lang="en-US" dirty="0" smtClean="0"/>
              <a:t>The main goal of  </a:t>
            </a:r>
            <a:r>
              <a:rPr lang="en-US" dirty="0" err="1" smtClean="0"/>
              <a:t>Tilos</a:t>
            </a:r>
            <a:r>
              <a:rPr lang="en-US" dirty="0" smtClean="0"/>
              <a:t> project was the creation of Greece’s first hybrid power station, which produces energy from its very own wind farm and </a:t>
            </a:r>
            <a:r>
              <a:rPr lang="en-US" dirty="0" smtClean="0">
                <a:hlinkClick r:id="rId3"/>
              </a:rPr>
              <a:t>solar power generators</a:t>
            </a:r>
            <a:r>
              <a:rPr lang="en-US" dirty="0" smtClean="0"/>
              <a:t> that it stores </a:t>
            </a:r>
            <a:r>
              <a:rPr lang="en-US" u="sng" dirty="0" smtClean="0"/>
              <a:t>in batteries.</a:t>
            </a:r>
          </a:p>
          <a:p>
            <a:r>
              <a:rPr lang="en-US" dirty="0" smtClean="0"/>
              <a:t> </a:t>
            </a:r>
          </a:p>
          <a:p>
            <a:endParaRPr lang="el-GR" dirty="0" smtClean="0"/>
          </a:p>
          <a:p>
            <a:endParaRPr lang="en-US" dirty="0" smtClean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6098"/>
          </a:xfrm>
        </p:spPr>
        <p:txBody>
          <a:bodyPr>
            <a:normAutofit/>
          </a:bodyPr>
          <a:lstStyle/>
          <a:p>
            <a:pPr algn="ctr"/>
            <a:r>
              <a:rPr lang="el-GR" sz="3200" dirty="0" err="1" smtClean="0"/>
              <a:t>Tilos</a:t>
            </a:r>
            <a:r>
              <a:rPr lang="el-GR" sz="3200" dirty="0" smtClean="0"/>
              <a:t>’ </a:t>
            </a:r>
            <a:r>
              <a:rPr lang="el-GR" sz="3200" dirty="0" err="1" smtClean="0"/>
              <a:t>renewable</a:t>
            </a:r>
            <a:r>
              <a:rPr lang="el-GR" sz="3200" dirty="0" smtClean="0"/>
              <a:t> </a:t>
            </a:r>
            <a:r>
              <a:rPr lang="el-GR" sz="3200" dirty="0" err="1" smtClean="0"/>
              <a:t>transformation</a:t>
            </a:r>
            <a:endParaRPr lang="el-GR" sz="32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714488"/>
            <a:ext cx="30718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- Θέση περιεχομένου"/>
          <p:cNvSpPr txBox="1">
            <a:spLocks/>
          </p:cNvSpPr>
          <p:nvPr/>
        </p:nvSpPr>
        <p:spPr bwMode="auto">
          <a:xfrm>
            <a:off x="214282" y="1643050"/>
            <a:ext cx="8643998" cy="4786346"/>
          </a:xfrm>
          <a:prstGeom prst="rect">
            <a:avLst/>
          </a:prstGeom>
          <a:solidFill>
            <a:schemeClr val="accent6">
              <a:lumMod val="50000"/>
              <a:alpha val="50196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4864" tIns="91440"/>
          <a:lstStyle/>
          <a:p>
            <a:pPr>
              <a:defRPr/>
            </a:pPr>
            <a:endParaRPr lang="el-GR" dirty="0"/>
          </a:p>
          <a:p>
            <a:endParaRPr lang="en-US" dirty="0" smtClean="0"/>
          </a:p>
          <a:p>
            <a:r>
              <a:rPr lang="en-US" dirty="0" smtClean="0"/>
              <a:t>Tilos – the small island northwest of Rhodes, </a:t>
            </a:r>
          </a:p>
          <a:p>
            <a:r>
              <a:rPr lang="en-US" dirty="0" smtClean="0"/>
              <a:t>of around 500 </a:t>
            </a:r>
            <a:r>
              <a:rPr lang="en-US" dirty="0" smtClean="0"/>
              <a:t>residents and </a:t>
            </a:r>
            <a:r>
              <a:rPr lang="en-US" dirty="0" smtClean="0"/>
              <a:t>13,000 tourists a year, </a:t>
            </a:r>
          </a:p>
          <a:p>
            <a:r>
              <a:rPr lang="en-US" dirty="0" smtClean="0"/>
              <a:t>historically got its energy from an oil-burning </a:t>
            </a:r>
          </a:p>
          <a:p>
            <a:r>
              <a:rPr lang="en-US" dirty="0" smtClean="0"/>
              <a:t>plant on the larger island of Kos.</a:t>
            </a:r>
          </a:p>
          <a:p>
            <a:endParaRPr lang="en-US" dirty="0" smtClean="0"/>
          </a:p>
          <a:p>
            <a:r>
              <a:rPr lang="en-US" dirty="0" smtClean="0"/>
              <a:t>Although Kos isn’t connected to the mainland, it</a:t>
            </a:r>
          </a:p>
          <a:p>
            <a:r>
              <a:rPr lang="en-US" dirty="0" smtClean="0"/>
              <a:t>provides electricity to neighboring islands </a:t>
            </a:r>
          </a:p>
          <a:p>
            <a:r>
              <a:rPr lang="en-US" dirty="0" smtClean="0"/>
              <a:t>through underwater cables. </a:t>
            </a:r>
          </a:p>
          <a:p>
            <a:endParaRPr lang="en-US" dirty="0" smtClean="0"/>
          </a:p>
          <a:p>
            <a:r>
              <a:rPr lang="en-US" dirty="0" smtClean="0"/>
              <a:t>The island, had in the past experienced huge power</a:t>
            </a:r>
          </a:p>
          <a:p>
            <a:r>
              <a:rPr lang="en-US" dirty="0" smtClean="0"/>
              <a:t>fluctuations and frequent black-outs which, </a:t>
            </a:r>
          </a:p>
          <a:p>
            <a:r>
              <a:rPr lang="en-US" dirty="0" smtClean="0"/>
              <a:t>apart from being a constant irritant, caused </a:t>
            </a:r>
          </a:p>
          <a:p>
            <a:r>
              <a:rPr lang="en-US" dirty="0" smtClean="0"/>
              <a:t>damage to the island’s infrastructure and the tourism </a:t>
            </a:r>
          </a:p>
          <a:p>
            <a:r>
              <a:rPr lang="en-US" dirty="0" smtClean="0"/>
              <a:t>industry.</a:t>
            </a:r>
            <a:endParaRPr lang="el-GR" dirty="0" smtClean="0"/>
          </a:p>
          <a:p>
            <a:endParaRPr lang="en-US" dirty="0" smtClean="0"/>
          </a:p>
          <a:p>
            <a:pPr>
              <a:defRPr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sz="1100" dirty="0"/>
          </a:p>
          <a:p>
            <a:pPr>
              <a:defRPr/>
            </a:pPr>
            <a:r>
              <a:rPr lang="el-GR" sz="1100" b="1" dirty="0">
                <a:latin typeface="Calibri" pitchFamily="34" charset="0"/>
                <a:cs typeface="Calibri" pitchFamily="34" charset="0"/>
              </a:rPr>
              <a:t>    </a:t>
            </a:r>
            <a:r>
              <a:rPr lang="el-GR" sz="1100" b="1" dirty="0" err="1">
                <a:latin typeface="Calibri" pitchFamily="34" charset="0"/>
                <a:cs typeface="Calibri" pitchFamily="34" charset="0"/>
              </a:rPr>
              <a:t>Αντίριο</a:t>
            </a:r>
            <a:r>
              <a:rPr lang="el-GR" sz="1100" b="1" dirty="0">
                <a:latin typeface="Calibri" pitchFamily="34" charset="0"/>
                <a:cs typeface="Calibri" pitchFamily="34" charset="0"/>
              </a:rPr>
              <a:t>, Αιτωλοακαρνανία			</a:t>
            </a:r>
            <a:r>
              <a:rPr lang="el-GR" sz="1100" b="1" dirty="0" err="1">
                <a:latin typeface="Calibri" pitchFamily="34" charset="0"/>
                <a:cs typeface="Calibri" pitchFamily="34" charset="0"/>
              </a:rPr>
              <a:t>Κρανάη</a:t>
            </a:r>
            <a:r>
              <a:rPr lang="el-GR" sz="1100" b="1" dirty="0">
                <a:latin typeface="Calibri" pitchFamily="34" charset="0"/>
                <a:cs typeface="Calibri" pitchFamily="34" charset="0"/>
              </a:rPr>
              <a:t>, Γύθειο	</a:t>
            </a:r>
            <a:r>
              <a:rPr lang="el-GR" b="1" dirty="0">
                <a:latin typeface="Calibri" pitchFamily="34" charset="0"/>
                <a:cs typeface="Calibri" pitchFamily="34" charset="0"/>
              </a:rPr>
              <a:t>    		</a:t>
            </a:r>
            <a:r>
              <a:rPr lang="el-GR" sz="1100" b="1" dirty="0">
                <a:latin typeface="Calibri" pitchFamily="34" charset="0"/>
                <a:cs typeface="Calibri" pitchFamily="34" charset="0"/>
              </a:rPr>
              <a:t>Φάρος </a:t>
            </a:r>
            <a:r>
              <a:rPr lang="el-GR" sz="1100" b="1" dirty="0" err="1">
                <a:latin typeface="Calibri" pitchFamily="34" charset="0"/>
                <a:cs typeface="Calibri" pitchFamily="34" charset="0"/>
              </a:rPr>
              <a:t>Καψάλι</a:t>
            </a:r>
            <a:r>
              <a:rPr lang="el-GR" sz="1100" b="1" dirty="0">
                <a:latin typeface="Calibri" pitchFamily="34" charset="0"/>
                <a:cs typeface="Calibri" pitchFamily="34" charset="0"/>
              </a:rPr>
              <a:t>, Κυθήρων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609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</a:rPr>
              <a:t>  Tilos and its energy history </a:t>
            </a:r>
            <a:r>
              <a:rPr lang="el-GR" sz="3600" dirty="0" smtClean="0">
                <a:solidFill>
                  <a:schemeClr val="accent1">
                    <a:satMod val="1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sz="3600" dirty="0" smtClean="0">
                <a:solidFill>
                  <a:schemeClr val="accent1">
                    <a:satMod val="1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> </a:t>
            </a:r>
            <a:endParaRPr lang="el-GR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643050"/>
            <a:ext cx="3214710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00504"/>
            <a:ext cx="3214709" cy="242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- Θέση περιεχομένου"/>
          <p:cNvSpPr txBox="1">
            <a:spLocks/>
          </p:cNvSpPr>
          <p:nvPr/>
        </p:nvSpPr>
        <p:spPr bwMode="auto">
          <a:xfrm>
            <a:off x="142844" y="1714488"/>
            <a:ext cx="8786874" cy="4929222"/>
          </a:xfrm>
          <a:prstGeom prst="rect">
            <a:avLst/>
          </a:prstGeom>
          <a:solidFill>
            <a:schemeClr val="accent6">
              <a:lumMod val="50000"/>
              <a:alpha val="50196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4864" tIns="91440"/>
          <a:lstStyle/>
          <a:p>
            <a:endParaRPr lang="en-US" dirty="0" smtClean="0"/>
          </a:p>
          <a:p>
            <a:r>
              <a:rPr lang="en-US" dirty="0" smtClean="0"/>
              <a:t>The island went from relying on oil to producing </a:t>
            </a:r>
          </a:p>
          <a:p>
            <a:r>
              <a:rPr lang="en-US" u="sng" dirty="0" smtClean="0">
                <a:hlinkClick r:id="rId2"/>
              </a:rPr>
              <a:t>between 50% to 100% its electricity from renewable</a:t>
            </a:r>
          </a:p>
          <a:p>
            <a:r>
              <a:rPr lang="en-US" u="sng" dirty="0" smtClean="0">
                <a:hlinkClick r:id="rId2"/>
              </a:rPr>
              <a:t>sources</a:t>
            </a:r>
            <a:r>
              <a:rPr lang="en-US" dirty="0" smtClean="0"/>
              <a:t>, according to the European Commission.</a:t>
            </a:r>
            <a:endParaRPr lang="el-GR" dirty="0" smtClean="0"/>
          </a:p>
          <a:p>
            <a:endParaRPr lang="en-US" dirty="0" smtClean="0"/>
          </a:p>
          <a:p>
            <a:r>
              <a:rPr lang="en-US" dirty="0" smtClean="0"/>
              <a:t>Tilos has been recognized as one of Europe’s</a:t>
            </a:r>
          </a:p>
          <a:p>
            <a:r>
              <a:rPr lang="en-US" dirty="0" smtClean="0"/>
              <a:t>most sustainable islands.</a:t>
            </a:r>
          </a:p>
          <a:p>
            <a:endParaRPr lang="en-US" dirty="0" smtClean="0"/>
          </a:p>
          <a:p>
            <a:r>
              <a:rPr lang="en-US" dirty="0" smtClean="0"/>
              <a:t>It </a:t>
            </a:r>
            <a:r>
              <a:rPr lang="en-US" u="sng" dirty="0" smtClean="0">
                <a:hlinkClick r:id="rId3"/>
              </a:rPr>
              <a:t>placed third in a European Union-wide competition</a:t>
            </a:r>
            <a:r>
              <a:rPr lang="en-US" dirty="0" smtClean="0"/>
              <a:t> </a:t>
            </a:r>
          </a:p>
          <a:p>
            <a:r>
              <a:rPr lang="en-US" dirty="0" smtClean="0"/>
              <a:t>in 2021 for islands that have used renewable energy </a:t>
            </a:r>
          </a:p>
          <a:p>
            <a:r>
              <a:rPr lang="en-US" dirty="0" smtClean="0"/>
              <a:t>to improve quality of life.</a:t>
            </a:r>
            <a:endParaRPr lang="el-GR" dirty="0" smtClean="0"/>
          </a:p>
          <a:p>
            <a:endParaRPr lang="en-US" dirty="0" smtClean="0"/>
          </a:p>
          <a:p>
            <a:r>
              <a:rPr lang="en-US" dirty="0" smtClean="0"/>
              <a:t>Now that Tilos produces its own energy, it relies less </a:t>
            </a:r>
          </a:p>
          <a:p>
            <a:r>
              <a:rPr lang="en-US" dirty="0" smtClean="0"/>
              <a:t>on Kos.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609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200" dirty="0" err="1" smtClean="0">
                <a:solidFill>
                  <a:schemeClr val="accent1">
                    <a:satMod val="150000"/>
                  </a:schemeClr>
                </a:solidFill>
              </a:rPr>
              <a:t>Tilo’s</a:t>
            </a: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</a:rPr>
              <a:t> a sustainable island in </a:t>
            </a:r>
            <a:r>
              <a:rPr lang="el-GR" sz="3200" dirty="0" err="1" smtClean="0"/>
              <a:t>renewable</a:t>
            </a: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</a:rPr>
              <a:t> energy </a:t>
            </a:r>
            <a:endParaRPr lang="el-GR" sz="3600" dirty="0">
              <a:solidFill>
                <a:schemeClr val="accent1">
                  <a:satMod val="1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714488"/>
            <a:ext cx="33575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143380"/>
            <a:ext cx="33575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- Θέση περιεχομένου"/>
          <p:cNvSpPr txBox="1">
            <a:spLocks/>
          </p:cNvSpPr>
          <p:nvPr/>
        </p:nvSpPr>
        <p:spPr bwMode="auto">
          <a:xfrm>
            <a:off x="214282" y="1643050"/>
            <a:ext cx="8643998" cy="5000660"/>
          </a:xfrm>
          <a:prstGeom prst="rect">
            <a:avLst/>
          </a:prstGeom>
          <a:solidFill>
            <a:schemeClr val="accent6">
              <a:lumMod val="50000"/>
              <a:alpha val="50196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4864" tIns="91440"/>
          <a:lstStyle/>
          <a:p>
            <a:pPr>
              <a:defRPr/>
            </a:pP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The renewable energy transformation on Tilos has helped to draw eco-conscious    </a:t>
            </a:r>
          </a:p>
          <a:p>
            <a:r>
              <a:rPr lang="en-US" dirty="0" smtClean="0"/>
              <a:t>    tourists.</a:t>
            </a:r>
            <a:endParaRPr lang="el-GR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Touristic activity on Tilos has increased not only because it has more energy  </a:t>
            </a:r>
          </a:p>
          <a:p>
            <a:r>
              <a:rPr lang="en-US" dirty="0" smtClean="0"/>
              <a:t>     but also because people like green tourism.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The battery has helped to make electricity cheaper and more reliable. </a:t>
            </a:r>
            <a:endParaRPr lang="el-GR" dirty="0" smtClean="0"/>
          </a:p>
          <a:p>
            <a:endParaRPr lang="en-US" dirty="0" smtClean="0"/>
          </a:p>
          <a:p>
            <a:endParaRPr lang="el-GR" dirty="0" smtClean="0"/>
          </a:p>
          <a:p>
            <a:pPr>
              <a:defRPr/>
            </a:pPr>
            <a:endParaRPr lang="el-GR" dirty="0" smtClean="0"/>
          </a:p>
          <a:p>
            <a:pPr indent="288000" algn="just" eaLnBrk="1" hangingPunct="1">
              <a:defRPr/>
            </a:pPr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609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</a:rPr>
              <a:t>Benefits (1)</a:t>
            </a: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> </a:t>
            </a:r>
            <a:endParaRPr lang="el-GR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Picture 2" descr="Τήλος: Βραβείο από την ΕΕ για τις ανανεώσιμες πηγές ενέργεια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071942"/>
            <a:ext cx="5214974" cy="2457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- Θέση περιεχομένου"/>
          <p:cNvSpPr txBox="1">
            <a:spLocks/>
          </p:cNvSpPr>
          <p:nvPr/>
        </p:nvSpPr>
        <p:spPr bwMode="auto">
          <a:xfrm>
            <a:off x="214282" y="1643050"/>
            <a:ext cx="8643998" cy="5072098"/>
          </a:xfrm>
          <a:prstGeom prst="rect">
            <a:avLst/>
          </a:prstGeom>
          <a:solidFill>
            <a:schemeClr val="accent6">
              <a:lumMod val="50000"/>
              <a:alpha val="50196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4864" tIns="91440"/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Before energy was achieved, black-outs were a regular   </a:t>
            </a:r>
          </a:p>
          <a:p>
            <a:r>
              <a:rPr lang="en-US" dirty="0" smtClean="0"/>
              <a:t>    phenomenon. They were occurring perhaps twice a week. Tilos has eliminated  </a:t>
            </a:r>
          </a:p>
          <a:p>
            <a:r>
              <a:rPr lang="en-US" dirty="0" smtClean="0"/>
              <a:t>    this problem.</a:t>
            </a:r>
          </a:p>
          <a:p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The municipal authority is in a position to make a profit by selling its excess </a:t>
            </a:r>
          </a:p>
          <a:p>
            <a:r>
              <a:rPr lang="en-US" dirty="0" smtClean="0"/>
              <a:t>    energy to the Greek Public Cooperation (DEI).</a:t>
            </a:r>
          </a:p>
          <a:p>
            <a:endParaRPr lang="el-GR" dirty="0" smtClean="0"/>
          </a:p>
          <a:p>
            <a:endParaRPr lang="en-US" dirty="0" smtClean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609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</a:rPr>
              <a:t>B</a:t>
            </a: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Calibri" pitchFamily="34" charset="0"/>
                <a:cs typeface="Calibri" pitchFamily="34" charset="0"/>
              </a:rPr>
              <a:t>enefits (2)</a:t>
            </a:r>
            <a:r>
              <a:rPr lang="el-GR" sz="28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28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> </a:t>
            </a:r>
            <a:endParaRPr lang="el-GR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714752"/>
            <a:ext cx="5715000" cy="284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- Θέση περιεχομένου"/>
          <p:cNvSpPr txBox="1">
            <a:spLocks/>
          </p:cNvSpPr>
          <p:nvPr/>
        </p:nvSpPr>
        <p:spPr bwMode="auto">
          <a:xfrm>
            <a:off x="214282" y="1643050"/>
            <a:ext cx="8786874" cy="5072098"/>
          </a:xfrm>
          <a:prstGeom prst="rect">
            <a:avLst/>
          </a:prstGeom>
          <a:solidFill>
            <a:schemeClr val="accent6">
              <a:lumMod val="50000"/>
              <a:alpha val="50196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4864" tIns="91440"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Tilos</a:t>
            </a:r>
            <a:r>
              <a:rPr lang="en-US" dirty="0" smtClean="0"/>
              <a:t> introduced a charging station for </a:t>
            </a:r>
            <a:r>
              <a:rPr lang="en-US" dirty="0" smtClean="0">
                <a:hlinkClick r:id="rId2"/>
              </a:rPr>
              <a:t>electric vehicles</a:t>
            </a:r>
            <a:r>
              <a:rPr lang="en-US" dirty="0" smtClean="0"/>
              <a:t> on the island. </a:t>
            </a:r>
          </a:p>
          <a:p>
            <a:pPr>
              <a:defRPr/>
            </a:pPr>
            <a:r>
              <a:rPr lang="en-US" dirty="0" smtClean="0"/>
              <a:t>Drivers can use it free of charge.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Municipality of Tilos also uses spare solar energy to lighten up the promenade and municipal buildings. </a:t>
            </a:r>
            <a:endParaRPr lang="el-GR" sz="11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609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</a:rPr>
              <a:t>Benefits (3)</a:t>
            </a:r>
            <a:r>
              <a:rPr lang="el-GR" sz="3600" dirty="0" smtClean="0">
                <a:solidFill>
                  <a:schemeClr val="accent1">
                    <a:satMod val="1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sz="3600" dirty="0" smtClean="0">
                <a:solidFill>
                  <a:schemeClr val="accent1">
                    <a:satMod val="1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> </a:t>
            </a:r>
            <a:endParaRPr lang="el-GR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00438"/>
            <a:ext cx="8286808" cy="317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- Θέση περιεχομένου"/>
          <p:cNvSpPr txBox="1">
            <a:spLocks/>
          </p:cNvSpPr>
          <p:nvPr/>
        </p:nvSpPr>
        <p:spPr bwMode="auto">
          <a:xfrm>
            <a:off x="214282" y="1571612"/>
            <a:ext cx="8786874" cy="5072098"/>
          </a:xfrm>
          <a:prstGeom prst="rect">
            <a:avLst/>
          </a:prstGeom>
          <a:solidFill>
            <a:schemeClr val="accent6">
              <a:lumMod val="50000"/>
              <a:alpha val="50196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4864" tIns="91440"/>
          <a:lstStyle/>
          <a:p>
            <a:pPr lvl="0" eaLnBrk="1" hangingPunct="1"/>
            <a:endParaRPr lang="en-US" dirty="0" smtClean="0">
              <a:solidFill>
                <a:srgbClr val="222222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1" hangingPunct="1"/>
            <a:r>
              <a:rPr lang="en-US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Typically, when an island produces so much renewable energy that it can</a:t>
            </a:r>
            <a:r>
              <a:rPr lang="en-US" dirty="0" smtClean="0">
                <a:solidFill>
                  <a:srgbClr val="222222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en-US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 be used at once, it goes to waste. </a:t>
            </a:r>
          </a:p>
          <a:p>
            <a:pPr lvl="0" eaLnBrk="1" hangingPunct="1"/>
            <a:endParaRPr lang="en-US" dirty="0" smtClean="0">
              <a:solidFill>
                <a:srgbClr val="222222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1" hangingPunct="1"/>
            <a:r>
              <a:rPr lang="en-US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Some groups are worried about </a:t>
            </a:r>
            <a:r>
              <a:rPr lang="en-US" dirty="0" err="1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Tilos</a:t>
            </a:r>
            <a:r>
              <a:rPr lang="en-US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and other islands </a:t>
            </a:r>
            <a:r>
              <a:rPr lang="en-US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becoming overcrowded with wind turbines.</a:t>
            </a:r>
            <a:endParaRPr lang="el-GR" sz="8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dirty="0" smtClean="0">
              <a:solidFill>
                <a:srgbClr val="222222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Overcrowding islands with wind </a:t>
            </a:r>
          </a:p>
          <a:p>
            <a:pPr lvl="0"/>
            <a:r>
              <a:rPr lang="en-US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Farms would damage natural </a:t>
            </a:r>
          </a:p>
          <a:p>
            <a:pPr lvl="0"/>
            <a:r>
              <a:rPr lang="en-US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landscapes, since constructing </a:t>
            </a:r>
          </a:p>
          <a:p>
            <a:pPr lvl="0"/>
            <a:r>
              <a:rPr lang="en-US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the turbines often involves </a:t>
            </a:r>
            <a:r>
              <a:rPr lang="en-US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flattening</a:t>
            </a:r>
          </a:p>
          <a:p>
            <a:pPr lvl="0"/>
            <a:r>
              <a:rPr lang="en-US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arts of </a:t>
            </a:r>
            <a:r>
              <a:rPr lang="en-US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mountains with dynamite</a:t>
            </a:r>
          </a:p>
          <a:p>
            <a:pPr lvl="0"/>
            <a:r>
              <a:rPr lang="en-US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and building unnecessary roads. 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609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200" dirty="0" smtClean="0"/>
              <a:t>Concerns about overdevelopment on Tilos &amp; islands </a:t>
            </a: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l-GR" sz="3200" dirty="0" smtClean="0">
                <a:solidFill>
                  <a:schemeClr val="accent1">
                    <a:satMod val="150000"/>
                  </a:schemeClr>
                </a:solidFill>
              </a:rPr>
              <a:t> </a:t>
            </a:r>
            <a:endParaRPr lang="el-GR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9152" y="3143248"/>
            <a:ext cx="430056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Λειτουργική μονάδα">
  <a:themeElements>
    <a:clrScheme name="Λειτουργική μονάδα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Λειτουργική μονάδα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Λειτουργική μονάδα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Λειτουργική μονάδα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Words>311</Words>
  <Application>Microsoft Office PowerPoint</Application>
  <PresentationFormat>Προβολή στην οθόνη (4:3)</PresentationFormat>
  <Paragraphs>142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Λειτουργική μονάδα</vt:lpstr>
      <vt:lpstr> </vt:lpstr>
      <vt:lpstr>   Greek islands and renewable energy   </vt:lpstr>
      <vt:lpstr>Tilos’ renewable transformation</vt:lpstr>
      <vt:lpstr>    Tilos and its energy history    </vt:lpstr>
      <vt:lpstr> Tilo’s a sustainable island in renewable energy </vt:lpstr>
      <vt:lpstr> Benefits (1)  </vt:lpstr>
      <vt:lpstr>  Benefits (2)   </vt:lpstr>
      <vt:lpstr>   Benefits (3)   </vt:lpstr>
      <vt:lpstr>  Concerns about overdevelopment on Tilos &amp; islands   </vt:lpstr>
      <vt:lpstr> Bibliography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Περιεχόμενο Γραπτής Εργασίας</dc:title>
  <dc:creator>giannis</dc:creator>
  <cp:lastModifiedBy>Pinelopi</cp:lastModifiedBy>
  <cp:revision>254</cp:revision>
  <dcterms:created xsi:type="dcterms:W3CDTF">2014-08-22T14:36:29Z</dcterms:created>
  <dcterms:modified xsi:type="dcterms:W3CDTF">2023-04-30T17:52:30Z</dcterms:modified>
</cp:coreProperties>
</file>