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5" r:id="rId8"/>
    <p:sldId id="266" r:id="rId9"/>
    <p:sldId id="267" r:id="rId10"/>
    <p:sldId id="264" r:id="rId11"/>
    <p:sldId id="269" r:id="rId12"/>
    <p:sldId id="270" r:id="rId13"/>
    <p:sldId id="268" r:id="rId14"/>
    <p:sldId id="271" r:id="rId15"/>
    <p:sldId id="272" r:id="rId16"/>
    <p:sldId id="273" r:id="rId17"/>
    <p:sldId id="274" r:id="rId18"/>
    <p:sldId id="275" r:id="rId19"/>
    <p:sldId id="277" r:id="rId20"/>
    <p:sldId id="278" r:id="rId21"/>
    <p:sldId id="276" r:id="rId22"/>
    <p:sldId id="279" r:id="rId23"/>
    <p:sldId id="280" r:id="rId24"/>
    <p:sldId id="281" r:id="rId25"/>
    <p:sldId id="285" r:id="rId26"/>
    <p:sldId id="282" r:id="rId27"/>
    <p:sldId id="284" r:id="rId28"/>
    <p:sldId id="283" r:id="rId29"/>
    <p:sldId id="286" r:id="rId30"/>
    <p:sldId id="287" r:id="rId31"/>
    <p:sldId id="288" r:id="rId32"/>
    <p:sldId id="295" r:id="rId33"/>
    <p:sldId id="289" r:id="rId34"/>
    <p:sldId id="290" r:id="rId35"/>
    <p:sldId id="291" r:id="rId36"/>
    <p:sldId id="292" r:id="rId37"/>
    <p:sldId id="293" r:id="rId38"/>
    <p:sldId id="296" r:id="rId39"/>
    <p:sldId id="294" r:id="rId40"/>
    <p:sldId id="297" r:id="rId41"/>
    <p:sldId id="301" r:id="rId42"/>
    <p:sldId id="298" r:id="rId43"/>
    <p:sldId id="302" r:id="rId44"/>
    <p:sldId id="299" r:id="rId45"/>
    <p:sldId id="300" r:id="rId46"/>
    <p:sldId id="303" r:id="rId47"/>
    <p:sldId id="304"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5" d="100"/>
          <a:sy n="85" d="100"/>
        </p:scale>
        <p:origin x="-1378" y="-4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47D5CA7-7A28-4332-BCBE-BF894F781F33}" type="datetimeFigureOut">
              <a:rPr lang="el-GR" smtClean="0"/>
              <a:pPr/>
              <a:t>24/1/2021</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FEBAEB7-48F3-4133-A71A-139F0F52726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47D5CA7-7A28-4332-BCBE-BF894F781F33}" type="datetimeFigureOut">
              <a:rPr lang="el-GR" smtClean="0"/>
              <a:pPr/>
              <a:t>24/1/2021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D47D5CA7-7A28-4332-BCBE-BF894F781F33}" type="datetimeFigureOut">
              <a:rPr lang="el-GR" smtClean="0"/>
              <a:pPr/>
              <a:t>24/1/2021</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FEBAEB7-48F3-4133-A71A-139F0F52726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47D5CA7-7A28-4332-BCBE-BF894F781F33}" type="datetimeFigureOut">
              <a:rPr lang="el-GR" smtClean="0"/>
              <a:pPr/>
              <a:t>24/1/2021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47D5CA7-7A28-4332-BCBE-BF894F781F33}" type="datetimeFigureOut">
              <a:rPr lang="el-GR" smtClean="0"/>
              <a:pPr/>
              <a:t>24/1/2021</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BFEBAEB7-48F3-4133-A71A-139F0F52726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47D5CA7-7A28-4332-BCBE-BF894F781F33}" type="datetimeFigureOut">
              <a:rPr lang="el-GR" smtClean="0"/>
              <a:pPr/>
              <a:t>24/1/2021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47D5CA7-7A28-4332-BCBE-BF894F781F33}" type="datetimeFigureOut">
              <a:rPr lang="el-GR" smtClean="0"/>
              <a:pPr/>
              <a:t>24/1/2021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47D5CA7-7A28-4332-BCBE-BF894F781F33}" type="datetimeFigureOut">
              <a:rPr lang="el-GR" smtClean="0"/>
              <a:pPr/>
              <a:t>24/1/2021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D47D5CA7-7A28-4332-BCBE-BF894F781F33}" type="datetimeFigureOut">
              <a:rPr lang="el-GR" smtClean="0"/>
              <a:pPr/>
              <a:t>24/1/2021</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47D5CA7-7A28-4332-BCBE-BF894F781F33}" type="datetimeFigureOut">
              <a:rPr lang="el-GR" smtClean="0"/>
              <a:pPr/>
              <a:t>24/1/2021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D47D5CA7-7A28-4332-BCBE-BF894F781F33}" type="datetimeFigureOut">
              <a:rPr lang="el-GR" smtClean="0"/>
              <a:pPr/>
              <a:t>24/1/2021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FEBAEB7-48F3-4133-A71A-139F0F527265}"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47D5CA7-7A28-4332-BCBE-BF894F781F33}" type="datetimeFigureOut">
              <a:rPr lang="el-GR" smtClean="0"/>
              <a:pPr/>
              <a:t>24/1/2021</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FEBAEB7-48F3-4133-A71A-139F0F52726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sansimera.gr/almanac/2705"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071934" y="3643314"/>
            <a:ext cx="4429156" cy="1071570"/>
          </a:xfrm>
        </p:spPr>
        <p:style>
          <a:lnRef idx="2">
            <a:schemeClr val="accent1"/>
          </a:lnRef>
          <a:fillRef idx="1">
            <a:schemeClr val="lt1"/>
          </a:fillRef>
          <a:effectRef idx="0">
            <a:schemeClr val="accent1"/>
          </a:effectRef>
          <a:fontRef idx="minor">
            <a:schemeClr val="dk1"/>
          </a:fontRef>
        </p:style>
        <p:txBody>
          <a:bodyPr/>
          <a:lstStyle/>
          <a:p>
            <a:pPr algn="ctr"/>
            <a:r>
              <a:rPr lang="el-GR" sz="7200" dirty="0" smtClean="0">
                <a:solidFill>
                  <a:srgbClr val="00B050"/>
                </a:solidFill>
              </a:rPr>
              <a:t>Ι σ λ α μ</a:t>
            </a:r>
            <a:endParaRPr lang="el-GR" sz="7200" dirty="0">
              <a:solidFill>
                <a:srgbClr val="00B050"/>
              </a:solidFill>
            </a:endParaRPr>
          </a:p>
        </p:txBody>
      </p:sp>
      <p:sp>
        <p:nvSpPr>
          <p:cNvPr id="3" name="2 - Υπότιτλος"/>
          <p:cNvSpPr>
            <a:spLocks noGrp="1"/>
          </p:cNvSpPr>
          <p:nvPr>
            <p:ph type="subTitle" idx="1"/>
          </p:nvPr>
        </p:nvSpPr>
        <p:spPr>
          <a:xfrm>
            <a:off x="4071934" y="5143512"/>
            <a:ext cx="4500594" cy="1101248"/>
          </a:xfrm>
        </p:spPr>
        <p:txBody>
          <a:bodyPr>
            <a:normAutofit lnSpcReduction="10000"/>
          </a:bodyPr>
          <a:lstStyle/>
          <a:p>
            <a:pPr algn="ctr"/>
            <a:r>
              <a:rPr lang="el-GR" dirty="0" smtClean="0"/>
              <a:t>ΣΤ΄ ΘΕΜΑΤΙΚΗ ΕΝΟΤΗΤΑ</a:t>
            </a:r>
          </a:p>
          <a:p>
            <a:pPr algn="ctr"/>
            <a:r>
              <a:rPr lang="el-GR" dirty="0" smtClean="0"/>
              <a:t>Μονοθεϊστικές θρησκείες</a:t>
            </a:r>
          </a:p>
          <a:p>
            <a:pPr algn="ctr"/>
            <a:r>
              <a:rPr lang="el-GR" dirty="0" smtClean="0"/>
              <a:t>(σελ.: 71-77)</a:t>
            </a:r>
            <a:endParaRPr lang="el-GR" dirty="0"/>
          </a:p>
        </p:txBody>
      </p:sp>
      <p:pic>
        <p:nvPicPr>
          <p:cNvPr id="5" name="4 - Εικόνα" descr="ob_153de6_21388-imgcache.jpg"/>
          <p:cNvPicPr>
            <a:picLocks noChangeAspect="1"/>
          </p:cNvPicPr>
          <p:nvPr/>
        </p:nvPicPr>
        <p:blipFill>
          <a:blip r:embed="rId2"/>
          <a:srcRect t="1041" b="1041"/>
          <a:stretch>
            <a:fillRect/>
          </a:stretch>
        </p:blipFill>
        <p:spPr>
          <a:xfrm>
            <a:off x="-32" y="-24"/>
            <a:ext cx="3429024" cy="6858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523220"/>
          </a:xfrm>
          <a:prstGeom prst="rect">
            <a:avLst/>
          </a:prstGeom>
          <a:noFill/>
        </p:spPr>
        <p:txBody>
          <a:bodyPr wrap="square" rtlCol="0">
            <a:spAutoFit/>
          </a:bodyPr>
          <a:lstStyle/>
          <a:p>
            <a:pPr algn="ctr"/>
            <a:r>
              <a:rPr lang="el-GR" sz="2800" b="1" dirty="0" err="1" smtClean="0">
                <a:solidFill>
                  <a:srgbClr val="006600"/>
                </a:solidFill>
              </a:rPr>
              <a:t>iv</a:t>
            </a:r>
            <a:r>
              <a:rPr lang="el-GR" sz="2800" b="1" dirty="0" smtClean="0">
                <a:solidFill>
                  <a:srgbClr val="006600"/>
                </a:solidFill>
              </a:rPr>
              <a:t>. Κοράνιο: ο λόγος του Αλλάχ</a:t>
            </a:r>
          </a:p>
        </p:txBody>
      </p:sp>
      <p:sp>
        <p:nvSpPr>
          <p:cNvPr id="3" name="2 - TextBox"/>
          <p:cNvSpPr txBox="1"/>
          <p:nvPr/>
        </p:nvSpPr>
        <p:spPr>
          <a:xfrm>
            <a:off x="214282" y="5000636"/>
            <a:ext cx="7858180" cy="1692771"/>
          </a:xfrm>
          <a:prstGeom prst="rect">
            <a:avLst/>
          </a:prstGeom>
          <a:noFill/>
        </p:spPr>
        <p:txBody>
          <a:bodyPr wrap="square" rtlCol="0">
            <a:spAutoFit/>
          </a:bodyPr>
          <a:lstStyle/>
          <a:p>
            <a:pPr algn="just"/>
            <a:r>
              <a:rPr lang="el-GR" sz="1400" dirty="0" smtClean="0">
                <a:latin typeface="Arial" pitchFamily="34" charset="0"/>
                <a:cs typeface="Arial" pitchFamily="34" charset="0"/>
              </a:rPr>
              <a:t> </a:t>
            </a:r>
            <a:r>
              <a:rPr lang="el-GR" dirty="0" smtClean="0">
                <a:latin typeface="Arial" pitchFamily="34" charset="0"/>
                <a:cs typeface="Arial" pitchFamily="34" charset="0"/>
              </a:rPr>
              <a:t>Το </a:t>
            </a:r>
            <a:r>
              <a:rPr lang="el-GR" b="1" dirty="0" smtClean="0">
                <a:latin typeface="Arial" pitchFamily="34" charset="0"/>
                <a:cs typeface="Arial" pitchFamily="34" charset="0"/>
              </a:rPr>
              <a:t>Κοράνιο</a:t>
            </a:r>
            <a:r>
              <a:rPr lang="el-GR" dirty="0" smtClean="0">
                <a:latin typeface="Arial" pitchFamily="34" charset="0"/>
                <a:cs typeface="Arial" pitchFamily="34" charset="0"/>
              </a:rPr>
              <a:t> είναι το απόλυτο θεμέλιο του Ισλάμ και οι Μουσουλμάνοι το θεωρούν </a:t>
            </a:r>
            <a:r>
              <a:rPr lang="el-GR" b="1" dirty="0" smtClean="0">
                <a:latin typeface="Arial" pitchFamily="34" charset="0"/>
                <a:cs typeface="Arial" pitchFamily="34" charset="0"/>
              </a:rPr>
              <a:t>αντίγραφο του ουράνιου πρωτότυπου βιβλίου («</a:t>
            </a:r>
            <a:r>
              <a:rPr lang="el-GR" b="1" dirty="0" err="1" smtClean="0">
                <a:latin typeface="Arial" pitchFamily="34" charset="0"/>
                <a:cs typeface="Arial" pitchFamily="34" charset="0"/>
              </a:rPr>
              <a:t>Μήτηρ</a:t>
            </a:r>
            <a:r>
              <a:rPr lang="el-GR" b="1" dirty="0" smtClean="0">
                <a:latin typeface="Arial" pitchFamily="34" charset="0"/>
                <a:cs typeface="Arial" pitchFamily="34" charset="0"/>
              </a:rPr>
              <a:t> Βίβλος»)</a:t>
            </a:r>
            <a:r>
              <a:rPr lang="el-GR" dirty="0" smtClean="0">
                <a:latin typeface="Arial" pitchFamily="34" charset="0"/>
                <a:cs typeface="Arial" pitchFamily="34" charset="0"/>
              </a:rPr>
              <a:t>, το οποίο βρίσκεται πάντοτε μπροστά στον Θεό και από το οποίο ανακοινώθηκε το θέλημα του Θεού. Η αραβική λέξη </a:t>
            </a:r>
            <a:r>
              <a:rPr lang="en-US" b="1" dirty="0" err="1" smtClean="0">
                <a:latin typeface="Arial" pitchFamily="34" charset="0"/>
                <a:cs typeface="Arial" pitchFamily="34" charset="0"/>
              </a:rPr>
              <a:t>qur</a:t>
            </a:r>
            <a:r>
              <a:rPr lang="el-GR" b="1" dirty="0" smtClean="0">
                <a:latin typeface="Arial" pitchFamily="34" charset="0"/>
                <a:cs typeface="Arial" pitchFamily="34" charset="0"/>
              </a:rPr>
              <a:t>’ā</a:t>
            </a:r>
            <a:r>
              <a:rPr lang="en-US" b="1" dirty="0" smtClean="0">
                <a:latin typeface="Arial" pitchFamily="34" charset="0"/>
                <a:cs typeface="Arial" pitchFamily="34" charset="0"/>
              </a:rPr>
              <a:t>n</a:t>
            </a:r>
            <a:r>
              <a:rPr lang="el-GR" dirty="0" smtClean="0">
                <a:latin typeface="Arial" pitchFamily="34" charset="0"/>
                <a:cs typeface="Arial" pitchFamily="34" charset="0"/>
              </a:rPr>
              <a:t>, προερχόμενη από σημιτικό ρήμα </a:t>
            </a:r>
            <a:r>
              <a:rPr lang="en-US" dirty="0" err="1" smtClean="0">
                <a:latin typeface="Arial" pitchFamily="34" charset="0"/>
                <a:cs typeface="Arial" pitchFamily="34" charset="0"/>
              </a:rPr>
              <a:t>qara</a:t>
            </a:r>
            <a:r>
              <a:rPr lang="el-GR" dirty="0" smtClean="0">
                <a:latin typeface="Arial" pitchFamily="34" charset="0"/>
                <a:cs typeface="Arial" pitchFamily="34" charset="0"/>
              </a:rPr>
              <a:t>’</a:t>
            </a:r>
            <a:r>
              <a:rPr lang="en-US" dirty="0" smtClean="0">
                <a:latin typeface="Arial" pitchFamily="34" charset="0"/>
                <a:cs typeface="Arial" pitchFamily="34" charset="0"/>
              </a:rPr>
              <a:t>a</a:t>
            </a:r>
            <a:r>
              <a:rPr lang="el-GR" dirty="0" smtClean="0">
                <a:latin typeface="Arial" pitchFamily="34" charset="0"/>
                <a:cs typeface="Arial" pitchFamily="34" charset="0"/>
              </a:rPr>
              <a:t>, σημαίνει </a:t>
            </a:r>
            <a:r>
              <a:rPr lang="el-GR" b="1" dirty="0" smtClean="0">
                <a:latin typeface="Arial" pitchFamily="34" charset="0"/>
                <a:cs typeface="Arial" pitchFamily="34" charset="0"/>
              </a:rPr>
              <a:t>ανάγνωση, απαγγελία, κήρυγμα</a:t>
            </a:r>
            <a:r>
              <a:rPr lang="el-GR" dirty="0" smtClean="0">
                <a:latin typeface="Arial" pitchFamily="34" charset="0"/>
                <a:cs typeface="Arial" pitchFamily="34" charset="0"/>
              </a:rPr>
              <a:t>.</a:t>
            </a:r>
            <a:endParaRPr lang="el-GR" b="1" dirty="0" smtClean="0">
              <a:latin typeface="Arial" pitchFamily="34" charset="0"/>
              <a:cs typeface="Arial" pitchFamily="34" charset="0"/>
            </a:endParaRPr>
          </a:p>
          <a:p>
            <a:pPr algn="just"/>
            <a:endParaRPr lang="el-GR" sz="1400" dirty="0">
              <a:latin typeface="Arial" pitchFamily="34" charset="0"/>
              <a:cs typeface="Arial" pitchFamily="34" charset="0"/>
            </a:endParaRPr>
          </a:p>
        </p:txBody>
      </p:sp>
      <p:pic>
        <p:nvPicPr>
          <p:cNvPr id="5" name="4 - Εικόνα" descr="42044282_415945062267063_8355384675618783232_n.jpeg"/>
          <p:cNvPicPr>
            <a:picLocks noChangeAspect="1"/>
          </p:cNvPicPr>
          <p:nvPr/>
        </p:nvPicPr>
        <p:blipFill>
          <a:blip r:embed="rId2"/>
          <a:stretch>
            <a:fillRect/>
          </a:stretch>
        </p:blipFill>
        <p:spPr>
          <a:xfrm>
            <a:off x="1142976" y="714356"/>
            <a:ext cx="5966174" cy="429592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4786322"/>
            <a:ext cx="7858180" cy="1815882"/>
          </a:xfrm>
          <a:prstGeom prst="rect">
            <a:avLst/>
          </a:prstGeom>
          <a:noFill/>
        </p:spPr>
        <p:txBody>
          <a:bodyPr wrap="square" rtlCol="0">
            <a:spAutoFit/>
          </a:bodyPr>
          <a:lstStyle/>
          <a:p>
            <a:pPr algn="just"/>
            <a:r>
              <a:rPr lang="el-GR" sz="1400" dirty="0" smtClean="0">
                <a:latin typeface="Arial" pitchFamily="34" charset="0"/>
                <a:cs typeface="Arial" pitchFamily="34" charset="0"/>
              </a:rPr>
              <a:t>Σύμφωνα με την αραβική παράδοση, μια νύχτα </a:t>
            </a:r>
            <a:r>
              <a:rPr lang="el-GR" sz="1400" b="1" dirty="0" smtClean="0">
                <a:latin typeface="Arial" pitchFamily="34" charset="0"/>
                <a:cs typeface="Arial" pitchFamily="34" charset="0"/>
              </a:rPr>
              <a:t>του μήνα </a:t>
            </a:r>
            <a:r>
              <a:rPr lang="el-GR" sz="1400" b="1" dirty="0" err="1" smtClean="0">
                <a:latin typeface="Arial" pitchFamily="34" charset="0"/>
                <a:cs typeface="Arial" pitchFamily="34" charset="0"/>
              </a:rPr>
              <a:t>Ραμαντάν</a:t>
            </a:r>
            <a:r>
              <a:rPr lang="el-GR" sz="1400" dirty="0" smtClean="0">
                <a:latin typeface="Arial" pitchFamily="34" charset="0"/>
                <a:cs typeface="Arial" pitchFamily="34" charset="0"/>
              </a:rPr>
              <a:t>, ενώ ο </a:t>
            </a:r>
            <a:r>
              <a:rPr lang="el-GR" sz="1400" b="1" dirty="0" smtClean="0">
                <a:latin typeface="Arial" pitchFamily="34" charset="0"/>
                <a:cs typeface="Arial" pitchFamily="34" charset="0"/>
              </a:rPr>
              <a:t>Μωάμεθ</a:t>
            </a:r>
            <a:r>
              <a:rPr lang="el-GR" sz="1400" dirty="0" smtClean="0">
                <a:latin typeface="Arial" pitchFamily="34" charset="0"/>
                <a:cs typeface="Arial" pitchFamily="34" charset="0"/>
              </a:rPr>
              <a:t> βρισκόταν σε περισυλλογή στη σπηλιά </a:t>
            </a:r>
            <a:r>
              <a:rPr lang="el-GR" sz="1400" b="1" dirty="0" err="1" smtClean="0">
                <a:latin typeface="Arial" pitchFamily="34" charset="0"/>
                <a:cs typeface="Arial" pitchFamily="34" charset="0"/>
              </a:rPr>
              <a:t>Χίρα</a:t>
            </a:r>
            <a:r>
              <a:rPr lang="el-GR" sz="1400" dirty="0" smtClean="0">
                <a:latin typeface="Arial" pitchFamily="34" charset="0"/>
                <a:cs typeface="Arial" pitchFamily="34" charset="0"/>
              </a:rPr>
              <a:t> κοντά στη </a:t>
            </a:r>
            <a:r>
              <a:rPr lang="el-GR" sz="1400" b="1" dirty="0" smtClean="0">
                <a:latin typeface="Arial" pitchFamily="34" charset="0"/>
                <a:cs typeface="Arial" pitchFamily="34" charset="0"/>
              </a:rPr>
              <a:t>Μέκκα</a:t>
            </a:r>
            <a:r>
              <a:rPr lang="el-GR" sz="1400" dirty="0" smtClean="0">
                <a:latin typeface="Arial" pitchFamily="34" charset="0"/>
                <a:cs typeface="Arial" pitchFamily="34" charset="0"/>
              </a:rPr>
              <a:t>, παρουσιάστηκε μπροστά του </a:t>
            </a:r>
            <a:r>
              <a:rPr lang="el-GR" sz="1400" b="1" dirty="0" smtClean="0">
                <a:latin typeface="Arial" pitchFamily="34" charset="0"/>
                <a:cs typeface="Arial" pitchFamily="34" charset="0"/>
              </a:rPr>
              <a:t>ο άγγελος Γαβριήλ</a:t>
            </a:r>
            <a:r>
              <a:rPr lang="el-GR" sz="1400" dirty="0" smtClean="0">
                <a:latin typeface="Arial" pitchFamily="34" charset="0"/>
                <a:cs typeface="Arial" pitchFamily="34" charset="0"/>
              </a:rPr>
              <a:t> και τον διέταξε να απαγγείλει ένα κομμάτι από το ουράνιο αρχέτυπο του Κορανίου. Λέγεται ότι κατά τη νύκτα αυτή κατέβηκε ολόκληρο το Κοράνιο ως τον χαμηλότερο ουρανό, αλλά αποκαλύφθηκε αργότερα στον προφήτη, μέσω του αγγέλου Γαβριήλ, διαδοχικά και κατά μικρά τμήματα. </a:t>
            </a:r>
          </a:p>
          <a:p>
            <a:pPr algn="just"/>
            <a:r>
              <a:rPr lang="el-GR" sz="1400" b="1" dirty="0" smtClean="0">
                <a:latin typeface="Arial" pitchFamily="34" charset="0"/>
                <a:cs typeface="Arial" pitchFamily="34" charset="0"/>
              </a:rPr>
              <a:t>Αυτά τα αποσπάσματα πήραν τον 7</a:t>
            </a:r>
            <a:r>
              <a:rPr lang="el-GR" sz="1400" b="1" baseline="30000" dirty="0" smtClean="0">
                <a:latin typeface="Arial" pitchFamily="34" charset="0"/>
                <a:cs typeface="Arial" pitchFamily="34" charset="0"/>
              </a:rPr>
              <a:t>ο</a:t>
            </a:r>
            <a:r>
              <a:rPr lang="el-GR" sz="1400" b="1" dirty="0" smtClean="0">
                <a:latin typeface="Arial" pitchFamily="34" charset="0"/>
                <a:cs typeface="Arial" pitchFamily="34" charset="0"/>
              </a:rPr>
              <a:t> αι. </a:t>
            </a:r>
            <a:r>
              <a:rPr lang="el-GR" sz="1400" b="1" dirty="0" err="1" smtClean="0">
                <a:latin typeface="Arial" pitchFamily="34" charset="0"/>
                <a:cs typeface="Arial" pitchFamily="34" charset="0"/>
              </a:rPr>
              <a:t>μ.Χ</a:t>
            </a:r>
            <a:r>
              <a:rPr lang="el-GR" sz="1400" b="1" dirty="0" smtClean="0">
                <a:latin typeface="Arial" pitchFamily="34" charset="0"/>
                <a:cs typeface="Arial" pitchFamily="34" charset="0"/>
              </a:rPr>
              <a:t>. μια ενιαία μορφή, η οποία μέχρι και σήμερα θεωρείται ως το επίσημο </a:t>
            </a:r>
            <a:r>
              <a:rPr lang="el-GR" sz="1400" b="1" dirty="0" err="1" smtClean="0">
                <a:latin typeface="Arial" pitchFamily="34" charset="0"/>
                <a:cs typeface="Arial" pitchFamily="34" charset="0"/>
              </a:rPr>
              <a:t>κορανικό</a:t>
            </a:r>
            <a:r>
              <a:rPr lang="el-GR" sz="1400" b="1" dirty="0" smtClean="0">
                <a:latin typeface="Arial" pitchFamily="34" charset="0"/>
                <a:cs typeface="Arial" pitchFamily="34" charset="0"/>
              </a:rPr>
              <a:t> κείμενο. </a:t>
            </a:r>
          </a:p>
        </p:txBody>
      </p:sp>
      <p:pic>
        <p:nvPicPr>
          <p:cNvPr id="3" name="2 - Εικόνα" descr="Mohammed_receiving_revelation_from_the_angel_Gabriel.jpeg"/>
          <p:cNvPicPr>
            <a:picLocks noChangeAspect="1"/>
          </p:cNvPicPr>
          <p:nvPr/>
        </p:nvPicPr>
        <p:blipFill>
          <a:blip r:embed="rId2"/>
          <a:stretch>
            <a:fillRect/>
          </a:stretch>
        </p:blipFill>
        <p:spPr>
          <a:xfrm>
            <a:off x="1071538" y="142852"/>
            <a:ext cx="6073516" cy="4572008"/>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142852"/>
            <a:ext cx="7858180" cy="2277547"/>
          </a:xfrm>
          <a:prstGeom prst="rect">
            <a:avLst/>
          </a:prstGeom>
          <a:noFill/>
        </p:spPr>
        <p:txBody>
          <a:bodyPr wrap="square" rtlCol="0">
            <a:spAutoFit/>
          </a:bodyPr>
          <a:lstStyle/>
          <a:p>
            <a:pPr algn="just"/>
            <a:r>
              <a:rPr lang="el-GR" sz="1600" dirty="0" smtClean="0">
                <a:latin typeface="Arial" pitchFamily="34" charset="0"/>
                <a:cs typeface="Arial" pitchFamily="34" charset="0"/>
              </a:rPr>
              <a:t>Το </a:t>
            </a:r>
            <a:r>
              <a:rPr lang="el-GR" sz="1600" b="1" dirty="0" smtClean="0">
                <a:latin typeface="Arial" pitchFamily="34" charset="0"/>
                <a:cs typeface="Arial" pitchFamily="34" charset="0"/>
              </a:rPr>
              <a:t>Κοράνι</a:t>
            </a:r>
            <a:r>
              <a:rPr lang="el-GR" sz="1600" dirty="0" smtClean="0">
                <a:latin typeface="Arial" pitchFamily="34" charset="0"/>
                <a:cs typeface="Arial" pitchFamily="34" charset="0"/>
              </a:rPr>
              <a:t> είναι γραμμένο στην </a:t>
            </a:r>
            <a:r>
              <a:rPr lang="el-GR" sz="1600" b="1" dirty="0" smtClean="0">
                <a:latin typeface="Arial" pitchFamily="34" charset="0"/>
                <a:cs typeface="Arial" pitchFamily="34" charset="0"/>
              </a:rPr>
              <a:t>αραβική γλώσσα </a:t>
            </a:r>
            <a:r>
              <a:rPr lang="el-GR" sz="1600" dirty="0" smtClean="0">
                <a:latin typeface="Arial" pitchFamily="34" charset="0"/>
                <a:cs typeface="Arial" pitchFamily="34" charset="0"/>
              </a:rPr>
              <a:t>και διαιρείται σε </a:t>
            </a:r>
            <a:r>
              <a:rPr lang="el-GR" sz="1600" b="1" dirty="0" smtClean="0">
                <a:latin typeface="Arial" pitchFamily="34" charset="0"/>
                <a:cs typeface="Arial" pitchFamily="34" charset="0"/>
              </a:rPr>
              <a:t>114 Σούρες (αποκαλύψεις ή σκαλοπάτια ή κεφάλαια). </a:t>
            </a:r>
          </a:p>
          <a:p>
            <a:pPr algn="just"/>
            <a:r>
              <a:rPr lang="el-GR" sz="1600" b="1" dirty="0" smtClean="0">
                <a:latin typeface="Arial" pitchFamily="34" charset="0"/>
                <a:cs typeface="Arial" pitchFamily="34" charset="0"/>
              </a:rPr>
              <a:t>Το Κοράνιο, ως ο Λόγος του Αλλάχ</a:t>
            </a:r>
            <a:r>
              <a:rPr lang="el-GR" sz="1600" dirty="0" smtClean="0">
                <a:latin typeface="Arial" pitchFamily="34" charset="0"/>
                <a:cs typeface="Arial" pitchFamily="34" charset="0"/>
              </a:rPr>
              <a:t>, θεωρείται από τους πιστούς τόσο τέλειο, ώστε «ακόμη κι αν ενωθούν άνθρωποι και πνεύματα για να δημιουργήσουν ένα παρόμοιο ανάγνωσμα, δεν θα κατορθώσουν να το πράξουν παρά το ότι θα βοηθούν ο ένας τον άλλον» (Σούρα 17, 90). </a:t>
            </a:r>
          </a:p>
          <a:p>
            <a:pPr algn="just"/>
            <a:r>
              <a:rPr lang="el-GR" sz="1600" dirty="0" smtClean="0">
                <a:latin typeface="Arial" pitchFamily="34" charset="0"/>
                <a:cs typeface="Arial" pitchFamily="34" charset="0"/>
              </a:rPr>
              <a:t>Οι μεταφράσεις του Κορανίου επιτρέπονται μόνο για να μπορούν οι μη αραβόφωνοι μουσουλμάνοι να το διδάσκονται και να το κατανοούν και όχι για τις προσευχές.</a:t>
            </a:r>
          </a:p>
          <a:p>
            <a:pPr algn="just"/>
            <a:endParaRPr lang="el-GR" sz="1400" dirty="0" smtClean="0"/>
          </a:p>
        </p:txBody>
      </p:sp>
      <p:pic>
        <p:nvPicPr>
          <p:cNvPr id="3" name="2 - Εικόνα" descr="koran-holy-book-muslims-public-item-all-muslims-table_44074-502.jpeg"/>
          <p:cNvPicPr>
            <a:picLocks noChangeAspect="1"/>
          </p:cNvPicPr>
          <p:nvPr/>
        </p:nvPicPr>
        <p:blipFill>
          <a:blip r:embed="rId2"/>
          <a:stretch>
            <a:fillRect/>
          </a:stretch>
        </p:blipFill>
        <p:spPr>
          <a:xfrm>
            <a:off x="1285852" y="2643182"/>
            <a:ext cx="5962650" cy="3971925"/>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466154"/>
            <a:ext cx="3214710" cy="6463308"/>
          </a:xfrm>
          <a:prstGeom prst="rect">
            <a:avLst/>
          </a:prstGeom>
          <a:noFill/>
        </p:spPr>
        <p:txBody>
          <a:bodyPr wrap="square" rtlCol="0">
            <a:spAutoFit/>
          </a:bodyPr>
          <a:lstStyle/>
          <a:p>
            <a:pPr algn="just"/>
            <a:r>
              <a:rPr lang="el-GR" sz="1400" dirty="0" smtClean="0">
                <a:latin typeface="Arial" pitchFamily="34" charset="0"/>
                <a:cs typeface="Arial" pitchFamily="34" charset="0"/>
              </a:rPr>
              <a:t>Το Κοράνιο περιέχει 99.464 λέξεις, αποτελούμενες συνολικά από 330.110 γράμματα. Διαιρείται σε 114 σούρες (</a:t>
            </a:r>
            <a:r>
              <a:rPr lang="en-US" sz="1400" dirty="0" smtClean="0">
                <a:latin typeface="Arial" pitchFamily="34" charset="0"/>
                <a:cs typeface="Arial" pitchFamily="34" charset="0"/>
              </a:rPr>
              <a:t>s</a:t>
            </a:r>
            <a:r>
              <a:rPr lang="el-GR" sz="1400" dirty="0" smtClean="0">
                <a:latin typeface="Arial" pitchFamily="34" charset="0"/>
                <a:cs typeface="Arial" pitchFamily="34" charset="0"/>
              </a:rPr>
              <a:t>ῡ</a:t>
            </a:r>
            <a:r>
              <a:rPr lang="en-US" sz="1400" dirty="0" err="1" smtClean="0">
                <a:latin typeface="Arial" pitchFamily="34" charset="0"/>
                <a:cs typeface="Arial" pitchFamily="34" charset="0"/>
              </a:rPr>
              <a:t>ra</a:t>
            </a:r>
            <a:r>
              <a:rPr lang="el-GR" sz="1400" dirty="0" smtClean="0">
                <a:latin typeface="Arial" pitchFamily="34" charset="0"/>
                <a:cs typeface="Arial" pitchFamily="34" charset="0"/>
              </a:rPr>
              <a:t>=σκαλοπάτι), με 6.236 στοίχους (ā</a:t>
            </a:r>
            <a:r>
              <a:rPr lang="en-US" sz="1400" dirty="0" smtClean="0">
                <a:latin typeface="Arial" pitchFamily="34" charset="0"/>
                <a:cs typeface="Arial" pitchFamily="34" charset="0"/>
              </a:rPr>
              <a:t>y</a:t>
            </a:r>
            <a:r>
              <a:rPr lang="el-GR" sz="1400" dirty="0" smtClean="0">
                <a:latin typeface="Arial" pitchFamily="34" charset="0"/>
                <a:cs typeface="Arial" pitchFamily="34" charset="0"/>
              </a:rPr>
              <a:t>ā</a:t>
            </a:r>
            <a:r>
              <a:rPr lang="en-US" sz="1400" dirty="0" smtClean="0">
                <a:latin typeface="Arial" pitchFamily="34" charset="0"/>
                <a:cs typeface="Arial" pitchFamily="34" charset="0"/>
              </a:rPr>
              <a:t>t</a:t>
            </a:r>
            <a:r>
              <a:rPr lang="el-GR" sz="1400" dirty="0" smtClean="0">
                <a:latin typeface="Arial" pitchFamily="34" charset="0"/>
                <a:cs typeface="Arial" pitchFamily="34" charset="0"/>
              </a:rPr>
              <a:t>). Στο πρωτότυπο αραβικό, κάθε κεφάλαιο είναι γνωστό με ένα όνομα, ένα τίτλο: Η </a:t>
            </a:r>
            <a:r>
              <a:rPr lang="el-GR" sz="1400" dirty="0" err="1" smtClean="0">
                <a:latin typeface="Arial" pitchFamily="34" charset="0"/>
                <a:cs typeface="Arial" pitchFamily="34" charset="0"/>
              </a:rPr>
              <a:t>Έναρξις</a:t>
            </a:r>
            <a:r>
              <a:rPr lang="el-GR" sz="1400" dirty="0" smtClean="0">
                <a:latin typeface="Arial" pitchFamily="34" charset="0"/>
                <a:cs typeface="Arial" pitchFamily="34" charset="0"/>
              </a:rPr>
              <a:t>, Η Τράπεζα, Οι </a:t>
            </a:r>
            <a:r>
              <a:rPr lang="el-GR" sz="1400" dirty="0" err="1" smtClean="0">
                <a:latin typeface="Arial" pitchFamily="34" charset="0"/>
                <a:cs typeface="Arial" pitchFamily="34" charset="0"/>
              </a:rPr>
              <a:t>Ποιηταί</a:t>
            </a:r>
            <a:r>
              <a:rPr lang="el-GR" sz="1400" dirty="0" smtClean="0">
                <a:latin typeface="Arial" pitchFamily="34" charset="0"/>
                <a:cs typeface="Arial" pitchFamily="34" charset="0"/>
              </a:rPr>
              <a:t>, Η Μαριάμ, Οι Έλληνες, Οι Γυναίκες κ.α.. </a:t>
            </a:r>
            <a:r>
              <a:rPr lang="el-GR" sz="1400" b="1" dirty="0" smtClean="0">
                <a:solidFill>
                  <a:srgbClr val="006600"/>
                </a:solidFill>
                <a:latin typeface="Arial" pitchFamily="34" charset="0"/>
                <a:cs typeface="Arial" pitchFamily="34" charset="0"/>
              </a:rPr>
              <a:t>Το πρώτο κεφάλαιο</a:t>
            </a:r>
            <a:r>
              <a:rPr lang="el-GR" sz="1400" dirty="0" smtClean="0">
                <a:latin typeface="Arial" pitchFamily="34" charset="0"/>
                <a:cs typeface="Arial" pitchFamily="34" charset="0"/>
              </a:rPr>
              <a:t>, η </a:t>
            </a:r>
            <a:r>
              <a:rPr lang="el-GR" sz="1400" dirty="0" err="1" smtClean="0">
                <a:latin typeface="Arial" pitchFamily="34" charset="0"/>
                <a:cs typeface="Arial" pitchFamily="34" charset="0"/>
              </a:rPr>
              <a:t>Έναρξις</a:t>
            </a:r>
            <a:r>
              <a:rPr lang="el-GR" sz="1400" dirty="0" smtClean="0">
                <a:latin typeface="Arial" pitchFamily="34" charset="0"/>
                <a:cs typeface="Arial" pitchFamily="34" charset="0"/>
              </a:rPr>
              <a:t> (Ελ-</a:t>
            </a:r>
            <a:r>
              <a:rPr lang="el-GR" sz="1400" dirty="0" err="1" smtClean="0">
                <a:latin typeface="Arial" pitchFamily="34" charset="0"/>
                <a:cs typeface="Arial" pitchFamily="34" charset="0"/>
              </a:rPr>
              <a:t>Φάτιχ</a:t>
            </a:r>
            <a:r>
              <a:rPr lang="el-GR" sz="1400" dirty="0" smtClean="0">
                <a:latin typeface="Arial" pitchFamily="34" charset="0"/>
                <a:cs typeface="Arial" pitchFamily="34" charset="0"/>
              </a:rPr>
              <a:t>α), είναι μια σούρα μικρή και έχει τη θέση προλόγου. Η σημασία και η χρήση της αντιστοιχούν στη χριστιανική «Κυριακή Προσευχή».</a:t>
            </a:r>
          </a:p>
          <a:p>
            <a:pPr algn="just"/>
            <a:r>
              <a:rPr lang="el-GR" sz="1400" dirty="0" smtClean="0">
                <a:latin typeface="Arial" pitchFamily="34" charset="0"/>
                <a:cs typeface="Arial" pitchFamily="34" charset="0"/>
              </a:rPr>
              <a:t>Επαναλαμβάνεται τουλάχιστον 2 φορές σε κάθε προσευχή των μουσουλμάνων.</a:t>
            </a:r>
          </a:p>
          <a:p>
            <a:pPr algn="just"/>
            <a:r>
              <a:rPr lang="el-GR" sz="1400" dirty="0" smtClean="0">
                <a:latin typeface="Arial" pitchFamily="34" charset="0"/>
                <a:cs typeface="Arial" pitchFamily="34" charset="0"/>
              </a:rPr>
              <a:t>Το Κοράνιο αναφέρει 26 ονόματα προφητών. Τα περισσότερα από αυτά έχουν ληφθεί από την Αγία Γραφή, π.χ. Ενώχ, Νώε (</a:t>
            </a:r>
            <a:r>
              <a:rPr lang="en-US" sz="1400" dirty="0" smtClean="0">
                <a:latin typeface="Arial" pitchFamily="34" charset="0"/>
                <a:cs typeface="Arial" pitchFamily="34" charset="0"/>
              </a:rPr>
              <a:t>N</a:t>
            </a:r>
            <a:r>
              <a:rPr lang="el-GR" sz="1400" dirty="0" err="1" smtClean="0">
                <a:latin typeface="Arial" pitchFamily="34" charset="0"/>
                <a:cs typeface="Arial" pitchFamily="34" charset="0"/>
              </a:rPr>
              <a:t>ῡḥ</a:t>
            </a:r>
            <a:r>
              <a:rPr lang="el-GR" sz="1400" dirty="0" smtClean="0">
                <a:latin typeface="Arial" pitchFamily="34" charset="0"/>
                <a:cs typeface="Arial" pitchFamily="34" charset="0"/>
              </a:rPr>
              <a:t>), Αβραάμ (</a:t>
            </a:r>
            <a:r>
              <a:rPr lang="en-US" sz="1400" dirty="0" err="1" smtClean="0">
                <a:latin typeface="Arial" pitchFamily="34" charset="0"/>
                <a:cs typeface="Arial" pitchFamily="34" charset="0"/>
              </a:rPr>
              <a:t>Ibr</a:t>
            </a:r>
            <a:r>
              <a:rPr lang="el-GR" sz="1400" dirty="0" smtClean="0">
                <a:latin typeface="Arial" pitchFamily="34" charset="0"/>
                <a:cs typeface="Arial" pitchFamily="34" charset="0"/>
              </a:rPr>
              <a:t>ā</a:t>
            </a:r>
            <a:r>
              <a:rPr lang="en-US" sz="1400" dirty="0" smtClean="0">
                <a:latin typeface="Arial" pitchFamily="34" charset="0"/>
                <a:cs typeface="Arial" pitchFamily="34" charset="0"/>
              </a:rPr>
              <a:t>h</a:t>
            </a:r>
            <a:r>
              <a:rPr lang="el-GR" sz="1400" dirty="0" smtClean="0">
                <a:latin typeface="Arial" pitchFamily="34" charset="0"/>
                <a:cs typeface="Arial" pitchFamily="34" charset="0"/>
              </a:rPr>
              <a:t>ῑ</a:t>
            </a:r>
            <a:r>
              <a:rPr lang="en-US" sz="1400" dirty="0" smtClean="0">
                <a:latin typeface="Arial" pitchFamily="34" charset="0"/>
                <a:cs typeface="Arial" pitchFamily="34" charset="0"/>
              </a:rPr>
              <a:t>m</a:t>
            </a:r>
            <a:r>
              <a:rPr lang="el-GR" sz="1400" dirty="0" smtClean="0">
                <a:latin typeface="Arial" pitchFamily="34" charset="0"/>
                <a:cs typeface="Arial" pitchFamily="34" charset="0"/>
              </a:rPr>
              <a:t>), Ισμαήλ, Ισαάκ, Ιακώβ, Δαυίδ, Σολομών, Ζαχαρίας, Ιωάννης ο Βαπτιστής. Ορισμένα άλλα προέρχονται από αραβικές λαϊκές παραδόσεις της εποχής. Ακόμα, ως προφήτης αναφέρεται ο </a:t>
            </a:r>
            <a:r>
              <a:rPr lang="el-GR" sz="1400" dirty="0" err="1" smtClean="0">
                <a:latin typeface="Arial" pitchFamily="34" charset="0"/>
                <a:cs typeface="Arial" pitchFamily="34" charset="0"/>
              </a:rPr>
              <a:t>Δουλ</a:t>
            </a:r>
            <a:r>
              <a:rPr lang="el-GR" sz="1400" dirty="0" smtClean="0">
                <a:latin typeface="Arial" pitchFamily="34" charset="0"/>
                <a:cs typeface="Arial" pitchFamily="34" charset="0"/>
              </a:rPr>
              <a:t> </a:t>
            </a:r>
            <a:r>
              <a:rPr lang="el-GR" sz="1400" dirty="0" err="1" smtClean="0">
                <a:latin typeface="Arial" pitchFamily="34" charset="0"/>
                <a:cs typeface="Arial" pitchFamily="34" charset="0"/>
              </a:rPr>
              <a:t>Καρνέιν</a:t>
            </a:r>
            <a:r>
              <a:rPr lang="el-GR" sz="1400" dirty="0" smtClean="0">
                <a:latin typeface="Arial" pitchFamily="34" charset="0"/>
                <a:cs typeface="Arial" pitchFamily="34" charset="0"/>
              </a:rPr>
              <a:t>-κατά την επικρατέστερη άποψη, ο Μέγας Αλέξανδρος (18:82). </a:t>
            </a:r>
          </a:p>
          <a:p>
            <a:pPr algn="just"/>
            <a:endParaRPr lang="el-GR" sz="1100" dirty="0" smtClean="0">
              <a:latin typeface="Arial" pitchFamily="34" charset="0"/>
              <a:cs typeface="Arial" pitchFamily="34" charset="0"/>
            </a:endParaRPr>
          </a:p>
          <a:p>
            <a:pPr algn="just"/>
            <a:endParaRPr lang="el-GR" sz="1100" dirty="0">
              <a:latin typeface="Arial" pitchFamily="34" charset="0"/>
              <a:cs typeface="Arial" pitchFamily="34" charset="0"/>
            </a:endParaRPr>
          </a:p>
        </p:txBody>
      </p:sp>
      <p:pic>
        <p:nvPicPr>
          <p:cNvPr id="3" name="2 - Εικόνα" descr="ΣΟΥΡΑ-ΕΛ-ΦΑΤΙΧΑ.jpg"/>
          <p:cNvPicPr>
            <a:picLocks noChangeAspect="1"/>
          </p:cNvPicPr>
          <p:nvPr/>
        </p:nvPicPr>
        <p:blipFill>
          <a:blip r:embed="rId2"/>
          <a:stretch>
            <a:fillRect/>
          </a:stretch>
        </p:blipFill>
        <p:spPr>
          <a:xfrm>
            <a:off x="3399245" y="142852"/>
            <a:ext cx="5587019" cy="642942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466154"/>
            <a:ext cx="4929222" cy="6463308"/>
          </a:xfrm>
          <a:prstGeom prst="rect">
            <a:avLst/>
          </a:prstGeom>
          <a:noFill/>
        </p:spPr>
        <p:txBody>
          <a:bodyPr wrap="square" rtlCol="0">
            <a:spAutoFit/>
          </a:bodyPr>
          <a:lstStyle/>
          <a:p>
            <a:pPr lvl="0" algn="just">
              <a:spcBef>
                <a:spcPts val="1200"/>
              </a:spcBef>
              <a:buFont typeface="Wingdings" pitchFamily="2" charset="2"/>
              <a:buChar char="q"/>
            </a:pPr>
            <a:r>
              <a:rPr lang="el-GR" sz="1500" dirty="0" smtClean="0">
                <a:latin typeface="Arial" pitchFamily="34" charset="0"/>
                <a:cs typeface="Arial" pitchFamily="34" charset="0"/>
              </a:rPr>
              <a:t> </a:t>
            </a:r>
            <a:r>
              <a:rPr lang="el-GR" sz="1500" b="1" dirty="0" smtClean="0">
                <a:solidFill>
                  <a:srgbClr val="006600"/>
                </a:solidFill>
                <a:latin typeface="Arial" pitchFamily="34" charset="0"/>
                <a:cs typeface="Arial" pitchFamily="34" charset="0"/>
              </a:rPr>
              <a:t>Ο Θεός είναι Ένας και προφήτης αυτού ο Μωάμεθ. </a:t>
            </a:r>
            <a:r>
              <a:rPr lang="el-GR" sz="1500" dirty="0" smtClean="0">
                <a:latin typeface="Arial" pitchFamily="34" charset="0"/>
                <a:cs typeface="Arial" pitchFamily="34" charset="0"/>
              </a:rPr>
              <a:t>Υπήρξαν και άλλοι προφήτες, όπως ο Ιησούς, αλλά ο Μωάμεθ είναι ο τελευταίος.</a:t>
            </a:r>
          </a:p>
          <a:p>
            <a:pPr algn="just">
              <a:spcBef>
                <a:spcPts val="1200"/>
              </a:spcBef>
              <a:buFont typeface="Wingdings" pitchFamily="2" charset="2"/>
              <a:buChar char="q"/>
            </a:pPr>
            <a:r>
              <a:rPr lang="el-GR" sz="1500" dirty="0" smtClean="0">
                <a:latin typeface="Arial" pitchFamily="34" charset="0"/>
                <a:cs typeface="Arial" pitchFamily="34" charset="0"/>
              </a:rPr>
              <a:t> </a:t>
            </a:r>
            <a:r>
              <a:rPr lang="el-GR" sz="1500" b="1" dirty="0" smtClean="0">
                <a:solidFill>
                  <a:srgbClr val="006600"/>
                </a:solidFill>
                <a:latin typeface="Arial" pitchFamily="34" charset="0"/>
                <a:cs typeface="Arial" pitchFamily="34" charset="0"/>
              </a:rPr>
              <a:t>Πίστη σε αγγέλους και διάβολο. </a:t>
            </a:r>
            <a:r>
              <a:rPr lang="el-GR" sz="1500" dirty="0" smtClean="0">
                <a:latin typeface="Arial" pitchFamily="34" charset="0"/>
                <a:cs typeface="Arial" pitchFamily="34" charset="0"/>
              </a:rPr>
              <a:t>Οι άγγελοι είναι δημιουργήματα του Αλλάχ και έργο τους η τήρηση των εντολών του. Ο Γαβριήλ είναι αυτός που μετέφερε από τον ουρανό στη γη το Κοράνιο και το υπαγόρευσε στο Μωάμεθ. Ο διάβολος (</a:t>
            </a:r>
            <a:r>
              <a:rPr lang="en-US" sz="1500" dirty="0" err="1" smtClean="0">
                <a:latin typeface="Arial" pitchFamily="34" charset="0"/>
                <a:cs typeface="Arial" pitchFamily="34" charset="0"/>
              </a:rPr>
              <a:t>Ibl</a:t>
            </a:r>
            <a:r>
              <a:rPr lang="el-GR" sz="1500" dirty="0" smtClean="0">
                <a:latin typeface="Arial" pitchFamily="34" charset="0"/>
                <a:cs typeface="Arial" pitchFamily="34" charset="0"/>
              </a:rPr>
              <a:t>ῑ</a:t>
            </a:r>
            <a:r>
              <a:rPr lang="en-US" sz="1500" dirty="0" smtClean="0">
                <a:latin typeface="Arial" pitchFamily="34" charset="0"/>
                <a:cs typeface="Arial" pitchFamily="34" charset="0"/>
              </a:rPr>
              <a:t>s</a:t>
            </a:r>
            <a:r>
              <a:rPr lang="el-GR" sz="1500" dirty="0" smtClean="0">
                <a:latin typeface="Arial" pitchFamily="34" charset="0"/>
                <a:cs typeface="Arial" pitchFamily="34" charset="0"/>
              </a:rPr>
              <a:t> ή </a:t>
            </a:r>
            <a:r>
              <a:rPr lang="en-US" sz="1500" dirty="0" err="1" smtClean="0">
                <a:latin typeface="Arial" pitchFamily="34" charset="0"/>
                <a:cs typeface="Arial" pitchFamily="34" charset="0"/>
              </a:rPr>
              <a:t>Shaiṭ</a:t>
            </a:r>
            <a:r>
              <a:rPr lang="el-GR" sz="1500" dirty="0" smtClean="0">
                <a:latin typeface="Arial" pitchFamily="34" charset="0"/>
                <a:cs typeface="Arial" pitchFamily="34" charset="0"/>
              </a:rPr>
              <a:t>ā</a:t>
            </a:r>
            <a:r>
              <a:rPr lang="en-US" sz="1500" dirty="0" smtClean="0">
                <a:latin typeface="Arial" pitchFamily="34" charset="0"/>
                <a:cs typeface="Arial" pitchFamily="34" charset="0"/>
              </a:rPr>
              <a:t>n</a:t>
            </a:r>
            <a:r>
              <a:rPr lang="el-GR" sz="1500" dirty="0" smtClean="0">
                <a:latin typeface="Arial" pitchFamily="34" charset="0"/>
                <a:cs typeface="Arial" pitchFamily="34" charset="0"/>
              </a:rPr>
              <a:t>) είναι ο </a:t>
            </a:r>
            <a:r>
              <a:rPr lang="el-GR" sz="1500" dirty="0" err="1" smtClean="0">
                <a:latin typeface="Arial" pitchFamily="34" charset="0"/>
                <a:cs typeface="Arial" pitchFamily="34" charset="0"/>
              </a:rPr>
              <a:t>εκπεσών</a:t>
            </a:r>
            <a:r>
              <a:rPr lang="el-GR" sz="1500" dirty="0" smtClean="0">
                <a:latin typeface="Arial" pitchFamily="34" charset="0"/>
                <a:cs typeface="Arial" pitchFamily="34" charset="0"/>
              </a:rPr>
              <a:t> άγγελος που πειράζει τους ανθρώπους. Άλλη κατηγορία πνευμάτων, μεταξύ αγγέλων και ανθρώπων, είναι </a:t>
            </a:r>
            <a:r>
              <a:rPr lang="el-GR" sz="1500" b="1" dirty="0" smtClean="0">
                <a:solidFill>
                  <a:srgbClr val="006600"/>
                </a:solidFill>
                <a:latin typeface="Arial" pitchFamily="34" charset="0"/>
                <a:cs typeface="Arial" pitchFamily="34" charset="0"/>
              </a:rPr>
              <a:t>τα Τζιν </a:t>
            </a:r>
            <a:r>
              <a:rPr lang="el-GR" sz="1500" dirty="0" smtClean="0">
                <a:latin typeface="Arial" pitchFamily="34" charset="0"/>
                <a:cs typeface="Arial" pitchFamily="34" charset="0"/>
              </a:rPr>
              <a:t>(</a:t>
            </a:r>
            <a:r>
              <a:rPr lang="en-US" sz="1500" dirty="0" smtClean="0">
                <a:latin typeface="Arial" pitchFamily="34" charset="0"/>
                <a:cs typeface="Arial" pitchFamily="34" charset="0"/>
              </a:rPr>
              <a:t>Jinn</a:t>
            </a:r>
            <a:r>
              <a:rPr lang="el-GR" sz="1500" dirty="0" smtClean="0">
                <a:latin typeface="Arial" pitchFamily="34" charset="0"/>
                <a:cs typeface="Arial" pitchFamily="34" charset="0"/>
              </a:rPr>
              <a:t>). Τα Τζιν έχουν δημιουργηθεί από άκαπνη φωτιά. Πολλά από αυτά πιστεύουν στο Κοράνιο και είναι αγαθά. Αλλά υπάρχουν και τα κακά τζιν, τα οποία έκλεψαν μυστικά του ουρανού, γι’ αυτό λιθοβολήθηκαν με θραύσματα αστέρων και κύλησαν στην άβυσσο. </a:t>
            </a:r>
          </a:p>
          <a:p>
            <a:pPr lvl="0" algn="just">
              <a:spcBef>
                <a:spcPts val="1200"/>
              </a:spcBef>
              <a:buFont typeface="Wingdings" pitchFamily="2" charset="2"/>
              <a:buChar char="q"/>
            </a:pPr>
            <a:r>
              <a:rPr lang="el-GR" sz="1500" dirty="0" smtClean="0">
                <a:latin typeface="Arial" pitchFamily="34" charset="0"/>
                <a:cs typeface="Arial" pitchFamily="34" charset="0"/>
              </a:rPr>
              <a:t> </a:t>
            </a:r>
            <a:r>
              <a:rPr lang="el-GR" sz="1500" b="1" dirty="0" smtClean="0">
                <a:solidFill>
                  <a:srgbClr val="006600"/>
                </a:solidFill>
                <a:latin typeface="Arial" pitchFamily="34" charset="0"/>
                <a:cs typeface="Arial" pitchFamily="34" charset="0"/>
              </a:rPr>
              <a:t>Πίστη στο κισμέτ </a:t>
            </a:r>
            <a:r>
              <a:rPr lang="el-GR" sz="1500" dirty="0" smtClean="0">
                <a:latin typeface="Arial" pitchFamily="34" charset="0"/>
                <a:cs typeface="Arial" pitchFamily="34" charset="0"/>
              </a:rPr>
              <a:t>(=πεπρωμένο): Ο Αλλάχ προκαθορίζει τη ζωή και τις πράξεις των ανθρώπων αλλά στη τελική κρίση ο άνθρωπος αμείβεται σύμφωνα με τις πράξεις του (αντιφατική διδασκαλία).</a:t>
            </a:r>
          </a:p>
          <a:p>
            <a:pPr lvl="0" algn="just">
              <a:spcBef>
                <a:spcPts val="1200"/>
              </a:spcBef>
              <a:buFont typeface="Wingdings" pitchFamily="2" charset="2"/>
              <a:buChar char="q"/>
            </a:pPr>
            <a:r>
              <a:rPr lang="el-GR" sz="1500" dirty="0" smtClean="0">
                <a:latin typeface="Arial" pitchFamily="34" charset="0"/>
                <a:cs typeface="Arial" pitchFamily="34" charset="0"/>
              </a:rPr>
              <a:t> </a:t>
            </a:r>
            <a:r>
              <a:rPr lang="el-GR" sz="1500" b="1" dirty="0" smtClean="0">
                <a:solidFill>
                  <a:srgbClr val="006600"/>
                </a:solidFill>
                <a:latin typeface="Arial" pitchFamily="34" charset="0"/>
                <a:cs typeface="Arial" pitchFamily="34" charset="0"/>
              </a:rPr>
              <a:t>Παράδεισος – Κόλαση</a:t>
            </a:r>
            <a:r>
              <a:rPr lang="el-GR" sz="1500" dirty="0" smtClean="0">
                <a:latin typeface="Arial" pitchFamily="34" charset="0"/>
                <a:cs typeface="Arial" pitchFamily="34" charset="0"/>
              </a:rPr>
              <a:t>: Ο Παράδεισος είναι χώρος υλικών απολαύσεων για τους δικαίως. Ιδιαίτερη θέση κατέχουν οι νεκροί σε πόλεμο κατά των απίστων, θεωρούνται μάρτυρες. Η Κόλαση για τους αμαρτωλούς, είναι χώρος φρικτών βασανιστηρίων.</a:t>
            </a:r>
          </a:p>
          <a:p>
            <a:pPr algn="just"/>
            <a:endParaRPr lang="el-GR" sz="1200" dirty="0" smtClean="0"/>
          </a:p>
          <a:p>
            <a:pPr algn="just"/>
            <a:endParaRPr lang="el-GR" sz="1200" dirty="0"/>
          </a:p>
        </p:txBody>
      </p:sp>
      <p:pic>
        <p:nvPicPr>
          <p:cNvPr id="3" name="2 - Εικόνα" descr="726f33674e683d223f93ae2e4b59c831.jpeg"/>
          <p:cNvPicPr>
            <a:picLocks noChangeAspect="1"/>
          </p:cNvPicPr>
          <p:nvPr/>
        </p:nvPicPr>
        <p:blipFill>
          <a:blip r:embed="rId2"/>
          <a:stretch>
            <a:fillRect/>
          </a:stretch>
        </p:blipFill>
        <p:spPr>
          <a:xfrm>
            <a:off x="5222086" y="1000108"/>
            <a:ext cx="3850508" cy="5500726"/>
          </a:xfrm>
          <a:prstGeom prst="rect">
            <a:avLst/>
          </a:prstGeom>
          <a:ln>
            <a:noFill/>
          </a:ln>
          <a:effectLst>
            <a:softEdge rad="112500"/>
          </a:effectLst>
        </p:spPr>
      </p:pic>
      <p:sp>
        <p:nvSpPr>
          <p:cNvPr id="5" name="4 - TextBox"/>
          <p:cNvSpPr txBox="1"/>
          <p:nvPr/>
        </p:nvSpPr>
        <p:spPr>
          <a:xfrm>
            <a:off x="5143504" y="285728"/>
            <a:ext cx="3857652" cy="584775"/>
          </a:xfrm>
          <a:prstGeom prst="rect">
            <a:avLst/>
          </a:prstGeom>
          <a:noFill/>
        </p:spPr>
        <p:txBody>
          <a:bodyPr wrap="square" rtlCol="0">
            <a:spAutoFit/>
          </a:bodyPr>
          <a:lstStyle/>
          <a:p>
            <a:pPr algn="ctr"/>
            <a:r>
              <a:rPr lang="el-GR" sz="1600" b="1" dirty="0" smtClean="0">
                <a:solidFill>
                  <a:srgbClr val="FF0000"/>
                </a:solidFill>
              </a:rPr>
              <a:t>Οι βασικές διδασκαλίες του Κορανίου </a:t>
            </a:r>
          </a:p>
          <a:p>
            <a:pPr algn="ctr"/>
            <a:r>
              <a:rPr lang="el-GR" sz="1600" b="1" dirty="0" smtClean="0">
                <a:solidFill>
                  <a:srgbClr val="FF0000"/>
                </a:solidFill>
              </a:rPr>
              <a:t>ή τα «θεμέλια της πίστεως» του Ισλάμ</a:t>
            </a:r>
            <a:endParaRPr lang="el-GR" sz="16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595480"/>
            <a:ext cx="7858180" cy="1261884"/>
          </a:xfrm>
          <a:prstGeom prst="rect">
            <a:avLst/>
          </a:prstGeom>
          <a:noFill/>
        </p:spPr>
        <p:txBody>
          <a:bodyPr wrap="square" rtlCol="0">
            <a:spAutoFit/>
          </a:bodyPr>
          <a:lstStyle/>
          <a:p>
            <a:pPr algn="just"/>
            <a:r>
              <a:rPr lang="el-GR" sz="1600" dirty="0" smtClean="0"/>
              <a:t>Οι πέντε στύλοι αποτελούν την έμπρακτη απόδειξη της απόλυτης αφοσίωσης στο νόμο του Αλλάχ και στις εντολές του. Η τήρησή τους κάνει τον πιστό τέλειο Μουσουλμάνο. Επιπλέον, εκφράζουν την ισότητα και τους ισχυρούς δεσμούς μεταξύ των μελών της μουσουλμανικής κοινότητας.</a:t>
            </a:r>
            <a:endParaRPr lang="el-GR" sz="1200" dirty="0" smtClean="0"/>
          </a:p>
          <a:p>
            <a:pPr algn="just"/>
            <a:endParaRPr lang="el-GR" sz="1200" dirty="0"/>
          </a:p>
        </p:txBody>
      </p:sp>
      <p:sp>
        <p:nvSpPr>
          <p:cNvPr id="5" name="4 - TextBox"/>
          <p:cNvSpPr txBox="1"/>
          <p:nvPr/>
        </p:nvSpPr>
        <p:spPr>
          <a:xfrm>
            <a:off x="285720" y="142852"/>
            <a:ext cx="7786742" cy="369332"/>
          </a:xfrm>
          <a:prstGeom prst="rect">
            <a:avLst/>
          </a:prstGeom>
          <a:noFill/>
        </p:spPr>
        <p:txBody>
          <a:bodyPr wrap="square" rtlCol="0">
            <a:spAutoFit/>
          </a:bodyPr>
          <a:lstStyle/>
          <a:p>
            <a:pPr algn="ctr"/>
            <a:r>
              <a:rPr lang="el-GR" b="1" dirty="0" smtClean="0">
                <a:solidFill>
                  <a:srgbClr val="00B050"/>
                </a:solidFill>
              </a:rPr>
              <a:t>Οι πέντε στύλοι ή πέντε πυλώνες του Ισλάμ</a:t>
            </a:r>
            <a:endParaRPr lang="el-GR" dirty="0" smtClean="0">
              <a:solidFill>
                <a:srgbClr val="00B050"/>
              </a:solidFill>
            </a:endParaRPr>
          </a:p>
        </p:txBody>
      </p:sp>
      <p:pic>
        <p:nvPicPr>
          <p:cNvPr id="6" name="5 - Εικόνα" descr="5-pillars-of-islam.jpeg"/>
          <p:cNvPicPr>
            <a:picLocks noChangeAspect="1"/>
          </p:cNvPicPr>
          <p:nvPr/>
        </p:nvPicPr>
        <p:blipFill>
          <a:blip r:embed="rId2"/>
          <a:stretch>
            <a:fillRect/>
          </a:stretch>
        </p:blipFill>
        <p:spPr>
          <a:xfrm>
            <a:off x="2285983" y="1714488"/>
            <a:ext cx="6748549" cy="4929222"/>
          </a:xfrm>
          <a:prstGeom prst="rect">
            <a:avLst/>
          </a:prstGeom>
          <a:ln>
            <a:noFill/>
          </a:ln>
          <a:effectLst>
            <a:softEdge rad="112500"/>
          </a:effectLst>
        </p:spPr>
      </p:pic>
      <p:sp>
        <p:nvSpPr>
          <p:cNvPr id="7" name="6 - TextBox"/>
          <p:cNvSpPr txBox="1"/>
          <p:nvPr/>
        </p:nvSpPr>
        <p:spPr>
          <a:xfrm>
            <a:off x="61601" y="1785926"/>
            <a:ext cx="2295821" cy="2092881"/>
          </a:xfrm>
          <a:prstGeom prst="rect">
            <a:avLst/>
          </a:prstGeom>
          <a:noFill/>
        </p:spPr>
        <p:txBody>
          <a:bodyPr wrap="none" rtlCol="0">
            <a:spAutoFit/>
          </a:bodyPr>
          <a:lstStyle/>
          <a:p>
            <a:pPr marL="342900" indent="-342900" algn="just">
              <a:buFont typeface="+mj-lt"/>
              <a:buAutoNum type="arabicParenR"/>
            </a:pPr>
            <a:r>
              <a:rPr lang="el-GR" sz="1400" b="1" dirty="0" smtClean="0"/>
              <a:t>Ομολογία Πίστεως </a:t>
            </a:r>
          </a:p>
          <a:p>
            <a:pPr marL="342900" indent="-342900" algn="just"/>
            <a:r>
              <a:rPr lang="el-GR" sz="1400" b="1" dirty="0" smtClean="0"/>
              <a:t>      (</a:t>
            </a:r>
            <a:r>
              <a:rPr lang="el-GR" sz="1400" b="1" dirty="0" err="1" smtClean="0"/>
              <a:t>Σαχάντα</a:t>
            </a:r>
            <a:r>
              <a:rPr lang="el-GR" sz="1400" b="1" dirty="0" smtClean="0"/>
              <a:t>)</a:t>
            </a:r>
          </a:p>
          <a:p>
            <a:pPr marL="342900" indent="-342900" algn="just">
              <a:lnSpc>
                <a:spcPct val="150000"/>
              </a:lnSpc>
              <a:buFont typeface="+mj-lt"/>
              <a:buAutoNum type="arabicParenR" startAt="2"/>
            </a:pPr>
            <a:r>
              <a:rPr lang="el-GR" sz="1400" b="1" dirty="0" smtClean="0"/>
              <a:t>Προσευχή (</a:t>
            </a:r>
            <a:r>
              <a:rPr lang="el-GR" sz="1400" b="1" dirty="0" err="1" smtClean="0"/>
              <a:t>Σαλάτ</a:t>
            </a:r>
            <a:r>
              <a:rPr lang="el-GR" sz="1400" b="1" dirty="0" smtClean="0"/>
              <a:t>)</a:t>
            </a:r>
          </a:p>
          <a:p>
            <a:pPr marL="342900" indent="-342900" algn="just">
              <a:lnSpc>
                <a:spcPct val="150000"/>
              </a:lnSpc>
              <a:buFont typeface="+mj-lt"/>
              <a:buAutoNum type="arabicParenR" startAt="2"/>
            </a:pPr>
            <a:r>
              <a:rPr lang="el-GR" sz="1400" b="1" dirty="0" smtClean="0"/>
              <a:t>Ελεημοσύνη (</a:t>
            </a:r>
            <a:r>
              <a:rPr lang="el-GR" sz="1400" b="1" dirty="0" err="1" smtClean="0"/>
              <a:t>Ζακάτ</a:t>
            </a:r>
            <a:r>
              <a:rPr lang="el-GR" sz="1400" b="1" dirty="0" smtClean="0"/>
              <a:t>)</a:t>
            </a:r>
          </a:p>
          <a:p>
            <a:pPr marL="342900" indent="-342900" algn="just">
              <a:lnSpc>
                <a:spcPct val="150000"/>
              </a:lnSpc>
              <a:buFont typeface="+mj-lt"/>
              <a:buAutoNum type="arabicParenR" startAt="2"/>
            </a:pPr>
            <a:r>
              <a:rPr lang="el-GR" sz="1400" b="1" dirty="0" smtClean="0"/>
              <a:t>Νηστεία (</a:t>
            </a:r>
            <a:r>
              <a:rPr lang="el-GR" sz="1400" b="1" dirty="0" err="1" smtClean="0"/>
              <a:t>Σάουμ</a:t>
            </a:r>
            <a:r>
              <a:rPr lang="el-GR" sz="1400" b="1" dirty="0" smtClean="0"/>
              <a:t>)</a:t>
            </a:r>
          </a:p>
          <a:p>
            <a:pPr marL="342900" indent="-342900" algn="just">
              <a:lnSpc>
                <a:spcPct val="150000"/>
              </a:lnSpc>
              <a:buFont typeface="+mj-lt"/>
              <a:buAutoNum type="arabicParenR" startAt="2"/>
            </a:pPr>
            <a:r>
              <a:rPr lang="el-GR" sz="1400" b="1" dirty="0" smtClean="0"/>
              <a:t>Ιερή Αποδημία (</a:t>
            </a:r>
            <a:r>
              <a:rPr lang="el-GR" sz="1400" b="1" dirty="0" err="1" smtClean="0"/>
              <a:t>Χατζ</a:t>
            </a:r>
            <a:r>
              <a:rPr lang="el-GR" sz="1400" b="1" dirty="0" smtClean="0"/>
              <a:t>)</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714357"/>
            <a:ext cx="7858180" cy="3293209"/>
          </a:xfrm>
          <a:prstGeom prst="rect">
            <a:avLst/>
          </a:prstGeom>
          <a:noFill/>
        </p:spPr>
        <p:txBody>
          <a:bodyPr wrap="square" rtlCol="0">
            <a:spAutoFit/>
          </a:bodyPr>
          <a:lstStyle/>
          <a:p>
            <a:pPr algn="just"/>
            <a:r>
              <a:rPr lang="el-GR" sz="1600" dirty="0" smtClean="0"/>
              <a:t>Η </a:t>
            </a:r>
            <a:r>
              <a:rPr lang="el-GR" sz="1600" b="1" dirty="0" err="1" smtClean="0">
                <a:solidFill>
                  <a:srgbClr val="006600"/>
                </a:solidFill>
              </a:rPr>
              <a:t>σαχάντα</a:t>
            </a:r>
            <a:r>
              <a:rPr lang="el-GR" sz="1600" b="1" dirty="0" smtClean="0">
                <a:solidFill>
                  <a:srgbClr val="006600"/>
                </a:solidFill>
              </a:rPr>
              <a:t> </a:t>
            </a:r>
            <a:r>
              <a:rPr lang="el-GR" sz="1600" dirty="0" smtClean="0"/>
              <a:t>είναι μια δήλωση της πίστης και της εμπιστοσύνης με την οποία πρεσβεύεται ότι υπάρχει μόνο ένας Θεός (</a:t>
            </a:r>
            <a:r>
              <a:rPr lang="el-GR" sz="1600" b="1" dirty="0" smtClean="0">
                <a:solidFill>
                  <a:srgbClr val="006600"/>
                </a:solidFill>
              </a:rPr>
              <a:t>Αλλάχ</a:t>
            </a:r>
            <a:r>
              <a:rPr lang="el-GR" sz="1600" dirty="0" smtClean="0"/>
              <a:t>) και ότι ο </a:t>
            </a:r>
            <a:r>
              <a:rPr lang="el-GR" sz="1600" b="1" dirty="0" smtClean="0">
                <a:solidFill>
                  <a:srgbClr val="006600"/>
                </a:solidFill>
              </a:rPr>
              <a:t>Μωάμεθ</a:t>
            </a:r>
            <a:r>
              <a:rPr lang="el-GR" sz="1600" dirty="0" smtClean="0"/>
              <a:t> είναι αγγελιοφόρος του Θεού. </a:t>
            </a:r>
          </a:p>
          <a:p>
            <a:pPr algn="ctr"/>
            <a:r>
              <a:rPr lang="el-GR" sz="1600" b="1" dirty="0" smtClean="0">
                <a:solidFill>
                  <a:srgbClr val="006600"/>
                </a:solidFill>
              </a:rPr>
              <a:t>«Δεν υπάρχει άλλος θεός εκτός από τον Αλλάχ </a:t>
            </a:r>
          </a:p>
          <a:p>
            <a:pPr algn="ctr"/>
            <a:r>
              <a:rPr lang="el-GR" sz="1600" b="1" dirty="0" smtClean="0">
                <a:solidFill>
                  <a:srgbClr val="006600"/>
                </a:solidFill>
              </a:rPr>
              <a:t>και ο Μωάμεθ είναι ο απόστολος του Αλλάχ».</a:t>
            </a:r>
          </a:p>
          <a:p>
            <a:pPr algn="ctr"/>
            <a:r>
              <a:rPr lang="el-GR" sz="1400" dirty="0" smtClean="0"/>
              <a:t>«</a:t>
            </a:r>
            <a:r>
              <a:rPr lang="el-GR" sz="1400" i="1" dirty="0" smtClean="0"/>
              <a:t>Λα </a:t>
            </a:r>
            <a:r>
              <a:rPr lang="el-GR" sz="1400" i="1" dirty="0" err="1" smtClean="0"/>
              <a:t>Ιλάχα</a:t>
            </a:r>
            <a:r>
              <a:rPr lang="el-GR" sz="1400" i="1" dirty="0" smtClean="0"/>
              <a:t> </a:t>
            </a:r>
            <a:r>
              <a:rPr lang="el-GR" sz="1400" i="1" dirty="0" err="1" smtClean="0"/>
              <a:t>Ιλα</a:t>
            </a:r>
            <a:r>
              <a:rPr lang="el-GR" sz="1400" i="1" dirty="0" smtClean="0"/>
              <a:t> ΑΛΛΑΧ </a:t>
            </a:r>
            <a:r>
              <a:rPr lang="el-GR" sz="1400" i="1" dirty="0" err="1" smtClean="0"/>
              <a:t>Μουχάμαντ</a:t>
            </a:r>
            <a:r>
              <a:rPr lang="el-GR" sz="1400" i="1" dirty="0" smtClean="0"/>
              <a:t> </a:t>
            </a:r>
            <a:r>
              <a:rPr lang="el-GR" sz="1400" i="1" dirty="0" err="1" smtClean="0"/>
              <a:t>Ρασούλ</a:t>
            </a:r>
            <a:r>
              <a:rPr lang="el-GR" sz="1400" i="1" dirty="0" smtClean="0"/>
              <a:t> ΑΛΛΑΧ</a:t>
            </a:r>
            <a:r>
              <a:rPr lang="el-GR" sz="1400" dirty="0" smtClean="0"/>
              <a:t>»</a:t>
            </a:r>
            <a:r>
              <a:rPr lang="el-GR" sz="1400" b="1" dirty="0" smtClean="0">
                <a:solidFill>
                  <a:srgbClr val="006600"/>
                </a:solidFill>
              </a:rPr>
              <a:t> </a:t>
            </a:r>
          </a:p>
          <a:p>
            <a:pPr algn="ctr"/>
            <a:r>
              <a:rPr lang="el-GR" sz="1400" dirty="0" smtClean="0"/>
              <a:t>(</a:t>
            </a:r>
            <a:r>
              <a:rPr lang="en-GB" sz="1400" dirty="0" err="1" smtClean="0"/>
              <a:t>lā</a:t>
            </a:r>
            <a:r>
              <a:rPr lang="en-GB" sz="1400" dirty="0" smtClean="0"/>
              <a:t> </a:t>
            </a:r>
            <a:r>
              <a:rPr lang="en-GB" sz="1400" dirty="0" err="1" smtClean="0"/>
              <a:t>ʾilāha</a:t>
            </a:r>
            <a:r>
              <a:rPr lang="en-GB" sz="1400" dirty="0" smtClean="0"/>
              <a:t> </a:t>
            </a:r>
            <a:r>
              <a:rPr lang="en-GB" sz="1400" dirty="0" err="1" smtClean="0"/>
              <a:t>ʾillā-llāhu</a:t>
            </a:r>
            <a:r>
              <a:rPr lang="en-GB" sz="1400" dirty="0" smtClean="0"/>
              <a:t> </a:t>
            </a:r>
            <a:r>
              <a:rPr lang="en-GB" sz="1400" dirty="0" err="1" smtClean="0"/>
              <a:t>muḥammadun</a:t>
            </a:r>
            <a:r>
              <a:rPr lang="en-GB" sz="1400" dirty="0" smtClean="0"/>
              <a:t> </a:t>
            </a:r>
            <a:r>
              <a:rPr lang="en-GB" sz="1400" dirty="0" err="1" smtClean="0"/>
              <a:t>rasūlu-llāh</a:t>
            </a:r>
            <a:r>
              <a:rPr lang="en-GB" sz="1400" dirty="0" smtClean="0"/>
              <a:t> </a:t>
            </a:r>
            <a:r>
              <a:rPr lang="el-GR" sz="1400" dirty="0" smtClean="0"/>
              <a:t>)</a:t>
            </a:r>
          </a:p>
          <a:p>
            <a:pPr algn="ctr"/>
            <a:endParaRPr lang="el-GR" sz="800" b="1" dirty="0" smtClean="0">
              <a:solidFill>
                <a:srgbClr val="006600"/>
              </a:solidFill>
            </a:endParaRPr>
          </a:p>
          <a:p>
            <a:pPr algn="just"/>
            <a:r>
              <a:rPr lang="el-GR" sz="1600" dirty="0" smtClean="0"/>
              <a:t>Η ομολογία απαγγέλλεται στα αραβικά από όλους τους μουσουλμάνους σε όλο τον κόσμο. </a:t>
            </a:r>
          </a:p>
          <a:p>
            <a:r>
              <a:rPr lang="el-GR" sz="1600" dirty="0" smtClean="0"/>
              <a:t>Και μόνο αυτή η απλή δήλωση αρκεί για να χαρακτηριστεί κάποιος Μουσουλμάνος. </a:t>
            </a:r>
          </a:p>
          <a:p>
            <a:endParaRPr lang="el-GR" sz="1600" dirty="0" smtClean="0"/>
          </a:p>
          <a:p>
            <a:endParaRPr lang="el-GR" sz="1600" dirty="0" smtClean="0"/>
          </a:p>
          <a:p>
            <a:pPr algn="just"/>
            <a:endParaRPr lang="el-GR" sz="1200" dirty="0"/>
          </a:p>
        </p:txBody>
      </p:sp>
      <p:sp>
        <p:nvSpPr>
          <p:cNvPr id="5" name="4 - TextBox"/>
          <p:cNvSpPr txBox="1"/>
          <p:nvPr/>
        </p:nvSpPr>
        <p:spPr>
          <a:xfrm>
            <a:off x="285720" y="142852"/>
            <a:ext cx="7786742" cy="456985"/>
          </a:xfrm>
          <a:prstGeom prst="rect">
            <a:avLst/>
          </a:prstGeom>
          <a:noFill/>
        </p:spPr>
        <p:txBody>
          <a:bodyPr wrap="square" rtlCol="0">
            <a:spAutoFit/>
          </a:bodyPr>
          <a:lstStyle/>
          <a:p>
            <a:pPr marL="342900" indent="-342900" algn="ctr">
              <a:lnSpc>
                <a:spcPct val="150000"/>
              </a:lnSpc>
              <a:buFont typeface="+mj-lt"/>
              <a:buAutoNum type="arabicParenR"/>
            </a:pPr>
            <a:r>
              <a:rPr lang="el-GR" b="1" dirty="0" smtClean="0">
                <a:solidFill>
                  <a:srgbClr val="00B050"/>
                </a:solidFill>
              </a:rPr>
              <a:t>Ομολογία Πίστεως (</a:t>
            </a:r>
            <a:r>
              <a:rPr lang="el-GR" b="1" dirty="0" err="1" smtClean="0">
                <a:solidFill>
                  <a:srgbClr val="00B050"/>
                </a:solidFill>
              </a:rPr>
              <a:t>Σαχάντα</a:t>
            </a:r>
            <a:r>
              <a:rPr lang="el-GR" b="1" dirty="0" smtClean="0">
                <a:solidFill>
                  <a:srgbClr val="00B050"/>
                </a:solidFill>
              </a:rPr>
              <a:t>)</a:t>
            </a:r>
          </a:p>
        </p:txBody>
      </p:sp>
      <p:pic>
        <p:nvPicPr>
          <p:cNvPr id="9" name="8 - Εικόνα" descr="Al_Shahada.jpeg"/>
          <p:cNvPicPr>
            <a:picLocks noChangeAspect="1"/>
          </p:cNvPicPr>
          <p:nvPr/>
        </p:nvPicPr>
        <p:blipFill>
          <a:blip r:embed="rId2"/>
          <a:srcRect t="16675" b="11067"/>
          <a:stretch>
            <a:fillRect/>
          </a:stretch>
        </p:blipFill>
        <p:spPr>
          <a:xfrm>
            <a:off x="1214414" y="3786190"/>
            <a:ext cx="6172200" cy="27860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714357"/>
            <a:ext cx="7858180" cy="2462213"/>
          </a:xfrm>
          <a:prstGeom prst="rect">
            <a:avLst/>
          </a:prstGeom>
          <a:noFill/>
        </p:spPr>
        <p:txBody>
          <a:bodyPr wrap="square" rtlCol="0">
            <a:spAutoFit/>
          </a:bodyPr>
          <a:lstStyle/>
          <a:p>
            <a:pPr algn="just"/>
            <a:r>
              <a:rPr lang="el-GR" sz="1600" dirty="0" smtClean="0"/>
              <a:t>Είναι η βασική λατρευτική πράξη του Μουσουλμάνου και θεωρείται το «κλειδί του παραδείσου». </a:t>
            </a:r>
          </a:p>
          <a:p>
            <a:pPr algn="just"/>
            <a:r>
              <a:rPr lang="el-GR" sz="1600" dirty="0" smtClean="0"/>
              <a:t>Μέρα προσευχής στο </a:t>
            </a:r>
            <a:r>
              <a:rPr lang="el-GR" sz="1600" b="1" dirty="0" smtClean="0"/>
              <a:t>τζαμί</a:t>
            </a:r>
            <a:r>
              <a:rPr lang="el-GR" sz="1600" dirty="0" smtClean="0"/>
              <a:t> είναι η Παρασκευή. </a:t>
            </a:r>
          </a:p>
          <a:p>
            <a:pPr algn="just"/>
            <a:endParaRPr lang="el-GR" sz="1000" dirty="0" smtClean="0"/>
          </a:p>
          <a:p>
            <a:pPr algn="just"/>
            <a:r>
              <a:rPr lang="el-GR" sz="1600" dirty="0" smtClean="0"/>
              <a:t>Οι Μουσουλμάνοι προσεύχονται πέντε φορές την ημέρα: </a:t>
            </a:r>
          </a:p>
          <a:p>
            <a:pPr algn="just"/>
            <a:r>
              <a:rPr lang="el-GR" sz="1600" dirty="0" smtClean="0"/>
              <a:t>α) το πρωί, μεταξύ χαραυγής και ανατολής του ήλιου, </a:t>
            </a:r>
          </a:p>
          <a:p>
            <a:pPr algn="just"/>
            <a:r>
              <a:rPr lang="el-GR" sz="1600" dirty="0" smtClean="0"/>
              <a:t>β) το μεσημέρι, γύρω στις τρείς, </a:t>
            </a:r>
          </a:p>
          <a:p>
            <a:pPr algn="just"/>
            <a:r>
              <a:rPr lang="el-GR" sz="1600" dirty="0" smtClean="0"/>
              <a:t>γ) το απόγευμα, </a:t>
            </a:r>
          </a:p>
          <a:p>
            <a:pPr algn="just"/>
            <a:r>
              <a:rPr lang="el-GR" sz="1600" dirty="0" smtClean="0"/>
              <a:t>δ) μετά τη δύση του ηλίου και </a:t>
            </a:r>
          </a:p>
          <a:p>
            <a:pPr algn="just"/>
            <a:r>
              <a:rPr lang="el-GR" sz="1600" dirty="0" smtClean="0"/>
              <a:t>ε) το βράδυ, όταν πλέον έχει πέσει το σκοτάδι. </a:t>
            </a:r>
            <a:endParaRPr lang="el-GR" sz="1200" dirty="0"/>
          </a:p>
        </p:txBody>
      </p:sp>
      <p:sp>
        <p:nvSpPr>
          <p:cNvPr id="5" name="4 - TextBox"/>
          <p:cNvSpPr txBox="1"/>
          <p:nvPr/>
        </p:nvSpPr>
        <p:spPr>
          <a:xfrm>
            <a:off x="285720" y="142852"/>
            <a:ext cx="7786742" cy="456985"/>
          </a:xfrm>
          <a:prstGeom prst="rect">
            <a:avLst/>
          </a:prstGeom>
          <a:noFill/>
        </p:spPr>
        <p:txBody>
          <a:bodyPr wrap="square" rtlCol="0">
            <a:spAutoFit/>
          </a:bodyPr>
          <a:lstStyle/>
          <a:p>
            <a:pPr marL="342900" indent="-342900" algn="ctr">
              <a:lnSpc>
                <a:spcPct val="150000"/>
              </a:lnSpc>
              <a:buFont typeface="+mj-lt"/>
              <a:buAutoNum type="arabicParenR" startAt="2"/>
            </a:pPr>
            <a:r>
              <a:rPr lang="el-GR" b="1" dirty="0" smtClean="0">
                <a:solidFill>
                  <a:srgbClr val="006600"/>
                </a:solidFill>
              </a:rPr>
              <a:t>Προσευχή (</a:t>
            </a:r>
            <a:r>
              <a:rPr lang="el-GR" b="1" dirty="0" err="1" smtClean="0">
                <a:solidFill>
                  <a:srgbClr val="006600"/>
                </a:solidFill>
              </a:rPr>
              <a:t>Σαλάτ</a:t>
            </a:r>
            <a:r>
              <a:rPr lang="el-GR" b="1" dirty="0" smtClean="0">
                <a:solidFill>
                  <a:srgbClr val="006600"/>
                </a:solidFill>
              </a:rPr>
              <a:t>)</a:t>
            </a:r>
          </a:p>
        </p:txBody>
      </p:sp>
      <p:pic>
        <p:nvPicPr>
          <p:cNvPr id="6" name="5 - Εικόνα" descr="90793096_10157957776305340_7994906159205056512_n-770x470.jpeg"/>
          <p:cNvPicPr>
            <a:picLocks noChangeAspect="1"/>
          </p:cNvPicPr>
          <p:nvPr/>
        </p:nvPicPr>
        <p:blipFill>
          <a:blip r:embed="rId2"/>
          <a:stretch>
            <a:fillRect/>
          </a:stretch>
        </p:blipFill>
        <p:spPr>
          <a:xfrm>
            <a:off x="1428728" y="3071810"/>
            <a:ext cx="5867400" cy="35814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85728"/>
            <a:ext cx="7858180" cy="1323439"/>
          </a:xfrm>
          <a:prstGeom prst="rect">
            <a:avLst/>
          </a:prstGeom>
          <a:noFill/>
        </p:spPr>
        <p:txBody>
          <a:bodyPr wrap="square" rtlCol="0">
            <a:spAutoFit/>
          </a:bodyPr>
          <a:lstStyle/>
          <a:p>
            <a:pPr algn="just"/>
            <a:r>
              <a:rPr lang="el-GR" sz="1600" dirty="0" smtClean="0"/>
              <a:t>Πριν από την προσευχή επιβάλλεται τελετουργικό πλύσιμο του προσώπου, των χεριών μέχρι τους αγκώνες και των ποδιών μέχρι τους αστραγάλους. Όταν δεν υπάρχει νερό, ο πιστός μπορεί να χρησιμοποιήσει λεπτή άμμο. Η προσευχή γίνεται σε καθαρό τόπο και πάνω σε ειδικό χαλί, ο δε προσευχόμενος οφείλει να είναι νηφάλιος.</a:t>
            </a:r>
            <a:endParaRPr lang="el-GR" sz="1200" dirty="0"/>
          </a:p>
        </p:txBody>
      </p:sp>
      <p:pic>
        <p:nvPicPr>
          <p:cNvPr id="6" name="5 - Εικόνα" descr="muslim-people-wash-their-feet-before-entering-in-mosque-in-istanbul-2A3DMK6.jpeg"/>
          <p:cNvPicPr>
            <a:picLocks noChangeAspect="1"/>
          </p:cNvPicPr>
          <p:nvPr/>
        </p:nvPicPr>
        <p:blipFill>
          <a:blip r:embed="rId2"/>
          <a:srcRect b="7291"/>
          <a:stretch>
            <a:fillRect/>
          </a:stretch>
        </p:blipFill>
        <p:spPr>
          <a:xfrm>
            <a:off x="785786" y="1643050"/>
            <a:ext cx="3150396" cy="4704237"/>
          </a:xfrm>
          <a:prstGeom prst="rect">
            <a:avLst/>
          </a:prstGeom>
          <a:ln>
            <a:noFill/>
          </a:ln>
          <a:effectLst>
            <a:softEdge rad="112500"/>
          </a:effectLst>
        </p:spPr>
      </p:pic>
      <p:pic>
        <p:nvPicPr>
          <p:cNvPr id="7" name="6 - Εικόνα" descr="muslim-people-wash-their-feet-before-entering-in-mosque-in-istanbul-2A3DMYX.jpeg"/>
          <p:cNvPicPr>
            <a:picLocks noChangeAspect="1"/>
          </p:cNvPicPr>
          <p:nvPr/>
        </p:nvPicPr>
        <p:blipFill>
          <a:blip r:embed="rId3"/>
          <a:srcRect b="6756"/>
          <a:stretch>
            <a:fillRect/>
          </a:stretch>
        </p:blipFill>
        <p:spPr>
          <a:xfrm>
            <a:off x="4357686" y="1643050"/>
            <a:ext cx="3139409" cy="4714908"/>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42852"/>
            <a:ext cx="7858180" cy="5109091"/>
          </a:xfrm>
          <a:prstGeom prst="rect">
            <a:avLst/>
          </a:prstGeom>
          <a:noFill/>
        </p:spPr>
        <p:txBody>
          <a:bodyPr wrap="square" rtlCol="0">
            <a:spAutoFit/>
          </a:bodyPr>
          <a:lstStyle/>
          <a:p>
            <a:r>
              <a:rPr lang="el-GR" sz="1600" b="1" dirty="0" smtClean="0"/>
              <a:t>Προϋποθέσεις της Προσευχής:</a:t>
            </a:r>
            <a:endParaRPr lang="el-GR" sz="1600" dirty="0" smtClean="0"/>
          </a:p>
          <a:p>
            <a:r>
              <a:rPr lang="el-GR" sz="1600" dirty="0" smtClean="0"/>
              <a:t>1) Σωστά ρούχα (φαρδιά που να κρύβουν το σώμα )</a:t>
            </a:r>
          </a:p>
          <a:p>
            <a:r>
              <a:rPr lang="el-GR" sz="1600" dirty="0" smtClean="0"/>
              <a:t>2) Καθαρά ρούχα και καθαρός χώρος για προσευχή</a:t>
            </a:r>
          </a:p>
          <a:p>
            <a:r>
              <a:rPr lang="el-GR" sz="1600" dirty="0" smtClean="0"/>
              <a:t>3) Σε κατάσταση «</a:t>
            </a:r>
            <a:r>
              <a:rPr lang="el-GR" sz="1600" dirty="0" err="1" smtClean="0"/>
              <a:t>Γουδού</a:t>
            </a:r>
            <a:r>
              <a:rPr lang="el-GR" sz="1600" dirty="0" smtClean="0"/>
              <a:t>» να είμαστε</a:t>
            </a:r>
          </a:p>
          <a:p>
            <a:r>
              <a:rPr lang="el-GR" sz="1600" dirty="0" smtClean="0"/>
              <a:t>4) Η προσευχή στην ώρα της</a:t>
            </a:r>
          </a:p>
          <a:p>
            <a:r>
              <a:rPr lang="el-GR" sz="1600" dirty="0" smtClean="0"/>
              <a:t>5) Κατεύθυνση προς την Μέκκα</a:t>
            </a:r>
          </a:p>
          <a:p>
            <a:endParaRPr lang="el-GR" sz="1600" b="1" u="sng" dirty="0" smtClean="0"/>
          </a:p>
          <a:p>
            <a:r>
              <a:rPr lang="el-GR" sz="1600" b="1" u="sng" dirty="0" err="1" smtClean="0"/>
              <a:t>Γουδού</a:t>
            </a:r>
            <a:r>
              <a:rPr lang="el-GR" sz="1600" b="1" u="sng" dirty="0" smtClean="0"/>
              <a:t> (πλύσιμο)</a:t>
            </a:r>
          </a:p>
          <a:p>
            <a:endParaRPr lang="el-GR" sz="1000" dirty="0" smtClean="0"/>
          </a:p>
          <a:p>
            <a:r>
              <a:rPr lang="el-GR" sz="1400" dirty="0" smtClean="0"/>
              <a:t>1) Ολοκληρωτικό πλύσιμο χεριών (ως τον καρπό και ανάμεσα στα δάχτυλα), 3 φορές</a:t>
            </a:r>
          </a:p>
          <a:p>
            <a:r>
              <a:rPr lang="el-GR" sz="1400" dirty="0" smtClean="0"/>
              <a:t>2) Πλύσιμο στόματος, μπουκώματα, βγάζοντας το νερό, 3 φορές</a:t>
            </a:r>
          </a:p>
          <a:p>
            <a:r>
              <a:rPr lang="el-GR" sz="1400" dirty="0" smtClean="0"/>
              <a:t>3) Εισπνοή νερού, βάζοντας νερό στη μύτη, όσο γίνεται πιο μέσα στα ρουθούνια με το δεξί χέρι και καθαρίζοντας την μύτη με το αριστερό. 3 φορές</a:t>
            </a:r>
          </a:p>
          <a:p>
            <a:r>
              <a:rPr lang="el-GR" sz="1400" dirty="0" smtClean="0"/>
              <a:t>4) Πλύσιμο προσώπου, όλο το πρόσωπο, μαγούλα, έως πίσω στα αυτιά. Αυτός που έχει γενειάδα την βρέχει και αυτή στο τελείωμα.</a:t>
            </a:r>
          </a:p>
          <a:p>
            <a:r>
              <a:rPr lang="el-GR" sz="1400" dirty="0" smtClean="0"/>
              <a:t>5) Πλύσιμο χεριών, αυτή την φορά από τα ακροδάχτυλα ως και τον αγκώνα. Ξεκινώντας με το δεξί, μετά το αριστερό. 3 φορές.</a:t>
            </a:r>
          </a:p>
          <a:p>
            <a:r>
              <a:rPr lang="el-GR" sz="1400" dirty="0" smtClean="0"/>
              <a:t>6) Πλύσιμο του κεφαλιού. Ξεκινώντας από το μέτωπο και πηγαίνοντας προς τα πίσω στο σβέρκο, με βρεγμένα χέρια, και έπειτα επαναφορά προς το μέτωπο. 1 φορά.</a:t>
            </a:r>
          </a:p>
          <a:p>
            <a:r>
              <a:rPr lang="el-GR" sz="1400" dirty="0" smtClean="0"/>
              <a:t>7) Πλύσιμο αυτιών. Μέσα έξω και πίσω από το αυτί. 1-2 φορές</a:t>
            </a:r>
          </a:p>
          <a:p>
            <a:r>
              <a:rPr lang="el-GR" sz="1400" dirty="0" smtClean="0"/>
              <a:t>8) Πλύσιμο ποδιών. Από τον αστράγαλο μέχρι τα δάχτυλα του ποδιού και ανάμεσα τους, και την πατούσα. Ολόκληρο αυτό το κομμάτι. Ξεκινώντας με το δεξί και μετά με το αριστερό. 3 φορές.</a:t>
            </a:r>
            <a:endParaRPr lang="el-GR" sz="1400" dirty="0"/>
          </a:p>
        </p:txBody>
      </p:sp>
      <p:pic>
        <p:nvPicPr>
          <p:cNvPr id="5" name="4 - Εικόνα" descr="9003180660e9c88bf0a6586b4831d87b.jpeg"/>
          <p:cNvPicPr>
            <a:picLocks noChangeAspect="1"/>
          </p:cNvPicPr>
          <p:nvPr/>
        </p:nvPicPr>
        <p:blipFill>
          <a:blip r:embed="rId2"/>
          <a:stretch>
            <a:fillRect/>
          </a:stretch>
        </p:blipFill>
        <p:spPr>
          <a:xfrm>
            <a:off x="5000628" y="71414"/>
            <a:ext cx="3000396" cy="2252928"/>
          </a:xfrm>
          <a:prstGeom prst="rect">
            <a:avLst/>
          </a:prstGeom>
          <a:ln>
            <a:noFill/>
          </a:ln>
          <a:effectLst>
            <a:softEdge rad="112500"/>
          </a:effectLst>
        </p:spPr>
      </p:pic>
      <p:pic>
        <p:nvPicPr>
          <p:cNvPr id="8" name="7 - Εικόνα" descr="334.jpeg"/>
          <p:cNvPicPr>
            <a:picLocks noChangeAspect="1"/>
          </p:cNvPicPr>
          <p:nvPr/>
        </p:nvPicPr>
        <p:blipFill>
          <a:blip r:embed="rId3"/>
          <a:stretch>
            <a:fillRect/>
          </a:stretch>
        </p:blipFill>
        <p:spPr>
          <a:xfrm>
            <a:off x="536004" y="5143512"/>
            <a:ext cx="2821550" cy="1589473"/>
          </a:xfrm>
          <a:prstGeom prst="rect">
            <a:avLst/>
          </a:prstGeom>
          <a:ln>
            <a:noFill/>
          </a:ln>
          <a:effectLst>
            <a:softEdge rad="112500"/>
          </a:effectLst>
        </p:spPr>
      </p:pic>
      <p:pic>
        <p:nvPicPr>
          <p:cNvPr id="9" name="8 - Εικόνα" descr="864.jpeg"/>
          <p:cNvPicPr>
            <a:picLocks noChangeAspect="1"/>
          </p:cNvPicPr>
          <p:nvPr/>
        </p:nvPicPr>
        <p:blipFill>
          <a:blip r:embed="rId4"/>
          <a:stretch>
            <a:fillRect/>
          </a:stretch>
        </p:blipFill>
        <p:spPr>
          <a:xfrm>
            <a:off x="4357686" y="5143512"/>
            <a:ext cx="3095628" cy="1614148"/>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48602"/>
            <a:ext cx="6472254" cy="751506"/>
          </a:xfrm>
        </p:spPr>
        <p:txBody>
          <a:bodyPr>
            <a:normAutofit/>
          </a:bodyPr>
          <a:lstStyle/>
          <a:p>
            <a:pPr lvl="0"/>
            <a:r>
              <a:rPr lang="en-US" sz="2400" cap="none" dirty="0" err="1" smtClean="0">
                <a:solidFill>
                  <a:srgbClr val="006600"/>
                </a:solidFill>
              </a:rPr>
              <a:t>i</a:t>
            </a:r>
            <a:r>
              <a:rPr lang="en-US" sz="2400" cap="none" dirty="0" smtClean="0">
                <a:solidFill>
                  <a:srgbClr val="006600"/>
                </a:solidFill>
              </a:rPr>
              <a:t>. </a:t>
            </a:r>
            <a:r>
              <a:rPr lang="el-GR" sz="2400" cap="none" dirty="0" smtClean="0">
                <a:solidFill>
                  <a:srgbClr val="006600"/>
                </a:solidFill>
              </a:rPr>
              <a:t>Ισλάμ, </a:t>
            </a:r>
            <a:r>
              <a:rPr lang="el-GR" sz="2400" cap="none" dirty="0" err="1" smtClean="0">
                <a:solidFill>
                  <a:srgbClr val="006600"/>
                </a:solidFill>
              </a:rPr>
              <a:t>μουσλίμ</a:t>
            </a:r>
            <a:r>
              <a:rPr lang="el-GR" sz="2400" cap="none" dirty="0" smtClean="0">
                <a:solidFill>
                  <a:srgbClr val="006600"/>
                </a:solidFill>
              </a:rPr>
              <a:t>: </a:t>
            </a:r>
            <a:br>
              <a:rPr lang="el-GR" sz="2400" cap="none" dirty="0" smtClean="0">
                <a:solidFill>
                  <a:srgbClr val="006600"/>
                </a:solidFill>
              </a:rPr>
            </a:br>
            <a:r>
              <a:rPr lang="el-GR" sz="2400" cap="none" dirty="0" smtClean="0">
                <a:solidFill>
                  <a:srgbClr val="006600"/>
                </a:solidFill>
              </a:rPr>
              <a:t>   υποταγή στον θεό, υποταγμένος στον θεό</a:t>
            </a:r>
            <a:endParaRPr lang="el-GR" sz="2400" dirty="0">
              <a:solidFill>
                <a:srgbClr val="006600"/>
              </a:solidFill>
            </a:endParaRPr>
          </a:p>
        </p:txBody>
      </p:sp>
      <p:sp>
        <p:nvSpPr>
          <p:cNvPr id="3" name="2 - Θέση περιεχομένου"/>
          <p:cNvSpPr>
            <a:spLocks noGrp="1"/>
          </p:cNvSpPr>
          <p:nvPr>
            <p:ph idx="1"/>
          </p:nvPr>
        </p:nvSpPr>
        <p:spPr>
          <a:xfrm>
            <a:off x="-142908" y="1142984"/>
            <a:ext cx="8215370" cy="3000396"/>
          </a:xfrm>
        </p:spPr>
        <p:txBody>
          <a:bodyPr>
            <a:noAutofit/>
          </a:bodyPr>
          <a:lstStyle/>
          <a:p>
            <a:pPr algn="just">
              <a:spcBef>
                <a:spcPts val="0"/>
              </a:spcBef>
              <a:buNone/>
            </a:pPr>
            <a:r>
              <a:rPr lang="en-US" sz="1800" dirty="0" smtClean="0">
                <a:latin typeface="Arial" pitchFamily="34" charset="0"/>
                <a:cs typeface="Arial" pitchFamily="34" charset="0"/>
              </a:rPr>
              <a:t>         </a:t>
            </a:r>
            <a:r>
              <a:rPr lang="el-GR" sz="2000" dirty="0" smtClean="0">
                <a:latin typeface="Arial" pitchFamily="34" charset="0"/>
                <a:cs typeface="Arial" pitchFamily="34" charset="0"/>
              </a:rPr>
              <a:t>Το αραβικό ουσιαστικό </a:t>
            </a:r>
            <a:r>
              <a:rPr lang="el-GR" sz="2000" b="1" dirty="0" smtClean="0">
                <a:solidFill>
                  <a:srgbClr val="006600"/>
                </a:solidFill>
                <a:latin typeface="Arial" pitchFamily="34" charset="0"/>
                <a:cs typeface="Arial" pitchFamily="34" charset="0"/>
              </a:rPr>
              <a:t>Ισλάμ</a:t>
            </a:r>
            <a:r>
              <a:rPr lang="en-US" sz="2000" b="1" dirty="0" smtClean="0">
                <a:latin typeface="Arial" pitchFamily="34" charset="0"/>
                <a:cs typeface="Arial" pitchFamily="34" charset="0"/>
              </a:rPr>
              <a:t> </a:t>
            </a:r>
            <a:r>
              <a:rPr lang="el-GR" sz="2000" dirty="0" smtClean="0">
                <a:latin typeface="Arial" pitchFamily="34" charset="0"/>
                <a:cs typeface="Arial" pitchFamily="34" charset="0"/>
              </a:rPr>
              <a:t>σημαίνει</a:t>
            </a:r>
            <a:r>
              <a:rPr lang="en-US" sz="2000" dirty="0" smtClean="0">
                <a:latin typeface="Arial" pitchFamily="34" charset="0"/>
                <a:cs typeface="Arial" pitchFamily="34" charset="0"/>
              </a:rPr>
              <a:t> </a:t>
            </a:r>
            <a:r>
              <a:rPr lang="el-GR" sz="2000" b="1" dirty="0" smtClean="0">
                <a:solidFill>
                  <a:srgbClr val="006600"/>
                </a:solidFill>
                <a:latin typeface="Arial" pitchFamily="34" charset="0"/>
                <a:cs typeface="Arial" pitchFamily="34" charset="0"/>
              </a:rPr>
              <a:t>«υποταγή στον Θεό</a:t>
            </a:r>
            <a:r>
              <a:rPr lang="en-US" sz="2000" b="1" dirty="0" smtClean="0">
                <a:solidFill>
                  <a:srgbClr val="006600"/>
                </a:solidFill>
                <a:latin typeface="Arial" pitchFamily="34" charset="0"/>
                <a:cs typeface="Arial" pitchFamily="34" charset="0"/>
              </a:rPr>
              <a:t> </a:t>
            </a:r>
            <a:r>
              <a:rPr lang="el-GR" sz="2000" b="1" dirty="0" smtClean="0">
                <a:solidFill>
                  <a:srgbClr val="006600"/>
                </a:solidFill>
                <a:latin typeface="Arial" pitchFamily="34" charset="0"/>
                <a:cs typeface="Arial" pitchFamily="34" charset="0"/>
              </a:rPr>
              <a:t>και το θέλημά του», </a:t>
            </a:r>
            <a:r>
              <a:rPr lang="el-GR" sz="2000" dirty="0" smtClean="0">
                <a:latin typeface="Arial" pitchFamily="34" charset="0"/>
                <a:cs typeface="Arial" pitchFamily="34" charset="0"/>
              </a:rPr>
              <a:t>το οποίο αποκάλυψε με το κήρυγμά του </a:t>
            </a:r>
            <a:r>
              <a:rPr lang="el-GR" sz="2000" b="1" dirty="0" smtClean="0">
                <a:solidFill>
                  <a:srgbClr val="006600"/>
                </a:solidFill>
                <a:latin typeface="Arial" pitchFamily="34" charset="0"/>
                <a:cs typeface="Arial" pitchFamily="34" charset="0"/>
              </a:rPr>
              <a:t>ο Προφήτης </a:t>
            </a:r>
            <a:r>
              <a:rPr lang="el-GR" sz="2000" dirty="0" smtClean="0">
                <a:latin typeface="Arial" pitchFamily="34" charset="0"/>
                <a:cs typeface="Arial" pitchFamily="34" charset="0"/>
              </a:rPr>
              <a:t>(του Ισλάμ) </a:t>
            </a:r>
            <a:r>
              <a:rPr lang="el-GR" sz="2000" b="1" dirty="0" smtClean="0">
                <a:solidFill>
                  <a:srgbClr val="006600"/>
                </a:solidFill>
                <a:latin typeface="Arial" pitchFamily="34" charset="0"/>
                <a:cs typeface="Arial" pitchFamily="34" charset="0"/>
              </a:rPr>
              <a:t>Μωάμεθ</a:t>
            </a:r>
            <a:r>
              <a:rPr lang="el-GR" sz="2000" dirty="0" smtClean="0">
                <a:latin typeface="Arial" pitchFamily="34" charset="0"/>
                <a:cs typeface="Arial" pitchFamily="34" charset="0"/>
              </a:rPr>
              <a:t>. Έτσι, στο Κοράνι η λέξη </a:t>
            </a:r>
            <a:r>
              <a:rPr lang="el-GR" sz="2000" b="1" dirty="0" err="1" smtClean="0">
                <a:solidFill>
                  <a:srgbClr val="006600"/>
                </a:solidFill>
                <a:latin typeface="Arial" pitchFamily="34" charset="0"/>
                <a:cs typeface="Arial" pitchFamily="34" charset="0"/>
              </a:rPr>
              <a:t>μουσλίμ</a:t>
            </a:r>
            <a:r>
              <a:rPr lang="el-GR" sz="2000" b="1" dirty="0" smtClean="0">
                <a:latin typeface="Arial" pitchFamily="34" charset="0"/>
                <a:cs typeface="Arial" pitchFamily="34" charset="0"/>
              </a:rPr>
              <a:t> </a:t>
            </a:r>
            <a:r>
              <a:rPr lang="el-GR" sz="2000" dirty="0" smtClean="0">
                <a:latin typeface="Arial" pitchFamily="34" charset="0"/>
                <a:cs typeface="Arial" pitchFamily="34" charset="0"/>
              </a:rPr>
              <a:t>(μουσουλμάνος) αναφέρεται σε αυτόν που παραδίδει τον εαυτό του στον Θεό και το θέλημά του. Βαθμιαία, ο όρος Ισλάμ κατέληξε να προσδιορίζει τη συγκεκριμένη θρησκεία και τον πολιτισμό που δημιούργησε.</a:t>
            </a:r>
            <a:r>
              <a:rPr lang="en-US" sz="2000" dirty="0" smtClean="0">
                <a:latin typeface="Arial" pitchFamily="34" charset="0"/>
                <a:cs typeface="Arial" pitchFamily="34" charset="0"/>
              </a:rPr>
              <a:t> </a:t>
            </a:r>
            <a:r>
              <a:rPr lang="el-GR" sz="2000" dirty="0" smtClean="0">
                <a:latin typeface="Arial" pitchFamily="34" charset="0"/>
                <a:cs typeface="Arial" pitchFamily="34" charset="0"/>
              </a:rPr>
              <a:t> Βασικές πηγές της μουσουλμανικής θρησκευτικότητας είναι </a:t>
            </a:r>
            <a:r>
              <a:rPr lang="el-GR" sz="2000" b="1" dirty="0" smtClean="0">
                <a:solidFill>
                  <a:srgbClr val="006600"/>
                </a:solidFill>
                <a:latin typeface="Arial" pitchFamily="34" charset="0"/>
                <a:cs typeface="Arial" pitchFamily="34" charset="0"/>
              </a:rPr>
              <a:t>το </a:t>
            </a:r>
            <a:r>
              <a:rPr lang="el-GR" sz="2000" b="1" i="1" dirty="0" smtClean="0">
                <a:solidFill>
                  <a:srgbClr val="006600"/>
                </a:solidFill>
                <a:latin typeface="Arial" pitchFamily="34" charset="0"/>
                <a:cs typeface="Arial" pitchFamily="34" charset="0"/>
              </a:rPr>
              <a:t>Κοράνιο </a:t>
            </a:r>
            <a:r>
              <a:rPr lang="el-GR" sz="2000" dirty="0" smtClean="0">
                <a:latin typeface="Arial" pitchFamily="34" charset="0"/>
                <a:cs typeface="Arial" pitchFamily="34" charset="0"/>
              </a:rPr>
              <a:t>και </a:t>
            </a:r>
            <a:r>
              <a:rPr lang="el-GR" sz="2000" b="1" dirty="0" smtClean="0">
                <a:solidFill>
                  <a:srgbClr val="006600"/>
                </a:solidFill>
                <a:latin typeface="Arial" pitchFamily="34" charset="0"/>
                <a:cs typeface="Arial" pitchFamily="34" charset="0"/>
              </a:rPr>
              <a:t>η Παράδοση του Προφήτη</a:t>
            </a:r>
            <a:r>
              <a:rPr lang="el-GR" sz="2000" dirty="0" smtClean="0">
                <a:latin typeface="Arial" pitchFamily="34" charset="0"/>
                <a:cs typeface="Arial" pitchFamily="34" charset="0"/>
              </a:rPr>
              <a:t>.</a:t>
            </a:r>
          </a:p>
        </p:txBody>
      </p:sp>
      <p:pic>
        <p:nvPicPr>
          <p:cNvPr id="8" name="7 - Εικόνα" descr="Islam_by_country.png"/>
          <p:cNvPicPr>
            <a:picLocks noChangeAspect="1"/>
          </p:cNvPicPr>
          <p:nvPr/>
        </p:nvPicPr>
        <p:blipFill>
          <a:blip r:embed="rId2"/>
          <a:stretch>
            <a:fillRect/>
          </a:stretch>
        </p:blipFill>
        <p:spPr>
          <a:xfrm>
            <a:off x="857224" y="3714752"/>
            <a:ext cx="6643734" cy="2990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6-638.jpeg"/>
          <p:cNvPicPr>
            <a:picLocks noChangeAspect="1"/>
          </p:cNvPicPr>
          <p:nvPr/>
        </p:nvPicPr>
        <p:blipFill>
          <a:blip r:embed="rId2"/>
          <a:srcRect l="9076" t="9677" r="18318" b="8065"/>
          <a:stretch>
            <a:fillRect/>
          </a:stretch>
        </p:blipFill>
        <p:spPr>
          <a:xfrm>
            <a:off x="285720" y="71414"/>
            <a:ext cx="7715304" cy="4643470"/>
          </a:xfrm>
          <a:prstGeom prst="rect">
            <a:avLst/>
          </a:prstGeom>
        </p:spPr>
      </p:pic>
      <p:sp>
        <p:nvSpPr>
          <p:cNvPr id="7" name="6 - TextBox"/>
          <p:cNvSpPr txBox="1"/>
          <p:nvPr/>
        </p:nvSpPr>
        <p:spPr>
          <a:xfrm>
            <a:off x="142844" y="4662928"/>
            <a:ext cx="7929618" cy="2123658"/>
          </a:xfrm>
          <a:prstGeom prst="rect">
            <a:avLst/>
          </a:prstGeom>
          <a:noFill/>
        </p:spPr>
        <p:txBody>
          <a:bodyPr wrap="square" rtlCol="0">
            <a:spAutoFit/>
          </a:bodyPr>
          <a:lstStyle/>
          <a:p>
            <a:pPr algn="just"/>
            <a:r>
              <a:rPr lang="el-GR" sz="1200" b="1" dirty="0" smtClean="0"/>
              <a:t>Οι θέσεις της Προσευχής στο Ισλάμ:</a:t>
            </a:r>
            <a:endParaRPr lang="el-GR" sz="1200" dirty="0" smtClean="0"/>
          </a:p>
          <a:p>
            <a:pPr algn="just"/>
            <a:r>
              <a:rPr lang="el-GR" sz="1200" dirty="0" smtClean="0"/>
              <a:t>Όρθια στάση: Τα χέρια λέγοντας «</a:t>
            </a:r>
            <a:r>
              <a:rPr lang="el-GR" sz="1200" dirty="0" err="1" smtClean="0"/>
              <a:t>Αλλάχου</a:t>
            </a:r>
            <a:r>
              <a:rPr lang="el-GR" sz="1200" dirty="0" smtClean="0"/>
              <a:t> </a:t>
            </a:r>
            <a:r>
              <a:rPr lang="el-GR" sz="1200" dirty="0" err="1" smtClean="0"/>
              <a:t>Άκμπαρ</a:t>
            </a:r>
            <a:r>
              <a:rPr lang="el-GR" sz="1200" dirty="0" smtClean="0"/>
              <a:t>» ως το ύψος των αυτιών.</a:t>
            </a:r>
          </a:p>
          <a:p>
            <a:pPr algn="just"/>
            <a:r>
              <a:rPr lang="el-GR" sz="1200" dirty="0" smtClean="0"/>
              <a:t>Επίκυψη:  Ίσια πλάτη, τα δάχτυλα έχουν απλωθεί στα γόνατα κρατώντας τα</a:t>
            </a:r>
          </a:p>
          <a:p>
            <a:pPr algn="just"/>
            <a:r>
              <a:rPr lang="el-GR" sz="1200" dirty="0" smtClean="0"/>
              <a:t>Όρθια στάση (επαναφορά): όρθιοι, με τα χέρια στο στήθος ή στο πλάι.</a:t>
            </a:r>
          </a:p>
          <a:p>
            <a:pPr algn="just"/>
            <a:r>
              <a:rPr lang="el-GR" sz="1200" dirty="0" smtClean="0"/>
              <a:t>Προσκύνημα: (και τα 7 σημεία του σώματος στο έδαφος και αυτά είναι:  Μέτωπο και μύτη, παλάμες (δάχτυλα ενωμένα προς την κατεύθυνση της Μέκκας), τα δυο γόνατα, και τα δυο πόδια. Οι αγκώνες πρέπει να είναι ελαφρά ανασηκωμένοι και να μην ακουμπούν στο έδαφος καθώς επίσης να είναι απομακρυσμένοι (όχι υπερβολικά) από το σώμα. Όσο για τα πόδια οι φτέρνες να κοιτούν προς τα πάνω και τα δάχτυλα ευθεία προς την Μέκκα. </a:t>
            </a:r>
          </a:p>
          <a:p>
            <a:pPr algn="just"/>
            <a:r>
              <a:rPr lang="el-GR" sz="1200" dirty="0" smtClean="0"/>
              <a:t>Καθισμένοι στα γόνατα και πάνω στα γόνατα να βρίσκονται οι παλάμες.</a:t>
            </a:r>
          </a:p>
          <a:p>
            <a:pPr algn="just"/>
            <a:r>
              <a:rPr lang="el-GR" sz="1200" dirty="0" smtClean="0"/>
              <a:t>Πάλι στην όρθια στάση.</a:t>
            </a:r>
            <a:endParaRPr lang="el-G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214291"/>
            <a:ext cx="7858180" cy="1754326"/>
          </a:xfrm>
          <a:prstGeom prst="rect">
            <a:avLst/>
          </a:prstGeom>
          <a:noFill/>
        </p:spPr>
        <p:txBody>
          <a:bodyPr wrap="square" rtlCol="0">
            <a:spAutoFit/>
          </a:bodyPr>
          <a:lstStyle/>
          <a:p>
            <a:pPr algn="just"/>
            <a:r>
              <a:rPr lang="el-GR" sz="1600" dirty="0" smtClean="0"/>
              <a:t>Σε καθορισμένες ώρες της μέρας ο μουεζίνης είτε από τον μιναρέ του τεμένους είτε από κάποιο βάθρο κοντά στο πλήθος καλεί μελωδικά τους πιστούς να προσευχηθούν. Οι πιστοί, ανυπόδητοι, αφού πλυθούν και ετοιμαστούν, στρέφονται προς την κατεύθυνση της Μέκκας και προσεύχονται. Η καθιερωμένη μουσουλμανική προσευχή έχει έναν αυστηρά καθορισμένο ρυθμό, στον οποίο μετέχει ολόκληρο το σώμα </a:t>
            </a:r>
            <a:r>
              <a:rPr lang="el-GR" sz="1600" b="1" dirty="0" smtClean="0"/>
              <a:t>(</a:t>
            </a:r>
            <a:r>
              <a:rPr lang="el-GR" sz="1600" dirty="0" smtClean="0"/>
              <a:t>τις </a:t>
            </a:r>
            <a:r>
              <a:rPr lang="el-GR" sz="1600" b="1" i="1" dirty="0" err="1" smtClean="0"/>
              <a:t>ράκας</a:t>
            </a:r>
            <a:r>
              <a:rPr lang="el-GR" sz="1600" b="1" i="1" dirty="0" smtClean="0"/>
              <a:t>).</a:t>
            </a:r>
            <a:endParaRPr lang="el-GR" sz="1600" dirty="0" smtClean="0"/>
          </a:p>
          <a:p>
            <a:pPr algn="just"/>
            <a:endParaRPr lang="el-GR" sz="1200" dirty="0"/>
          </a:p>
        </p:txBody>
      </p:sp>
      <p:pic>
        <p:nvPicPr>
          <p:cNvPr id="8" name="7 - Εικόνα" descr="mecca-medina-3.jpeg"/>
          <p:cNvPicPr>
            <a:picLocks noChangeAspect="1"/>
          </p:cNvPicPr>
          <p:nvPr/>
        </p:nvPicPr>
        <p:blipFill>
          <a:blip r:embed="rId2"/>
          <a:stretch>
            <a:fillRect/>
          </a:stretch>
        </p:blipFill>
        <p:spPr>
          <a:xfrm>
            <a:off x="1142976" y="1857364"/>
            <a:ext cx="6381768" cy="4786326"/>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714357"/>
            <a:ext cx="7858180" cy="1077218"/>
          </a:xfrm>
          <a:prstGeom prst="rect">
            <a:avLst/>
          </a:prstGeom>
          <a:noFill/>
        </p:spPr>
        <p:txBody>
          <a:bodyPr wrap="square" rtlCol="0">
            <a:spAutoFit/>
          </a:bodyPr>
          <a:lstStyle/>
          <a:p>
            <a:r>
              <a:rPr lang="el-GR" sz="1600" dirty="0" smtClean="0"/>
              <a:t>Ογδόντα δύο σούρες αναφέρονται σε αυτήν και μάλιστα σε συνάρτηση με την προσευχή, καθώς η μία θεωρείται στοιχειώδες χρέος πίστης και αγάπης προς τον Θεό, και η άλλη προς την κοινότητα. Η ελεημοσύνη θεωρείται καθήκον κάθε ενήλικου Μουσουλμάνου και παρέχεται σε χρήμα ή σε είδος.</a:t>
            </a:r>
            <a:endParaRPr lang="el-GR" sz="1600" dirty="0"/>
          </a:p>
        </p:txBody>
      </p:sp>
      <p:sp>
        <p:nvSpPr>
          <p:cNvPr id="5" name="4 - TextBox"/>
          <p:cNvSpPr txBox="1"/>
          <p:nvPr/>
        </p:nvSpPr>
        <p:spPr>
          <a:xfrm>
            <a:off x="285720" y="142852"/>
            <a:ext cx="7786742" cy="456985"/>
          </a:xfrm>
          <a:prstGeom prst="rect">
            <a:avLst/>
          </a:prstGeom>
          <a:noFill/>
        </p:spPr>
        <p:txBody>
          <a:bodyPr wrap="square" rtlCol="0">
            <a:spAutoFit/>
          </a:bodyPr>
          <a:lstStyle/>
          <a:p>
            <a:pPr marL="342900" indent="-342900" algn="ctr">
              <a:lnSpc>
                <a:spcPct val="150000"/>
              </a:lnSpc>
              <a:buFont typeface="+mj-lt"/>
              <a:buAutoNum type="arabicParenR" startAt="3"/>
            </a:pPr>
            <a:r>
              <a:rPr lang="el-GR" b="1" dirty="0" smtClean="0">
                <a:solidFill>
                  <a:srgbClr val="006600"/>
                </a:solidFill>
              </a:rPr>
              <a:t>Ελεημοσύνη (</a:t>
            </a:r>
            <a:r>
              <a:rPr lang="el-GR" b="1" dirty="0" err="1" smtClean="0">
                <a:solidFill>
                  <a:srgbClr val="006600"/>
                </a:solidFill>
              </a:rPr>
              <a:t>Ζακάτ</a:t>
            </a:r>
            <a:r>
              <a:rPr lang="el-GR" b="1" dirty="0" smtClean="0">
                <a:solidFill>
                  <a:srgbClr val="006600"/>
                </a:solidFill>
              </a:rPr>
              <a:t>)</a:t>
            </a:r>
          </a:p>
        </p:txBody>
      </p:sp>
      <p:pic>
        <p:nvPicPr>
          <p:cNvPr id="7" name="6 - Εικόνα" descr="shutterstock1622646313.jpeg"/>
          <p:cNvPicPr>
            <a:picLocks noChangeAspect="1"/>
          </p:cNvPicPr>
          <p:nvPr/>
        </p:nvPicPr>
        <p:blipFill>
          <a:blip r:embed="rId2"/>
          <a:stretch>
            <a:fillRect/>
          </a:stretch>
        </p:blipFill>
        <p:spPr>
          <a:xfrm>
            <a:off x="571472" y="1857364"/>
            <a:ext cx="7143800" cy="4762533"/>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714357"/>
            <a:ext cx="7858180" cy="2308324"/>
          </a:xfrm>
          <a:prstGeom prst="rect">
            <a:avLst/>
          </a:prstGeom>
          <a:noFill/>
        </p:spPr>
        <p:txBody>
          <a:bodyPr wrap="square" rtlCol="0">
            <a:spAutoFit/>
          </a:bodyPr>
          <a:lstStyle/>
          <a:p>
            <a:pPr algn="just"/>
            <a:r>
              <a:rPr lang="el-GR" sz="1600" dirty="0" smtClean="0"/>
              <a:t>Το Κοράνιο επιβάλλει νηστεία 29 έως 30 ημερών το χρόνο για όλους τους σωματικά και πνευματικά υγιείς πιστούς –άντρες και γυναίκες– πάνω από τα δεκατέσσερα. Η νηστεία αυτή τελείται κατά τον μήνα </a:t>
            </a:r>
            <a:r>
              <a:rPr lang="el-GR" sz="1600" b="1" dirty="0" err="1" smtClean="0"/>
              <a:t>Ramadan</a:t>
            </a:r>
            <a:r>
              <a:rPr lang="el-GR" sz="1600" b="1" dirty="0" smtClean="0"/>
              <a:t> </a:t>
            </a:r>
            <a:r>
              <a:rPr lang="el-GR" sz="1600" dirty="0" smtClean="0"/>
              <a:t>(Ραμαζάνι), τον ένατο μήνα του μουσουλμανικού σεληνιακού έτους, και συνδέεται με το γεγονός της αποκάλυψης του Κορανίου στον Μωάμεθ. Αρχίζει και λήγει με την εμφάνιση της νέας σελήνης. Κατά τη διάρκεια της μέρας απαγορεύεται το κάπνισμα, η όσφρηση αρώματος, ακόμη και η χρήση ένεσης. Αυτό σημαίνει ότι καμιά ξένη ουσία δεν πρέπει να μπει στο σώμα του ανθρώπου που νηστεύει. Τη νύχτα, όμως, αίρονται όλοι οι περιορισμοί.</a:t>
            </a:r>
            <a:endParaRPr lang="el-GR" sz="1600" dirty="0"/>
          </a:p>
        </p:txBody>
      </p:sp>
      <p:sp>
        <p:nvSpPr>
          <p:cNvPr id="5" name="4 - TextBox"/>
          <p:cNvSpPr txBox="1"/>
          <p:nvPr/>
        </p:nvSpPr>
        <p:spPr>
          <a:xfrm>
            <a:off x="285720" y="142852"/>
            <a:ext cx="7786742" cy="456985"/>
          </a:xfrm>
          <a:prstGeom prst="rect">
            <a:avLst/>
          </a:prstGeom>
          <a:noFill/>
        </p:spPr>
        <p:txBody>
          <a:bodyPr wrap="square" rtlCol="0">
            <a:spAutoFit/>
          </a:bodyPr>
          <a:lstStyle/>
          <a:p>
            <a:pPr marL="342900" indent="-342900" algn="ctr">
              <a:lnSpc>
                <a:spcPct val="150000"/>
              </a:lnSpc>
              <a:buFont typeface="+mj-lt"/>
              <a:buAutoNum type="arabicParenR" startAt="4"/>
            </a:pPr>
            <a:r>
              <a:rPr lang="el-GR" b="1" dirty="0" smtClean="0">
                <a:solidFill>
                  <a:srgbClr val="006600"/>
                </a:solidFill>
              </a:rPr>
              <a:t>Νηστεία (</a:t>
            </a:r>
            <a:r>
              <a:rPr lang="el-GR" b="1" dirty="0" err="1" smtClean="0">
                <a:solidFill>
                  <a:srgbClr val="006600"/>
                </a:solidFill>
              </a:rPr>
              <a:t>Σάουμ</a:t>
            </a:r>
            <a:r>
              <a:rPr lang="el-GR" b="1" dirty="0" smtClean="0">
                <a:solidFill>
                  <a:srgbClr val="006600"/>
                </a:solidFill>
              </a:rPr>
              <a:t>)</a:t>
            </a:r>
          </a:p>
        </p:txBody>
      </p:sp>
      <p:pic>
        <p:nvPicPr>
          <p:cNvPr id="6" name="5 - Εικόνα" descr="25637819_RAMADAN-01.jpeg"/>
          <p:cNvPicPr>
            <a:picLocks noChangeAspect="1"/>
          </p:cNvPicPr>
          <p:nvPr/>
        </p:nvPicPr>
        <p:blipFill>
          <a:blip r:embed="rId2"/>
          <a:stretch>
            <a:fillRect/>
          </a:stretch>
        </p:blipFill>
        <p:spPr>
          <a:xfrm>
            <a:off x="5929322" y="3571876"/>
            <a:ext cx="3071834" cy="2303876"/>
          </a:xfrm>
          <a:prstGeom prst="rect">
            <a:avLst/>
          </a:prstGeom>
          <a:ln>
            <a:noFill/>
          </a:ln>
          <a:effectLst>
            <a:softEdge rad="112500"/>
          </a:effectLst>
        </p:spPr>
      </p:pic>
      <p:pic>
        <p:nvPicPr>
          <p:cNvPr id="8" name="7 - Εικόνα" descr="AP_18154450465552.jpeg"/>
          <p:cNvPicPr>
            <a:picLocks noChangeAspect="1"/>
          </p:cNvPicPr>
          <p:nvPr/>
        </p:nvPicPr>
        <p:blipFill>
          <a:blip r:embed="rId3"/>
          <a:stretch>
            <a:fillRect/>
          </a:stretch>
        </p:blipFill>
        <p:spPr>
          <a:xfrm>
            <a:off x="142844" y="3143248"/>
            <a:ext cx="5786478" cy="3249329"/>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1406" y="642918"/>
            <a:ext cx="2857520" cy="5509200"/>
          </a:xfrm>
          <a:prstGeom prst="rect">
            <a:avLst/>
          </a:prstGeom>
          <a:noFill/>
        </p:spPr>
        <p:txBody>
          <a:bodyPr wrap="square" rtlCol="0">
            <a:spAutoFit/>
          </a:bodyPr>
          <a:lstStyle/>
          <a:p>
            <a:r>
              <a:rPr lang="el-GR" sz="1600" dirty="0" smtClean="0"/>
              <a:t>Πρόκειται για το ετήσιο ιερό προσκύνημα στη Μέκκα και θεωρείται υποχρεωτικό θρησκευτικό καθήκον των Μουσουλμάνων. </a:t>
            </a:r>
          </a:p>
          <a:p>
            <a:endParaRPr lang="el-GR" sz="1600" dirty="0" smtClean="0"/>
          </a:p>
          <a:p>
            <a:r>
              <a:rPr lang="el-GR" sz="1600" dirty="0" smtClean="0"/>
              <a:t>Σύμφωνα με το </a:t>
            </a:r>
            <a:r>
              <a:rPr lang="el-GR" sz="1600" i="1" dirty="0" smtClean="0"/>
              <a:t>Κοράνιο</a:t>
            </a:r>
            <a:r>
              <a:rPr lang="el-GR" sz="1600" dirty="0" smtClean="0"/>
              <a:t>, ο κάθε Μουσουλμάνος που είναι φυσικά και οικονομικά ικανός </a:t>
            </a:r>
            <a:r>
              <a:rPr lang="el-GR" sz="1600" b="1" dirty="0" smtClean="0"/>
              <a:t>πρέπει τουλάχιστον μία φορά στη ζωή του να κάνει αυτό το ταξίδι.</a:t>
            </a:r>
            <a:r>
              <a:rPr lang="el-GR" sz="1600" dirty="0" smtClean="0"/>
              <a:t> </a:t>
            </a:r>
          </a:p>
          <a:p>
            <a:endParaRPr lang="el-GR" sz="1600" dirty="0" smtClean="0"/>
          </a:p>
          <a:p>
            <a:r>
              <a:rPr lang="el-GR" sz="1600" dirty="0" smtClean="0"/>
              <a:t>Η συγκέντρωση του πλήθους κατά τη διάρκεια του </a:t>
            </a:r>
            <a:r>
              <a:rPr lang="el-GR" sz="1600" dirty="0" err="1" smtClean="0"/>
              <a:t>Χατζ</a:t>
            </a:r>
            <a:r>
              <a:rPr lang="el-GR" sz="1600" dirty="0" smtClean="0"/>
              <a:t> θεωρείται η μεγαλύτερη ετήσια θρησκευτική συγκέντρωση ανθρώπων στον κόσμο. </a:t>
            </a:r>
          </a:p>
          <a:p>
            <a:endParaRPr lang="el-GR" sz="1600" dirty="0" smtClean="0"/>
          </a:p>
          <a:p>
            <a:r>
              <a:rPr lang="el-GR" sz="1600" dirty="0" smtClean="0"/>
              <a:t>Το προσκύνημα γίνεται στις 8-12 του μήνα </a:t>
            </a:r>
            <a:r>
              <a:rPr lang="el-GR" sz="1600" dirty="0" err="1" smtClean="0"/>
              <a:t>Ραμαντάν</a:t>
            </a:r>
            <a:r>
              <a:rPr lang="el-GR" sz="1600" dirty="0" smtClean="0"/>
              <a:t>.</a:t>
            </a:r>
          </a:p>
        </p:txBody>
      </p:sp>
      <p:sp>
        <p:nvSpPr>
          <p:cNvPr id="5" name="4 - TextBox"/>
          <p:cNvSpPr txBox="1"/>
          <p:nvPr/>
        </p:nvSpPr>
        <p:spPr>
          <a:xfrm>
            <a:off x="285720" y="71414"/>
            <a:ext cx="7786742" cy="456985"/>
          </a:xfrm>
          <a:prstGeom prst="rect">
            <a:avLst/>
          </a:prstGeom>
          <a:noFill/>
        </p:spPr>
        <p:txBody>
          <a:bodyPr wrap="square" rtlCol="0">
            <a:spAutoFit/>
          </a:bodyPr>
          <a:lstStyle/>
          <a:p>
            <a:pPr marL="342900" indent="-342900" algn="ctr">
              <a:lnSpc>
                <a:spcPct val="150000"/>
              </a:lnSpc>
              <a:buFont typeface="+mj-lt"/>
              <a:buAutoNum type="arabicParenR" startAt="5"/>
            </a:pPr>
            <a:r>
              <a:rPr lang="el-GR" b="1" dirty="0" smtClean="0">
                <a:solidFill>
                  <a:srgbClr val="006600"/>
                </a:solidFill>
              </a:rPr>
              <a:t>Ιερή Αποδημία (</a:t>
            </a:r>
            <a:r>
              <a:rPr lang="el-GR" b="1" dirty="0" err="1" smtClean="0">
                <a:solidFill>
                  <a:srgbClr val="006600"/>
                </a:solidFill>
              </a:rPr>
              <a:t>Χατζ</a:t>
            </a:r>
            <a:r>
              <a:rPr lang="el-GR" b="1" dirty="0" smtClean="0">
                <a:solidFill>
                  <a:srgbClr val="006600"/>
                </a:solidFill>
              </a:rPr>
              <a:t>)</a:t>
            </a:r>
          </a:p>
        </p:txBody>
      </p:sp>
      <p:pic>
        <p:nvPicPr>
          <p:cNvPr id="7" name="6 - Εικόνα" descr="hijra-δρόμο,-Μέκκα-εμφάνιση-χάρτη.jpeg"/>
          <p:cNvPicPr>
            <a:picLocks noChangeAspect="1"/>
          </p:cNvPicPr>
          <p:nvPr/>
        </p:nvPicPr>
        <p:blipFill>
          <a:blip r:embed="rId2"/>
          <a:stretch>
            <a:fillRect/>
          </a:stretch>
        </p:blipFill>
        <p:spPr>
          <a:xfrm>
            <a:off x="3020776" y="642918"/>
            <a:ext cx="5908942" cy="6000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2031325"/>
          </a:xfrm>
          <a:prstGeom prst="rect">
            <a:avLst/>
          </a:prstGeom>
          <a:noFill/>
        </p:spPr>
        <p:txBody>
          <a:bodyPr wrap="square" rtlCol="0">
            <a:spAutoFit/>
          </a:bodyPr>
          <a:lstStyle/>
          <a:p>
            <a:pPr algn="just"/>
            <a:r>
              <a:rPr lang="el-GR" dirty="0" smtClean="0"/>
              <a:t>Οι προσκυνητές δέκα μίλια πριν από τη Μέκκα </a:t>
            </a:r>
            <a:r>
              <a:rPr lang="el-GR" b="1" dirty="0" smtClean="0"/>
              <a:t>φορούν λευκό χιτώνα </a:t>
            </a:r>
            <a:r>
              <a:rPr lang="el-GR" dirty="0" smtClean="0"/>
              <a:t>από δύο κομμάτια ύφασμα χωρίς ραφές, που συμβολίζει την απομάκρυνση του πιστού από την κοινωνία και την προσπάθειά του να ενωθεί με τον Θεό με απόλυτη ισότητα μεταξύ των πιστών, η οποία εκφράζεται με το κοινό απέριττο ντύσιμο. </a:t>
            </a:r>
          </a:p>
          <a:p>
            <a:pPr algn="just"/>
            <a:r>
              <a:rPr lang="el-GR" dirty="0" smtClean="0"/>
              <a:t>Η ιδιαίτερη πνευματική κατάσταση στην οποία βρίσκονται οι προσκυνητές ονομάζεται </a:t>
            </a:r>
            <a:r>
              <a:rPr lang="el-GR" b="1" dirty="0" err="1" smtClean="0"/>
              <a:t>Ιχράμ</a:t>
            </a:r>
            <a:r>
              <a:rPr lang="el-GR" dirty="0" smtClean="0"/>
              <a:t>.</a:t>
            </a:r>
          </a:p>
        </p:txBody>
      </p:sp>
      <p:pic>
        <p:nvPicPr>
          <p:cNvPr id="5" name="4 - Εικόνα" descr="COVID-19-CAMEROON-NOT-SENDING-PILGRIMS-TO-MECCA-THIS-YEAR.jpeg"/>
          <p:cNvPicPr>
            <a:picLocks noChangeAspect="1"/>
          </p:cNvPicPr>
          <p:nvPr/>
        </p:nvPicPr>
        <p:blipFill>
          <a:blip r:embed="rId2"/>
          <a:stretch>
            <a:fillRect/>
          </a:stretch>
        </p:blipFill>
        <p:spPr>
          <a:xfrm>
            <a:off x="198144" y="2329836"/>
            <a:ext cx="7802880" cy="40995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323439"/>
          </a:xfrm>
          <a:prstGeom prst="rect">
            <a:avLst/>
          </a:prstGeom>
          <a:noFill/>
        </p:spPr>
        <p:txBody>
          <a:bodyPr wrap="square" rtlCol="0">
            <a:spAutoFit/>
          </a:bodyPr>
          <a:lstStyle/>
          <a:p>
            <a:pPr algn="just"/>
            <a:r>
              <a:rPr lang="el-GR" sz="1600" dirty="0" smtClean="0"/>
              <a:t>Η κορυφαία στιγμή του προσκυνήματος συντελείται στον ιερό χώρο της </a:t>
            </a:r>
            <a:r>
              <a:rPr lang="el-GR" sz="1600" b="1" dirty="0" err="1" smtClean="0"/>
              <a:t>Κάαμπα</a:t>
            </a:r>
            <a:r>
              <a:rPr lang="el-GR" sz="1600" dirty="0" smtClean="0"/>
              <a:t>. Εκεί οι προσκυνητές γυρνούν επτά φορές γύρω (σε αντίθετη φορά του ρολογιού) από τον μαύρο λίθο που είναι σκεπασμένος με πολύτιμο ύφασμα, προσπαθώντας να τον φιλήσουν ή να τον αγγίξουν και σε συγκεκριμένη στιγμή φωνάζουν: «Παρόντες στις διαταγές Σου».</a:t>
            </a:r>
          </a:p>
        </p:txBody>
      </p:sp>
      <p:pic>
        <p:nvPicPr>
          <p:cNvPr id="6" name="5 - Εικόνα" descr="haji.jpeg"/>
          <p:cNvPicPr>
            <a:picLocks noChangeAspect="1"/>
          </p:cNvPicPr>
          <p:nvPr/>
        </p:nvPicPr>
        <p:blipFill>
          <a:blip r:embed="rId2"/>
          <a:stretch>
            <a:fillRect/>
          </a:stretch>
        </p:blipFill>
        <p:spPr>
          <a:xfrm>
            <a:off x="142844" y="1714488"/>
            <a:ext cx="7929618" cy="49229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569660"/>
          </a:xfrm>
          <a:prstGeom prst="rect">
            <a:avLst/>
          </a:prstGeom>
          <a:noFill/>
        </p:spPr>
        <p:txBody>
          <a:bodyPr wrap="square" rtlCol="0">
            <a:spAutoFit/>
          </a:bodyPr>
          <a:lstStyle/>
          <a:p>
            <a:pPr algn="just"/>
            <a:r>
              <a:rPr lang="el-GR" sz="1600" dirty="0" smtClean="0"/>
              <a:t>Η </a:t>
            </a:r>
            <a:r>
              <a:rPr lang="el-GR" sz="1600" dirty="0" err="1" smtClean="0"/>
              <a:t>Κάαμπα</a:t>
            </a:r>
            <a:r>
              <a:rPr lang="el-GR" sz="1600" dirty="0" smtClean="0"/>
              <a:t> (που σημαίνει στα αραβικά «κύβος») είναι ένα κυβοειδές οικοδόμημα επενδυμένο με γρανίτη που βρίσκεται μέσα στο τζαμί </a:t>
            </a:r>
            <a:r>
              <a:rPr lang="el-GR" sz="1600" dirty="0" err="1" smtClean="0"/>
              <a:t>Μάστζιντ</a:t>
            </a:r>
            <a:r>
              <a:rPr lang="el-GR" sz="1600" dirty="0" smtClean="0"/>
              <a:t> </a:t>
            </a:r>
            <a:r>
              <a:rPr lang="el-GR" sz="1600" dirty="0" err="1" smtClean="0"/>
              <a:t>αλΧαράμ</a:t>
            </a:r>
            <a:r>
              <a:rPr lang="el-GR" sz="1600" dirty="0" smtClean="0"/>
              <a:t> (</a:t>
            </a:r>
            <a:r>
              <a:rPr lang="el-GR" sz="1600" dirty="0" err="1" smtClean="0"/>
              <a:t>To</a:t>
            </a:r>
            <a:r>
              <a:rPr lang="el-GR" sz="1600" dirty="0" smtClean="0"/>
              <a:t> μεγάλο Τέμενος) στη Μέκκα. Θεωρείται ο ιερότερος τόπος του Ισλάμ γι’ αυτό και οι Μουσουλμάνοι σε όλο τον κόσμο όταν προσεύχονται στρέφονται προς αυτόν.</a:t>
            </a:r>
          </a:p>
          <a:p>
            <a:pPr algn="just"/>
            <a:r>
              <a:rPr lang="el-GR" sz="1600" dirty="0" smtClean="0"/>
              <a:t>Σύμφωνα με το Κοράνι, το μεγάλο Τέμενος αρχικά οικοδομήθηκε από τον </a:t>
            </a:r>
            <a:r>
              <a:rPr lang="el-GR" sz="1600" dirty="0" err="1" smtClean="0"/>
              <a:t>Ιμπράχημ</a:t>
            </a:r>
            <a:r>
              <a:rPr lang="el-GR" sz="1600" dirty="0" smtClean="0"/>
              <a:t> (Αβραάμ) και τον γιο του Ισμαήλ.</a:t>
            </a:r>
            <a:endParaRPr lang="el-GR" sz="1600" dirty="0"/>
          </a:p>
        </p:txBody>
      </p:sp>
      <p:pic>
        <p:nvPicPr>
          <p:cNvPr id="3" name="2 - Εικόνα" descr="a-presentation-on-how-to-perform-the-rituals-of-hajj-29-728.jpeg"/>
          <p:cNvPicPr>
            <a:picLocks noChangeAspect="1"/>
          </p:cNvPicPr>
          <p:nvPr/>
        </p:nvPicPr>
        <p:blipFill>
          <a:blip r:embed="rId2"/>
          <a:stretch>
            <a:fillRect/>
          </a:stretch>
        </p:blipFill>
        <p:spPr>
          <a:xfrm>
            <a:off x="928662" y="1857364"/>
            <a:ext cx="6286544" cy="4714908"/>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815882"/>
          </a:xfrm>
          <a:prstGeom prst="rect">
            <a:avLst/>
          </a:prstGeom>
          <a:noFill/>
        </p:spPr>
        <p:txBody>
          <a:bodyPr wrap="square" rtlCol="0">
            <a:spAutoFit/>
          </a:bodyPr>
          <a:lstStyle/>
          <a:p>
            <a:pPr algn="just"/>
            <a:r>
              <a:rPr lang="el-GR" sz="1600" dirty="0" smtClean="0"/>
              <a:t>Ο προσκυνητής, κατά την διάρκεια του </a:t>
            </a:r>
            <a:r>
              <a:rPr lang="el-GR" sz="1600" dirty="0" err="1" smtClean="0"/>
              <a:t>Χάτζ</a:t>
            </a:r>
            <a:r>
              <a:rPr lang="el-GR" sz="1600" dirty="0" smtClean="0"/>
              <a:t>, απολαμβάνει το προνόμιο να προσεύχεται στο σπουδαίο Τζαμί, στην Μέκκα (Απαράβατο Τέμενος), στο οποίο κάθε Μουσουλμάνος, σε κάθε γωνιά του πλανήτη, στρέφεται σαν κατεύθυνση για να προσευχηθεί. Οι προσευχές στο Απαράβατο αυτό Τέμενος είναι κατά πολύ ανώτερες με σχέση τις προσευχές που γίνονται σε οποιοδήποτε άλλο Τζαμί. Ο Προφήτης Μωάμεθ ανέφερε ότι μια μόνο προσευχή στο Απαράβατο Τέμενος ισοδυναμεί με 100.000 προσευχές που γίνονται σε άλλο μέρος η χώρο λατρείας</a:t>
            </a:r>
          </a:p>
        </p:txBody>
      </p:sp>
      <p:pic>
        <p:nvPicPr>
          <p:cNvPr id="8" name="7 - Εικόνα" descr="gettyimages-602270036_custom-0f067c55735637a9ae55bb72c35cd8c0649ac15f-s800-c85.jpeg"/>
          <p:cNvPicPr>
            <a:picLocks noChangeAspect="1"/>
          </p:cNvPicPr>
          <p:nvPr/>
        </p:nvPicPr>
        <p:blipFill>
          <a:blip r:embed="rId2"/>
          <a:stretch>
            <a:fillRect/>
          </a:stretch>
        </p:blipFill>
        <p:spPr>
          <a:xfrm>
            <a:off x="571472" y="2071678"/>
            <a:ext cx="6786610" cy="4521579"/>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815882"/>
          </a:xfrm>
          <a:prstGeom prst="rect">
            <a:avLst/>
          </a:prstGeom>
          <a:noFill/>
        </p:spPr>
        <p:txBody>
          <a:bodyPr wrap="square" rtlCol="0">
            <a:spAutoFit/>
          </a:bodyPr>
          <a:lstStyle/>
          <a:p>
            <a:r>
              <a:rPr lang="el-GR" sz="1600" b="1" dirty="0" smtClean="0">
                <a:solidFill>
                  <a:srgbClr val="006600"/>
                </a:solidFill>
              </a:rPr>
              <a:t>Σαρία: ο ηθικός και θρησκευτικός «νόμος» των μουσουλμάνων</a:t>
            </a:r>
            <a:endParaRPr lang="el-GR" sz="1600" dirty="0" smtClean="0">
              <a:solidFill>
                <a:srgbClr val="006600"/>
              </a:solidFill>
            </a:endParaRPr>
          </a:p>
          <a:p>
            <a:r>
              <a:rPr lang="el-GR" sz="1600" b="1" dirty="0" smtClean="0"/>
              <a:t> </a:t>
            </a:r>
            <a:endParaRPr lang="el-GR" sz="1600" dirty="0" smtClean="0"/>
          </a:p>
          <a:p>
            <a:pPr algn="just"/>
            <a:r>
              <a:rPr lang="el-GR" sz="1600" dirty="0" smtClean="0"/>
              <a:t>Η λέξη </a:t>
            </a:r>
            <a:r>
              <a:rPr lang="el-GR" sz="1600" b="1" dirty="0" smtClean="0"/>
              <a:t>σαρία</a:t>
            </a:r>
            <a:r>
              <a:rPr lang="el-GR" sz="1600" dirty="0" smtClean="0"/>
              <a:t> σημαίνει τον </a:t>
            </a:r>
            <a:r>
              <a:rPr lang="el-GR" sz="1600" b="1" dirty="0" smtClean="0"/>
              <a:t>«δρόμο προς την πηγή ύδατος», </a:t>
            </a:r>
            <a:r>
              <a:rPr lang="el-GR" sz="1600" dirty="0" smtClean="0"/>
              <a:t>έναν δρόμο, δηλαδή, πίστης και πρακτικής στηριγμένο στο θέλημα του Θεού. Ο ίδιος ο Μωάμεθ έθεσε τα θεμέλια της σαρία με αποκλειστικό σκοπό τη σωτηρία των πιστών. </a:t>
            </a:r>
            <a:r>
              <a:rPr lang="el-GR" sz="1600" b="1" i="1" dirty="0" smtClean="0">
                <a:solidFill>
                  <a:srgbClr val="00B050"/>
                </a:solidFill>
              </a:rPr>
              <a:t>Ωστόσο, σε καμία περίπτωση ο Μωάμεθ δεν θεωρείται ότι διαθέτει καθαρά νομοθετική εξουσία, καθώς αυτό το δικαίωμα ανήκει αποκλειστικά στον Θεό.</a:t>
            </a:r>
          </a:p>
        </p:txBody>
      </p:sp>
      <p:pic>
        <p:nvPicPr>
          <p:cNvPr id="6" name="5 - Εικόνα" descr="11111.jpeg"/>
          <p:cNvPicPr>
            <a:picLocks noChangeAspect="1"/>
          </p:cNvPicPr>
          <p:nvPr/>
        </p:nvPicPr>
        <p:blipFill>
          <a:blip r:embed="rId2"/>
          <a:stretch>
            <a:fillRect/>
          </a:stretch>
        </p:blipFill>
        <p:spPr>
          <a:xfrm>
            <a:off x="1071538" y="2166929"/>
            <a:ext cx="6357982" cy="42386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3396" y="248602"/>
            <a:ext cx="7810504" cy="751506"/>
          </a:xfrm>
        </p:spPr>
        <p:txBody>
          <a:bodyPr>
            <a:normAutofit/>
          </a:bodyPr>
          <a:lstStyle/>
          <a:p>
            <a:r>
              <a:rPr lang="en-US" sz="2400" cap="none" dirty="0" smtClean="0">
                <a:solidFill>
                  <a:srgbClr val="006600"/>
                </a:solidFill>
              </a:rPr>
              <a:t>ii. </a:t>
            </a:r>
            <a:r>
              <a:rPr lang="el-GR" sz="2400" cap="none" dirty="0" smtClean="0">
                <a:solidFill>
                  <a:srgbClr val="006600"/>
                </a:solidFill>
              </a:rPr>
              <a:t>Αλλάχ: Ο μοναδικός και παντοδύναμος κύριος του </a:t>
            </a:r>
            <a:br>
              <a:rPr lang="el-GR" sz="2400" cap="none" dirty="0" smtClean="0">
                <a:solidFill>
                  <a:srgbClr val="006600"/>
                </a:solidFill>
              </a:rPr>
            </a:br>
            <a:r>
              <a:rPr lang="el-GR" sz="2400" cap="none" dirty="0" smtClean="0">
                <a:solidFill>
                  <a:srgbClr val="006600"/>
                </a:solidFill>
              </a:rPr>
              <a:t>    κόσμου</a:t>
            </a:r>
            <a:endParaRPr lang="el-GR" sz="2400" cap="none" dirty="0">
              <a:solidFill>
                <a:srgbClr val="006600"/>
              </a:solidFill>
            </a:endParaRPr>
          </a:p>
        </p:txBody>
      </p:sp>
      <p:sp>
        <p:nvSpPr>
          <p:cNvPr id="3" name="2 - Θέση περιεχομένου"/>
          <p:cNvSpPr>
            <a:spLocks noGrp="1"/>
          </p:cNvSpPr>
          <p:nvPr>
            <p:ph idx="1"/>
          </p:nvPr>
        </p:nvSpPr>
        <p:spPr>
          <a:xfrm>
            <a:off x="-32" y="1142984"/>
            <a:ext cx="4357718" cy="5429288"/>
          </a:xfrm>
        </p:spPr>
        <p:txBody>
          <a:bodyPr>
            <a:noAutofit/>
          </a:bodyPr>
          <a:lstStyle/>
          <a:p>
            <a:pPr>
              <a:spcBef>
                <a:spcPts val="0"/>
              </a:spcBef>
              <a:buNone/>
            </a:pPr>
            <a:r>
              <a:rPr lang="el-GR" sz="2000" dirty="0" smtClean="0"/>
              <a:t>    Είναι ο παντοδύναμος και παντοκράτορας Θεός που έπλασε τον άνθρωπο, δημιούργησε τον κόσμο και προνοεί συνεχώς για το σύμπαν. Για τον </a:t>
            </a:r>
            <a:r>
              <a:rPr lang="el-GR" sz="2000" b="1" dirty="0" smtClean="0">
                <a:solidFill>
                  <a:srgbClr val="006600"/>
                </a:solidFill>
              </a:rPr>
              <a:t>Αλλάχ</a:t>
            </a:r>
            <a:r>
              <a:rPr lang="el-GR" sz="2000" dirty="0" smtClean="0"/>
              <a:t> χρησιμοποιούνται </a:t>
            </a:r>
            <a:r>
              <a:rPr lang="el-GR" sz="2000" b="1" dirty="0" smtClean="0">
                <a:solidFill>
                  <a:srgbClr val="006600"/>
                </a:solidFill>
              </a:rPr>
              <a:t>99 ονόματα</a:t>
            </a:r>
            <a:r>
              <a:rPr lang="el-GR" sz="2000" dirty="0" smtClean="0"/>
              <a:t>, τα οποία περιγράφονται κυρίως στο </a:t>
            </a:r>
            <a:r>
              <a:rPr lang="el-GR" sz="2000" b="1" i="1" dirty="0" smtClean="0">
                <a:solidFill>
                  <a:srgbClr val="006600"/>
                </a:solidFill>
              </a:rPr>
              <a:t>Κοράνιο</a:t>
            </a:r>
            <a:r>
              <a:rPr lang="el-GR" sz="2000" i="1" dirty="0" smtClean="0"/>
              <a:t> </a:t>
            </a:r>
            <a:r>
              <a:rPr lang="el-GR" sz="2000" dirty="0" smtClean="0"/>
              <a:t>και στις </a:t>
            </a:r>
            <a:r>
              <a:rPr lang="el-GR" sz="2000" b="1" dirty="0" smtClean="0">
                <a:solidFill>
                  <a:srgbClr val="006600"/>
                </a:solidFill>
              </a:rPr>
              <a:t>παραδόσεις</a:t>
            </a:r>
            <a:r>
              <a:rPr lang="el-GR" sz="2000" dirty="0" smtClean="0"/>
              <a:t> (Άγιος, Δημιουργός, Ισχυρός, Πλούσιος, Σοφός, Ελεήμων, Αγαπητός κ.ά.). </a:t>
            </a:r>
          </a:p>
          <a:p>
            <a:pPr>
              <a:spcBef>
                <a:spcPts val="0"/>
              </a:spcBef>
              <a:buNone/>
            </a:pPr>
            <a:r>
              <a:rPr lang="el-GR" sz="2000" dirty="0" smtClean="0"/>
              <a:t>    Το </a:t>
            </a:r>
            <a:r>
              <a:rPr lang="el-GR" sz="2000" b="1" dirty="0" smtClean="0">
                <a:solidFill>
                  <a:srgbClr val="006600"/>
                </a:solidFill>
              </a:rPr>
              <a:t>εκατοστό θείο όνομα </a:t>
            </a:r>
            <a:r>
              <a:rPr lang="el-GR" sz="2000" dirty="0" smtClean="0"/>
              <a:t>αγνοείται, πράγμα που σημαίνει ότι το μυστήριο του Θεού παραμένει ανεξερεύνητο.</a:t>
            </a:r>
          </a:p>
        </p:txBody>
      </p:sp>
      <p:pic>
        <p:nvPicPr>
          <p:cNvPr id="5" name="4 - Εικόνα" descr="Allah_logo.svg.png"/>
          <p:cNvPicPr>
            <a:picLocks noChangeAspect="1"/>
          </p:cNvPicPr>
          <p:nvPr/>
        </p:nvPicPr>
        <p:blipFill>
          <a:blip r:embed="rId2"/>
          <a:stretch>
            <a:fillRect/>
          </a:stretch>
        </p:blipFill>
        <p:spPr>
          <a:xfrm>
            <a:off x="4214810" y="1142984"/>
            <a:ext cx="4786346" cy="478634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323439"/>
          </a:xfrm>
          <a:prstGeom prst="rect">
            <a:avLst/>
          </a:prstGeom>
          <a:noFill/>
        </p:spPr>
        <p:txBody>
          <a:bodyPr wrap="square" rtlCol="0">
            <a:spAutoFit/>
          </a:bodyPr>
          <a:lstStyle/>
          <a:p>
            <a:pPr algn="just"/>
            <a:r>
              <a:rPr lang="el-GR" sz="1600" dirty="0" smtClean="0"/>
              <a:t>Η σαρία περιλαμβάνει διατάξεις πάνω σε θέματα πίστης, ντυσίματος, προσωπικής υγιεινής, νηστείας κ.ά. Καθορίζει, δηλαδή, όλες τις πλευρές της ανθρώπινης ζωής τόσο στον δημόσιο όσο και στον ιδιωτικό βίο, όλες τις περιπτώσεις οικογενειακής, εμπορικής, πολιτικής, θρησκευτικής και ποινικής δραστηριότητας και συμπεριφοράς. </a:t>
            </a:r>
          </a:p>
        </p:txBody>
      </p:sp>
      <p:pic>
        <p:nvPicPr>
          <p:cNvPr id="7" name="6 - Εικόνα" descr="signing-islamic-wedding-contract-770x465.jpeg"/>
          <p:cNvPicPr>
            <a:picLocks noChangeAspect="1"/>
          </p:cNvPicPr>
          <p:nvPr/>
        </p:nvPicPr>
        <p:blipFill>
          <a:blip r:embed="rId2"/>
          <a:stretch>
            <a:fillRect/>
          </a:stretch>
        </p:blipFill>
        <p:spPr>
          <a:xfrm>
            <a:off x="214282" y="1643050"/>
            <a:ext cx="7572396" cy="4572940"/>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077218"/>
          </a:xfrm>
          <a:prstGeom prst="rect">
            <a:avLst/>
          </a:prstGeom>
          <a:noFill/>
        </p:spPr>
        <p:txBody>
          <a:bodyPr wrap="square" rtlCol="0">
            <a:spAutoFit/>
          </a:bodyPr>
          <a:lstStyle/>
          <a:p>
            <a:pPr algn="just"/>
            <a:r>
              <a:rPr lang="el-GR" sz="1600" b="1" dirty="0" smtClean="0">
                <a:solidFill>
                  <a:srgbClr val="00B050"/>
                </a:solidFill>
              </a:rPr>
              <a:t>Με αυτόν τον τρόπο, όλη η ζωή του Μουσουλμάνου βρίσκεται κάτω από τον νόμο και την εποπτεία του Θεού. </a:t>
            </a:r>
            <a:r>
              <a:rPr lang="el-GR" sz="1600" dirty="0" smtClean="0"/>
              <a:t>Καθώς στο Ισλάμ θρησκεία και κράτος ταυτίζονται, κατ’ αναλογία, ο θρησκευτικός νόμος είναι συγχρόνως νόμος της πολιτείας και αντίστροφα.</a:t>
            </a:r>
            <a:endParaRPr lang="el-GR" sz="1600" dirty="0"/>
          </a:p>
        </p:txBody>
      </p:sp>
      <p:pic>
        <p:nvPicPr>
          <p:cNvPr id="5" name="4 - Εικόνα" descr="5cb5b11d2a0000d6024f8fb7.jpeg"/>
          <p:cNvPicPr>
            <a:picLocks noChangeAspect="1"/>
          </p:cNvPicPr>
          <p:nvPr/>
        </p:nvPicPr>
        <p:blipFill>
          <a:blip r:embed="rId2"/>
          <a:stretch>
            <a:fillRect/>
          </a:stretch>
        </p:blipFill>
        <p:spPr>
          <a:xfrm>
            <a:off x="642910" y="1571612"/>
            <a:ext cx="6786610" cy="5095344"/>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42852"/>
            <a:ext cx="7858180" cy="2492990"/>
          </a:xfrm>
          <a:prstGeom prst="rect">
            <a:avLst/>
          </a:prstGeom>
          <a:noFill/>
        </p:spPr>
        <p:txBody>
          <a:bodyPr wrap="square" rtlCol="0">
            <a:spAutoFit/>
          </a:bodyPr>
          <a:lstStyle/>
          <a:p>
            <a:pPr algn="just"/>
            <a:r>
              <a:rPr lang="el-GR" sz="1200" dirty="0" smtClean="0">
                <a:latin typeface="+mj-lt"/>
              </a:rPr>
              <a:t>Διατάξεις, οι οποίες περιλαμβάνονται στην </a:t>
            </a:r>
            <a:r>
              <a:rPr lang="el-GR" sz="1200" b="1" i="1" dirty="0" smtClean="0">
                <a:latin typeface="+mj-lt"/>
              </a:rPr>
              <a:t>Σαρία</a:t>
            </a:r>
            <a:r>
              <a:rPr lang="el-GR" sz="1200" dirty="0" smtClean="0">
                <a:latin typeface="+mj-lt"/>
              </a:rPr>
              <a:t> (οι θρησκευτικοί κανόνες του Ισλάμ προέρχονται από Κοράνιο και τη </a:t>
            </a:r>
            <a:r>
              <a:rPr lang="el-GR" sz="1200" dirty="0" err="1" smtClean="0">
                <a:latin typeface="+mj-lt"/>
              </a:rPr>
              <a:t>Σούνα</a:t>
            </a:r>
            <a:r>
              <a:rPr lang="el-GR" sz="1200" dirty="0" smtClean="0">
                <a:latin typeface="+mj-lt"/>
              </a:rPr>
              <a:t> και ονομάζονται «Σαρία». Καθοδηγούν τις ανθρώπινες πράξεις αλλά και τις υποθέσεις του οργανωμένου κράτους) είναι: </a:t>
            </a:r>
          </a:p>
          <a:p>
            <a:pPr lvl="1" algn="just">
              <a:buFont typeface="Arial" pitchFamily="34" charset="0"/>
              <a:buChar char="•"/>
            </a:pPr>
            <a:r>
              <a:rPr lang="el-GR" sz="1200" dirty="0" smtClean="0">
                <a:latin typeface="+mj-lt"/>
              </a:rPr>
              <a:t> Διατάξεις για το γάμο, διαζύγιο, κληρονομιά, τροφές κ.α.</a:t>
            </a:r>
          </a:p>
          <a:p>
            <a:pPr lvl="1" algn="just">
              <a:buFont typeface="Arial" pitchFamily="34" charset="0"/>
              <a:buChar char="•"/>
            </a:pPr>
            <a:r>
              <a:rPr lang="el-GR" sz="1200" dirty="0" smtClean="0">
                <a:latin typeface="+mj-lt"/>
              </a:rPr>
              <a:t> Απαγορεύσεις: χοιρινό, οινοπνευματωδών ποτών, μαγείας, εικόνων, τυχερών παιχνιδιών.</a:t>
            </a:r>
          </a:p>
          <a:p>
            <a:pPr lvl="1" algn="just">
              <a:buFont typeface="Arial" pitchFamily="34" charset="0"/>
              <a:buChar char="•"/>
            </a:pPr>
            <a:r>
              <a:rPr lang="el-GR" sz="1200" dirty="0" smtClean="0">
                <a:latin typeface="+mj-lt"/>
              </a:rPr>
              <a:t> Αναφορά στον ιερό πόλεμο. Είναι το ιερότερο καθήκον. Είναι η υπέρτατη θυσία με παραδεισένιες απολαύσεις για το μάρτυρα.</a:t>
            </a:r>
          </a:p>
          <a:p>
            <a:pPr lvl="1" algn="just">
              <a:buFont typeface="Arial" pitchFamily="34" charset="0"/>
              <a:buChar char="•"/>
            </a:pPr>
            <a:r>
              <a:rPr lang="el-GR" sz="1200" dirty="0" smtClean="0">
                <a:latin typeface="+mj-lt"/>
              </a:rPr>
              <a:t> Η θέση της γυναίκας : Είναι κατώτερη από τους άνδρες, αν και έχει τα ίδια θρησκευτικά καθήκοντα.</a:t>
            </a:r>
          </a:p>
          <a:p>
            <a:pPr lvl="2" algn="just"/>
            <a:r>
              <a:rPr lang="el-GR" sz="1200" dirty="0" smtClean="0">
                <a:latin typeface="+mj-lt"/>
              </a:rPr>
              <a:t>Κληρονομούν μικρότερο ποσοστό από άνδρα κληρονόμο</a:t>
            </a:r>
          </a:p>
          <a:p>
            <a:pPr lvl="2" algn="just"/>
            <a:r>
              <a:rPr lang="el-GR" sz="1200" dirty="0" smtClean="0">
                <a:latin typeface="+mj-lt"/>
              </a:rPr>
              <a:t>Στο διαζύγιο δεν έχουν ίδια δικαιώματα</a:t>
            </a:r>
          </a:p>
          <a:p>
            <a:pPr lvl="2" algn="just"/>
            <a:r>
              <a:rPr lang="el-GR" sz="1200" dirty="0" smtClean="0">
                <a:latin typeface="+mj-lt"/>
              </a:rPr>
              <a:t>Σε μερικές χώρες ζουν έγκλειστες</a:t>
            </a:r>
          </a:p>
          <a:p>
            <a:pPr lvl="2" algn="just"/>
            <a:r>
              <a:rPr lang="el-GR" sz="1200" dirty="0" smtClean="0">
                <a:latin typeface="+mj-lt"/>
              </a:rPr>
              <a:t>Καλύπτει το πρόσωπο με φερετζέ («</a:t>
            </a:r>
            <a:r>
              <a:rPr lang="el-GR" sz="1200" dirty="0" err="1" smtClean="0">
                <a:latin typeface="+mj-lt"/>
              </a:rPr>
              <a:t>μπούργκα</a:t>
            </a:r>
            <a:r>
              <a:rPr lang="el-GR" sz="1200" dirty="0" smtClean="0">
                <a:latin typeface="+mj-lt"/>
              </a:rPr>
              <a:t>») </a:t>
            </a:r>
          </a:p>
          <a:p>
            <a:pPr lvl="2" algn="just"/>
            <a:r>
              <a:rPr lang="el-GR" sz="1200" dirty="0" smtClean="0">
                <a:latin typeface="+mj-lt"/>
              </a:rPr>
              <a:t>Ο άνδρας παίρνει 4 νόμιμες γυναίκες και όσες σκλάβες θέλει.</a:t>
            </a:r>
          </a:p>
        </p:txBody>
      </p:sp>
      <p:pic>
        <p:nvPicPr>
          <p:cNvPr id="6" name="5 - Εικόνα" descr="5d1f7ea32500004e12e9c82a.jpeg"/>
          <p:cNvPicPr>
            <a:picLocks noChangeAspect="1"/>
          </p:cNvPicPr>
          <p:nvPr/>
        </p:nvPicPr>
        <p:blipFill>
          <a:blip r:embed="rId2"/>
          <a:srcRect t="3750" b="2500"/>
          <a:stretch>
            <a:fillRect/>
          </a:stretch>
        </p:blipFill>
        <p:spPr>
          <a:xfrm>
            <a:off x="785786" y="2643181"/>
            <a:ext cx="6572296" cy="4107685"/>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815882"/>
          </a:xfrm>
          <a:prstGeom prst="rect">
            <a:avLst/>
          </a:prstGeom>
          <a:noFill/>
        </p:spPr>
        <p:txBody>
          <a:bodyPr wrap="square" rtlCol="0">
            <a:spAutoFit/>
          </a:bodyPr>
          <a:lstStyle/>
          <a:p>
            <a:pPr algn="just"/>
            <a:r>
              <a:rPr lang="el-GR" sz="1600" b="1" dirty="0" smtClean="0">
                <a:solidFill>
                  <a:srgbClr val="00B050"/>
                </a:solidFill>
              </a:rPr>
              <a:t>Η Παρασκευή στο τζαμί: η Ημέρα της Προσευχής</a:t>
            </a:r>
            <a:endParaRPr lang="el-GR" sz="1600" dirty="0" smtClean="0">
              <a:solidFill>
                <a:srgbClr val="00B050"/>
              </a:solidFill>
            </a:endParaRPr>
          </a:p>
          <a:p>
            <a:pPr algn="just"/>
            <a:r>
              <a:rPr lang="el-GR" sz="1600" b="1" dirty="0" smtClean="0"/>
              <a:t> </a:t>
            </a:r>
            <a:endParaRPr lang="el-GR" sz="1600" dirty="0" smtClean="0"/>
          </a:p>
          <a:p>
            <a:pPr algn="just"/>
            <a:r>
              <a:rPr lang="el-GR" sz="1600" b="1" dirty="0" smtClean="0"/>
              <a:t>Η κοινή προσευχή των Μουσουλμάνων πραγματοποιείται το μεσημέρι κάθε Παρασκευής στο κεντρικό τζαμί της μουσουλμανικής κοινότητας. </a:t>
            </a:r>
            <a:r>
              <a:rPr lang="el-GR" sz="1600" dirty="0" smtClean="0"/>
              <a:t>Εκεί ο </a:t>
            </a:r>
            <a:r>
              <a:rPr lang="el-GR" sz="1600" b="1" dirty="0" smtClean="0"/>
              <a:t>ιμάμης</a:t>
            </a:r>
            <a:r>
              <a:rPr lang="el-GR" sz="1600" dirty="0" smtClean="0"/>
              <a:t> στέκεται μπροστά στη σύναξη, απαγγέλλει τους καθορισμένους στίχους του </a:t>
            </a:r>
            <a:r>
              <a:rPr lang="el-GR" sz="1600" i="1" dirty="0" smtClean="0"/>
              <a:t>Κορανίου </a:t>
            </a:r>
            <a:r>
              <a:rPr lang="el-GR" sz="1600" dirty="0" smtClean="0"/>
              <a:t>και οι πιστοί, στοιχισμένοι πίσω του, εκτελούν ρυθμικά τις προβλεπόμενες κινήσεις. </a:t>
            </a:r>
          </a:p>
        </p:txBody>
      </p:sp>
      <p:pic>
        <p:nvPicPr>
          <p:cNvPr id="6" name="5 - Εικόνα" descr="1111111.jpeg"/>
          <p:cNvPicPr>
            <a:picLocks noChangeAspect="1"/>
          </p:cNvPicPr>
          <p:nvPr/>
        </p:nvPicPr>
        <p:blipFill>
          <a:blip r:embed="rId2"/>
          <a:stretch>
            <a:fillRect/>
          </a:stretch>
        </p:blipFill>
        <p:spPr>
          <a:xfrm>
            <a:off x="857224" y="2143116"/>
            <a:ext cx="6648603" cy="4429156"/>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1569660"/>
          </a:xfrm>
          <a:prstGeom prst="rect">
            <a:avLst/>
          </a:prstGeom>
          <a:noFill/>
        </p:spPr>
        <p:txBody>
          <a:bodyPr wrap="square" rtlCol="0">
            <a:spAutoFit/>
          </a:bodyPr>
          <a:lstStyle/>
          <a:p>
            <a:pPr algn="just"/>
            <a:r>
              <a:rPr lang="el-GR" sz="1600" dirty="0" smtClean="0"/>
              <a:t>Είναι χαρακτηριστική η εικόνα πλήθους Μουσουλμάνων που προσεύχονται απόλυτα συντονισμένοι, πραγματικά σαν ένα σώμα. Με την ομαδική προσευχή αναδεικνύεται η αναγνώριση όλων των Μουσουλμάνων ως αδελφών μεταξύ τους. Όλες οι απαγγελίες από το </a:t>
            </a:r>
            <a:r>
              <a:rPr lang="el-GR" sz="1600" i="1" dirty="0" smtClean="0"/>
              <a:t>Κοράνιο </a:t>
            </a:r>
            <a:r>
              <a:rPr lang="el-GR" sz="1600" dirty="0" smtClean="0"/>
              <a:t>γίνονται στο πρώτο ενικό, εκτός από τη </a:t>
            </a:r>
            <a:r>
              <a:rPr lang="el-GR" sz="1600" b="1" dirty="0" err="1" smtClean="0"/>
              <a:t>Φάτιχα</a:t>
            </a:r>
            <a:r>
              <a:rPr lang="el-GR" sz="1600" dirty="0" smtClean="0"/>
              <a:t> που είναι στο πρώτο πληθυντικό, για να τονιστεί η αποκλειστικά ατομική ευθύνη κάθε πιστού απέναντι στον Θεό. </a:t>
            </a:r>
          </a:p>
        </p:txBody>
      </p:sp>
      <p:pic>
        <p:nvPicPr>
          <p:cNvPr id="3" name="2 - Εικόνα" descr="tzami.jpeg"/>
          <p:cNvPicPr>
            <a:picLocks noChangeAspect="1"/>
          </p:cNvPicPr>
          <p:nvPr/>
        </p:nvPicPr>
        <p:blipFill>
          <a:blip r:embed="rId2"/>
          <a:stretch>
            <a:fillRect/>
          </a:stretch>
        </p:blipFill>
        <p:spPr>
          <a:xfrm>
            <a:off x="571472" y="1928802"/>
            <a:ext cx="7044712" cy="4698768"/>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558209"/>
            <a:ext cx="7858180" cy="584775"/>
          </a:xfrm>
          <a:prstGeom prst="rect">
            <a:avLst/>
          </a:prstGeom>
          <a:noFill/>
        </p:spPr>
        <p:txBody>
          <a:bodyPr wrap="square" rtlCol="0">
            <a:spAutoFit/>
          </a:bodyPr>
          <a:lstStyle/>
          <a:p>
            <a:pPr algn="just"/>
            <a:r>
              <a:rPr lang="el-GR" sz="1600" b="1" dirty="0" smtClean="0"/>
              <a:t>Η Παρασκευή είναι η ημέρα της επίσημης λατρείας</a:t>
            </a:r>
            <a:r>
              <a:rPr lang="el-GR" sz="1600" dirty="0" smtClean="0"/>
              <a:t>, ωστόσο δεν είναι μέρα αργίας. Ο πιστός μετά την προσευχή στο τέμενος μπορεί να πάει στη δουλειά του.</a:t>
            </a:r>
            <a:endParaRPr lang="el-GR" sz="1600" dirty="0"/>
          </a:p>
        </p:txBody>
      </p:sp>
      <p:pic>
        <p:nvPicPr>
          <p:cNvPr id="5" name="4 - Εικόνα" descr="unnamed.jpeg"/>
          <p:cNvPicPr>
            <a:picLocks noChangeAspect="1"/>
          </p:cNvPicPr>
          <p:nvPr/>
        </p:nvPicPr>
        <p:blipFill>
          <a:blip r:embed="rId2"/>
          <a:stretch>
            <a:fillRect/>
          </a:stretch>
        </p:blipFill>
        <p:spPr>
          <a:xfrm>
            <a:off x="291799" y="1571612"/>
            <a:ext cx="7652479" cy="4214842"/>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εσωτερικό-manavgat-μουσουλμανικό-τέμενος-τουρκία-28970205.jpeg"/>
          <p:cNvPicPr>
            <a:picLocks noChangeAspect="1"/>
          </p:cNvPicPr>
          <p:nvPr/>
        </p:nvPicPr>
        <p:blipFill>
          <a:blip r:embed="rId2"/>
          <a:stretch>
            <a:fillRect/>
          </a:stretch>
        </p:blipFill>
        <p:spPr>
          <a:xfrm>
            <a:off x="173671" y="571480"/>
            <a:ext cx="7827353" cy="5214974"/>
          </a:xfrm>
          <a:prstGeom prst="rect">
            <a:avLst/>
          </a:prstGeom>
        </p:spPr>
      </p:pic>
      <p:sp>
        <p:nvSpPr>
          <p:cNvPr id="8" name="7 - TextBox"/>
          <p:cNvSpPr txBox="1"/>
          <p:nvPr/>
        </p:nvSpPr>
        <p:spPr>
          <a:xfrm>
            <a:off x="142844" y="5929330"/>
            <a:ext cx="7858180" cy="338554"/>
          </a:xfrm>
          <a:prstGeom prst="rect">
            <a:avLst/>
          </a:prstGeom>
          <a:noFill/>
        </p:spPr>
        <p:txBody>
          <a:bodyPr wrap="square" rtlCol="0">
            <a:spAutoFit/>
          </a:bodyPr>
          <a:lstStyle/>
          <a:p>
            <a:pPr algn="ctr"/>
            <a:r>
              <a:rPr lang="el-GR" sz="1600" b="1" dirty="0" smtClean="0"/>
              <a:t>Το εσωτερικό από Τζαμί</a:t>
            </a:r>
            <a:endParaRPr lang="el-GR"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ihrab-minbar_an-nasir_mohammed.jpeg"/>
          <p:cNvPicPr>
            <a:picLocks noChangeAspect="1"/>
          </p:cNvPicPr>
          <p:nvPr/>
        </p:nvPicPr>
        <p:blipFill>
          <a:blip r:embed="rId2"/>
          <a:stretch>
            <a:fillRect/>
          </a:stretch>
        </p:blipFill>
        <p:spPr>
          <a:xfrm>
            <a:off x="142844" y="247627"/>
            <a:ext cx="6082730" cy="6396083"/>
          </a:xfrm>
          <a:prstGeom prst="rect">
            <a:avLst/>
          </a:prstGeom>
          <a:ln>
            <a:noFill/>
          </a:ln>
          <a:effectLst>
            <a:softEdge rad="112500"/>
          </a:effectLst>
        </p:spPr>
      </p:pic>
      <p:sp>
        <p:nvSpPr>
          <p:cNvPr id="8" name="7 - TextBox"/>
          <p:cNvSpPr txBox="1"/>
          <p:nvPr/>
        </p:nvSpPr>
        <p:spPr>
          <a:xfrm>
            <a:off x="857224" y="5929330"/>
            <a:ext cx="1357322" cy="400110"/>
          </a:xfrm>
          <a:prstGeom prst="rect">
            <a:avLst/>
          </a:prstGeom>
          <a:noFill/>
        </p:spPr>
        <p:txBody>
          <a:bodyPr wrap="square" rtlCol="0">
            <a:spAutoFit/>
          </a:bodyPr>
          <a:lstStyle/>
          <a:p>
            <a:pPr algn="ctr"/>
            <a:r>
              <a:rPr lang="el-GR" sz="2000" b="1" dirty="0" err="1" smtClean="0"/>
              <a:t>Μιχράμπ</a:t>
            </a:r>
            <a:endParaRPr lang="el-GR" sz="2000" dirty="0"/>
          </a:p>
        </p:txBody>
      </p:sp>
      <p:sp>
        <p:nvSpPr>
          <p:cNvPr id="5" name="4 - Ορθογώνιο"/>
          <p:cNvSpPr/>
          <p:nvPr/>
        </p:nvSpPr>
        <p:spPr>
          <a:xfrm>
            <a:off x="4500562" y="6202940"/>
            <a:ext cx="1156086" cy="369332"/>
          </a:xfrm>
          <a:prstGeom prst="rect">
            <a:avLst/>
          </a:prstGeom>
        </p:spPr>
        <p:txBody>
          <a:bodyPr wrap="none">
            <a:spAutoFit/>
          </a:bodyPr>
          <a:lstStyle/>
          <a:p>
            <a:r>
              <a:rPr lang="el-GR" b="1" dirty="0" err="1" smtClean="0"/>
              <a:t>Μινμπάρ</a:t>
            </a:r>
            <a:r>
              <a:rPr lang="el-GR" dirty="0" smtClean="0"/>
              <a:t> </a:t>
            </a:r>
            <a:endParaRPr lang="el-GR" dirty="0"/>
          </a:p>
        </p:txBody>
      </p:sp>
      <p:pic>
        <p:nvPicPr>
          <p:cNvPr id="7" name="6 - Εικόνα" descr="800px-İstanbul_5437.jpeg"/>
          <p:cNvPicPr>
            <a:picLocks noChangeAspect="1"/>
          </p:cNvPicPr>
          <p:nvPr/>
        </p:nvPicPr>
        <p:blipFill>
          <a:blip r:embed="rId3"/>
          <a:srcRect l="24992" t="2083" r="22213"/>
          <a:stretch>
            <a:fillRect/>
          </a:stretch>
        </p:blipFill>
        <p:spPr>
          <a:xfrm>
            <a:off x="6357949" y="214290"/>
            <a:ext cx="2599127" cy="6429396"/>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3.png"/>
          <p:cNvPicPr>
            <a:picLocks noGrp="1" noChangeAspect="1"/>
          </p:cNvPicPr>
          <p:nvPr>
            <p:ph idx="1"/>
          </p:nvPr>
        </p:nvPicPr>
        <p:blipFill>
          <a:blip r:embed="rId2"/>
          <a:stretch>
            <a:fillRect/>
          </a:stretch>
        </p:blipFill>
        <p:spPr>
          <a:xfrm>
            <a:off x="142844" y="214290"/>
            <a:ext cx="8715436" cy="642942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214290"/>
            <a:ext cx="7858180" cy="3539430"/>
          </a:xfrm>
          <a:prstGeom prst="rect">
            <a:avLst/>
          </a:prstGeom>
          <a:noFill/>
        </p:spPr>
        <p:txBody>
          <a:bodyPr wrap="square" rtlCol="0">
            <a:spAutoFit/>
          </a:bodyPr>
          <a:lstStyle/>
          <a:p>
            <a:pPr algn="just"/>
            <a:r>
              <a:rPr lang="el-GR" sz="1600" b="1" dirty="0" smtClean="0">
                <a:solidFill>
                  <a:srgbClr val="006600"/>
                </a:solidFill>
              </a:rPr>
              <a:t>Θρησκευτικοί λειτουργοί</a:t>
            </a:r>
            <a:endParaRPr lang="el-GR" sz="1600" dirty="0" smtClean="0">
              <a:solidFill>
                <a:srgbClr val="006600"/>
              </a:solidFill>
            </a:endParaRPr>
          </a:p>
          <a:p>
            <a:pPr algn="just"/>
            <a:r>
              <a:rPr lang="el-GR" sz="1600" dirty="0" smtClean="0"/>
              <a:t> </a:t>
            </a:r>
          </a:p>
          <a:p>
            <a:pPr algn="just">
              <a:lnSpc>
                <a:spcPct val="150000"/>
              </a:lnSpc>
            </a:pPr>
            <a:r>
              <a:rPr lang="el-GR" sz="1600" dirty="0" smtClean="0"/>
              <a:t>Πρόκειται για πρόσωπα που δεν έχουν ιερατική ιδιότητα, αφού στο Ισλάμ δεν αναγνωρίζεται ιεροσύνη.</a:t>
            </a:r>
          </a:p>
          <a:p>
            <a:pPr algn="just">
              <a:lnSpc>
                <a:spcPct val="150000"/>
              </a:lnSpc>
            </a:pPr>
            <a:r>
              <a:rPr lang="el-GR" sz="1600" dirty="0" smtClean="0"/>
              <a:t>• Ο </a:t>
            </a:r>
            <a:r>
              <a:rPr lang="el-GR" sz="1600" b="1" dirty="0" smtClean="0"/>
              <a:t>ιμάμης</a:t>
            </a:r>
            <a:r>
              <a:rPr lang="el-GR" sz="1600" dirty="0" smtClean="0"/>
              <a:t>: Με τον όρο εννοείται ο καθοδηγητής, η κεφαλή της μουσουλμανικής κοινότητας, που προΐσταται στη δημόσια προσευχή.</a:t>
            </a:r>
          </a:p>
          <a:p>
            <a:pPr algn="just">
              <a:lnSpc>
                <a:spcPct val="150000"/>
              </a:lnSpc>
            </a:pPr>
            <a:r>
              <a:rPr lang="el-GR" sz="1600" dirty="0" smtClean="0"/>
              <a:t>• Ο </a:t>
            </a:r>
            <a:r>
              <a:rPr lang="el-GR" sz="1600" b="1" dirty="0" smtClean="0"/>
              <a:t>μουεζίνης</a:t>
            </a:r>
            <a:r>
              <a:rPr lang="el-GR" sz="1600" dirty="0" smtClean="0"/>
              <a:t>: καλεί τους πιστούς στην προσευχή.</a:t>
            </a:r>
          </a:p>
          <a:p>
            <a:pPr algn="just">
              <a:lnSpc>
                <a:spcPct val="150000"/>
              </a:lnSpc>
            </a:pPr>
            <a:r>
              <a:rPr lang="el-GR" sz="1600" dirty="0" smtClean="0"/>
              <a:t>• Ο </a:t>
            </a:r>
            <a:r>
              <a:rPr lang="el-GR" sz="1600" b="1" dirty="0" err="1" smtClean="0"/>
              <a:t>κατίμπ</a:t>
            </a:r>
            <a:r>
              <a:rPr lang="el-GR" sz="1600" b="1" dirty="0" smtClean="0"/>
              <a:t> </a:t>
            </a:r>
            <a:r>
              <a:rPr lang="el-GR" sz="1600" dirty="0" smtClean="0"/>
              <a:t>είναι ο ιεροκήρυκας.</a:t>
            </a:r>
          </a:p>
          <a:p>
            <a:pPr algn="just">
              <a:lnSpc>
                <a:spcPct val="150000"/>
              </a:lnSpc>
            </a:pPr>
            <a:r>
              <a:rPr lang="el-GR" sz="1600" dirty="0" smtClean="0"/>
              <a:t>• Οι </a:t>
            </a:r>
            <a:r>
              <a:rPr lang="el-GR" sz="1600" b="1" dirty="0" err="1" smtClean="0"/>
              <a:t>ουλαμάδες</a:t>
            </a:r>
            <a:r>
              <a:rPr lang="el-GR" sz="1600" b="1" dirty="0" smtClean="0"/>
              <a:t> </a:t>
            </a:r>
            <a:r>
              <a:rPr lang="el-GR" sz="1600" dirty="0" smtClean="0"/>
              <a:t>είναι οι γνώστες και μελετητές του νόμου, οι θεολόγοι, οι «νομικοί». Η επιρροή τους μέσα στη ζωή του ισλαμικού κόσμου είναι τεράστια.</a:t>
            </a:r>
            <a:endParaRPr lang="el-GR" sz="1600" dirty="0"/>
          </a:p>
        </p:txBody>
      </p:sp>
      <p:pic>
        <p:nvPicPr>
          <p:cNvPr id="6" name="5 - Εικόνα" descr="imamis-agiasofia.jpeg"/>
          <p:cNvPicPr>
            <a:picLocks noChangeAspect="1"/>
          </p:cNvPicPr>
          <p:nvPr/>
        </p:nvPicPr>
        <p:blipFill>
          <a:blip r:embed="rId2"/>
          <a:srcRect t="20511"/>
          <a:stretch>
            <a:fillRect/>
          </a:stretch>
        </p:blipFill>
        <p:spPr>
          <a:xfrm>
            <a:off x="142844" y="3857628"/>
            <a:ext cx="7929586" cy="2768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ονόματα-του-αλλάχ-128668843.jpg"/>
          <p:cNvPicPr>
            <a:picLocks noChangeAspect="1"/>
          </p:cNvPicPr>
          <p:nvPr/>
        </p:nvPicPr>
        <p:blipFill>
          <a:blip r:embed="rId2"/>
          <a:srcRect r="6467"/>
          <a:stretch>
            <a:fillRect/>
          </a:stretch>
        </p:blipFill>
        <p:spPr>
          <a:xfrm>
            <a:off x="3771914" y="0"/>
            <a:ext cx="5372118" cy="6858000"/>
          </a:xfrm>
          <a:prstGeom prst="rect">
            <a:avLst/>
          </a:prstGeom>
        </p:spPr>
      </p:pic>
      <p:sp>
        <p:nvSpPr>
          <p:cNvPr id="5" name="4 - TextBox"/>
          <p:cNvSpPr txBox="1"/>
          <p:nvPr/>
        </p:nvSpPr>
        <p:spPr>
          <a:xfrm>
            <a:off x="142844" y="785794"/>
            <a:ext cx="3571900" cy="4416594"/>
          </a:xfrm>
          <a:prstGeom prst="rect">
            <a:avLst/>
          </a:prstGeom>
          <a:noFill/>
        </p:spPr>
        <p:txBody>
          <a:bodyPr wrap="square" rtlCol="0">
            <a:spAutoFit/>
          </a:bodyPr>
          <a:lstStyle/>
          <a:p>
            <a:pPr algn="r"/>
            <a:r>
              <a:rPr lang="el-GR" sz="2000" b="1" dirty="0" smtClean="0">
                <a:solidFill>
                  <a:srgbClr val="006600"/>
                </a:solidFill>
              </a:rPr>
              <a:t>Τα 99 ονόματα του Αλλάχ</a:t>
            </a:r>
          </a:p>
          <a:p>
            <a:endParaRPr lang="el-GR" b="1" dirty="0" smtClean="0">
              <a:solidFill>
                <a:srgbClr val="006600"/>
              </a:solidFill>
            </a:endParaRPr>
          </a:p>
          <a:p>
            <a:r>
              <a:rPr lang="el-GR" sz="1600" dirty="0" smtClean="0"/>
              <a:t>Τα "99 Κάλλιστα Ονόματα του Θεού" </a:t>
            </a:r>
          </a:p>
          <a:p>
            <a:endParaRPr lang="el-GR" sz="1400" dirty="0" smtClean="0"/>
          </a:p>
          <a:p>
            <a:pPr algn="r"/>
            <a:r>
              <a:rPr lang="el-GR" sz="4800" dirty="0" err="1" smtClean="0">
                <a:solidFill>
                  <a:srgbClr val="006600"/>
                </a:solidFill>
              </a:rPr>
              <a:t>أسماءاللهالحسنىʾ</a:t>
            </a:r>
            <a:endParaRPr lang="el-GR" sz="4800" dirty="0" smtClean="0">
              <a:solidFill>
                <a:srgbClr val="006600"/>
              </a:solidFill>
            </a:endParaRPr>
          </a:p>
          <a:p>
            <a:r>
              <a:rPr lang="el-GR" sz="1400" dirty="0" smtClean="0"/>
              <a:t>(</a:t>
            </a:r>
            <a:r>
              <a:rPr lang="el-GR" sz="1400" dirty="0" err="1" smtClean="0"/>
              <a:t>Ισνα</a:t>
            </a:r>
            <a:r>
              <a:rPr lang="el-GR" sz="1400" dirty="0" smtClean="0"/>
              <a:t> </a:t>
            </a:r>
            <a:r>
              <a:rPr lang="el-GR" sz="1400" dirty="0" err="1" smtClean="0"/>
              <a:t>ολλα</a:t>
            </a:r>
            <a:r>
              <a:rPr lang="el-GR" sz="1400" dirty="0" smtClean="0"/>
              <a:t> </a:t>
            </a:r>
            <a:r>
              <a:rPr lang="el-GR" sz="1400" dirty="0" err="1" smtClean="0"/>
              <a:t>ελχασνα</a:t>
            </a:r>
            <a:r>
              <a:rPr lang="el-GR" sz="1400" dirty="0" smtClean="0"/>
              <a:t>)</a:t>
            </a:r>
          </a:p>
          <a:p>
            <a:endParaRPr lang="el-GR" sz="1600" dirty="0" smtClean="0"/>
          </a:p>
          <a:p>
            <a:pPr>
              <a:lnSpc>
                <a:spcPct val="150000"/>
              </a:lnSpc>
            </a:pPr>
            <a:r>
              <a:rPr lang="el-GR" sz="1600" dirty="0" smtClean="0"/>
              <a:t>είναι τα ονόματα και ιδιότητες που αποδίδουν οι Μουσουλμάνοι στον Αλλάχ και περιγράφονται κυρίως στο </a:t>
            </a:r>
            <a:r>
              <a:rPr lang="el-GR" sz="1600" b="1" dirty="0" smtClean="0">
                <a:solidFill>
                  <a:srgbClr val="006600"/>
                </a:solidFill>
              </a:rPr>
              <a:t>Κοράνιο</a:t>
            </a:r>
            <a:r>
              <a:rPr lang="el-GR" sz="1600" dirty="0" smtClean="0"/>
              <a:t> και τη </a:t>
            </a:r>
            <a:r>
              <a:rPr lang="el-GR" sz="1600" b="1" dirty="0" err="1" smtClean="0">
                <a:solidFill>
                  <a:srgbClr val="006600"/>
                </a:solidFill>
              </a:rPr>
              <a:t>Σούνα</a:t>
            </a:r>
            <a:r>
              <a:rPr lang="el-GR" sz="1600" dirty="0" smtClean="0"/>
              <a:t> </a:t>
            </a:r>
            <a:r>
              <a:rPr lang="el-GR" sz="1400" dirty="0" smtClean="0"/>
              <a:t>(πληθυντικός: οι </a:t>
            </a:r>
            <a:r>
              <a:rPr lang="el-GR" sz="1400" dirty="0" err="1" smtClean="0"/>
              <a:t>σούνα</a:t>
            </a:r>
            <a:r>
              <a:rPr lang="el-GR" sz="1400" dirty="0" smtClean="0"/>
              <a:t> = παραδόσεις). </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340506"/>
            <a:ext cx="7858180" cy="1231106"/>
          </a:xfrm>
          <a:prstGeom prst="rect">
            <a:avLst/>
          </a:prstGeom>
          <a:noFill/>
        </p:spPr>
        <p:txBody>
          <a:bodyPr wrap="square" rtlCol="0">
            <a:spAutoFit/>
          </a:bodyPr>
          <a:lstStyle/>
          <a:p>
            <a:pPr algn="just"/>
            <a:r>
              <a:rPr lang="el-GR" sz="1600" b="1" dirty="0" smtClean="0">
                <a:solidFill>
                  <a:srgbClr val="006600"/>
                </a:solidFill>
              </a:rPr>
              <a:t>Γιορτές</a:t>
            </a:r>
          </a:p>
          <a:p>
            <a:pPr algn="just"/>
            <a:endParaRPr lang="el-GR" sz="1000" dirty="0" smtClean="0"/>
          </a:p>
          <a:p>
            <a:pPr algn="just"/>
            <a:r>
              <a:rPr lang="el-GR" sz="1600" dirty="0" smtClean="0"/>
              <a:t>Με </a:t>
            </a:r>
            <a:r>
              <a:rPr lang="el-GR" sz="1600" dirty="0" smtClean="0"/>
              <a:t>βάση τους Πέντε Στύλους έχουν αναπτυχθεί διάφορες γιορτές και λατρευτικές εκδηλώσεις. Καθώς το ισλαμικό ημερολόγιο στηρίζεται στο «σεληνιακό έτος», οι μουσουλμανικές γιορτές είναι κινητές</a:t>
            </a:r>
            <a:r>
              <a:rPr lang="el-GR" sz="1600" dirty="0" smtClean="0"/>
              <a:t>.</a:t>
            </a:r>
          </a:p>
        </p:txBody>
      </p:sp>
      <p:pic>
        <p:nvPicPr>
          <p:cNvPr id="5" name="4 - Εικόνα" descr="Mawlid-620x330.jpeg"/>
          <p:cNvPicPr>
            <a:picLocks noChangeAspect="1"/>
          </p:cNvPicPr>
          <p:nvPr/>
        </p:nvPicPr>
        <p:blipFill>
          <a:blip r:embed="rId2"/>
          <a:stretch>
            <a:fillRect/>
          </a:stretch>
        </p:blipFill>
        <p:spPr>
          <a:xfrm>
            <a:off x="277061" y="1857364"/>
            <a:ext cx="7723963" cy="4111142"/>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37204"/>
            <a:ext cx="7858180" cy="3262432"/>
          </a:xfrm>
          <a:prstGeom prst="rect">
            <a:avLst/>
          </a:prstGeom>
          <a:noFill/>
        </p:spPr>
        <p:txBody>
          <a:bodyPr wrap="square" rtlCol="0">
            <a:spAutoFit/>
          </a:bodyPr>
          <a:lstStyle/>
          <a:p>
            <a:pPr algn="just"/>
            <a:r>
              <a:rPr lang="el-GR" sz="1600" dirty="0" smtClean="0">
                <a:solidFill>
                  <a:srgbClr val="006600"/>
                </a:solidFill>
              </a:rPr>
              <a:t>• </a:t>
            </a:r>
            <a:r>
              <a:rPr lang="el-GR" sz="1600" b="1" dirty="0" smtClean="0">
                <a:solidFill>
                  <a:srgbClr val="006600"/>
                </a:solidFill>
              </a:rPr>
              <a:t>Εγίρα (</a:t>
            </a:r>
            <a:r>
              <a:rPr lang="el-GR" sz="1600" b="1" dirty="0" err="1" smtClean="0">
                <a:solidFill>
                  <a:srgbClr val="006600"/>
                </a:solidFill>
              </a:rPr>
              <a:t>Χίτζρα</a:t>
            </a:r>
            <a:r>
              <a:rPr lang="el-GR" sz="1600" b="1" dirty="0" smtClean="0">
                <a:solidFill>
                  <a:srgbClr val="006600"/>
                </a:solidFill>
              </a:rPr>
              <a:t>)</a:t>
            </a:r>
          </a:p>
          <a:p>
            <a:pPr algn="just"/>
            <a:endParaRPr lang="el-GR" sz="1600" dirty="0" smtClean="0"/>
          </a:p>
          <a:p>
            <a:pPr algn="just"/>
            <a:r>
              <a:rPr lang="el-GR" sz="1600" dirty="0" smtClean="0"/>
              <a:t>Το ισλαμικό έτος αρχίζει με τον εορτασμό της Εγίρας, δηλαδή της εξόδου του Μωάμεθ και των συντρόφων του το 622 </a:t>
            </a:r>
            <a:r>
              <a:rPr lang="el-GR" sz="1600" dirty="0" err="1" smtClean="0"/>
              <a:t>μ.Χ</a:t>
            </a:r>
            <a:r>
              <a:rPr lang="el-GR" sz="1600" dirty="0" smtClean="0"/>
              <a:t>. από τη Μέκκα στη Μεδίνα</a:t>
            </a:r>
            <a:r>
              <a:rPr lang="el-GR" sz="1600" dirty="0" smtClean="0"/>
              <a:t>.</a:t>
            </a:r>
          </a:p>
          <a:p>
            <a:pPr algn="just"/>
            <a:endParaRPr lang="el-GR" sz="1200" dirty="0" smtClean="0"/>
          </a:p>
          <a:p>
            <a:pPr algn="just"/>
            <a:r>
              <a:rPr lang="el-GR" sz="1400" dirty="0" smtClean="0"/>
              <a:t>Η φυγή έγινε στις 16 Ιουνίου του 622 και είναι γνωστή στα αραβικά ως «Εγίρα», δηλαδή «μετανάστευση». Οι μουσουλμάνοι μετράνε τον χρόνο με αφετηρία αυτή τη χρονολογία, όπως οι Χριστιανοί με τη γέννηση του Χριστού. Ο κυνηγημένος Μωάμεθ εγκαταστάθηκε σε μια πόλη της ερήμου, όπου τον υποδέχτηκαν πολύ θερμά. Αυτή η πόλη ονομάστηκε Μεδίνα, που σημαίνει «η Πόλη του Προφήτη». Η «Εγίρα» αντιμετωπίζεται από τους μουσουλμάνους ως το σημείο μεταστροφής, όπου το Ισλάμ, από μία μικρή, τοπική και κυνηγημένη ιδέα έγινε επίσημη θρησκεία και απέκτησε ισχύ και εξουσία. Στη Μεδίνα, το Ισλάμ εξελίχτηκε σε κατευθυντήρια δύναμη της ζωής των πιστών. Διαμόρφωσε την καθημερινότητά τους και τις συνήθειες τους. Η «Εγίρα», εκτός από την αρχή του χρόνου, συμβολίζει και την αρχή του Ισλάμ ως θρησκεία.</a:t>
            </a:r>
          </a:p>
        </p:txBody>
      </p:sp>
      <p:pic>
        <p:nvPicPr>
          <p:cNvPr id="3" name="2 - Εικόνα" descr="muhammad.jpeg"/>
          <p:cNvPicPr>
            <a:picLocks noChangeAspect="1"/>
          </p:cNvPicPr>
          <p:nvPr/>
        </p:nvPicPr>
        <p:blipFill>
          <a:blip r:embed="rId2"/>
          <a:stretch>
            <a:fillRect/>
          </a:stretch>
        </p:blipFill>
        <p:spPr>
          <a:xfrm>
            <a:off x="1857356" y="3429000"/>
            <a:ext cx="4424370" cy="3247890"/>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71414"/>
            <a:ext cx="7858180" cy="984885"/>
          </a:xfrm>
          <a:prstGeom prst="rect">
            <a:avLst/>
          </a:prstGeom>
          <a:noFill/>
        </p:spPr>
        <p:txBody>
          <a:bodyPr wrap="square" rtlCol="0">
            <a:spAutoFit/>
          </a:bodyPr>
          <a:lstStyle/>
          <a:p>
            <a:pPr algn="just"/>
            <a:r>
              <a:rPr lang="el-GR" sz="1600" dirty="0" smtClean="0">
                <a:solidFill>
                  <a:srgbClr val="006600"/>
                </a:solidFill>
              </a:rPr>
              <a:t>• </a:t>
            </a:r>
            <a:r>
              <a:rPr lang="el-GR" sz="1600" b="1" dirty="0" err="1" smtClean="0">
                <a:solidFill>
                  <a:srgbClr val="006600"/>
                </a:solidFill>
              </a:rPr>
              <a:t>Μαουλίντ</a:t>
            </a:r>
            <a:r>
              <a:rPr lang="el-GR" sz="1600" b="1" dirty="0" smtClean="0">
                <a:solidFill>
                  <a:srgbClr val="006600"/>
                </a:solidFill>
              </a:rPr>
              <a:t> </a:t>
            </a:r>
          </a:p>
          <a:p>
            <a:pPr algn="just"/>
            <a:endParaRPr lang="el-GR" sz="1000" dirty="0" smtClean="0"/>
          </a:p>
          <a:p>
            <a:pPr algn="just"/>
            <a:r>
              <a:rPr lang="el-GR" sz="1600" dirty="0" smtClean="0"/>
              <a:t>Τη 12η μέρα του τρίτου μήνα του μουσουλμανικού έτους οι Μουσουλμάνοι  γιορτάζουν τη γέννηση του Μωάμεθ</a:t>
            </a:r>
            <a:r>
              <a:rPr lang="el-GR" sz="1600" dirty="0" smtClean="0"/>
              <a:t>.</a:t>
            </a:r>
          </a:p>
        </p:txBody>
      </p:sp>
      <p:pic>
        <p:nvPicPr>
          <p:cNvPr id="3" name="2 - Εικόνα" descr="Muslims.jpeg"/>
          <p:cNvPicPr>
            <a:picLocks noChangeAspect="1"/>
          </p:cNvPicPr>
          <p:nvPr/>
        </p:nvPicPr>
        <p:blipFill>
          <a:blip r:embed="rId2"/>
          <a:stretch>
            <a:fillRect/>
          </a:stretch>
        </p:blipFill>
        <p:spPr>
          <a:xfrm>
            <a:off x="2545759" y="1071546"/>
            <a:ext cx="5455265" cy="4000528"/>
          </a:xfrm>
          <a:prstGeom prst="rect">
            <a:avLst/>
          </a:prstGeom>
          <a:ln>
            <a:noFill/>
          </a:ln>
          <a:effectLst>
            <a:softEdge rad="112500"/>
          </a:effectLst>
        </p:spPr>
      </p:pic>
      <p:sp>
        <p:nvSpPr>
          <p:cNvPr id="5" name="4 - TextBox"/>
          <p:cNvSpPr txBox="1"/>
          <p:nvPr/>
        </p:nvSpPr>
        <p:spPr>
          <a:xfrm>
            <a:off x="142844" y="5000636"/>
            <a:ext cx="7858180" cy="1569660"/>
          </a:xfrm>
          <a:prstGeom prst="rect">
            <a:avLst/>
          </a:prstGeom>
          <a:noFill/>
        </p:spPr>
        <p:txBody>
          <a:bodyPr wrap="square" rtlCol="0">
            <a:spAutoFit/>
          </a:bodyPr>
          <a:lstStyle/>
          <a:p>
            <a:pPr algn="just"/>
            <a:r>
              <a:rPr lang="el-GR" sz="1200" dirty="0" smtClean="0"/>
              <a:t>Η </a:t>
            </a:r>
            <a:r>
              <a:rPr lang="el-GR" sz="1200" dirty="0" smtClean="0"/>
              <a:t>λέξη «</a:t>
            </a:r>
            <a:r>
              <a:rPr lang="el-GR" sz="1200" dirty="0" err="1" smtClean="0"/>
              <a:t>Μαουλίντ</a:t>
            </a:r>
            <a:r>
              <a:rPr lang="el-GR" sz="1200" dirty="0" smtClean="0"/>
              <a:t>» έχει αραβική προέλευση και σημαίνει τη γέννηση ενός παιδιού, αλλά με τη θρησκευτική της έννοια αναφέρεται μόνο στη γέννηση του Μωάμεθ.</a:t>
            </a:r>
          </a:p>
          <a:p>
            <a:pPr algn="just"/>
            <a:r>
              <a:rPr lang="el-GR" sz="1200" dirty="0" smtClean="0"/>
              <a:t>Η </a:t>
            </a:r>
            <a:r>
              <a:rPr lang="el-GR" sz="1200" dirty="0" err="1" smtClean="0"/>
              <a:t>Μαουλίντ</a:t>
            </a:r>
            <a:r>
              <a:rPr lang="el-GR" sz="1200" dirty="0" smtClean="0"/>
              <a:t> γιορτάζεται ευρέως στις αραβικές χώρες και σε χώρες με σημαντικό μουσουλμανικό πληθυσμό, αν και δεν είναι επίσημη αργία στις περισσότερες αραβικές χώρες. Οι μουσουλμάνοι συνήθως γιορτάζουν τη </a:t>
            </a:r>
            <a:r>
              <a:rPr lang="el-GR" sz="1200" dirty="0" err="1" smtClean="0"/>
              <a:t>Μαουλίντ</a:t>
            </a:r>
            <a:r>
              <a:rPr lang="el-GR" sz="1200" dirty="0" smtClean="0"/>
              <a:t> διακοσμώντας τα σπίτια τους και τα τεμένη και μετέχοντας σε υπαίθριες συγκεντρώσεις.</a:t>
            </a:r>
          </a:p>
          <a:p>
            <a:pPr algn="just"/>
            <a:r>
              <a:rPr lang="el-GR" sz="1200" dirty="0" smtClean="0"/>
              <a:t>Στο Πακιστάν η εορτή είναι γνωστή ως </a:t>
            </a:r>
            <a:r>
              <a:rPr lang="el-GR" sz="1200" dirty="0" err="1" smtClean="0"/>
              <a:t>Μιλάντ</a:t>
            </a:r>
            <a:r>
              <a:rPr lang="el-GR" sz="1200" dirty="0" smtClean="0"/>
              <a:t> </a:t>
            </a:r>
            <a:r>
              <a:rPr lang="el-GR" sz="1200" dirty="0" err="1" smtClean="0"/>
              <a:t>ουν</a:t>
            </a:r>
            <a:r>
              <a:rPr lang="el-GR" sz="1200" dirty="0" smtClean="0"/>
              <a:t> </a:t>
            </a:r>
            <a:r>
              <a:rPr lang="el-GR" sz="1200" dirty="0" err="1" smtClean="0"/>
              <a:t>Ναμπί</a:t>
            </a:r>
            <a:r>
              <a:rPr lang="el-GR" sz="1200" dirty="0" smtClean="0"/>
              <a:t> και είναι δημόσια αργία. Γιορτάζεται με πομπές και 31 κανονιοβολισμούς στην πρωτεύουσα Ισλαμαμπάντ. Κατά τη διάρκεια της ημέρας, η σημαία της χώρας κυματίζει σε όλα τα δημόσια κτίρια</a:t>
            </a:r>
            <a:r>
              <a:rPr lang="el-GR" sz="1200" dirty="0" smtClean="0"/>
              <a:t>.</a:t>
            </a:r>
            <a:endParaRPr lang="el-GR" sz="1200" dirty="0" smtClean="0"/>
          </a:p>
        </p:txBody>
      </p:sp>
      <p:sp>
        <p:nvSpPr>
          <p:cNvPr id="6" name="5 - TextBox"/>
          <p:cNvSpPr txBox="1"/>
          <p:nvPr/>
        </p:nvSpPr>
        <p:spPr>
          <a:xfrm>
            <a:off x="142844" y="1071547"/>
            <a:ext cx="2428892" cy="3970318"/>
          </a:xfrm>
          <a:prstGeom prst="rect">
            <a:avLst/>
          </a:prstGeom>
          <a:noFill/>
        </p:spPr>
        <p:txBody>
          <a:bodyPr wrap="square" rtlCol="0">
            <a:spAutoFit/>
          </a:bodyPr>
          <a:lstStyle/>
          <a:p>
            <a:pPr algn="r"/>
            <a:r>
              <a:rPr lang="el-GR" sz="1200" dirty="0" smtClean="0"/>
              <a:t>Η </a:t>
            </a:r>
            <a:r>
              <a:rPr lang="el-GR" sz="1200" dirty="0" err="1" smtClean="0"/>
              <a:t>Μαουλίντ</a:t>
            </a:r>
            <a:r>
              <a:rPr lang="el-GR" sz="1200" dirty="0" smtClean="0"/>
              <a:t> (</a:t>
            </a:r>
            <a:r>
              <a:rPr lang="el-GR" sz="1200" dirty="0" err="1" smtClean="0"/>
              <a:t>Mawlid</a:t>
            </a:r>
            <a:r>
              <a:rPr lang="el-GR" sz="1200" dirty="0" smtClean="0"/>
              <a:t>) είναι η ετήσια μουσουλμανική </a:t>
            </a:r>
            <a:r>
              <a:rPr lang="el-GR" sz="1200" dirty="0" smtClean="0"/>
              <a:t>πανήγυρης, </a:t>
            </a:r>
            <a:r>
              <a:rPr lang="el-GR" sz="1200" dirty="0" smtClean="0"/>
              <a:t>με την οποία τιμάται η γέννηση </a:t>
            </a:r>
            <a:r>
              <a:rPr lang="el-GR" sz="1200" dirty="0" smtClean="0"/>
              <a:t>του προφήτη Μωάμεθ, </a:t>
            </a:r>
            <a:r>
              <a:rPr lang="el-GR" sz="1200" dirty="0" smtClean="0"/>
              <a:t>του ιδρυτή της μουσουλμανικής θρησκείας. </a:t>
            </a:r>
            <a:endParaRPr lang="el-GR" sz="1200" dirty="0" smtClean="0"/>
          </a:p>
          <a:p>
            <a:pPr algn="r"/>
            <a:r>
              <a:rPr lang="el-GR" sz="1200" dirty="0" smtClean="0"/>
              <a:t>Στην </a:t>
            </a:r>
            <a:r>
              <a:rPr lang="el-GR" sz="1200" dirty="0" smtClean="0"/>
              <a:t>Τουρκία και τα Βαλκάνια είναι γνωστή ως </a:t>
            </a:r>
            <a:r>
              <a:rPr lang="el-GR" sz="1200" dirty="0" err="1" smtClean="0"/>
              <a:t>Μεβλίντ</a:t>
            </a:r>
            <a:r>
              <a:rPr lang="el-GR" sz="1200" dirty="0" smtClean="0"/>
              <a:t> </a:t>
            </a:r>
            <a:r>
              <a:rPr lang="el-GR" sz="1200" dirty="0" err="1" smtClean="0"/>
              <a:t>Καντίλ</a:t>
            </a:r>
            <a:r>
              <a:rPr lang="el-GR" sz="1200" dirty="0" smtClean="0"/>
              <a:t>.</a:t>
            </a:r>
          </a:p>
          <a:p>
            <a:pPr algn="r"/>
            <a:r>
              <a:rPr lang="el-GR" sz="1200" dirty="0" smtClean="0"/>
              <a:t>Εορτάζεται </a:t>
            </a:r>
            <a:r>
              <a:rPr lang="el-GR" sz="1200" dirty="0" smtClean="0"/>
              <a:t>την 12η ημέρα του μήνα </a:t>
            </a:r>
            <a:r>
              <a:rPr lang="el-GR" sz="1200" dirty="0" err="1" smtClean="0"/>
              <a:t>Ραμπί</a:t>
            </a:r>
            <a:r>
              <a:rPr lang="el-GR" sz="1200" dirty="0" smtClean="0"/>
              <a:t> αλ-</a:t>
            </a:r>
            <a:r>
              <a:rPr lang="el-GR" sz="1200" dirty="0" err="1" smtClean="0"/>
              <a:t>αουάλ</a:t>
            </a:r>
            <a:r>
              <a:rPr lang="el-GR" sz="1200" dirty="0" smtClean="0"/>
              <a:t> (18 Οκτωβρίου 2021 με το </a:t>
            </a:r>
            <a:r>
              <a:rPr lang="el-GR" sz="1200" dirty="0" smtClean="0"/>
              <a:t>Γρηγοριανό Ημερολόγιο ) </a:t>
            </a:r>
            <a:r>
              <a:rPr lang="el-GR" sz="1200" dirty="0" smtClean="0"/>
              <a:t>από τους Σουνίτες Μουσουλμάνους και την 17η ημέρα του ίδιου μήνα (23 Οκτωβρίου 2021 με το Γρηγοριανό Ημερολόγιο) από τους </a:t>
            </a:r>
            <a:r>
              <a:rPr lang="el-GR" sz="1200" dirty="0" err="1" smtClean="0"/>
              <a:t>Σιίτες</a:t>
            </a:r>
            <a:r>
              <a:rPr lang="el-GR" sz="1200" dirty="0" smtClean="0"/>
              <a:t> Μουσουλμάνους. Οι </a:t>
            </a:r>
            <a:r>
              <a:rPr lang="el-GR" sz="1200" dirty="0" err="1" smtClean="0"/>
              <a:t>Ουαχαμπίτες</a:t>
            </a:r>
            <a:r>
              <a:rPr lang="el-GR" sz="1200" dirty="0" smtClean="0"/>
              <a:t> και </a:t>
            </a:r>
            <a:r>
              <a:rPr lang="el-GR" sz="1200" dirty="0" err="1" smtClean="0"/>
              <a:t>Σαλαφιστές</a:t>
            </a:r>
            <a:r>
              <a:rPr lang="el-GR" sz="1200" dirty="0" smtClean="0"/>
              <a:t>, δύο από τις ακραίες εκφράσεις του Μουσουλμανισμού, αντιτίθεται στον εορτασμό</a:t>
            </a:r>
            <a:r>
              <a:rPr lang="el-GR" sz="1200" dirty="0" smtClean="0"/>
              <a:t>.</a:t>
            </a:r>
            <a:endParaRPr lang="el-GR" sz="12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42852"/>
            <a:ext cx="7858180" cy="2308324"/>
          </a:xfrm>
          <a:prstGeom prst="rect">
            <a:avLst/>
          </a:prstGeom>
          <a:noFill/>
        </p:spPr>
        <p:txBody>
          <a:bodyPr wrap="square" rtlCol="0">
            <a:spAutoFit/>
          </a:bodyPr>
          <a:lstStyle/>
          <a:p>
            <a:pPr algn="just"/>
            <a:r>
              <a:rPr lang="el-GR" sz="1600" dirty="0" smtClean="0">
                <a:solidFill>
                  <a:srgbClr val="006600"/>
                </a:solidFill>
              </a:rPr>
              <a:t>• </a:t>
            </a:r>
            <a:r>
              <a:rPr lang="el-GR" sz="1600" b="1" dirty="0" err="1" smtClean="0">
                <a:solidFill>
                  <a:srgbClr val="006600"/>
                </a:solidFill>
              </a:rPr>
              <a:t>Ραμαντάν</a:t>
            </a:r>
            <a:r>
              <a:rPr lang="el-GR" sz="1600" b="1" dirty="0" smtClean="0">
                <a:solidFill>
                  <a:srgbClr val="006600"/>
                </a:solidFill>
              </a:rPr>
              <a:t> (</a:t>
            </a:r>
            <a:r>
              <a:rPr lang="el-GR" sz="1600" b="1" dirty="0" err="1" smtClean="0">
                <a:solidFill>
                  <a:srgbClr val="006600"/>
                </a:solidFill>
              </a:rPr>
              <a:t>Ραμαζάν</a:t>
            </a:r>
            <a:r>
              <a:rPr lang="el-GR" sz="1600" b="1" dirty="0" smtClean="0">
                <a:solidFill>
                  <a:srgbClr val="006600"/>
                </a:solidFill>
              </a:rPr>
              <a:t>)</a:t>
            </a:r>
          </a:p>
          <a:p>
            <a:pPr algn="just"/>
            <a:endParaRPr lang="el-GR" sz="1200" dirty="0" smtClean="0"/>
          </a:p>
          <a:p>
            <a:pPr algn="just"/>
            <a:r>
              <a:rPr lang="el-GR" sz="1600" dirty="0" smtClean="0"/>
              <a:t>Το </a:t>
            </a:r>
            <a:r>
              <a:rPr lang="el-GR" sz="1600" dirty="0" err="1" smtClean="0"/>
              <a:t>Ραμαζάν</a:t>
            </a:r>
            <a:r>
              <a:rPr lang="el-GR" sz="1600" dirty="0" smtClean="0"/>
              <a:t> (τουρκικά) ή </a:t>
            </a:r>
            <a:r>
              <a:rPr lang="el-GR" sz="1600" dirty="0" err="1" smtClean="0"/>
              <a:t>Ραμαντάν</a:t>
            </a:r>
            <a:r>
              <a:rPr lang="el-GR" sz="1600" dirty="0" smtClean="0"/>
              <a:t> (αραβικά) είναι μουσουλμανική γιορτή νηστείας. Ο μήνας </a:t>
            </a:r>
            <a:r>
              <a:rPr lang="el-GR" sz="1600" dirty="0" err="1" smtClean="0"/>
              <a:t>Ραμαντάν</a:t>
            </a:r>
            <a:r>
              <a:rPr lang="el-GR" sz="1600" dirty="0" smtClean="0"/>
              <a:t> είναι μια χρονική περίοδος κατάλληλη για προσευχή, για καλές πράξεις και για περισσότερο χρόνο με την οικογένεια και τους φίλους. Η νηστεία έχει σκοπό να βοηθήσει τους Μουσουλμάνους να ασκηθούν στην αυτοπειθαρχία, στην εγκράτεια, στη γενναιοδωρία, στη συγχώρεση, αλλά και στην υπομονή. Τους θυμίζει επίσης το πόσο υποφέρουν οι φτωχοί, εκείνοι που σπάνια τρέφονται επαρκώς ή δε βρίσκουν το κατάλληλο φαγητό</a:t>
            </a:r>
            <a:r>
              <a:rPr lang="el-GR" sz="1600" dirty="0" smtClean="0"/>
              <a:t>.</a:t>
            </a:r>
            <a:endParaRPr lang="el-GR" sz="1600" dirty="0" smtClean="0"/>
          </a:p>
        </p:txBody>
      </p:sp>
      <p:pic>
        <p:nvPicPr>
          <p:cNvPr id="7" name="6 - Εικόνα" descr="53b10338a3d74.jpeg"/>
          <p:cNvPicPr>
            <a:picLocks noChangeAspect="1"/>
          </p:cNvPicPr>
          <p:nvPr/>
        </p:nvPicPr>
        <p:blipFill>
          <a:blip r:embed="rId2"/>
          <a:srcRect t="13468"/>
          <a:stretch>
            <a:fillRect/>
          </a:stretch>
        </p:blipFill>
        <p:spPr>
          <a:xfrm>
            <a:off x="285720" y="2571744"/>
            <a:ext cx="7622709" cy="395764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42844" y="214290"/>
            <a:ext cx="7858180" cy="2677656"/>
          </a:xfrm>
          <a:prstGeom prst="rect">
            <a:avLst/>
          </a:prstGeom>
          <a:noFill/>
        </p:spPr>
        <p:txBody>
          <a:bodyPr wrap="square" rtlCol="0">
            <a:spAutoFit/>
          </a:bodyPr>
          <a:lstStyle/>
          <a:p>
            <a:pPr algn="just"/>
            <a:r>
              <a:rPr lang="el-GR" sz="1400" dirty="0" smtClean="0"/>
              <a:t>Το Ραμαζάνι είναι ο ένατος μήνας του ισλαμικού έτους, κατά τον οποίο, σύμφωνα με την παράδοση, «παραδόθηκε το Κοράνι ως οδηγός των ανθρώπων» («</a:t>
            </a:r>
            <a:r>
              <a:rPr lang="el-GR" sz="1400" dirty="0" err="1" smtClean="0"/>
              <a:t>Ραμαντάν</a:t>
            </a:r>
            <a:r>
              <a:rPr lang="el-GR" sz="1400" dirty="0" smtClean="0"/>
              <a:t>» στα αραβικά, «</a:t>
            </a:r>
            <a:r>
              <a:rPr lang="el-GR" sz="1400" dirty="0" err="1" smtClean="0"/>
              <a:t>Ραμαζάν</a:t>
            </a:r>
            <a:r>
              <a:rPr lang="el-GR" sz="1400" dirty="0" smtClean="0"/>
              <a:t>» στα τουρκικά). Ο μήνας αυτός είναι ιερός για τους Μουσουλμάνους, καθώς επιβάλλεται να τηρούνται ορισμένοι κανόνες, που έχουν χαρακτήρα εξιλασμού και υπακοή στις εντολές του Θεού (</a:t>
            </a:r>
            <a:r>
              <a:rPr lang="el-GR" sz="1400" dirty="0" smtClean="0"/>
              <a:t>Αλλάχ</a:t>
            </a:r>
            <a:r>
              <a:rPr lang="el-GR" sz="1400" dirty="0" smtClean="0"/>
              <a:t>). Το 2021 το Ραμαζάνι αρχίζει στις 12 Απριλίου</a:t>
            </a:r>
            <a:r>
              <a:rPr lang="el-GR" sz="1400" dirty="0" smtClean="0">
                <a:hlinkClick r:id="rId2"/>
              </a:rPr>
              <a:t> </a:t>
            </a:r>
            <a:r>
              <a:rPr lang="el-GR" sz="1400" dirty="0" smtClean="0"/>
              <a:t>και τελειώνει στις 12 </a:t>
            </a:r>
            <a:r>
              <a:rPr lang="el-GR" sz="1400" dirty="0" err="1" smtClean="0"/>
              <a:t>Μαίου</a:t>
            </a:r>
            <a:r>
              <a:rPr lang="el-GR" sz="1400" dirty="0" smtClean="0"/>
              <a:t>.</a:t>
            </a:r>
            <a:endParaRPr lang="el-GR" sz="1400" dirty="0" smtClean="0"/>
          </a:p>
          <a:p>
            <a:pPr algn="just"/>
            <a:r>
              <a:rPr lang="el-GR" sz="1400" dirty="0" smtClean="0"/>
              <a:t>Ο μήνας του </a:t>
            </a:r>
            <a:r>
              <a:rPr lang="el-GR" sz="1400" dirty="0" err="1" smtClean="0"/>
              <a:t>Ραμαζανιού</a:t>
            </a:r>
            <a:r>
              <a:rPr lang="el-GR" sz="1400" dirty="0" smtClean="0"/>
              <a:t> είναι το διάστημα, κατά το οποίο οι Μουσουλμάνοι απέχουν από τα... πάντα κατά τη διάρκεια της ημέρας. Από το πρωί έως τη δύση του ηλίου, δεν τρώνε, δεν πίνουν, δεν καπνίζουν και δεν κάνουν σεξ, ώστε να πετύχουν πλήρη σωματική και πνευματική κάθαρση. Δεν φθάνει μόνο η απόλυτη νηστεία κατά τη διάρκεια της ημέρας για να εκτελέσει ο πιστός το καθήκον του απέναντι στον Θεό. Θα πρέπει να μην υποπέσει και σε ορισμένα αμαρτήματα, όπως το ψέμα, η συκοφαντία, η ζηλοφθονία, η πλεονεξία και η ψευδομαρτυρία</a:t>
            </a:r>
            <a:r>
              <a:rPr lang="el-GR" sz="1400" dirty="0" smtClean="0"/>
              <a:t>.</a:t>
            </a:r>
            <a:endParaRPr lang="el-GR" sz="1400" dirty="0" smtClean="0"/>
          </a:p>
        </p:txBody>
      </p:sp>
      <p:pic>
        <p:nvPicPr>
          <p:cNvPr id="9" name="8 - Εικόνα" descr="κατάλογος.jpeg"/>
          <p:cNvPicPr>
            <a:picLocks noChangeAspect="1"/>
          </p:cNvPicPr>
          <p:nvPr/>
        </p:nvPicPr>
        <p:blipFill>
          <a:blip r:embed="rId3"/>
          <a:stretch>
            <a:fillRect/>
          </a:stretch>
        </p:blipFill>
        <p:spPr>
          <a:xfrm>
            <a:off x="1142976" y="3143248"/>
            <a:ext cx="5735443" cy="3211848"/>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42852"/>
            <a:ext cx="7858180" cy="2308324"/>
          </a:xfrm>
          <a:prstGeom prst="rect">
            <a:avLst/>
          </a:prstGeom>
          <a:noFill/>
        </p:spPr>
        <p:txBody>
          <a:bodyPr wrap="square" rtlCol="0">
            <a:spAutoFit/>
          </a:bodyPr>
          <a:lstStyle/>
          <a:p>
            <a:pPr algn="just"/>
            <a:r>
              <a:rPr lang="el-GR" sz="1600" dirty="0" smtClean="0">
                <a:solidFill>
                  <a:srgbClr val="006600"/>
                </a:solidFill>
              </a:rPr>
              <a:t>• </a:t>
            </a:r>
            <a:r>
              <a:rPr lang="el-GR" sz="1600" b="1" dirty="0" err="1" smtClean="0">
                <a:solidFill>
                  <a:srgbClr val="006600"/>
                </a:solidFill>
              </a:rPr>
              <a:t>Ιντ</a:t>
            </a:r>
            <a:r>
              <a:rPr lang="el-GR" sz="1600" b="1" dirty="0" smtClean="0">
                <a:solidFill>
                  <a:srgbClr val="006600"/>
                </a:solidFill>
              </a:rPr>
              <a:t> </a:t>
            </a:r>
            <a:r>
              <a:rPr lang="el-GR" sz="1600" b="1" dirty="0" err="1" smtClean="0">
                <a:solidFill>
                  <a:srgbClr val="006600"/>
                </a:solidFill>
              </a:rPr>
              <a:t>αλΚαμπίρ</a:t>
            </a:r>
            <a:r>
              <a:rPr lang="el-GR" sz="1600" b="1" dirty="0" smtClean="0">
                <a:solidFill>
                  <a:srgbClr val="006600"/>
                </a:solidFill>
              </a:rPr>
              <a:t> (</a:t>
            </a:r>
            <a:r>
              <a:rPr lang="el-GR" sz="1600" b="1" dirty="0" err="1" smtClean="0">
                <a:solidFill>
                  <a:srgbClr val="006600"/>
                </a:solidFill>
              </a:rPr>
              <a:t>Κουρμπάν</a:t>
            </a:r>
            <a:r>
              <a:rPr lang="el-GR" sz="1600" b="1" dirty="0" smtClean="0">
                <a:solidFill>
                  <a:srgbClr val="006600"/>
                </a:solidFill>
              </a:rPr>
              <a:t> </a:t>
            </a:r>
            <a:r>
              <a:rPr lang="el-GR" sz="1600" b="1" dirty="0" err="1" smtClean="0">
                <a:solidFill>
                  <a:srgbClr val="006600"/>
                </a:solidFill>
              </a:rPr>
              <a:t>μπαϊράμ</a:t>
            </a:r>
            <a:r>
              <a:rPr lang="el-GR" sz="1600" b="1" dirty="0" smtClean="0">
                <a:solidFill>
                  <a:srgbClr val="006600"/>
                </a:solidFill>
              </a:rPr>
              <a:t>)</a:t>
            </a:r>
          </a:p>
          <a:p>
            <a:pPr algn="just"/>
            <a:endParaRPr lang="el-GR" sz="1200" dirty="0" smtClean="0"/>
          </a:p>
          <a:p>
            <a:pPr algn="just"/>
            <a:r>
              <a:rPr lang="el-GR" sz="1600" dirty="0" smtClean="0"/>
              <a:t>Είναι η κορωνίδα των γιορτών και τελείται κατά τον 12ο μήνα, στη διάρκεια του  οποίου πραγματοποιείται μεγάλο προσκύνημα στη Μέκκα. Όσοι δεν καταφέρνουν να αποδημήσουν, συμμετέχουν σε αυτήν τη μεγάλη γιορτή θυσιάζοντας ζώα σε ανάμνηση της θυσίας του Αβραάμ και με αυτόν τον τρόπο συντονίζονται με τους προσκυνητές. Το κρέας του ζώου μαγειρεύεται και τρώγεται από τα μέλη της οικογένειας, τους καλεσμένους και τους φτωχούς. Την παραμονή της γιορτής συνηθίζουν να επισκέπτονται τους τάφους των νεκρών.</a:t>
            </a:r>
            <a:endParaRPr lang="el-GR" sz="1600" dirty="0"/>
          </a:p>
        </p:txBody>
      </p:sp>
      <p:pic>
        <p:nvPicPr>
          <p:cNvPr id="3" name="2 - Εικόνα" descr="ccce42f115f3ee403feb040d6d80f1ad_XL.jpeg"/>
          <p:cNvPicPr>
            <a:picLocks noChangeAspect="1"/>
          </p:cNvPicPr>
          <p:nvPr/>
        </p:nvPicPr>
        <p:blipFill>
          <a:blip r:embed="rId2"/>
          <a:stretch>
            <a:fillRect/>
          </a:stretch>
        </p:blipFill>
        <p:spPr>
          <a:xfrm>
            <a:off x="642910" y="2488726"/>
            <a:ext cx="6929486" cy="4154984"/>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42852"/>
            <a:ext cx="7858180" cy="2492990"/>
          </a:xfrm>
          <a:prstGeom prst="rect">
            <a:avLst/>
          </a:prstGeom>
          <a:noFill/>
        </p:spPr>
        <p:txBody>
          <a:bodyPr wrap="square" rtlCol="0">
            <a:spAutoFit/>
          </a:bodyPr>
          <a:lstStyle/>
          <a:p>
            <a:r>
              <a:rPr lang="el-GR" sz="1600" b="1" dirty="0" smtClean="0">
                <a:solidFill>
                  <a:srgbClr val="006600"/>
                </a:solidFill>
              </a:rPr>
              <a:t>Χαρακτηριστικά </a:t>
            </a:r>
            <a:r>
              <a:rPr lang="el-GR" sz="1600" b="1" dirty="0" smtClean="0">
                <a:solidFill>
                  <a:srgbClr val="006600"/>
                </a:solidFill>
              </a:rPr>
              <a:t>των Σουνιτών και των </a:t>
            </a:r>
            <a:r>
              <a:rPr lang="el-GR" sz="1600" b="1" dirty="0" err="1" smtClean="0">
                <a:solidFill>
                  <a:srgbClr val="006600"/>
                </a:solidFill>
              </a:rPr>
              <a:t>Σηιτών</a:t>
            </a:r>
            <a:r>
              <a:rPr lang="el-GR" sz="1600" b="1" dirty="0" smtClean="0">
                <a:solidFill>
                  <a:srgbClr val="006600"/>
                </a:solidFill>
              </a:rPr>
              <a:t> </a:t>
            </a:r>
            <a:endParaRPr lang="el-GR" sz="1600" dirty="0" smtClean="0">
              <a:solidFill>
                <a:srgbClr val="006600"/>
              </a:solidFill>
            </a:endParaRPr>
          </a:p>
          <a:p>
            <a:endParaRPr lang="el-GR" sz="800" dirty="0" smtClean="0"/>
          </a:p>
          <a:p>
            <a:r>
              <a:rPr lang="el-GR" sz="1200" b="1" dirty="0" smtClean="0"/>
              <a:t>Οι Σουνίτες: </a:t>
            </a:r>
            <a:endParaRPr lang="el-GR" sz="1200" dirty="0" smtClean="0"/>
          </a:p>
          <a:p>
            <a:r>
              <a:rPr lang="el-GR" sz="1200" dirty="0" smtClean="0"/>
              <a:t>α) Εμμονή στο Κοράνι. </a:t>
            </a:r>
          </a:p>
          <a:p>
            <a:r>
              <a:rPr lang="el-GR" sz="1200" dirty="0" smtClean="0"/>
              <a:t>β) Η διαδοχή (χαλίφη) να μην είναι κληρονομική.</a:t>
            </a:r>
          </a:p>
          <a:p>
            <a:r>
              <a:rPr lang="el-GR" sz="1200" dirty="0" smtClean="0"/>
              <a:t>γ) Οι αποφάσεις παίρνονται με βάση την ομοφωνία της κοινότητας.</a:t>
            </a:r>
          </a:p>
          <a:p>
            <a:r>
              <a:rPr lang="el-GR" sz="1200" b="1" dirty="0" smtClean="0"/>
              <a:t>Οι </a:t>
            </a:r>
            <a:r>
              <a:rPr lang="el-GR" sz="1200" b="1" dirty="0" err="1" smtClean="0"/>
              <a:t>Σηίτες</a:t>
            </a:r>
            <a:r>
              <a:rPr lang="el-GR" sz="1200" b="1" dirty="0" smtClean="0"/>
              <a:t>:</a:t>
            </a:r>
            <a:endParaRPr lang="el-GR" sz="1200" dirty="0" smtClean="0"/>
          </a:p>
          <a:p>
            <a:r>
              <a:rPr lang="el-GR" sz="1200" dirty="0" smtClean="0"/>
              <a:t>α) Η διαδοχή να είναι κληρονομική</a:t>
            </a:r>
          </a:p>
          <a:p>
            <a:r>
              <a:rPr lang="el-GR" sz="1200" dirty="0" smtClean="0"/>
              <a:t>β) Το πρόσωπο του Αλή είναι ιερό (Αλλάχ – Μωάμεθ - Αλή)</a:t>
            </a:r>
          </a:p>
          <a:p>
            <a:r>
              <a:rPr lang="el-GR" sz="1200" dirty="0" smtClean="0"/>
              <a:t>γ) Ο Ιμάμης (=ηγέτης) ερμηνεύει αληθινά το Κοράνι και μεταβιβάζεται μυστικά στους διαδόχους του. </a:t>
            </a:r>
          </a:p>
          <a:p>
            <a:r>
              <a:rPr lang="el-GR" sz="1200" dirty="0" smtClean="0"/>
              <a:t>δ) Ο Ιμάμης είναι αλάθητος, </a:t>
            </a:r>
            <a:r>
              <a:rPr lang="el-GR" sz="1200" dirty="0" err="1" smtClean="0"/>
              <a:t>ημιθεϊκή</a:t>
            </a:r>
            <a:r>
              <a:rPr lang="el-GR" sz="1200" dirty="0" smtClean="0"/>
              <a:t> μορφή. Αυτός είναι η πηγή κάθε απόφασης και όχι η κοινότητα</a:t>
            </a:r>
          </a:p>
          <a:p>
            <a:r>
              <a:rPr lang="el-GR" sz="1200" dirty="0" smtClean="0"/>
              <a:t>ε) Εσχατολογικός χαρακτήρας : Ο τελευταίος Ιμάμης (12</a:t>
            </a:r>
            <a:r>
              <a:rPr lang="el-GR" sz="1200" baseline="30000" dirty="0" smtClean="0"/>
              <a:t>ος</a:t>
            </a:r>
            <a:r>
              <a:rPr lang="el-GR" sz="1200" dirty="0" smtClean="0"/>
              <a:t>) κρύβεται και θα επιστρέψει στη γη για την περίοδο της ευδαιμονίας</a:t>
            </a:r>
            <a:r>
              <a:rPr lang="el-GR" sz="1200" dirty="0" smtClean="0"/>
              <a:t>.</a:t>
            </a:r>
            <a:endParaRPr lang="el-GR" sz="1200" dirty="0" smtClean="0"/>
          </a:p>
        </p:txBody>
      </p:sp>
      <p:pic>
        <p:nvPicPr>
          <p:cNvPr id="5" name="4 - Εικόνα" descr="16157487_403.jpeg"/>
          <p:cNvPicPr>
            <a:picLocks noChangeAspect="1"/>
          </p:cNvPicPr>
          <p:nvPr/>
        </p:nvPicPr>
        <p:blipFill>
          <a:blip r:embed="rId2"/>
          <a:srcRect b="2528"/>
          <a:stretch>
            <a:fillRect/>
          </a:stretch>
        </p:blipFill>
        <p:spPr>
          <a:xfrm>
            <a:off x="428596" y="2714620"/>
            <a:ext cx="7293033" cy="4000528"/>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42852"/>
            <a:ext cx="7858180" cy="2354491"/>
          </a:xfrm>
          <a:prstGeom prst="rect">
            <a:avLst/>
          </a:prstGeom>
          <a:noFill/>
        </p:spPr>
        <p:txBody>
          <a:bodyPr wrap="square" rtlCol="0">
            <a:spAutoFit/>
          </a:bodyPr>
          <a:lstStyle/>
          <a:p>
            <a:r>
              <a:rPr lang="el-GR" sz="1600" b="1" dirty="0" smtClean="0"/>
              <a:t>Ο </a:t>
            </a:r>
            <a:r>
              <a:rPr lang="el-GR" sz="1600" b="1" dirty="0" smtClean="0"/>
              <a:t>μυστικισμός του Ισλάμ (Σουφισμός)</a:t>
            </a:r>
            <a:endParaRPr lang="el-GR" sz="1600" dirty="0" smtClean="0"/>
          </a:p>
          <a:p>
            <a:endParaRPr lang="el-GR" sz="1100" b="1" dirty="0" smtClean="0"/>
          </a:p>
          <a:p>
            <a:pPr algn="just"/>
            <a:r>
              <a:rPr lang="el-GR" sz="1200" dirty="0" smtClean="0"/>
              <a:t>Το </a:t>
            </a:r>
            <a:r>
              <a:rPr lang="el-GR" sz="1200" dirty="0" smtClean="0"/>
              <a:t>Ισλάμ οδηγήθηκε στο </a:t>
            </a:r>
            <a:r>
              <a:rPr lang="el-GR" sz="1200" b="1" dirty="0" smtClean="0"/>
              <a:t>μυστικισμό</a:t>
            </a:r>
            <a:r>
              <a:rPr lang="el-GR" sz="1200" dirty="0" smtClean="0"/>
              <a:t> τον 8</a:t>
            </a:r>
            <a:r>
              <a:rPr lang="el-GR" sz="1200" baseline="30000" dirty="0" smtClean="0"/>
              <a:t>ου</a:t>
            </a:r>
            <a:r>
              <a:rPr lang="el-GR" sz="1200" dirty="0" smtClean="0"/>
              <a:t> αιώνα, γιατί επηρεάστηκε από τους χριστιανούς ασκητές, τις νεοπλατωνικές ιδέες και διάφορα κινήματα αυστηρότητα μέσα στο Ισλάμ. Έχουμε λοιπόν την δημιουργία του ισλαμικού </a:t>
            </a:r>
            <a:r>
              <a:rPr lang="el-GR" sz="1200" dirty="0" smtClean="0"/>
              <a:t>μυστικισμού (</a:t>
            </a:r>
            <a:r>
              <a:rPr lang="el-GR" sz="1200" dirty="0" smtClean="0"/>
              <a:t>Μυστικισμός είναι η θρησκευτικότητα που επιδιώκει εμπειρική και άμεση επαφή και τελικά ένωση του πιστού με το Θεό στο </a:t>
            </a:r>
            <a:r>
              <a:rPr lang="el-GR" sz="1200" dirty="0" smtClean="0"/>
              <a:t>παρόν), </a:t>
            </a:r>
            <a:r>
              <a:rPr lang="el-GR" sz="1200" dirty="0" smtClean="0"/>
              <a:t>που πήρε το όνομα </a:t>
            </a:r>
            <a:r>
              <a:rPr lang="el-GR" sz="1200" b="1" dirty="0" smtClean="0"/>
              <a:t>Σουφισμός</a:t>
            </a:r>
            <a:r>
              <a:rPr lang="el-GR" sz="1200" dirty="0" smtClean="0"/>
              <a:t>. </a:t>
            </a:r>
          </a:p>
          <a:p>
            <a:pPr algn="just"/>
            <a:r>
              <a:rPr lang="el-GR" sz="1200" b="1" dirty="0" smtClean="0"/>
              <a:t>Σκοπός</a:t>
            </a:r>
            <a:r>
              <a:rPr lang="el-GR" sz="1200" dirty="0" smtClean="0"/>
              <a:t> του Σουφισμού είναι η ένωση με το Θεό και επιτυγχάνεται με την εκμηδένιση του εγώ (το φόβο του Θεού). Οι </a:t>
            </a:r>
            <a:r>
              <a:rPr lang="el-GR" sz="1200" b="1" dirty="0" err="1" smtClean="0"/>
              <a:t>Σούφι</a:t>
            </a:r>
            <a:r>
              <a:rPr lang="el-GR" sz="1200" b="1" dirty="0" smtClean="0"/>
              <a:t> (</a:t>
            </a:r>
            <a:r>
              <a:rPr lang="el-GR" sz="1200" dirty="0" smtClean="0"/>
              <a:t>οι </a:t>
            </a:r>
            <a:r>
              <a:rPr lang="el-GR" sz="1200" dirty="0" smtClean="0"/>
              <a:t>διψασμένοι </a:t>
            </a:r>
            <a:r>
              <a:rPr lang="el-GR" sz="1200" dirty="0" smtClean="0"/>
              <a:t>του Θεού) οργανώθηκαν </a:t>
            </a:r>
            <a:r>
              <a:rPr lang="el-GR" sz="1200" dirty="0" smtClean="0"/>
              <a:t>σε κοινότητες, όπως οι </a:t>
            </a:r>
            <a:r>
              <a:rPr lang="el-GR" sz="1200" dirty="0" smtClean="0"/>
              <a:t>Δερβίσηδες (οι </a:t>
            </a:r>
            <a:r>
              <a:rPr lang="el-GR" sz="1200" dirty="0" smtClean="0"/>
              <a:t>περιστρεφόμενοι δερβίσηδες είναι από τις πιο γνωστές αδελφότητες των </a:t>
            </a:r>
            <a:r>
              <a:rPr lang="el-GR" sz="1200" dirty="0" err="1" smtClean="0"/>
              <a:t>σούφι</a:t>
            </a:r>
            <a:r>
              <a:rPr lang="el-GR" sz="1200" dirty="0" smtClean="0"/>
              <a:t>). </a:t>
            </a:r>
            <a:r>
              <a:rPr lang="el-GR" sz="1200" dirty="0" smtClean="0"/>
              <a:t>Χρησιμοποιούν διάφορες τεχνικές, π.χ.: το «</a:t>
            </a:r>
            <a:r>
              <a:rPr lang="el-GR" sz="1200" dirty="0" err="1" smtClean="0"/>
              <a:t>ντικρ</a:t>
            </a:r>
            <a:r>
              <a:rPr lang="el-GR" sz="1200" dirty="0" smtClean="0"/>
              <a:t>». Λέγοντας συνεχώς την προσευχή «Μέγας ο Θεό» και σε ρύθμιση με την αναπνοή, λένε ότι ενώνονται με το Θεό, που παρουσιάζεται με διάφορες εκδηλώσεις. Οι Δερβίσηδες χρησιμοποιούν τη τεχνική του στροβιλιζόμενου χορού</a:t>
            </a:r>
            <a:r>
              <a:rPr lang="el-GR" sz="1200" dirty="0" smtClean="0"/>
              <a:t>.</a:t>
            </a:r>
          </a:p>
        </p:txBody>
      </p:sp>
      <p:pic>
        <p:nvPicPr>
          <p:cNvPr id="3" name="2 - Εικόνα" descr="soufi.jpeg"/>
          <p:cNvPicPr>
            <a:picLocks noChangeAspect="1"/>
          </p:cNvPicPr>
          <p:nvPr/>
        </p:nvPicPr>
        <p:blipFill>
          <a:blip r:embed="rId2"/>
          <a:stretch>
            <a:fillRect/>
          </a:stretch>
        </p:blipFill>
        <p:spPr>
          <a:xfrm>
            <a:off x="1071538" y="2500306"/>
            <a:ext cx="6215058" cy="41433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3396" y="177164"/>
            <a:ext cx="7810504" cy="465754"/>
          </a:xfrm>
        </p:spPr>
        <p:txBody>
          <a:bodyPr>
            <a:normAutofit/>
          </a:bodyPr>
          <a:lstStyle/>
          <a:p>
            <a:r>
              <a:rPr lang="en-US" sz="2400" cap="none" dirty="0" smtClean="0">
                <a:solidFill>
                  <a:srgbClr val="006600"/>
                </a:solidFill>
              </a:rPr>
              <a:t>iii. </a:t>
            </a:r>
            <a:r>
              <a:rPr lang="el-GR" sz="2400" cap="none" dirty="0" smtClean="0">
                <a:solidFill>
                  <a:srgbClr val="006600"/>
                </a:solidFill>
              </a:rPr>
              <a:t>Ο προφήτης Μωάμεθ</a:t>
            </a:r>
            <a:endParaRPr lang="el-GR" sz="2400" cap="none" dirty="0">
              <a:solidFill>
                <a:srgbClr val="006600"/>
              </a:solidFill>
            </a:endParaRPr>
          </a:p>
        </p:txBody>
      </p:sp>
      <p:sp>
        <p:nvSpPr>
          <p:cNvPr id="3" name="2 - Θέση περιεχομένου"/>
          <p:cNvSpPr>
            <a:spLocks noGrp="1"/>
          </p:cNvSpPr>
          <p:nvPr>
            <p:ph idx="1"/>
          </p:nvPr>
        </p:nvSpPr>
        <p:spPr>
          <a:xfrm>
            <a:off x="0" y="785794"/>
            <a:ext cx="4786314" cy="4000528"/>
          </a:xfrm>
        </p:spPr>
        <p:txBody>
          <a:bodyPr>
            <a:noAutofit/>
          </a:bodyPr>
          <a:lstStyle/>
          <a:p>
            <a:pPr algn="just">
              <a:buNone/>
            </a:pPr>
            <a:r>
              <a:rPr lang="el-GR" sz="1600" dirty="0" smtClean="0"/>
              <a:t>    Ο </a:t>
            </a:r>
            <a:r>
              <a:rPr lang="el-GR" sz="1600" b="1" dirty="0" smtClean="0">
                <a:solidFill>
                  <a:srgbClr val="006600"/>
                </a:solidFill>
              </a:rPr>
              <a:t>Μωάμεθ</a:t>
            </a:r>
            <a:r>
              <a:rPr lang="el-GR" sz="1600" dirty="0" smtClean="0"/>
              <a:t> γεννήθηκε στη Μέκκα και ο πατέρας του πέθανε προτού γεννηθεί. Σε ηλικία έξι ετών ορφάνεψε και από τη μητέρα του και τον φρόντισε αρχικά ο παππούς του και στη συνέχεια ο θείος του. Παιδί ακόμη, συνόδευε τον θείο του σε εμπορικά ταξίδια στη Συρία. Σε ηλικία 25 ετών παντρεύτηκε μια πλούσια χήρα, τη </a:t>
            </a:r>
            <a:r>
              <a:rPr lang="el-GR" sz="1600" dirty="0" err="1" smtClean="0"/>
              <a:t>Χαντζίτζα</a:t>
            </a:r>
            <a:r>
              <a:rPr lang="el-GR" sz="1600" dirty="0" smtClean="0"/>
              <a:t>, της οποίας ήταν υπάλληλος. Έζησε είκοσι χρόνια με τη γυναίκα του, αποκτώντας τέσσερις κόρες και δύο γιους. Στο οικογενειακό του περιβάλλον και στα ταξίδια του άκουγε και αφομοίωνε τις βιβλικές ιστορίες. Συνήθιζε να αποσύρεται σε ερημικούς τόπους και να στοχάζεται πάνω στα προβλήματα της ζωής, της κοινωνίας, της αδικίας κ.ά. Σε έναν τέτοιο τόπο, στον λόφο </a:t>
            </a:r>
            <a:r>
              <a:rPr lang="el-GR" sz="1600" dirty="0" err="1" smtClean="0"/>
              <a:t>Χίρα</a:t>
            </a:r>
            <a:r>
              <a:rPr lang="el-GR" sz="1600" dirty="0" smtClean="0"/>
              <a:t>, και σε ηλικία 40 ετών ο Μωάμεθ βίωσε μια βαθιά πνευματική εμπειρία, την οποία αισθάνθηκε ως κλήση από τον Θεό. Οραματίστηκε, δηλαδή, μια μορφή –αργότερα ο ίδιος την ταύτισε με τον αρχάγγελο Γαβριήλ– που τον διαβεβαίωσε ότι είναι ο απεσταλμένος του Θεού. </a:t>
            </a:r>
            <a:endParaRPr lang="el-GR" sz="1600" dirty="0"/>
          </a:p>
        </p:txBody>
      </p:sp>
      <p:pic>
        <p:nvPicPr>
          <p:cNvPr id="6" name="5 - Εικόνα" descr="11416ec0e0c4880cc5329b0f6f7ff9f5.jpg"/>
          <p:cNvPicPr>
            <a:picLocks noChangeAspect="1"/>
          </p:cNvPicPr>
          <p:nvPr/>
        </p:nvPicPr>
        <p:blipFill>
          <a:blip r:embed="rId2"/>
          <a:stretch>
            <a:fillRect/>
          </a:stretch>
        </p:blipFill>
        <p:spPr>
          <a:xfrm>
            <a:off x="5000628" y="1071546"/>
            <a:ext cx="4021519" cy="492919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14290"/>
            <a:ext cx="8072494" cy="3714776"/>
          </a:xfrm>
        </p:spPr>
        <p:txBody>
          <a:bodyPr>
            <a:noAutofit/>
          </a:bodyPr>
          <a:lstStyle/>
          <a:p>
            <a:pPr algn="just">
              <a:buNone/>
            </a:pPr>
            <a:r>
              <a:rPr lang="el-GR" sz="2000" dirty="0" smtClean="0"/>
              <a:t>    </a:t>
            </a:r>
            <a:r>
              <a:rPr lang="el-GR" sz="1600" dirty="0" smtClean="0"/>
              <a:t>Επί τρία χρόνια ο Μωάμεθ περιόρισε το προφητικό του κήρυγμα σε λίγους μόνο φίλους. Επίσημα άρχισε τη δράση του το </a:t>
            </a:r>
            <a:r>
              <a:rPr lang="el-GR" sz="1600" b="1" dirty="0" smtClean="0"/>
              <a:t>613 </a:t>
            </a:r>
            <a:r>
              <a:rPr lang="el-GR" sz="1600" b="1" dirty="0" err="1" smtClean="0"/>
              <a:t>μ.Χ</a:t>
            </a:r>
            <a:r>
              <a:rPr lang="el-GR" sz="1600" b="1" dirty="0" smtClean="0"/>
              <a:t>. στη Μέκκα</a:t>
            </a:r>
            <a:r>
              <a:rPr lang="el-GR" sz="1600" dirty="0" smtClean="0"/>
              <a:t>, όταν άρχισε να λαμβάνει εκ νέου την αποκάλυψη, καλώντας τους ανθρώπους να τον ακολουθήσουν στο δρόμο του Ισλάμ, της υποταγής δηλαδή στον Αλλάχ. Αρκετοί όμως άρχισαν να δυσαρεστούνται με τη δράση του Μωάμεθ και των οπαδών του.</a:t>
            </a:r>
          </a:p>
          <a:p>
            <a:pPr algn="just">
              <a:buNone/>
            </a:pPr>
            <a:r>
              <a:rPr lang="el-GR" sz="1600" dirty="0" smtClean="0"/>
              <a:t>    Εξαιτίας των αλλεπάλληλων διώξεων σε βάρος του, αναγκάστηκε να μεταναστεύσει από τη Μέκκα στη Μεδίνα. Αυτή είναι η ημερομηνία της </a:t>
            </a:r>
            <a:r>
              <a:rPr lang="el-GR" sz="1600" b="1" dirty="0" smtClean="0">
                <a:solidFill>
                  <a:srgbClr val="006600"/>
                </a:solidFill>
              </a:rPr>
              <a:t>Εγίρας (16 Ιουλίου 622 </a:t>
            </a:r>
            <a:r>
              <a:rPr lang="el-GR" sz="1600" b="1" dirty="0" err="1" smtClean="0">
                <a:solidFill>
                  <a:srgbClr val="006600"/>
                </a:solidFill>
              </a:rPr>
              <a:t>μ.Χ</a:t>
            </a:r>
            <a:r>
              <a:rPr lang="el-GR" sz="1600" b="1" dirty="0" smtClean="0">
                <a:solidFill>
                  <a:srgbClr val="006600"/>
                </a:solidFill>
              </a:rPr>
              <a:t>.)</a:t>
            </a:r>
            <a:r>
              <a:rPr lang="el-GR" sz="1600" dirty="0" smtClean="0">
                <a:solidFill>
                  <a:srgbClr val="006600"/>
                </a:solidFill>
              </a:rPr>
              <a:t>, </a:t>
            </a:r>
            <a:r>
              <a:rPr lang="el-GR" sz="1600" dirty="0" smtClean="0"/>
              <a:t>που αργότερα θεσπίστηκε ως η αφετηρία του μουσουλμανικού χρονολογικού συστήματος. </a:t>
            </a:r>
          </a:p>
          <a:p>
            <a:pPr>
              <a:buNone/>
            </a:pPr>
            <a:endParaRPr lang="el-GR" sz="2000" dirty="0"/>
          </a:p>
        </p:txBody>
      </p:sp>
      <p:pic>
        <p:nvPicPr>
          <p:cNvPr id="5" name="4 - Εικόνα" descr="m-23-battle-of-badr.jpg"/>
          <p:cNvPicPr>
            <a:picLocks noChangeAspect="1"/>
          </p:cNvPicPr>
          <p:nvPr/>
        </p:nvPicPr>
        <p:blipFill>
          <a:blip r:embed="rId2"/>
          <a:stretch>
            <a:fillRect/>
          </a:stretch>
        </p:blipFill>
        <p:spPr>
          <a:xfrm>
            <a:off x="1071538" y="2714620"/>
            <a:ext cx="641985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438" y="214290"/>
            <a:ext cx="7929586" cy="3286148"/>
          </a:xfrm>
        </p:spPr>
        <p:txBody>
          <a:bodyPr>
            <a:noAutofit/>
          </a:bodyPr>
          <a:lstStyle/>
          <a:p>
            <a:pPr algn="just">
              <a:buNone/>
            </a:pPr>
            <a:r>
              <a:rPr lang="el-GR" sz="1800" dirty="0" smtClean="0"/>
              <a:t>	Στη Μεδίνα ο Μωάμεθ κατόρθωσε σε ελάχιστο διάστημα όχι μόνο να </a:t>
            </a:r>
            <a:r>
              <a:rPr lang="el-GR" sz="1800" b="1" dirty="0" smtClean="0"/>
              <a:t>συνενώσει</a:t>
            </a:r>
            <a:r>
              <a:rPr lang="el-GR" sz="1800" dirty="0" smtClean="0"/>
              <a:t> στη μουσουλμανική κοινότητα διάφορες και συχνά αντιμαχόμενες </a:t>
            </a:r>
            <a:r>
              <a:rPr lang="el-GR" sz="1800" b="1" dirty="0" smtClean="0"/>
              <a:t>μεταξύ τους αραβικές φυλές και φατρίες</a:t>
            </a:r>
            <a:r>
              <a:rPr lang="el-GR" sz="1800" dirty="0" smtClean="0"/>
              <a:t>, αλλά να κερδίσει και τον σεβασμό και των άλλων θρησκευτικών κοινοτήτων της περιοχής, κυρίως των Εβραίων. </a:t>
            </a:r>
          </a:p>
          <a:p>
            <a:pPr algn="just">
              <a:buNone/>
            </a:pPr>
            <a:r>
              <a:rPr lang="el-GR" sz="1800" dirty="0" smtClean="0"/>
              <a:t>	Ο Μωάμεθ επέμενε αυστηρά στον </a:t>
            </a:r>
            <a:r>
              <a:rPr lang="el-GR" sz="1800" b="1" dirty="0" smtClean="0"/>
              <a:t>απόλυτο μονοθεϊσμό</a:t>
            </a:r>
            <a:r>
              <a:rPr lang="el-GR" sz="1800" dirty="0" smtClean="0"/>
              <a:t>, στην </a:t>
            </a:r>
            <a:r>
              <a:rPr lang="el-GR" sz="1800" b="1" dirty="0" smtClean="0"/>
              <a:t>ανάσταση των νεκρών</a:t>
            </a:r>
            <a:r>
              <a:rPr lang="el-GR" sz="1800" dirty="0" smtClean="0"/>
              <a:t> και στη </a:t>
            </a:r>
            <a:r>
              <a:rPr lang="el-GR" sz="1800" b="1" dirty="0" smtClean="0"/>
              <a:t>μέλλουσα κρίση</a:t>
            </a:r>
            <a:r>
              <a:rPr lang="el-GR" sz="1800" dirty="0" smtClean="0"/>
              <a:t>. Τόνιζε την </a:t>
            </a:r>
            <a:r>
              <a:rPr lang="el-GR" sz="1800" b="1" dirty="0" smtClean="0"/>
              <a:t>πίστη στους αγγέλους </a:t>
            </a:r>
            <a:r>
              <a:rPr lang="el-GR" sz="1800" dirty="0" smtClean="0"/>
              <a:t>και τη </a:t>
            </a:r>
            <a:r>
              <a:rPr lang="el-GR" sz="1800" b="1" dirty="0" smtClean="0"/>
              <a:t>σπουδαιότητα των προφητών</a:t>
            </a:r>
            <a:r>
              <a:rPr lang="el-GR" sz="1800" dirty="0" smtClean="0"/>
              <a:t>, εντάσσοντας σε αυτούς και τον Ιησού και βέβαια και τον εαυτό του. Τόνιζε τη σημασία των βιβλίων των προφητών, υψώνοντας στην κορυφή </a:t>
            </a:r>
            <a:r>
              <a:rPr lang="el-GR" sz="1800" b="1" dirty="0" smtClean="0">
                <a:solidFill>
                  <a:srgbClr val="006600"/>
                </a:solidFill>
              </a:rPr>
              <a:t>ως ιερό βιβλίο του Ισλάμ το Κοράνιο. </a:t>
            </a:r>
          </a:p>
        </p:txBody>
      </p:sp>
      <p:pic>
        <p:nvPicPr>
          <p:cNvPr id="4" name="3 - Εικόνα" descr="Edirne_7331_Nevit.jpeg"/>
          <p:cNvPicPr>
            <a:picLocks noChangeAspect="1"/>
          </p:cNvPicPr>
          <p:nvPr/>
        </p:nvPicPr>
        <p:blipFill>
          <a:blip r:embed="rId2"/>
          <a:stretch>
            <a:fillRect/>
          </a:stretch>
        </p:blipFill>
        <p:spPr>
          <a:xfrm>
            <a:off x="2071670" y="3571876"/>
            <a:ext cx="4624390" cy="3055401"/>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46" y="142852"/>
            <a:ext cx="8286808" cy="4071966"/>
          </a:xfrm>
        </p:spPr>
        <p:txBody>
          <a:bodyPr>
            <a:noAutofit/>
          </a:bodyPr>
          <a:lstStyle/>
          <a:p>
            <a:pPr algn="just">
              <a:buNone/>
            </a:pPr>
            <a:r>
              <a:rPr lang="el-GR" sz="1800" dirty="0" smtClean="0"/>
              <a:t>	</a:t>
            </a:r>
            <a:r>
              <a:rPr lang="el-GR" sz="1600" dirty="0" smtClean="0"/>
              <a:t>Λειτουργώντας ως </a:t>
            </a:r>
            <a:r>
              <a:rPr lang="el-GR" sz="1600" b="1" dirty="0" smtClean="0"/>
              <a:t>προφήτης</a:t>
            </a:r>
            <a:r>
              <a:rPr lang="el-GR" sz="1600" dirty="0" smtClean="0"/>
              <a:t>, αλλά και </a:t>
            </a:r>
            <a:r>
              <a:rPr lang="el-GR" sz="1600" b="1" dirty="0" smtClean="0"/>
              <a:t>θρησκευτικός</a:t>
            </a:r>
            <a:r>
              <a:rPr lang="el-GR" sz="1600" dirty="0" smtClean="0"/>
              <a:t>, </a:t>
            </a:r>
            <a:r>
              <a:rPr lang="el-GR" sz="1600" b="1" dirty="0" smtClean="0"/>
              <a:t>κοινωνικός</a:t>
            </a:r>
            <a:r>
              <a:rPr lang="el-GR" sz="1600" dirty="0" smtClean="0"/>
              <a:t> και </a:t>
            </a:r>
            <a:r>
              <a:rPr lang="el-GR" sz="1600" b="1" dirty="0" smtClean="0"/>
              <a:t>ηθικός</a:t>
            </a:r>
            <a:r>
              <a:rPr lang="el-GR" sz="1600" dirty="0" smtClean="0"/>
              <a:t> </a:t>
            </a:r>
            <a:r>
              <a:rPr lang="el-GR" sz="1600" b="1" dirty="0" smtClean="0"/>
              <a:t>καθοδηγητής</a:t>
            </a:r>
            <a:r>
              <a:rPr lang="el-GR" sz="1600" dirty="0" smtClean="0"/>
              <a:t>, δημιούργησε τη μουσουλμανική κοινότητα (</a:t>
            </a:r>
            <a:r>
              <a:rPr lang="el-GR" sz="1600" dirty="0" err="1" smtClean="0"/>
              <a:t>ούμμα</a:t>
            </a:r>
            <a:r>
              <a:rPr lang="el-GR" sz="1600" dirty="0" smtClean="0"/>
              <a:t>) της Μεδίνας. </a:t>
            </a:r>
          </a:p>
          <a:p>
            <a:pPr algn="just">
              <a:buNone/>
            </a:pPr>
            <a:r>
              <a:rPr lang="el-GR" sz="1600" dirty="0" smtClean="0"/>
              <a:t>	Μετά από πολλές συγκρούσεις με τις τοπικές φυλές, </a:t>
            </a:r>
            <a:r>
              <a:rPr lang="el-GR" sz="1600" b="1" dirty="0" smtClean="0"/>
              <a:t>το 630 </a:t>
            </a:r>
            <a:r>
              <a:rPr lang="el-GR" sz="1600" b="1" dirty="0" err="1" smtClean="0"/>
              <a:t>μ.Χ</a:t>
            </a:r>
            <a:r>
              <a:rPr lang="el-GR" sz="1600" b="1" dirty="0" smtClean="0"/>
              <a:t>. κατέλαβε τη Μέκκα,</a:t>
            </a:r>
            <a:r>
              <a:rPr lang="el-GR" sz="1600" dirty="0" smtClean="0"/>
              <a:t> από όπου οδήγησε τη νικηφόρο πορεία του Ισλάμ. </a:t>
            </a:r>
            <a:r>
              <a:rPr lang="el-GR" sz="1600" b="1" dirty="0" smtClean="0"/>
              <a:t>Πέθανε το (8 Ιουνίου) 632 </a:t>
            </a:r>
            <a:r>
              <a:rPr lang="el-GR" sz="1600" b="1" dirty="0" err="1" smtClean="0"/>
              <a:t>μ.Χ</a:t>
            </a:r>
            <a:r>
              <a:rPr lang="el-GR" sz="1600" b="1" dirty="0" smtClean="0"/>
              <a:t>. σε ηλικία 62 ετών </a:t>
            </a:r>
            <a:r>
              <a:rPr lang="el-GR" sz="1600" dirty="0" smtClean="0"/>
              <a:t>(13</a:t>
            </a:r>
            <a:r>
              <a:rPr lang="el-GR" sz="1600" baseline="30000" dirty="0" smtClean="0"/>
              <a:t>ην</a:t>
            </a:r>
            <a:r>
              <a:rPr lang="el-GR" sz="1600" dirty="0" smtClean="0"/>
              <a:t> του μηνός </a:t>
            </a:r>
            <a:r>
              <a:rPr lang="en-US" sz="1600" dirty="0" err="1" smtClean="0"/>
              <a:t>Rab</a:t>
            </a:r>
            <a:r>
              <a:rPr lang="el-GR" sz="1600" dirty="0" smtClean="0"/>
              <a:t>ῑ ̒ </a:t>
            </a:r>
            <a:r>
              <a:rPr lang="en-US" sz="1600" dirty="0" smtClean="0"/>
              <a:t>al</a:t>
            </a:r>
            <a:r>
              <a:rPr lang="el-GR" sz="1600" dirty="0" smtClean="0"/>
              <a:t>-</a:t>
            </a:r>
            <a:r>
              <a:rPr lang="en-US" sz="1600" dirty="0" err="1" smtClean="0"/>
              <a:t>Awwal</a:t>
            </a:r>
            <a:r>
              <a:rPr lang="el-GR" sz="1600" dirty="0" smtClean="0"/>
              <a:t> του 11</a:t>
            </a:r>
            <a:r>
              <a:rPr lang="el-GR" sz="1600" baseline="30000" dirty="0" smtClean="0"/>
              <a:t>ου</a:t>
            </a:r>
            <a:r>
              <a:rPr lang="el-GR" sz="1600" dirty="0" smtClean="0"/>
              <a:t> έτους Εγίρας).</a:t>
            </a:r>
            <a:endParaRPr lang="el-GR" sz="1600" b="1" dirty="0" smtClean="0"/>
          </a:p>
          <a:p>
            <a:pPr algn="just">
              <a:buNone/>
            </a:pPr>
            <a:r>
              <a:rPr lang="el-GR" sz="1600" b="1" dirty="0" smtClean="0"/>
              <a:t>	</a:t>
            </a:r>
            <a:r>
              <a:rPr lang="el-GR" sz="1600" dirty="0" smtClean="0"/>
              <a:t>Μετά το θάνατό του, οι διάδοχοί του, οι </a:t>
            </a:r>
            <a:r>
              <a:rPr lang="el-GR" sz="1600" b="1" dirty="0" err="1" smtClean="0">
                <a:solidFill>
                  <a:srgbClr val="006600"/>
                </a:solidFill>
              </a:rPr>
              <a:t>χαλίφες</a:t>
            </a:r>
            <a:r>
              <a:rPr lang="el-GR" sz="1600" dirty="0" smtClean="0"/>
              <a:t>, δηλαδή οι πολιτικοί και θρησκευτικοί αρχηγοί της μουσουλμανικής κοινότητας, κατόρθωσαν με εκπληκτική ταχύτητα να βγουν εκτός των ορίων της Αραβικής Χερσονήσου κηρύττοντας το Ισλάμ. </a:t>
            </a:r>
          </a:p>
          <a:p>
            <a:pPr algn="just">
              <a:buNone/>
            </a:pPr>
            <a:r>
              <a:rPr lang="el-GR" sz="1600" dirty="0" smtClean="0"/>
              <a:t>	Έτσι, </a:t>
            </a:r>
            <a:r>
              <a:rPr lang="el-GR" sz="1600" b="1" dirty="0" smtClean="0"/>
              <a:t>το θρησκευτικό κράτος </a:t>
            </a:r>
            <a:r>
              <a:rPr lang="el-GR" sz="1600" dirty="0" smtClean="0"/>
              <a:t>που δημιούργησε ο Μωάμεθ εξαπλώθηκε σε μια τεράστια έκταση. </a:t>
            </a:r>
            <a:endParaRPr lang="el-GR" sz="1600" dirty="0"/>
          </a:p>
        </p:txBody>
      </p:sp>
      <p:pic>
        <p:nvPicPr>
          <p:cNvPr id="4" name="3 - Εικόνα" descr="Mohammed-black-stone.jpeg"/>
          <p:cNvPicPr>
            <a:picLocks noChangeAspect="1"/>
          </p:cNvPicPr>
          <p:nvPr/>
        </p:nvPicPr>
        <p:blipFill>
          <a:blip r:embed="rId2"/>
          <a:stretch>
            <a:fillRect/>
          </a:stretch>
        </p:blipFill>
        <p:spPr>
          <a:xfrm>
            <a:off x="785786" y="3143248"/>
            <a:ext cx="6848830" cy="353856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438" y="214290"/>
            <a:ext cx="7929586" cy="2857520"/>
          </a:xfrm>
        </p:spPr>
        <p:txBody>
          <a:bodyPr>
            <a:noAutofit/>
          </a:bodyPr>
          <a:lstStyle/>
          <a:p>
            <a:pPr algn="just">
              <a:lnSpc>
                <a:spcPct val="150000"/>
              </a:lnSpc>
              <a:buNone/>
            </a:pPr>
            <a:r>
              <a:rPr lang="el-GR" sz="1800" dirty="0" smtClean="0"/>
              <a:t>	</a:t>
            </a:r>
            <a:r>
              <a:rPr lang="el-GR" sz="1800" b="1" dirty="0" smtClean="0">
                <a:solidFill>
                  <a:srgbClr val="006600"/>
                </a:solidFill>
              </a:rPr>
              <a:t>Το Ισλάμ </a:t>
            </a:r>
            <a:r>
              <a:rPr lang="el-GR" sz="1800" dirty="0" smtClean="0"/>
              <a:t>δεν αρνείται ότι ο Θεός αποκαλύφθηκε μέσω των προφητών τόσο στους χριστιανούς όσο και στους ιουδαίους. Καθώς, ωστόσο, </a:t>
            </a:r>
            <a:r>
              <a:rPr lang="el-GR" sz="1800" b="1" dirty="0" smtClean="0">
                <a:solidFill>
                  <a:srgbClr val="006600"/>
                </a:solidFill>
              </a:rPr>
              <a:t>θεωρεί:</a:t>
            </a:r>
            <a:r>
              <a:rPr lang="el-GR" sz="1800" dirty="0" smtClean="0"/>
              <a:t> </a:t>
            </a:r>
          </a:p>
          <a:p>
            <a:pPr lvl="1" algn="just">
              <a:lnSpc>
                <a:spcPct val="150000"/>
              </a:lnSpc>
              <a:buFont typeface="Wingdings" pitchFamily="2" charset="2"/>
              <a:buChar char="q"/>
            </a:pPr>
            <a:r>
              <a:rPr lang="el-GR" sz="1800" b="1" dirty="0" smtClean="0">
                <a:solidFill>
                  <a:srgbClr val="006600"/>
                </a:solidFill>
              </a:rPr>
              <a:t>το Κοράνιο ως την ορθή, αρχική και τελευταία Αποκάλυψη, </a:t>
            </a:r>
          </a:p>
          <a:p>
            <a:pPr lvl="1" algn="just">
              <a:lnSpc>
                <a:spcPct val="150000"/>
              </a:lnSpc>
              <a:buFont typeface="Wingdings" pitchFamily="2" charset="2"/>
              <a:buChar char="q"/>
            </a:pPr>
            <a:r>
              <a:rPr lang="el-GR" sz="1800" b="1" dirty="0" smtClean="0">
                <a:solidFill>
                  <a:srgbClr val="006600"/>
                </a:solidFill>
              </a:rPr>
              <a:t>ο Μωάμεθ θεωρείται η σφραγίδα των Προφητών, ο έσχατος των προφητών. </a:t>
            </a:r>
            <a:endParaRPr lang="el-GR" sz="1800" b="1" dirty="0">
              <a:solidFill>
                <a:srgbClr val="006600"/>
              </a:solidFill>
            </a:endParaRPr>
          </a:p>
        </p:txBody>
      </p:sp>
      <p:pic>
        <p:nvPicPr>
          <p:cNvPr id="6" name="5 - Εικόνα" descr="Κοράνι.jpeg"/>
          <p:cNvPicPr>
            <a:picLocks noChangeAspect="1"/>
          </p:cNvPicPr>
          <p:nvPr/>
        </p:nvPicPr>
        <p:blipFill>
          <a:blip r:embed="rId2"/>
          <a:stretch>
            <a:fillRect/>
          </a:stretch>
        </p:blipFill>
        <p:spPr>
          <a:xfrm>
            <a:off x="1071538" y="2928934"/>
            <a:ext cx="6286512" cy="3771907"/>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891</TotalTime>
  <Words>3562</Words>
  <Application>Microsoft Office PowerPoint</Application>
  <PresentationFormat>Προβολή στην οθόνη (4:3)</PresentationFormat>
  <Paragraphs>189</Paragraphs>
  <Slides>47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Αφθονία</vt:lpstr>
      <vt:lpstr>Ι σ λ α μ</vt:lpstr>
      <vt:lpstr>i. Ισλάμ, μουσλίμ:     υποταγή στον θεό, υποταγμένος στον θεό</vt:lpstr>
      <vt:lpstr>ii. Αλλάχ: Ο μοναδικός και παντοδύναμος κύριος του      κόσμου</vt:lpstr>
      <vt:lpstr>Διαφάνεια 4</vt:lpstr>
      <vt:lpstr>iii. Ο προφήτης Μωάμεθ</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Ισλαμ</dc:title>
  <dc:creator>2gymellin</dc:creator>
  <cp:lastModifiedBy>2ο Γυμνάσιο Ελληνικού</cp:lastModifiedBy>
  <cp:revision>99</cp:revision>
  <dcterms:created xsi:type="dcterms:W3CDTF">2020-12-11T08:45:43Z</dcterms:created>
  <dcterms:modified xsi:type="dcterms:W3CDTF">2021-01-24T19:54:52Z</dcterms:modified>
</cp:coreProperties>
</file>