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7" d="100"/>
          <a:sy n="67" d="100"/>
        </p:scale>
        <p:origin x="85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Κάντε κλικ για να επεξεργαστείτε τον υπότιτλο του υποδείγματος</a:t>
            </a:r>
            <a:endParaRPr lang="el-GR"/>
          </a:p>
        </p:txBody>
      </p:sp>
      <p:sp>
        <p:nvSpPr>
          <p:cNvPr id="4" name="Θέση ημερομηνίας 3"/>
          <p:cNvSpPr>
            <a:spLocks noGrp="1"/>
          </p:cNvSpPr>
          <p:nvPr>
            <p:ph type="dt" sz="half" idx="10"/>
          </p:nvPr>
        </p:nvSpPr>
        <p:spPr/>
        <p:txBody>
          <a:bodyPr/>
          <a:lstStyle/>
          <a:p>
            <a:fld id="{C46E3CED-3365-41B2-A32C-F62D5EF7B5AF}" type="datetimeFigureOut">
              <a:rPr lang="el-GR" smtClean="0"/>
              <a:t>11/5/2021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007E731-5A3C-4958-A975-78CBFA7F4E2C}" type="slidenum">
              <a:rPr lang="el-GR" smtClean="0"/>
              <a:t>‹#›</a:t>
            </a:fld>
            <a:endParaRPr lang="el-GR"/>
          </a:p>
        </p:txBody>
      </p:sp>
    </p:spTree>
    <p:extLst>
      <p:ext uri="{BB962C8B-B14F-4D97-AF65-F5344CB8AC3E}">
        <p14:creationId xmlns:p14="http://schemas.microsoft.com/office/powerpoint/2010/main" val="28622175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C46E3CED-3365-41B2-A32C-F62D5EF7B5AF}" type="datetimeFigureOut">
              <a:rPr lang="el-GR" smtClean="0"/>
              <a:t>11/5/2021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007E731-5A3C-4958-A975-78CBFA7F4E2C}" type="slidenum">
              <a:rPr lang="el-GR" smtClean="0"/>
              <a:t>‹#›</a:t>
            </a:fld>
            <a:endParaRPr lang="el-GR"/>
          </a:p>
        </p:txBody>
      </p:sp>
    </p:spTree>
    <p:extLst>
      <p:ext uri="{BB962C8B-B14F-4D97-AF65-F5344CB8AC3E}">
        <p14:creationId xmlns:p14="http://schemas.microsoft.com/office/powerpoint/2010/main" val="28882235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C46E3CED-3365-41B2-A32C-F62D5EF7B5AF}" type="datetimeFigureOut">
              <a:rPr lang="el-GR" smtClean="0"/>
              <a:t>11/5/2021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007E731-5A3C-4958-A975-78CBFA7F4E2C}" type="slidenum">
              <a:rPr lang="el-GR" smtClean="0"/>
              <a:t>‹#›</a:t>
            </a:fld>
            <a:endParaRPr lang="el-GR"/>
          </a:p>
        </p:txBody>
      </p:sp>
    </p:spTree>
    <p:extLst>
      <p:ext uri="{BB962C8B-B14F-4D97-AF65-F5344CB8AC3E}">
        <p14:creationId xmlns:p14="http://schemas.microsoft.com/office/powerpoint/2010/main" val="21776325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C46E3CED-3365-41B2-A32C-F62D5EF7B5AF}" type="datetimeFigureOut">
              <a:rPr lang="el-GR" smtClean="0"/>
              <a:t>11/5/2021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007E731-5A3C-4958-A975-78CBFA7F4E2C}" type="slidenum">
              <a:rPr lang="el-GR" smtClean="0"/>
              <a:t>‹#›</a:t>
            </a:fld>
            <a:endParaRPr lang="el-GR"/>
          </a:p>
        </p:txBody>
      </p:sp>
    </p:spTree>
    <p:extLst>
      <p:ext uri="{BB962C8B-B14F-4D97-AF65-F5344CB8AC3E}">
        <p14:creationId xmlns:p14="http://schemas.microsoft.com/office/powerpoint/2010/main" val="2348905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Επεξεργασία στυλ υποδείγματος κειμένου</a:t>
            </a:r>
          </a:p>
        </p:txBody>
      </p:sp>
      <p:sp>
        <p:nvSpPr>
          <p:cNvPr id="4" name="Θέση ημερομηνίας 3"/>
          <p:cNvSpPr>
            <a:spLocks noGrp="1"/>
          </p:cNvSpPr>
          <p:nvPr>
            <p:ph type="dt" sz="half" idx="10"/>
          </p:nvPr>
        </p:nvSpPr>
        <p:spPr/>
        <p:txBody>
          <a:bodyPr/>
          <a:lstStyle/>
          <a:p>
            <a:fld id="{C46E3CED-3365-41B2-A32C-F62D5EF7B5AF}" type="datetimeFigureOut">
              <a:rPr lang="el-GR" smtClean="0"/>
              <a:t>11/5/2021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007E731-5A3C-4958-A975-78CBFA7F4E2C}" type="slidenum">
              <a:rPr lang="el-GR" smtClean="0"/>
              <a:t>‹#›</a:t>
            </a:fld>
            <a:endParaRPr lang="el-GR"/>
          </a:p>
        </p:txBody>
      </p:sp>
    </p:spTree>
    <p:extLst>
      <p:ext uri="{BB962C8B-B14F-4D97-AF65-F5344CB8AC3E}">
        <p14:creationId xmlns:p14="http://schemas.microsoft.com/office/powerpoint/2010/main" val="3158532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C46E3CED-3365-41B2-A32C-F62D5EF7B5AF}" type="datetimeFigureOut">
              <a:rPr lang="el-GR" smtClean="0"/>
              <a:t>11/5/2021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A007E731-5A3C-4958-A975-78CBFA7F4E2C}" type="slidenum">
              <a:rPr lang="el-GR" smtClean="0"/>
              <a:t>‹#›</a:t>
            </a:fld>
            <a:endParaRPr lang="el-GR"/>
          </a:p>
        </p:txBody>
      </p:sp>
    </p:spTree>
    <p:extLst>
      <p:ext uri="{BB962C8B-B14F-4D97-AF65-F5344CB8AC3E}">
        <p14:creationId xmlns:p14="http://schemas.microsoft.com/office/powerpoint/2010/main" val="2153115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C46E3CED-3365-41B2-A32C-F62D5EF7B5AF}" type="datetimeFigureOut">
              <a:rPr lang="el-GR" smtClean="0"/>
              <a:t>11/5/2021</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A007E731-5A3C-4958-A975-78CBFA7F4E2C}" type="slidenum">
              <a:rPr lang="el-GR" smtClean="0"/>
              <a:t>‹#›</a:t>
            </a:fld>
            <a:endParaRPr lang="el-GR"/>
          </a:p>
        </p:txBody>
      </p:sp>
    </p:spTree>
    <p:extLst>
      <p:ext uri="{BB962C8B-B14F-4D97-AF65-F5344CB8AC3E}">
        <p14:creationId xmlns:p14="http://schemas.microsoft.com/office/powerpoint/2010/main" val="18874155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C46E3CED-3365-41B2-A32C-F62D5EF7B5AF}" type="datetimeFigureOut">
              <a:rPr lang="el-GR" smtClean="0"/>
              <a:t>11/5/2021</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A007E731-5A3C-4958-A975-78CBFA7F4E2C}" type="slidenum">
              <a:rPr lang="el-GR" smtClean="0"/>
              <a:t>‹#›</a:t>
            </a:fld>
            <a:endParaRPr lang="el-GR"/>
          </a:p>
        </p:txBody>
      </p:sp>
    </p:spTree>
    <p:extLst>
      <p:ext uri="{BB962C8B-B14F-4D97-AF65-F5344CB8AC3E}">
        <p14:creationId xmlns:p14="http://schemas.microsoft.com/office/powerpoint/2010/main" val="13895340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C46E3CED-3365-41B2-A32C-F62D5EF7B5AF}" type="datetimeFigureOut">
              <a:rPr lang="el-GR" smtClean="0"/>
              <a:t>11/5/2021</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A007E731-5A3C-4958-A975-78CBFA7F4E2C}" type="slidenum">
              <a:rPr lang="el-GR" smtClean="0"/>
              <a:t>‹#›</a:t>
            </a:fld>
            <a:endParaRPr lang="el-GR"/>
          </a:p>
        </p:txBody>
      </p:sp>
    </p:spTree>
    <p:extLst>
      <p:ext uri="{BB962C8B-B14F-4D97-AF65-F5344CB8AC3E}">
        <p14:creationId xmlns:p14="http://schemas.microsoft.com/office/powerpoint/2010/main" val="29905216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Επεξεργασία στυλ υποδείγματος κειμένου</a:t>
            </a:r>
          </a:p>
        </p:txBody>
      </p:sp>
      <p:sp>
        <p:nvSpPr>
          <p:cNvPr id="5" name="Θέση ημερομηνίας 4"/>
          <p:cNvSpPr>
            <a:spLocks noGrp="1"/>
          </p:cNvSpPr>
          <p:nvPr>
            <p:ph type="dt" sz="half" idx="10"/>
          </p:nvPr>
        </p:nvSpPr>
        <p:spPr/>
        <p:txBody>
          <a:bodyPr/>
          <a:lstStyle/>
          <a:p>
            <a:fld id="{C46E3CED-3365-41B2-A32C-F62D5EF7B5AF}" type="datetimeFigureOut">
              <a:rPr lang="el-GR" smtClean="0"/>
              <a:t>11/5/2021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A007E731-5A3C-4958-A975-78CBFA7F4E2C}" type="slidenum">
              <a:rPr lang="el-GR" smtClean="0"/>
              <a:t>‹#›</a:t>
            </a:fld>
            <a:endParaRPr lang="el-GR"/>
          </a:p>
        </p:txBody>
      </p:sp>
    </p:spTree>
    <p:extLst>
      <p:ext uri="{BB962C8B-B14F-4D97-AF65-F5344CB8AC3E}">
        <p14:creationId xmlns:p14="http://schemas.microsoft.com/office/powerpoint/2010/main" val="1165213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Επεξεργασία στυλ υποδείγματος κειμένου</a:t>
            </a:r>
          </a:p>
        </p:txBody>
      </p:sp>
      <p:sp>
        <p:nvSpPr>
          <p:cNvPr id="5" name="Θέση ημερομηνίας 4"/>
          <p:cNvSpPr>
            <a:spLocks noGrp="1"/>
          </p:cNvSpPr>
          <p:nvPr>
            <p:ph type="dt" sz="half" idx="10"/>
          </p:nvPr>
        </p:nvSpPr>
        <p:spPr/>
        <p:txBody>
          <a:bodyPr/>
          <a:lstStyle/>
          <a:p>
            <a:fld id="{C46E3CED-3365-41B2-A32C-F62D5EF7B5AF}" type="datetimeFigureOut">
              <a:rPr lang="el-GR" smtClean="0"/>
              <a:t>11/5/2021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A007E731-5A3C-4958-A975-78CBFA7F4E2C}" type="slidenum">
              <a:rPr lang="el-GR" smtClean="0"/>
              <a:t>‹#›</a:t>
            </a:fld>
            <a:endParaRPr lang="el-GR"/>
          </a:p>
        </p:txBody>
      </p:sp>
    </p:spTree>
    <p:extLst>
      <p:ext uri="{BB962C8B-B14F-4D97-AF65-F5344CB8AC3E}">
        <p14:creationId xmlns:p14="http://schemas.microsoft.com/office/powerpoint/2010/main" val="3373012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6E3CED-3365-41B2-A32C-F62D5EF7B5AF}" type="datetimeFigureOut">
              <a:rPr lang="el-GR" smtClean="0"/>
              <a:t>11/5/2021</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07E731-5A3C-4958-A975-78CBFA7F4E2C}" type="slidenum">
              <a:rPr lang="el-GR" smtClean="0"/>
              <a:t>‹#›</a:t>
            </a:fld>
            <a:endParaRPr lang="el-GR"/>
          </a:p>
        </p:txBody>
      </p:sp>
    </p:spTree>
    <p:extLst>
      <p:ext uri="{BB962C8B-B14F-4D97-AF65-F5344CB8AC3E}">
        <p14:creationId xmlns:p14="http://schemas.microsoft.com/office/powerpoint/2010/main" val="5923043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ansimera.gr/articles/820" TargetMode="External"/><Relationship Id="rId2" Type="http://schemas.openxmlformats.org/officeDocument/2006/relationships/image" Target="../media/image1.jpg"/><Relationship Id="rId1" Type="http://schemas.openxmlformats.org/officeDocument/2006/relationships/slideLayout" Target="../slideLayouts/slideLayout8.xml"/><Relationship Id="rId5" Type="http://schemas.openxmlformats.org/officeDocument/2006/relationships/hyperlink" Target="https://www.sansimera.gr/biographies/996" TargetMode="External"/><Relationship Id="rId4" Type="http://schemas.openxmlformats.org/officeDocument/2006/relationships/hyperlink" Target="https://www.sansimera.gr/almanac/0210"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www.sansimera.gr/almanac/1508" TargetMode="External"/><Relationship Id="rId2" Type="http://schemas.openxmlformats.org/officeDocument/2006/relationships/hyperlink" Target="https://www.sansimera.gr/almanac/0306" TargetMode="External"/><Relationship Id="rId1" Type="http://schemas.openxmlformats.org/officeDocument/2006/relationships/slideLayout" Target="../slideLayouts/slideLayout7.xml"/><Relationship Id="rId4" Type="http://schemas.openxmlformats.org/officeDocument/2006/relationships/hyperlink" Target="https://www.sansimera.gr/almanac/3001"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128588"/>
            <a:ext cx="3932237" cy="957261"/>
          </a:xfrm>
        </p:spPr>
        <p:txBody>
          <a:bodyPr>
            <a:normAutofit fontScale="90000"/>
          </a:bodyPr>
          <a:lstStyle/>
          <a:p>
            <a:r>
              <a:rPr lang="el-GR" b="1" dirty="0" err="1"/>
              <a:t>Μαχάτμα</a:t>
            </a:r>
            <a:r>
              <a:rPr lang="el-GR" b="1" dirty="0"/>
              <a:t> </a:t>
            </a:r>
            <a:r>
              <a:rPr lang="el-GR" b="1" dirty="0" err="1"/>
              <a:t>Γκάντι</a:t>
            </a:r>
            <a:r>
              <a:rPr lang="el-GR" b="1" dirty="0"/>
              <a:t/>
            </a:r>
            <a:br>
              <a:rPr lang="el-GR" b="1" dirty="0"/>
            </a:br>
            <a:endParaRPr lang="el-GR" dirty="0"/>
          </a:p>
        </p:txBody>
      </p:sp>
      <p:pic>
        <p:nvPicPr>
          <p:cNvPr id="5" name="Θέση περιεχομένου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668963" y="457200"/>
            <a:ext cx="6172200" cy="6186488"/>
          </a:xfrm>
        </p:spPr>
      </p:pic>
      <p:sp>
        <p:nvSpPr>
          <p:cNvPr id="4" name="Θέση κειμένου 3"/>
          <p:cNvSpPr>
            <a:spLocks noGrp="1"/>
          </p:cNvSpPr>
          <p:nvPr>
            <p:ph type="body" sz="half" idx="2"/>
          </p:nvPr>
        </p:nvSpPr>
        <p:spPr>
          <a:xfrm>
            <a:off x="839788" y="678654"/>
            <a:ext cx="3932237" cy="5011738"/>
          </a:xfrm>
        </p:spPr>
        <p:txBody>
          <a:bodyPr>
            <a:normAutofit fontScale="85000" lnSpcReduction="20000"/>
          </a:bodyPr>
          <a:lstStyle/>
          <a:p>
            <a:r>
              <a:rPr lang="el-GR" sz="2600" dirty="0" smtClean="0"/>
              <a:t>Ινδός </a:t>
            </a:r>
            <a:r>
              <a:rPr lang="el-GR" sz="2600" dirty="0"/>
              <a:t>πνευματικός ηγέτης και πολιτικός, η επιρροή του οποίου ξεπέρασε τα όρια της χώρας του. Θεωρείται ο πατέρας του Ινδικού εθνικισμού και ο κήρυκας της μη βίας στον 20ο αιώνα. Υπήρξε ο καταλύτης για την κατάρρευση της αποικιοκρατίας τις πρώτες δεκαετίες μετά τον </a:t>
            </a:r>
            <a:r>
              <a:rPr lang="el-GR" sz="2600" dirty="0">
                <a:hlinkClick r:id="rId3"/>
              </a:rPr>
              <a:t>Β’ Παγκόσμιο Πόλεμο</a:t>
            </a:r>
            <a:r>
              <a:rPr lang="el-GR" sz="2600" dirty="0"/>
              <a:t>.</a:t>
            </a:r>
          </a:p>
          <a:p>
            <a:r>
              <a:rPr lang="el-GR" sz="2600" dirty="0"/>
              <a:t>Ο </a:t>
            </a:r>
            <a:r>
              <a:rPr lang="el-GR" sz="2600" dirty="0" err="1"/>
              <a:t>Μοχάντας</a:t>
            </a:r>
            <a:r>
              <a:rPr lang="el-GR" sz="2600" dirty="0"/>
              <a:t> </a:t>
            </a:r>
            <a:r>
              <a:rPr lang="el-GR" sz="2600" dirty="0" err="1"/>
              <a:t>Καραμτσάντ</a:t>
            </a:r>
            <a:r>
              <a:rPr lang="el-GR" sz="2600" dirty="0"/>
              <a:t> </a:t>
            </a:r>
            <a:r>
              <a:rPr lang="el-GR" sz="2600" dirty="0" err="1"/>
              <a:t>Γκάντι</a:t>
            </a:r>
            <a:r>
              <a:rPr lang="el-GR" sz="2600" dirty="0"/>
              <a:t> γεννήθηκε στις </a:t>
            </a:r>
            <a:r>
              <a:rPr lang="el-GR" sz="2600" dirty="0">
                <a:hlinkClick r:id="rId4"/>
              </a:rPr>
              <a:t>2 Οκτωβρίου</a:t>
            </a:r>
            <a:r>
              <a:rPr lang="el-GR" sz="2600" dirty="0"/>
              <a:t> 1869 </a:t>
            </a:r>
            <a:r>
              <a:rPr lang="el-GR" sz="2600" dirty="0" smtClean="0"/>
              <a:t>Είναι </a:t>
            </a:r>
            <a:r>
              <a:rPr lang="el-GR" sz="2600" dirty="0"/>
              <a:t>γνωστός ως «</a:t>
            </a:r>
            <a:r>
              <a:rPr lang="el-GR" sz="2600" dirty="0" err="1"/>
              <a:t>Μαχάτμα</a:t>
            </a:r>
            <a:r>
              <a:rPr lang="el-GR" sz="2600" dirty="0"/>
              <a:t>» («Μεγάλη Ψυχή» στα </a:t>
            </a:r>
            <a:r>
              <a:rPr lang="el-GR" sz="2600" dirty="0" smtClean="0"/>
              <a:t>σανσκριτικά).</a:t>
            </a:r>
            <a:endParaRPr lang="el-GR" sz="2600" dirty="0"/>
          </a:p>
          <a:p>
            <a:r>
              <a:rPr lang="el-GR" sz="2600" dirty="0" smtClean="0"/>
              <a:t/>
            </a:r>
            <a:br>
              <a:rPr lang="el-GR" sz="2600" dirty="0" smtClean="0"/>
            </a:br>
            <a:r>
              <a:rPr lang="el-GR" dirty="0"/>
              <a:t>Πηγή: </a:t>
            </a:r>
            <a:r>
              <a:rPr lang="el-GR" dirty="0">
                <a:hlinkClick r:id="rId5"/>
              </a:rPr>
              <a:t>https://www.sansimera.gr/biographies/996</a:t>
            </a:r>
            <a:r>
              <a:rPr lang="el-GR" dirty="0" smtClean="0"/>
              <a:t/>
            </a:r>
            <a:br>
              <a:rPr lang="el-GR" dirty="0" smtClean="0"/>
            </a:br>
            <a:r>
              <a:rPr lang="el-GR" dirty="0" smtClean="0"/>
              <a:t/>
            </a:r>
            <a:br>
              <a:rPr lang="el-GR" dirty="0" smtClean="0"/>
            </a:br>
            <a:endParaRPr lang="el-GR" dirty="0"/>
          </a:p>
        </p:txBody>
      </p:sp>
    </p:spTree>
    <p:extLst>
      <p:ext uri="{BB962C8B-B14F-4D97-AF65-F5344CB8AC3E}">
        <p14:creationId xmlns:p14="http://schemas.microsoft.com/office/powerpoint/2010/main" val="39192667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657225" y="1443841"/>
            <a:ext cx="11344275" cy="6001643"/>
          </a:xfrm>
          <a:prstGeom prst="rect">
            <a:avLst/>
          </a:prstGeom>
        </p:spPr>
        <p:txBody>
          <a:bodyPr wrap="square">
            <a:spAutoFit/>
          </a:bodyPr>
          <a:lstStyle/>
          <a:p>
            <a:r>
              <a:rPr lang="el-GR" sz="2400" b="0" i="0" dirty="0" smtClean="0">
                <a:solidFill>
                  <a:srgbClr val="080808"/>
                </a:solidFill>
                <a:effectLst/>
                <a:latin typeface="Arial" panose="020B0604020202020204" pitchFamily="34" charset="0"/>
                <a:cs typeface="Arial" panose="020B0604020202020204" pitchFamily="34" charset="0"/>
              </a:rPr>
              <a:t>Ο </a:t>
            </a:r>
            <a:r>
              <a:rPr lang="el-GR" sz="2400" b="0" i="0" dirty="0" err="1" smtClean="0">
                <a:solidFill>
                  <a:srgbClr val="080808"/>
                </a:solidFill>
                <a:effectLst/>
                <a:latin typeface="Arial" panose="020B0604020202020204" pitchFamily="34" charset="0"/>
                <a:cs typeface="Arial" panose="020B0604020202020204" pitchFamily="34" charset="0"/>
              </a:rPr>
              <a:t>Γκάντι</a:t>
            </a:r>
            <a:r>
              <a:rPr lang="el-GR" sz="2400" b="0" i="0" dirty="0" smtClean="0">
                <a:solidFill>
                  <a:srgbClr val="080808"/>
                </a:solidFill>
                <a:effectLst/>
                <a:latin typeface="Arial" panose="020B0604020202020204" pitchFamily="34" charset="0"/>
                <a:cs typeface="Arial" panose="020B0604020202020204" pitchFamily="34" charset="0"/>
              </a:rPr>
              <a:t> ήταν το μικρότερο παιδί του </a:t>
            </a:r>
            <a:r>
              <a:rPr lang="el-GR" sz="2400" b="0" i="0" dirty="0" err="1" smtClean="0">
                <a:solidFill>
                  <a:srgbClr val="080808"/>
                </a:solidFill>
                <a:effectLst/>
                <a:latin typeface="Arial" panose="020B0604020202020204" pitchFamily="34" charset="0"/>
                <a:cs typeface="Arial" panose="020B0604020202020204" pitchFamily="34" charset="0"/>
              </a:rPr>
              <a:t>Καραμτσάντ</a:t>
            </a:r>
            <a:r>
              <a:rPr lang="el-GR" sz="2400" b="0" i="0" dirty="0" smtClean="0">
                <a:solidFill>
                  <a:srgbClr val="080808"/>
                </a:solidFill>
                <a:effectLst/>
                <a:latin typeface="Arial" panose="020B0604020202020204" pitchFamily="34" charset="0"/>
                <a:cs typeface="Arial" panose="020B0604020202020204" pitchFamily="34" charset="0"/>
              </a:rPr>
              <a:t> </a:t>
            </a:r>
            <a:r>
              <a:rPr lang="el-GR" sz="2400" b="0" i="0" dirty="0" err="1" smtClean="0">
                <a:solidFill>
                  <a:srgbClr val="080808"/>
                </a:solidFill>
                <a:effectLst/>
                <a:latin typeface="Arial" panose="020B0604020202020204" pitchFamily="34" charset="0"/>
                <a:cs typeface="Arial" panose="020B0604020202020204" pitchFamily="34" charset="0"/>
              </a:rPr>
              <a:t>Γκάντι</a:t>
            </a:r>
            <a:r>
              <a:rPr lang="el-GR" sz="2400" b="0" i="0" dirty="0" smtClean="0">
                <a:solidFill>
                  <a:srgbClr val="080808"/>
                </a:solidFill>
                <a:effectLst/>
                <a:latin typeface="Arial" panose="020B0604020202020204" pitchFamily="34" charset="0"/>
                <a:cs typeface="Arial" panose="020B0604020202020204" pitchFamily="34" charset="0"/>
              </a:rPr>
              <a:t>, κυβερνήτη σ’ ένα από τα πριγκιπάτα του </a:t>
            </a:r>
            <a:r>
              <a:rPr lang="el-GR" sz="2400" b="0" i="0" dirty="0" err="1" smtClean="0">
                <a:solidFill>
                  <a:srgbClr val="080808"/>
                </a:solidFill>
                <a:effectLst/>
                <a:latin typeface="Arial" panose="020B0604020202020204" pitchFamily="34" charset="0"/>
                <a:cs typeface="Arial" panose="020B0604020202020204" pitchFamily="34" charset="0"/>
              </a:rPr>
              <a:t>Γκουτζαράτ</a:t>
            </a:r>
            <a:r>
              <a:rPr lang="el-GR" sz="2400" b="0" i="0" dirty="0" smtClean="0">
                <a:solidFill>
                  <a:srgbClr val="080808"/>
                </a:solidFill>
                <a:effectLst/>
                <a:latin typeface="Arial" panose="020B0604020202020204" pitchFamily="34" charset="0"/>
                <a:cs typeface="Arial" panose="020B0604020202020204" pitchFamily="34" charset="0"/>
              </a:rPr>
              <a:t> και της </a:t>
            </a:r>
            <a:r>
              <a:rPr lang="el-GR" sz="2400" b="0" i="0" dirty="0" err="1" smtClean="0">
                <a:solidFill>
                  <a:srgbClr val="080808"/>
                </a:solidFill>
                <a:effectLst/>
                <a:latin typeface="Arial" panose="020B0604020202020204" pitchFamily="34" charset="0"/>
                <a:cs typeface="Arial" panose="020B0604020202020204" pitchFamily="34" charset="0"/>
              </a:rPr>
              <a:t>τετάρτης</a:t>
            </a:r>
            <a:r>
              <a:rPr lang="el-GR" sz="2400" b="0" i="0" dirty="0" smtClean="0">
                <a:solidFill>
                  <a:srgbClr val="080808"/>
                </a:solidFill>
                <a:effectLst/>
                <a:latin typeface="Arial" panose="020B0604020202020204" pitchFamily="34" charset="0"/>
                <a:cs typeface="Arial" panose="020B0604020202020204" pitchFamily="34" charset="0"/>
              </a:rPr>
              <a:t> συζύγου του </a:t>
            </a:r>
            <a:r>
              <a:rPr lang="el-GR" sz="2400" b="0" i="0" dirty="0" err="1" smtClean="0">
                <a:solidFill>
                  <a:srgbClr val="080808"/>
                </a:solidFill>
                <a:effectLst/>
                <a:latin typeface="Arial" panose="020B0604020202020204" pitchFamily="34" charset="0"/>
                <a:cs typeface="Arial" panose="020B0604020202020204" pitchFamily="34" charset="0"/>
              </a:rPr>
              <a:t>Πουτλιμπάι</a:t>
            </a:r>
            <a:r>
              <a:rPr lang="el-GR" sz="2400" b="0" i="0" dirty="0" smtClean="0">
                <a:solidFill>
                  <a:srgbClr val="080808"/>
                </a:solidFill>
                <a:effectLst/>
                <a:latin typeface="Arial" panose="020B0604020202020204" pitchFamily="34" charset="0"/>
                <a:cs typeface="Arial" panose="020B0604020202020204" pitchFamily="34" charset="0"/>
              </a:rPr>
              <a:t>. Η οικογένειά του λάτρευε τον θεό </a:t>
            </a:r>
            <a:r>
              <a:rPr lang="el-GR" sz="2400" b="0" i="0" dirty="0" err="1" smtClean="0">
                <a:solidFill>
                  <a:srgbClr val="080808"/>
                </a:solidFill>
                <a:effectLst/>
                <a:latin typeface="Arial" panose="020B0604020202020204" pitchFamily="34" charset="0"/>
                <a:cs typeface="Arial" panose="020B0604020202020204" pitchFamily="34" charset="0"/>
              </a:rPr>
              <a:t>Βισνού</a:t>
            </a:r>
            <a:r>
              <a:rPr lang="el-GR" sz="2400" b="0" i="0" dirty="0" smtClean="0">
                <a:solidFill>
                  <a:srgbClr val="080808"/>
                </a:solidFill>
                <a:effectLst/>
                <a:latin typeface="Arial" panose="020B0604020202020204" pitchFamily="34" charset="0"/>
                <a:cs typeface="Arial" panose="020B0604020202020204" pitchFamily="34" charset="0"/>
              </a:rPr>
              <a:t> και ήταν επηρεασμένη από το θρησκευτικό κίνημα των </a:t>
            </a:r>
            <a:r>
              <a:rPr lang="el-GR" sz="2400" b="0" i="0" dirty="0" err="1" smtClean="0">
                <a:solidFill>
                  <a:srgbClr val="080808"/>
                </a:solidFill>
                <a:effectLst/>
                <a:latin typeface="Arial" panose="020B0604020202020204" pitchFamily="34" charset="0"/>
                <a:cs typeface="Arial" panose="020B0604020202020204" pitchFamily="34" charset="0"/>
              </a:rPr>
              <a:t>Ζαϊνιστών</a:t>
            </a:r>
            <a:r>
              <a:rPr lang="el-GR" sz="2400" b="0" i="0" dirty="0" smtClean="0">
                <a:solidFill>
                  <a:srgbClr val="080808"/>
                </a:solidFill>
                <a:effectLst/>
                <a:latin typeface="Arial" panose="020B0604020202020204" pitchFamily="34" charset="0"/>
                <a:cs typeface="Arial" panose="020B0604020202020204" pitchFamily="34" charset="0"/>
              </a:rPr>
              <a:t>, οι οποίοι αρνούνταν να σκοτώσουν ακόμη και μυρμήγκι.</a:t>
            </a:r>
          </a:p>
          <a:p>
            <a:r>
              <a:rPr lang="el-GR" sz="2400" b="0" i="0" dirty="0" smtClean="0">
                <a:solidFill>
                  <a:srgbClr val="080808"/>
                </a:solidFill>
                <a:effectLst/>
                <a:latin typeface="Arial" panose="020B0604020202020204" pitchFamily="34" charset="0"/>
                <a:cs typeface="Arial" panose="020B0604020202020204" pitchFamily="34" charset="0"/>
              </a:rPr>
              <a:t>Οι οικογενειακές αρχές της χορτοφαγίας, του μη τραυματισμού οποιουδήποτε ζώντος οργανισμού, της νηστείας ως μεθόδου αυτοκάθαρσης και της ανοχής προς το διαφορετικό, επηρέασαν βαθιά τον </a:t>
            </a:r>
            <a:r>
              <a:rPr lang="el-GR" sz="2400" b="0" i="0" dirty="0" err="1" smtClean="0">
                <a:solidFill>
                  <a:srgbClr val="080808"/>
                </a:solidFill>
                <a:effectLst/>
                <a:latin typeface="Arial" panose="020B0604020202020204" pitchFamily="34" charset="0"/>
                <a:cs typeface="Arial" panose="020B0604020202020204" pitchFamily="34" charset="0"/>
              </a:rPr>
              <a:t>Γκάντι</a:t>
            </a:r>
            <a:endParaRPr lang="el-GR" sz="2400" b="0" i="0" dirty="0" smtClean="0">
              <a:solidFill>
                <a:srgbClr val="080808"/>
              </a:solidFill>
              <a:effectLst/>
              <a:latin typeface="Arial" panose="020B0604020202020204" pitchFamily="34" charset="0"/>
              <a:cs typeface="Arial" panose="020B0604020202020204" pitchFamily="34" charset="0"/>
            </a:endParaRPr>
          </a:p>
          <a:p>
            <a:r>
              <a:rPr lang="el-GR" sz="2400" dirty="0" smtClean="0">
                <a:latin typeface="Arial" panose="020B0604020202020204" pitchFamily="34" charset="0"/>
                <a:cs typeface="Arial" panose="020B0604020202020204" pitchFamily="34" charset="0"/>
              </a:rPr>
              <a:t>Όταν </a:t>
            </a:r>
            <a:r>
              <a:rPr lang="el-GR" sz="2400" dirty="0">
                <a:latin typeface="Arial" panose="020B0604020202020204" pitchFamily="34" charset="0"/>
                <a:cs typeface="Arial" panose="020B0604020202020204" pitchFamily="34" charset="0"/>
              </a:rPr>
              <a:t>τελείωσε το σχολείο, η οικογένειά του αποφάσισε να τον στείλει στο Λονδίνο για να σπουδάσει </a:t>
            </a:r>
            <a:r>
              <a:rPr lang="el-GR" sz="2400" dirty="0" smtClean="0">
                <a:latin typeface="Arial" panose="020B0604020202020204" pitchFamily="34" charset="0"/>
                <a:cs typeface="Arial" panose="020B0604020202020204" pitchFamily="34" charset="0"/>
              </a:rPr>
              <a:t>νομικά στην Αγγλία.</a:t>
            </a:r>
            <a:r>
              <a:rPr lang="el-GR" sz="2400" dirty="0">
                <a:latin typeface="Arial" panose="020B0604020202020204" pitchFamily="34" charset="0"/>
                <a:cs typeface="Arial" panose="020B0604020202020204" pitchFamily="34" charset="0"/>
              </a:rPr>
              <a:t> </a:t>
            </a:r>
            <a:endParaRPr lang="el-GR" sz="2400" dirty="0" smtClean="0">
              <a:latin typeface="Arial" panose="020B0604020202020204" pitchFamily="34" charset="0"/>
              <a:cs typeface="Arial" panose="020B0604020202020204" pitchFamily="34" charset="0"/>
            </a:endParaRPr>
          </a:p>
          <a:p>
            <a:r>
              <a:rPr lang="el-GR" sz="2400" dirty="0" smtClean="0">
                <a:latin typeface="Arial" panose="020B0604020202020204" pitchFamily="34" charset="0"/>
                <a:cs typeface="Arial" panose="020B0604020202020204" pitchFamily="34" charset="0"/>
              </a:rPr>
              <a:t>Μετά </a:t>
            </a:r>
            <a:r>
              <a:rPr lang="el-GR" sz="2400" dirty="0">
                <a:latin typeface="Arial" panose="020B0604020202020204" pitchFamily="34" charset="0"/>
                <a:cs typeface="Arial" panose="020B0604020202020204" pitchFamily="34" charset="0"/>
              </a:rPr>
              <a:t>την επιστροφή του στην Ινδία το 1891, ο </a:t>
            </a:r>
            <a:r>
              <a:rPr lang="el-GR" sz="2400" dirty="0" err="1">
                <a:latin typeface="Arial" panose="020B0604020202020204" pitchFamily="34" charset="0"/>
                <a:cs typeface="Arial" panose="020B0604020202020204" pitchFamily="34" charset="0"/>
              </a:rPr>
              <a:t>Γκάντι</a:t>
            </a:r>
            <a:r>
              <a:rPr lang="el-GR" sz="2400" dirty="0">
                <a:latin typeface="Arial" panose="020B0604020202020204" pitchFamily="34" charset="0"/>
                <a:cs typeface="Arial" panose="020B0604020202020204" pitchFamily="34" charset="0"/>
              </a:rPr>
              <a:t> δυσκολεύτηκε να βρει δουλειά, γι’ αυτό δέχθηκε με ανακούφιση μία πρόταση να εργαστεί σε ινδική εταιρεία στη Νότια Αφρική. Οι εμπειρίες του στην έντονα ρατσιστική νοτιοαφρικανική κοινωνία ήταν καθοριστικές για τη διαμόρφωση της προσωπικότητάς του.</a:t>
            </a:r>
            <a:r>
              <a:rPr lang="el-GR" sz="2400" dirty="0" smtClean="0">
                <a:latin typeface="Arial" panose="020B0604020202020204" pitchFamily="34" charset="0"/>
                <a:cs typeface="Arial" panose="020B0604020202020204" pitchFamily="34" charset="0"/>
              </a:rPr>
              <a:t/>
            </a:r>
            <a:br>
              <a:rPr lang="el-GR" sz="2400" dirty="0" smtClean="0">
                <a:latin typeface="Arial" panose="020B0604020202020204" pitchFamily="34" charset="0"/>
                <a:cs typeface="Arial" panose="020B0604020202020204" pitchFamily="34" charset="0"/>
              </a:rPr>
            </a:br>
            <a:endParaRPr lang="el-GR" sz="2400" b="0" i="0" dirty="0" smtClean="0">
              <a:solidFill>
                <a:srgbClr val="080808"/>
              </a:solidFill>
              <a:effectLst/>
              <a:latin typeface="Arial" panose="020B0604020202020204" pitchFamily="34" charset="0"/>
              <a:cs typeface="Arial" panose="020B0604020202020204" pitchFamily="34" charset="0"/>
            </a:endParaRPr>
          </a:p>
          <a:p>
            <a:endParaRPr lang="el-GR" sz="2400" dirty="0"/>
          </a:p>
        </p:txBody>
      </p:sp>
    </p:spTree>
    <p:extLst>
      <p:ext uri="{BB962C8B-B14F-4D97-AF65-F5344CB8AC3E}">
        <p14:creationId xmlns:p14="http://schemas.microsoft.com/office/powerpoint/2010/main" val="11403868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1014413" y="1582341"/>
            <a:ext cx="10972799" cy="6001643"/>
          </a:xfrm>
          <a:prstGeom prst="rect">
            <a:avLst/>
          </a:prstGeom>
        </p:spPr>
        <p:txBody>
          <a:bodyPr wrap="square">
            <a:spAutoFit/>
          </a:bodyPr>
          <a:lstStyle/>
          <a:p>
            <a:r>
              <a:rPr lang="el-GR" sz="2400" b="0" i="0" dirty="0" smtClean="0">
                <a:solidFill>
                  <a:srgbClr val="080808"/>
                </a:solidFill>
                <a:effectLst/>
                <a:latin typeface="Arial" panose="020B0604020202020204" pitchFamily="34" charset="0"/>
                <a:cs typeface="Arial" panose="020B0604020202020204" pitchFamily="34" charset="0"/>
              </a:rPr>
              <a:t>Το 1915 επέστρεψε στην Ινδία Το μήνυμα του </a:t>
            </a:r>
            <a:r>
              <a:rPr lang="el-GR" sz="2400" b="0" i="0" dirty="0" err="1" smtClean="0">
                <a:solidFill>
                  <a:srgbClr val="080808"/>
                </a:solidFill>
                <a:effectLst/>
                <a:latin typeface="Arial" panose="020B0604020202020204" pitchFamily="34" charset="0"/>
                <a:cs typeface="Arial" panose="020B0604020202020204" pitchFamily="34" charset="0"/>
              </a:rPr>
              <a:t>Γκάντι</a:t>
            </a:r>
            <a:r>
              <a:rPr lang="el-GR" sz="2400" b="0" i="0" dirty="0" smtClean="0">
                <a:solidFill>
                  <a:srgbClr val="080808"/>
                </a:solidFill>
                <a:effectLst/>
                <a:latin typeface="Arial" panose="020B0604020202020204" pitchFamily="34" charset="0"/>
                <a:cs typeface="Arial" panose="020B0604020202020204" pitchFamily="34" charset="0"/>
              </a:rPr>
              <a:t> ήταν απλό: δεν κρατούσαν την Ινδία υπόδουλη τα βρετανικά όπλα, αλλά οι ατέλειες των ίδιων των Ινδών.</a:t>
            </a:r>
            <a:r>
              <a:rPr lang="el-GR" sz="2400" dirty="0">
                <a:latin typeface="Arial" panose="020B0604020202020204" pitchFamily="34" charset="0"/>
                <a:cs typeface="Arial" panose="020B0604020202020204" pitchFamily="34" charset="0"/>
              </a:rPr>
              <a:t> Ο </a:t>
            </a:r>
            <a:r>
              <a:rPr lang="el-GR" sz="2400" dirty="0" err="1">
                <a:latin typeface="Arial" panose="020B0604020202020204" pitchFamily="34" charset="0"/>
                <a:cs typeface="Arial" panose="020B0604020202020204" pitchFamily="34" charset="0"/>
              </a:rPr>
              <a:t>Γκάντι</a:t>
            </a:r>
            <a:r>
              <a:rPr lang="el-GR" sz="2400" dirty="0">
                <a:latin typeface="Arial" panose="020B0604020202020204" pitchFamily="34" charset="0"/>
                <a:cs typeface="Arial" panose="020B0604020202020204" pitchFamily="34" charset="0"/>
              </a:rPr>
              <a:t> έγινε κήρυκας του ινδικού εθνικισμού και της ειρηνικής άρνησης συνεργασίας με τους βρετανούς αποικιοκράτες</a:t>
            </a:r>
            <a:r>
              <a:rPr lang="el-GR" sz="2400" dirty="0" smtClean="0">
                <a:latin typeface="Arial" panose="020B0604020202020204" pitchFamily="34" charset="0"/>
                <a:cs typeface="Arial" panose="020B0604020202020204" pitchFamily="34" charset="0"/>
              </a:rPr>
              <a:t>.</a:t>
            </a:r>
            <a:r>
              <a:rPr lang="el-GR" sz="2400" dirty="0">
                <a:latin typeface="Arial" panose="020B0604020202020204" pitchFamily="34" charset="0"/>
                <a:cs typeface="Arial" panose="020B0604020202020204" pitchFamily="34" charset="0"/>
              </a:rPr>
              <a:t> Το φθινόπωρο του 1924 ο </a:t>
            </a:r>
            <a:r>
              <a:rPr lang="el-GR" sz="2400" dirty="0" err="1">
                <a:latin typeface="Arial" panose="020B0604020202020204" pitchFamily="34" charset="0"/>
                <a:cs typeface="Arial" panose="020B0604020202020204" pitchFamily="34" charset="0"/>
              </a:rPr>
              <a:t>Γκάντι</a:t>
            </a:r>
            <a:r>
              <a:rPr lang="el-GR" sz="2400" dirty="0">
                <a:latin typeface="Arial" panose="020B0604020202020204" pitchFamily="34" charset="0"/>
                <a:cs typeface="Arial" panose="020B0604020202020204" pitchFamily="34" charset="0"/>
              </a:rPr>
              <a:t> έκανε απεργία πείνας τριών εβδομάδων για να </a:t>
            </a:r>
            <a:r>
              <a:rPr lang="el-GR" sz="2400" dirty="0" smtClean="0">
                <a:latin typeface="Arial" panose="020B0604020202020204" pitchFamily="34" charset="0"/>
                <a:cs typeface="Arial" panose="020B0604020202020204" pitchFamily="34" charset="0"/>
              </a:rPr>
              <a:t> παροτρύνει τους Ινδούς </a:t>
            </a:r>
            <a:r>
              <a:rPr lang="el-GR" sz="2400" dirty="0">
                <a:latin typeface="Arial" panose="020B0604020202020204" pitchFamily="34" charset="0"/>
                <a:cs typeface="Arial" panose="020B0604020202020204" pitchFamily="34" charset="0"/>
              </a:rPr>
              <a:t>να ακολουθήσουν τον δρόμο </a:t>
            </a:r>
            <a:r>
              <a:rPr lang="el-GR" sz="2400" dirty="0" smtClean="0">
                <a:latin typeface="Arial" panose="020B0604020202020204" pitchFamily="34" charset="0"/>
                <a:cs typeface="Arial" panose="020B0604020202020204" pitchFamily="34" charset="0"/>
              </a:rPr>
              <a:t>της </a:t>
            </a:r>
            <a:r>
              <a:rPr lang="el-GR" sz="2400" dirty="0">
                <a:latin typeface="Arial" panose="020B0604020202020204" pitchFamily="34" charset="0"/>
                <a:cs typeface="Arial" panose="020B0604020202020204" pitchFamily="34" charset="0"/>
              </a:rPr>
              <a:t>μη βίας. Αυτή ήταν μία από τις κυριότερες «δημόσιες νηστείες» του.</a:t>
            </a:r>
          </a:p>
          <a:p>
            <a:r>
              <a:rPr lang="el-GR" sz="2400" dirty="0">
                <a:latin typeface="Arial" panose="020B0604020202020204" pitchFamily="34" charset="0"/>
                <a:cs typeface="Arial" panose="020B0604020202020204" pitchFamily="34" charset="0"/>
              </a:rPr>
              <a:t>Το 1930 εφάρμοσε την πιο σημαντική από τις πολιτικές του: την αντίσταση κατά του φόρου στο αλάτι που επέβαλλαν οι Βρετανοί, οι οποίοι δεν δίσταζαν να τον φυλακίζουν με κάθε ευκαιρία. Στη φυλακή ο </a:t>
            </a:r>
            <a:r>
              <a:rPr lang="el-GR" sz="2400" dirty="0" err="1">
                <a:latin typeface="Arial" panose="020B0604020202020204" pitchFamily="34" charset="0"/>
                <a:cs typeface="Arial" panose="020B0604020202020204" pitchFamily="34" charset="0"/>
              </a:rPr>
              <a:t>Γκάντι</a:t>
            </a:r>
            <a:r>
              <a:rPr lang="el-GR" sz="2400" dirty="0">
                <a:latin typeface="Arial" panose="020B0604020202020204" pitchFamily="34" charset="0"/>
                <a:cs typeface="Arial" panose="020B0604020202020204" pitchFamily="34" charset="0"/>
              </a:rPr>
              <a:t> ξεκίνησε άλλη μία απεργία πείνας για να αποκτήσουν δικαιώματα οι «παρίες», που ήταν σε θέση χειρότερη και από εκείνη της χαμηλότερης κάστας. Συγχρόνως, δεν έπαυε να ζητεί την ανεξαρτησία της Ινδίας.</a:t>
            </a:r>
          </a:p>
          <a:p>
            <a:r>
              <a:rPr lang="el-GR" dirty="0" smtClean="0"/>
              <a:t/>
            </a:r>
            <a:br>
              <a:rPr lang="el-GR" dirty="0" smtClean="0"/>
            </a:br>
            <a:r>
              <a:rPr lang="el-GR" dirty="0" smtClean="0"/>
              <a:t/>
            </a:r>
            <a:br>
              <a:rPr lang="el-GR" dirty="0" smtClean="0"/>
            </a:br>
            <a:r>
              <a:rPr lang="el-GR" dirty="0" smtClean="0"/>
              <a:t/>
            </a:r>
            <a:br>
              <a:rPr lang="el-GR" dirty="0" smtClean="0"/>
            </a:br>
            <a:endParaRPr lang="el-GR" dirty="0"/>
          </a:p>
        </p:txBody>
      </p:sp>
    </p:spTree>
    <p:extLst>
      <p:ext uri="{BB962C8B-B14F-4D97-AF65-F5344CB8AC3E}">
        <p14:creationId xmlns:p14="http://schemas.microsoft.com/office/powerpoint/2010/main" val="15177347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1343025" y="889844"/>
            <a:ext cx="9686925" cy="5078313"/>
          </a:xfrm>
          <a:prstGeom prst="rect">
            <a:avLst/>
          </a:prstGeom>
        </p:spPr>
        <p:txBody>
          <a:bodyPr wrap="square">
            <a:spAutoFit/>
          </a:bodyPr>
          <a:lstStyle/>
          <a:p>
            <a:r>
              <a:rPr lang="el-GR" sz="2400" b="0" i="0" dirty="0" smtClean="0">
                <a:solidFill>
                  <a:srgbClr val="080808"/>
                </a:solidFill>
                <a:effectLst/>
                <a:latin typeface="Arial" panose="020B0604020202020204" pitchFamily="34" charset="0"/>
                <a:cs typeface="Arial" panose="020B0604020202020204" pitchFamily="34" charset="0"/>
              </a:rPr>
              <a:t>Το 1945 άρχισαν τριμερείς διαπραγματεύσεις ανάμεσα στη βρετανική κυβέρνηση, στους ινδουιστές του Κογκρέσου και του Συνδέσμου των Μουσουλμάνων υπό τον δικηγόρο </a:t>
            </a:r>
            <a:r>
              <a:rPr lang="el-GR" sz="2400" b="0" i="0" dirty="0" err="1" smtClean="0">
                <a:solidFill>
                  <a:srgbClr val="080808"/>
                </a:solidFill>
                <a:effectLst/>
                <a:latin typeface="Arial" panose="020B0604020202020204" pitchFamily="34" charset="0"/>
                <a:cs typeface="Arial" panose="020B0604020202020204" pitchFamily="34" charset="0"/>
              </a:rPr>
              <a:t>Μοχάμετ</a:t>
            </a:r>
            <a:r>
              <a:rPr lang="el-GR" sz="2400" b="0" i="0" dirty="0" smtClean="0">
                <a:solidFill>
                  <a:srgbClr val="080808"/>
                </a:solidFill>
                <a:effectLst/>
                <a:latin typeface="Arial" panose="020B0604020202020204" pitchFamily="34" charset="0"/>
                <a:cs typeface="Arial" panose="020B0604020202020204" pitchFamily="34" charset="0"/>
              </a:rPr>
              <a:t> Τζίνα, οι οποίες κατέληξαν στο σχέδιο </a:t>
            </a:r>
            <a:r>
              <a:rPr lang="el-GR" sz="2400" b="0" i="0" dirty="0" err="1" smtClean="0">
                <a:solidFill>
                  <a:srgbClr val="080808"/>
                </a:solidFill>
                <a:effectLst/>
                <a:latin typeface="Arial" panose="020B0604020202020204" pitchFamily="34" charset="0"/>
                <a:cs typeface="Arial" panose="020B0604020202020204" pitchFamily="34" charset="0"/>
              </a:rPr>
              <a:t>Μαουντμπάτεν</a:t>
            </a:r>
            <a:r>
              <a:rPr lang="el-GR" sz="2400" b="0" i="0" dirty="0" smtClean="0">
                <a:solidFill>
                  <a:srgbClr val="080808"/>
                </a:solidFill>
                <a:effectLst/>
                <a:latin typeface="Arial" panose="020B0604020202020204" pitchFamily="34" charset="0"/>
                <a:cs typeface="Arial" panose="020B0604020202020204" pitchFamily="34" charset="0"/>
              </a:rPr>
              <a:t> (</a:t>
            </a:r>
            <a:r>
              <a:rPr lang="el-GR" sz="2400" b="0" i="0" u="none" strike="noStrike" dirty="0" smtClean="0">
                <a:solidFill>
                  <a:srgbClr val="000000"/>
                </a:solidFill>
                <a:effectLst/>
                <a:latin typeface="Arial" panose="020B0604020202020204" pitchFamily="34" charset="0"/>
                <a:cs typeface="Arial" panose="020B0604020202020204" pitchFamily="34" charset="0"/>
                <a:hlinkClick r:id="rId2"/>
              </a:rPr>
              <a:t>3 Ιουνίου</a:t>
            </a:r>
            <a:r>
              <a:rPr lang="el-GR" sz="2400" b="0" i="0" dirty="0" smtClean="0">
                <a:solidFill>
                  <a:srgbClr val="080808"/>
                </a:solidFill>
                <a:effectLst/>
                <a:latin typeface="Arial" panose="020B0604020202020204" pitchFamily="34" charset="0"/>
                <a:cs typeface="Arial" panose="020B0604020202020204" pitchFamily="34" charset="0"/>
              </a:rPr>
              <a:t> 1947) και στην ίδρυση δύο νέων κυρίαρχων κρατών, της Ινδίας και του Πακιστάν (</a:t>
            </a:r>
            <a:r>
              <a:rPr lang="el-GR" sz="2400" b="0" i="0" u="none" strike="noStrike" dirty="0" smtClean="0">
                <a:solidFill>
                  <a:srgbClr val="000000"/>
                </a:solidFill>
                <a:effectLst/>
                <a:latin typeface="Arial" panose="020B0604020202020204" pitchFamily="34" charset="0"/>
                <a:cs typeface="Arial" panose="020B0604020202020204" pitchFamily="34" charset="0"/>
                <a:hlinkClick r:id="rId3"/>
              </a:rPr>
              <a:t>15 Αυγούστου</a:t>
            </a:r>
            <a:r>
              <a:rPr lang="el-GR" sz="2400" b="0" i="0" dirty="0" smtClean="0">
                <a:solidFill>
                  <a:srgbClr val="080808"/>
                </a:solidFill>
                <a:effectLst/>
                <a:latin typeface="Arial" panose="020B0604020202020204" pitchFamily="34" charset="0"/>
                <a:cs typeface="Arial" panose="020B0604020202020204" pitchFamily="34" charset="0"/>
              </a:rPr>
              <a:t> 1947), προς μεγάλη απογοήτευση του </a:t>
            </a:r>
            <a:r>
              <a:rPr lang="el-GR" sz="2400" b="0" i="0" dirty="0" err="1" smtClean="0">
                <a:solidFill>
                  <a:srgbClr val="080808"/>
                </a:solidFill>
                <a:effectLst/>
                <a:latin typeface="Arial" panose="020B0604020202020204" pitchFamily="34" charset="0"/>
                <a:cs typeface="Arial" panose="020B0604020202020204" pitchFamily="34" charset="0"/>
              </a:rPr>
              <a:t>Γκάντι</a:t>
            </a:r>
            <a:r>
              <a:rPr lang="el-GR" sz="2400" b="0" i="0" dirty="0" smtClean="0">
                <a:solidFill>
                  <a:srgbClr val="080808"/>
                </a:solidFill>
                <a:effectLst/>
                <a:latin typeface="Arial" panose="020B0604020202020204" pitchFamily="34" charset="0"/>
                <a:cs typeface="Arial" panose="020B0604020202020204" pitchFamily="34" charset="0"/>
              </a:rPr>
              <a:t>, ο οποίος προσπάθησε μάταια να συμβιβάσει τις δύο πλευρές.</a:t>
            </a:r>
          </a:p>
          <a:p>
            <a:r>
              <a:rPr lang="el-GR" sz="2400" b="0" i="0" dirty="0" smtClean="0">
                <a:solidFill>
                  <a:srgbClr val="080808"/>
                </a:solidFill>
                <a:effectLst/>
                <a:latin typeface="Arial" panose="020B0604020202020204" pitchFamily="34" charset="0"/>
                <a:cs typeface="Arial" panose="020B0604020202020204" pitchFamily="34" charset="0"/>
              </a:rPr>
              <a:t>Το αποτέλεσμα ήταν να τον μισήσουν και οι δύο. Στις </a:t>
            </a:r>
            <a:r>
              <a:rPr lang="el-GR" sz="2400" b="0" i="0" u="none" strike="noStrike" dirty="0" smtClean="0">
                <a:solidFill>
                  <a:srgbClr val="000000"/>
                </a:solidFill>
                <a:effectLst/>
                <a:latin typeface="Arial" panose="020B0604020202020204" pitchFamily="34" charset="0"/>
                <a:cs typeface="Arial" panose="020B0604020202020204" pitchFamily="34" charset="0"/>
                <a:hlinkClick r:id="rId4"/>
              </a:rPr>
              <a:t>30 Ιανουαρίου</a:t>
            </a:r>
            <a:r>
              <a:rPr lang="el-GR" sz="2400" b="0" i="0" dirty="0" smtClean="0">
                <a:solidFill>
                  <a:srgbClr val="080808"/>
                </a:solidFill>
                <a:effectLst/>
                <a:latin typeface="Arial" panose="020B0604020202020204" pitchFamily="34" charset="0"/>
                <a:cs typeface="Arial" panose="020B0604020202020204" pitchFamily="34" charset="0"/>
              </a:rPr>
              <a:t> 1948, ενώ ο </a:t>
            </a:r>
            <a:r>
              <a:rPr lang="el-GR" sz="2400" b="0" i="0" dirty="0" err="1" smtClean="0">
                <a:solidFill>
                  <a:srgbClr val="080808"/>
                </a:solidFill>
                <a:effectLst/>
                <a:latin typeface="Arial" panose="020B0604020202020204" pitchFamily="34" charset="0"/>
                <a:cs typeface="Arial" panose="020B0604020202020204" pitchFamily="34" charset="0"/>
              </a:rPr>
              <a:t>Γκάντι</a:t>
            </a:r>
            <a:r>
              <a:rPr lang="el-GR" sz="2400" b="0" i="0" dirty="0" smtClean="0">
                <a:solidFill>
                  <a:srgbClr val="080808"/>
                </a:solidFill>
                <a:effectLst/>
                <a:latin typeface="Arial" panose="020B0604020202020204" pitchFamily="34" charset="0"/>
                <a:cs typeface="Arial" panose="020B0604020202020204" pitchFamily="34" charset="0"/>
              </a:rPr>
              <a:t> κατευθυνόταν προς τον τόπο της βραδινής του προσευχής στο Δελχί, δολοφονήθηκε από τον 39χρονο φανατικό ινδουιστή </a:t>
            </a:r>
            <a:r>
              <a:rPr lang="el-GR" sz="2400" b="0" i="0" dirty="0" err="1" smtClean="0">
                <a:solidFill>
                  <a:srgbClr val="080808"/>
                </a:solidFill>
                <a:effectLst/>
                <a:latin typeface="Arial" panose="020B0604020202020204" pitchFamily="34" charset="0"/>
                <a:cs typeface="Arial" panose="020B0604020202020204" pitchFamily="34" charset="0"/>
              </a:rPr>
              <a:t>Νατουράμ</a:t>
            </a:r>
            <a:r>
              <a:rPr lang="el-GR" sz="2400" b="0" i="0" dirty="0" smtClean="0">
                <a:solidFill>
                  <a:srgbClr val="080808"/>
                </a:solidFill>
                <a:effectLst/>
                <a:latin typeface="Arial" panose="020B0604020202020204" pitchFamily="34" charset="0"/>
                <a:cs typeface="Arial" panose="020B0604020202020204" pitchFamily="34" charset="0"/>
              </a:rPr>
              <a:t> </a:t>
            </a:r>
            <a:r>
              <a:rPr lang="el-GR" sz="2400" b="0" i="0" dirty="0" err="1" smtClean="0">
                <a:solidFill>
                  <a:srgbClr val="080808"/>
                </a:solidFill>
                <a:effectLst/>
                <a:latin typeface="Arial" panose="020B0604020202020204" pitchFamily="34" charset="0"/>
                <a:cs typeface="Arial" panose="020B0604020202020204" pitchFamily="34" charset="0"/>
              </a:rPr>
              <a:t>Γκότσε</a:t>
            </a:r>
            <a:r>
              <a:rPr lang="el-GR" sz="2400" b="0" i="0" dirty="0" smtClean="0">
                <a:solidFill>
                  <a:srgbClr val="080808"/>
                </a:solidFill>
                <a:effectLst/>
                <a:latin typeface="Arial" panose="020B0604020202020204" pitchFamily="34" charset="0"/>
                <a:cs typeface="Arial" panose="020B0604020202020204" pitchFamily="34" charset="0"/>
              </a:rPr>
              <a:t>, αυτός ο υπέρμαχος της μη βίας.</a:t>
            </a:r>
          </a:p>
          <a:p>
            <a:r>
              <a:rPr lang="el-GR" dirty="0" smtClean="0"/>
              <a:t/>
            </a:r>
            <a:br>
              <a:rPr lang="el-GR" dirty="0" smtClean="0"/>
            </a:br>
            <a:endParaRPr lang="el-GR" dirty="0"/>
          </a:p>
        </p:txBody>
      </p:sp>
    </p:spTree>
    <p:extLst>
      <p:ext uri="{BB962C8B-B14F-4D97-AF65-F5344CB8AC3E}">
        <p14:creationId xmlns:p14="http://schemas.microsoft.com/office/powerpoint/2010/main" val="3330805107"/>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TotalTime>
  <Words>390</Words>
  <Application>Microsoft Office PowerPoint</Application>
  <PresentationFormat>Ευρεία οθόνη</PresentationFormat>
  <Paragraphs>14</Paragraphs>
  <Slides>4</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4</vt:i4>
      </vt:variant>
    </vt:vector>
  </HeadingPairs>
  <TitlesOfParts>
    <vt:vector size="8" baseType="lpstr">
      <vt:lpstr>Arial</vt:lpstr>
      <vt:lpstr>Calibri</vt:lpstr>
      <vt:lpstr>Calibri Light</vt:lpstr>
      <vt:lpstr>Θέμα του Office</vt:lpstr>
      <vt:lpstr>Μαχάτμα Γκάντι </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Μαχάτμα Γκάντι</dc:title>
  <dc:creator>user</dc:creator>
  <cp:lastModifiedBy>user</cp:lastModifiedBy>
  <cp:revision>3</cp:revision>
  <dcterms:created xsi:type="dcterms:W3CDTF">2021-05-11T17:48:54Z</dcterms:created>
  <dcterms:modified xsi:type="dcterms:W3CDTF">2021-05-11T18:10:48Z</dcterms:modified>
</cp:coreProperties>
</file>