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71" r:id="rId4"/>
    <p:sldId id="272" r:id="rId5"/>
    <p:sldId id="258" r:id="rId6"/>
    <p:sldId id="259" r:id="rId7"/>
    <p:sldId id="260" r:id="rId8"/>
    <p:sldId id="261"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snapToGrid="0">
      <p:cViewPr>
        <p:scale>
          <a:sx n="104" d="100"/>
          <a:sy n="104"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10/29/2024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10/29/2024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10/29/2024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10/29/2024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10/29/2024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C29FA63-CC07-9D40-11D3-3DE84455FF81}"/>
              </a:ext>
            </a:extLst>
          </p:cNvPr>
          <p:cNvPicPr>
            <a:picLocks noChangeAspect="1"/>
          </p:cNvPicPr>
          <p:nvPr/>
        </p:nvPicPr>
        <p:blipFill>
          <a:blip r:embed="rId2">
            <a:grayscl/>
          </a:blip>
          <a:srcRect t="19987" b="23753"/>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13"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7BDD9420-5B64-8DC6-80AD-C1FB3A27D779}"/>
              </a:ext>
            </a:extLst>
          </p:cNvPr>
          <p:cNvSpPr>
            <a:spLocks noGrp="1"/>
          </p:cNvSpPr>
          <p:nvPr>
            <p:ph type="ctrTitle"/>
          </p:nvPr>
        </p:nvSpPr>
        <p:spPr>
          <a:xfrm>
            <a:off x="1915128" y="1788454"/>
            <a:ext cx="8361229" cy="2098226"/>
          </a:xfrm>
        </p:spPr>
        <p:txBody>
          <a:bodyPr>
            <a:normAutofit/>
          </a:bodyPr>
          <a:lstStyle/>
          <a:p>
            <a:r>
              <a:rPr lang="el-GR">
                <a:solidFill>
                  <a:schemeClr val="bg2"/>
                </a:solidFill>
              </a:rPr>
              <a:t>Ο υμνοσ της αγαπησ – αναλυση.</a:t>
            </a:r>
          </a:p>
        </p:txBody>
      </p:sp>
      <p:sp>
        <p:nvSpPr>
          <p:cNvPr id="3" name="Υπότιτλος 2">
            <a:extLst>
              <a:ext uri="{FF2B5EF4-FFF2-40B4-BE49-F238E27FC236}">
                <a16:creationId xmlns:a16="http://schemas.microsoft.com/office/drawing/2014/main" id="{28273FA4-5C87-89F3-1FF2-368A48E9F9A5}"/>
              </a:ext>
            </a:extLst>
          </p:cNvPr>
          <p:cNvSpPr>
            <a:spLocks noGrp="1"/>
          </p:cNvSpPr>
          <p:nvPr>
            <p:ph type="subTitle" idx="1"/>
          </p:nvPr>
        </p:nvSpPr>
        <p:spPr>
          <a:xfrm>
            <a:off x="2679906" y="3956279"/>
            <a:ext cx="6831673" cy="1086237"/>
          </a:xfrm>
        </p:spPr>
        <p:txBody>
          <a:bodyPr>
            <a:normAutofit/>
          </a:bodyPr>
          <a:lstStyle/>
          <a:p>
            <a:endParaRPr lang="el-GR" dirty="0">
              <a:solidFill>
                <a:schemeClr val="bg2"/>
              </a:solidFill>
            </a:endParaRPr>
          </a:p>
        </p:txBody>
      </p:sp>
    </p:spTree>
    <p:extLst>
      <p:ext uri="{BB962C8B-B14F-4D97-AF65-F5344CB8AC3E}">
        <p14:creationId xmlns:p14="http://schemas.microsoft.com/office/powerpoint/2010/main" val="17846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B9E779D-F039-BFA6-0FF0-5738613BD038}"/>
            </a:ext>
          </a:extLst>
        </p:cNvPr>
        <p:cNvGrpSpPr/>
        <p:nvPr/>
      </p:nvGrpSpPr>
      <p:grpSpPr>
        <a:xfrm>
          <a:off x="0" y="0"/>
          <a:ext cx="0" cy="0"/>
          <a:chOff x="0" y="0"/>
          <a:chExt cx="0" cy="0"/>
        </a:xfrm>
      </p:grpSpPr>
      <p:sp useBgFill="1">
        <p:nvSpPr>
          <p:cNvPr id="38" name="Rectangle 34">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4663F80C-7534-8A4B-4B68-533C1411A244}"/>
              </a:ext>
            </a:extLst>
          </p:cNvPr>
          <p:cNvPicPr>
            <a:picLocks noChangeAspect="1"/>
          </p:cNvPicPr>
          <p:nvPr/>
        </p:nvPicPr>
        <p:blipFill>
          <a:blip r:embed="rId2"/>
          <a:stretch>
            <a:fillRect/>
          </a:stretch>
        </p:blipFill>
        <p:spPr>
          <a:xfrm>
            <a:off x="1295545" y="640080"/>
            <a:ext cx="5577840" cy="5577840"/>
          </a:xfrm>
          <a:prstGeom prst="rect">
            <a:avLst/>
          </a:prstGeom>
        </p:spPr>
      </p:pic>
      <p:sp>
        <p:nvSpPr>
          <p:cNvPr id="37"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2E1F70B9-1C55-0455-B825-D7B988DFA7AD}"/>
              </a:ext>
            </a:extLst>
          </p:cNvPr>
          <p:cNvSpPr>
            <a:spLocks noGrp="1"/>
          </p:cNvSpPr>
          <p:nvPr>
            <p:ph type="ctrTitle"/>
          </p:nvPr>
        </p:nvSpPr>
        <p:spPr>
          <a:xfrm>
            <a:off x="8569666" y="1314922"/>
            <a:ext cx="3176246" cy="3000139"/>
          </a:xfrm>
        </p:spPr>
        <p:txBody>
          <a:bodyPr vert="horz" lIns="91440" tIns="45720" rIns="91440" bIns="45720" rtlCol="0">
            <a:normAutofit/>
          </a:bodyPr>
          <a:lstStyle/>
          <a:p>
            <a:pPr algn="l"/>
            <a:r>
              <a:rPr lang="en-US" sz="4800"/>
              <a:t>.</a:t>
            </a:r>
          </a:p>
        </p:txBody>
      </p:sp>
      <p:sp>
        <p:nvSpPr>
          <p:cNvPr id="3" name="Υπότιτλος 2">
            <a:extLst>
              <a:ext uri="{FF2B5EF4-FFF2-40B4-BE49-F238E27FC236}">
                <a16:creationId xmlns:a16="http://schemas.microsoft.com/office/drawing/2014/main" id="{80E49D18-40B8-12FD-65CB-5C1CDDC42472}"/>
              </a:ext>
            </a:extLst>
          </p:cNvPr>
          <p:cNvSpPr>
            <a:spLocks noGrp="1"/>
          </p:cNvSpPr>
          <p:nvPr>
            <p:ph type="subTitle" idx="1"/>
          </p:nvPr>
        </p:nvSpPr>
        <p:spPr>
          <a:xfrm>
            <a:off x="8569666" y="4458645"/>
            <a:ext cx="3176246" cy="1656413"/>
          </a:xfrm>
        </p:spPr>
        <p:txBody>
          <a:bodyPr vert="horz" lIns="91440" tIns="45720" rIns="91440" bIns="45720" rtlCol="0">
            <a:normAutofit/>
          </a:bodyPr>
          <a:lstStyle/>
          <a:p>
            <a:pPr indent="-384048" algn="l">
              <a:lnSpc>
                <a:spcPct val="102000"/>
              </a:lnSpc>
              <a:spcAft>
                <a:spcPts val="200"/>
              </a:spcAft>
            </a:pPr>
            <a:r>
              <a:rPr lang="el-GR" sz="1300" b="1">
                <a:solidFill>
                  <a:srgbClr val="EFEDE3"/>
                </a:solidFill>
              </a:rPr>
              <a:t>Ο ύμνος της αγάπης</a:t>
            </a:r>
            <a:r>
              <a:rPr lang="el-GR" sz="1300">
                <a:solidFill>
                  <a:srgbClr val="EFEDE3"/>
                </a:solidFill>
              </a:rPr>
              <a:t>,</a:t>
            </a:r>
          </a:p>
          <a:p>
            <a:pPr indent="-384048" algn="l">
              <a:lnSpc>
                <a:spcPct val="102000"/>
              </a:lnSpc>
              <a:spcAft>
                <a:spcPts val="200"/>
              </a:spcAft>
            </a:pPr>
            <a:r>
              <a:rPr lang="el-GR" sz="1300">
                <a:solidFill>
                  <a:srgbClr val="EFEDE3"/>
                </a:solidFill>
              </a:rPr>
              <a:t> Συχνά χαρακτηρίζεται ως ο Ύμνος των Ύμνων της Καινής Διαθήκης, και στα εκκλησιαστικά κείμενα ως το Κεφάλαιο της Αγάπης. Σε πολλές χριστιανικές εκκλησίες το κείμενο διαβάζεται κατά την ακολουθία του μυστήριου του γάμου.</a:t>
            </a:r>
            <a:endParaRPr lang="en-US" sz="1300">
              <a:solidFill>
                <a:srgbClr val="EFEDE3"/>
              </a:solidFill>
            </a:endParaRPr>
          </a:p>
        </p:txBody>
      </p:sp>
    </p:spTree>
    <p:extLst>
      <p:ext uri="{BB962C8B-B14F-4D97-AF65-F5344CB8AC3E}">
        <p14:creationId xmlns:p14="http://schemas.microsoft.com/office/powerpoint/2010/main" val="27742727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36D90B8-8D8B-600A-206F-8B4ED1A4D0C5}"/>
            </a:ext>
          </a:extLst>
        </p:cNvPr>
        <p:cNvGrpSpPr/>
        <p:nvPr/>
      </p:nvGrpSpPr>
      <p:grpSpPr>
        <a:xfrm>
          <a:off x="0" y="0"/>
          <a:ext cx="0" cy="0"/>
          <a:chOff x="0" y="0"/>
          <a:chExt cx="0" cy="0"/>
        </a:xfrm>
      </p:grpSpPr>
      <p:pic>
        <p:nvPicPr>
          <p:cNvPr id="6" name="Εικόνα 5">
            <a:extLst>
              <a:ext uri="{FF2B5EF4-FFF2-40B4-BE49-F238E27FC236}">
                <a16:creationId xmlns:a16="http://schemas.microsoft.com/office/drawing/2014/main" id="{24C97050-3628-16F6-F787-A013DD946700}"/>
              </a:ext>
            </a:extLst>
          </p:cNvPr>
          <p:cNvPicPr>
            <a:picLocks noChangeAspect="1"/>
          </p:cNvPicPr>
          <p:nvPr/>
        </p:nvPicPr>
        <p:blipFill>
          <a:blip r:embed="rId2">
            <a:grayscl/>
          </a:blip>
          <a:srcRect t="19987" b="23753"/>
          <a:stretch/>
        </p:blipFill>
        <p:spPr>
          <a:xfrm>
            <a:off x="20" y="10"/>
            <a:ext cx="12191980" cy="6859300"/>
          </a:xfrm>
          <a:prstGeom prst="rect">
            <a:avLst/>
          </a:prstGeom>
        </p:spPr>
      </p:pic>
      <p:sp>
        <p:nvSpPr>
          <p:cNvPr id="35" name="Rectangle 34">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39"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6B86A28A-1C45-7024-21AC-0215EC1E6A64}"/>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dirty="0">
                <a:solidFill>
                  <a:schemeClr val="bg2"/>
                </a:solidFill>
              </a:rPr>
              <a:t>.</a:t>
            </a:r>
          </a:p>
        </p:txBody>
      </p:sp>
      <p:sp>
        <p:nvSpPr>
          <p:cNvPr id="3" name="Υπότιτλος 2">
            <a:extLst>
              <a:ext uri="{FF2B5EF4-FFF2-40B4-BE49-F238E27FC236}">
                <a16:creationId xmlns:a16="http://schemas.microsoft.com/office/drawing/2014/main" id="{0316C7C3-D88E-959C-F26B-879408C37033}"/>
              </a:ext>
            </a:extLst>
          </p:cNvPr>
          <p:cNvSpPr>
            <a:spLocks noGrp="1"/>
          </p:cNvSpPr>
          <p:nvPr>
            <p:ph type="subTitle" idx="1"/>
          </p:nvPr>
        </p:nvSpPr>
        <p:spPr>
          <a:xfrm>
            <a:off x="2679906" y="3956279"/>
            <a:ext cx="6831673" cy="1086237"/>
          </a:xfrm>
        </p:spPr>
        <p:txBody>
          <a:bodyPr vert="horz" lIns="91440" tIns="45720" rIns="91440" bIns="45720" rtlCol="0">
            <a:normAutofit fontScale="47500" lnSpcReduction="20000"/>
          </a:bodyPr>
          <a:lstStyle/>
          <a:p>
            <a:pPr indent="-384048">
              <a:lnSpc>
                <a:spcPct val="102000"/>
              </a:lnSpc>
              <a:spcAft>
                <a:spcPts val="200"/>
              </a:spcAft>
            </a:pPr>
            <a:r>
              <a:rPr lang="el-GR" sz="700" dirty="0">
                <a:solidFill>
                  <a:schemeClr val="bg2"/>
                </a:solidFill>
              </a:rPr>
              <a:t>. </a:t>
            </a:r>
            <a:r>
              <a:rPr lang="el-GR" sz="2000" dirty="0">
                <a:solidFill>
                  <a:schemeClr val="bg2"/>
                </a:solidFill>
              </a:rPr>
              <a:t>Ο ύμνος επισημαίνει την αξία της αρετής και της αγάπης, αναφέρεται ως η σημαντικότερη μεταξύ των χριστιανικών αρετών, και μπορεί να διαιρεθεί σε τέσσερα μέρη: </a:t>
            </a:r>
          </a:p>
          <a:p>
            <a:pPr indent="-384048">
              <a:lnSpc>
                <a:spcPct val="102000"/>
              </a:lnSpc>
              <a:spcAft>
                <a:spcPts val="200"/>
              </a:spcAft>
            </a:pPr>
            <a:r>
              <a:rPr lang="el-GR" sz="2000" dirty="0">
                <a:solidFill>
                  <a:schemeClr val="bg2"/>
                </a:solidFill>
              </a:rPr>
              <a:t>1. Στο πρώτο μέρος η αγάπη περιγράφεται ως στάση ζωής.</a:t>
            </a:r>
          </a:p>
          <a:p>
            <a:pPr indent="-384048">
              <a:lnSpc>
                <a:spcPct val="102000"/>
              </a:lnSpc>
              <a:spcAft>
                <a:spcPts val="200"/>
              </a:spcAft>
            </a:pPr>
            <a:r>
              <a:rPr lang="el-GR" sz="2000" dirty="0">
                <a:solidFill>
                  <a:schemeClr val="bg2"/>
                </a:solidFill>
              </a:rPr>
              <a:t>2. Στο δεύτερο μέρος περιγράφει τα χαρακτηριστικά της αγάπης. </a:t>
            </a:r>
          </a:p>
          <a:p>
            <a:pPr indent="-384048">
              <a:lnSpc>
                <a:spcPct val="102000"/>
              </a:lnSpc>
              <a:spcAft>
                <a:spcPts val="200"/>
              </a:spcAft>
            </a:pPr>
            <a:r>
              <a:rPr lang="el-GR" sz="2000" dirty="0">
                <a:solidFill>
                  <a:schemeClr val="bg2"/>
                </a:solidFill>
              </a:rPr>
              <a:t>3. Το τρίτο μέρος, ο Απόστολος Παύλος εστιάζει στην αξία της αγάπης που είναι για πάντα, δεν τελειώνει ποτέ, σε σύγκριση με άλλα υλικά ή θεολογικά αγαθά. </a:t>
            </a:r>
          </a:p>
          <a:p>
            <a:pPr indent="-384048">
              <a:lnSpc>
                <a:spcPct val="102000"/>
              </a:lnSpc>
              <a:spcAft>
                <a:spcPts val="200"/>
              </a:spcAft>
            </a:pPr>
            <a:r>
              <a:rPr lang="el-GR" sz="2000" dirty="0">
                <a:solidFill>
                  <a:schemeClr val="bg2"/>
                </a:solidFill>
              </a:rPr>
              <a:t>4. Στο τελευταίο μέρος, ο Απόστολος Παύλος συγκρίνει την αγάπη με τις άλλες θεολογικές αρετές.</a:t>
            </a:r>
            <a:endParaRPr lang="en-US" sz="2000" dirty="0">
              <a:solidFill>
                <a:schemeClr val="bg2"/>
              </a:solidFill>
            </a:endParaRPr>
          </a:p>
        </p:txBody>
      </p:sp>
    </p:spTree>
    <p:extLst>
      <p:ext uri="{BB962C8B-B14F-4D97-AF65-F5344CB8AC3E}">
        <p14:creationId xmlns:p14="http://schemas.microsoft.com/office/powerpoint/2010/main" val="262772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6B41A68-CAD1-34B2-91D4-ABBE677BACB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6557539-E319-842B-7A41-5408AE1478C3}"/>
              </a:ext>
            </a:extLst>
          </p:cNvPr>
          <p:cNvSpPr>
            <a:spLocks noGrp="1"/>
          </p:cNvSpPr>
          <p:nvPr>
            <p:ph type="ctrTitle"/>
          </p:nvPr>
        </p:nvSpPr>
        <p:spPr>
          <a:xfrm>
            <a:off x="752858" y="4736961"/>
            <a:ext cx="10720685" cy="936769"/>
          </a:xfrm>
        </p:spPr>
        <p:txBody>
          <a:bodyPr vert="horz" lIns="91440" tIns="45720" rIns="91440" bIns="45720" rtlCol="0">
            <a:normAutofit/>
          </a:bodyPr>
          <a:lstStyle/>
          <a:p>
            <a:r>
              <a:rPr lang="en-US" sz="4800"/>
              <a:t>.</a:t>
            </a:r>
          </a:p>
        </p:txBody>
      </p:sp>
      <p:sp>
        <p:nvSpPr>
          <p:cNvPr id="3" name="Υπότιτλος 2">
            <a:extLst>
              <a:ext uri="{FF2B5EF4-FFF2-40B4-BE49-F238E27FC236}">
                <a16:creationId xmlns:a16="http://schemas.microsoft.com/office/drawing/2014/main" id="{92E25980-808F-E204-79EF-1FD86FECA09F}"/>
              </a:ext>
            </a:extLst>
          </p:cNvPr>
          <p:cNvSpPr>
            <a:spLocks noGrp="1"/>
          </p:cNvSpPr>
          <p:nvPr>
            <p:ph type="subTitle" idx="1"/>
          </p:nvPr>
        </p:nvSpPr>
        <p:spPr>
          <a:xfrm>
            <a:off x="752857" y="5673730"/>
            <a:ext cx="10731565" cy="509351"/>
          </a:xfrm>
        </p:spPr>
        <p:txBody>
          <a:bodyPr vert="horz" lIns="91440" tIns="45720" rIns="91440" bIns="45720" rtlCol="0">
            <a:normAutofit/>
          </a:bodyPr>
          <a:lstStyle/>
          <a:p>
            <a:pPr indent="-384048">
              <a:spcAft>
                <a:spcPts val="200"/>
              </a:spcAft>
            </a:pPr>
            <a:r>
              <a:rPr lang="el-GR" sz="2000"/>
              <a:t>. </a:t>
            </a:r>
            <a:endParaRPr lang="en-US" sz="2000"/>
          </a:p>
        </p:txBody>
      </p:sp>
      <p:pic>
        <p:nvPicPr>
          <p:cNvPr id="5" name="Εικόνα 4">
            <a:extLst>
              <a:ext uri="{FF2B5EF4-FFF2-40B4-BE49-F238E27FC236}">
                <a16:creationId xmlns:a16="http://schemas.microsoft.com/office/drawing/2014/main" id="{A6A7B1F4-EBA1-B100-8A67-5C5EFA8FD658}"/>
              </a:ext>
            </a:extLst>
          </p:cNvPr>
          <p:cNvPicPr>
            <a:picLocks noChangeAspect="1"/>
          </p:cNvPicPr>
          <p:nvPr/>
        </p:nvPicPr>
        <p:blipFill>
          <a:blip r:embed="rId2"/>
          <a:srcRect t="19987" b="23753"/>
          <a:stretch/>
        </p:blipFill>
        <p:spPr>
          <a:xfrm>
            <a:off x="643466" y="972004"/>
            <a:ext cx="5130799" cy="2886587"/>
          </a:xfrm>
          <a:prstGeom prst="rect">
            <a:avLst/>
          </a:prstGeom>
        </p:spPr>
      </p:pic>
      <p:pic>
        <p:nvPicPr>
          <p:cNvPr id="4" name="Εικόνα 3">
            <a:extLst>
              <a:ext uri="{FF2B5EF4-FFF2-40B4-BE49-F238E27FC236}">
                <a16:creationId xmlns:a16="http://schemas.microsoft.com/office/drawing/2014/main" id="{BB76F935-E855-D94A-7EE5-4FB88E81715E}"/>
              </a:ext>
            </a:extLst>
          </p:cNvPr>
          <p:cNvPicPr>
            <a:picLocks noChangeAspect="1"/>
          </p:cNvPicPr>
          <p:nvPr/>
        </p:nvPicPr>
        <p:blipFill>
          <a:blip r:embed="rId3"/>
          <a:stretch>
            <a:fillRect/>
          </a:stretch>
        </p:blipFill>
        <p:spPr>
          <a:xfrm>
            <a:off x="6417735" y="2573820"/>
            <a:ext cx="5130799" cy="1633517"/>
          </a:xfrm>
          <a:prstGeom prst="rect">
            <a:avLst/>
          </a:prstGeom>
        </p:spPr>
      </p:pic>
      <p:sp>
        <p:nvSpPr>
          <p:cNvPr id="21" name="Freeform: Shape 20">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l-GR"/>
          </a:p>
        </p:txBody>
      </p:sp>
      <p:sp>
        <p:nvSpPr>
          <p:cNvPr id="23" name="Freeform: Shape 22">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l-GR"/>
          </a:p>
        </p:txBody>
      </p:sp>
    </p:spTree>
    <p:extLst>
      <p:ext uri="{BB962C8B-B14F-4D97-AF65-F5344CB8AC3E}">
        <p14:creationId xmlns:p14="http://schemas.microsoft.com/office/powerpoint/2010/main" val="28085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97BA3F-FB34-04C2-96EA-5A8B35D83704}"/>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DCA4ECB5-2642-7A05-ADD7-AE1C6C4613CC}"/>
              </a:ext>
            </a:extLst>
          </p:cNvPr>
          <p:cNvPicPr>
            <a:picLocks noChangeAspect="1"/>
          </p:cNvPicPr>
          <p:nvPr/>
        </p:nvPicPr>
        <p:blipFill>
          <a:blip r:embed="rId2">
            <a:grayscl/>
          </a:blip>
          <a:srcRect t="19987" b="23753"/>
          <a:stretch/>
        </p:blipFill>
        <p:spPr>
          <a:xfrm>
            <a:off x="20" y="10"/>
            <a:ext cx="12191980" cy="6859300"/>
          </a:xfrm>
          <a:prstGeom prst="rect">
            <a:avLst/>
          </a:prstGeom>
        </p:spPr>
      </p:pic>
      <p:sp>
        <p:nvSpPr>
          <p:cNvPr id="10" name="Rectangle 9">
            <a:extLst>
              <a:ext uri="{FF2B5EF4-FFF2-40B4-BE49-F238E27FC236}">
                <a16:creationId xmlns:a16="http://schemas.microsoft.com/office/drawing/2014/main" id="{A71D2C23-A8A5-77CE-93F7-6E1B1313F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06E6C04F-CACC-25DD-3C2E-580986F2C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14" name="Freeform 6">
            <a:extLst>
              <a:ext uri="{FF2B5EF4-FFF2-40B4-BE49-F238E27FC236}">
                <a16:creationId xmlns:a16="http://schemas.microsoft.com/office/drawing/2014/main" id="{552488A1-8CB4-A689-28F0-E549CD156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A5BF4CFB-298C-9804-90F0-EB84CD305D3C}"/>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a:solidFill>
                  <a:schemeClr val="bg2"/>
                </a:solidFill>
              </a:rPr>
              <a:t>.</a:t>
            </a:r>
          </a:p>
        </p:txBody>
      </p:sp>
      <p:sp>
        <p:nvSpPr>
          <p:cNvPr id="3" name="Υπότιτλος 2">
            <a:extLst>
              <a:ext uri="{FF2B5EF4-FFF2-40B4-BE49-F238E27FC236}">
                <a16:creationId xmlns:a16="http://schemas.microsoft.com/office/drawing/2014/main" id="{8AFB7235-5A0A-D18E-5192-2F48DE213DB8}"/>
              </a:ext>
            </a:extLst>
          </p:cNvPr>
          <p:cNvSpPr>
            <a:spLocks noGrp="1"/>
          </p:cNvSpPr>
          <p:nvPr>
            <p:ph type="subTitle" idx="1"/>
          </p:nvPr>
        </p:nvSpPr>
        <p:spPr>
          <a:xfrm>
            <a:off x="2679906" y="2202873"/>
            <a:ext cx="6831673" cy="2839643"/>
          </a:xfrm>
        </p:spPr>
        <p:txBody>
          <a:bodyPr vert="horz" lIns="91440" tIns="45720" rIns="91440" bIns="45720" rtlCol="0">
            <a:normAutofit fontScale="47500" lnSpcReduction="20000"/>
          </a:bodyPr>
          <a:lstStyle/>
          <a:p>
            <a:pPr indent="-384048">
              <a:lnSpc>
                <a:spcPct val="102000"/>
              </a:lnSpc>
              <a:spcAft>
                <a:spcPts val="200"/>
              </a:spcAft>
            </a:pPr>
            <a:r>
              <a:rPr lang="el-GR" sz="700" dirty="0">
                <a:solidFill>
                  <a:schemeClr val="bg2"/>
                </a:solidFill>
              </a:rPr>
              <a:t>. </a:t>
            </a:r>
            <a:r>
              <a:rPr lang="el-GR" sz="700" b="1" dirty="0">
                <a:solidFill>
                  <a:schemeClr val="bg2"/>
                </a:solidFill>
              </a:rPr>
              <a:t>Πρώτο μέρος</a:t>
            </a:r>
          </a:p>
          <a:p>
            <a:pPr indent="-384048">
              <a:lnSpc>
                <a:spcPct val="102000"/>
              </a:lnSpc>
              <a:spcAft>
                <a:spcPts val="200"/>
              </a:spcAft>
            </a:pPr>
            <a:r>
              <a:rPr lang="el-GR" sz="700" dirty="0">
                <a:solidFill>
                  <a:schemeClr val="bg2"/>
                </a:solidFill>
              </a:rPr>
              <a:t> </a:t>
            </a:r>
            <a:r>
              <a:rPr lang="el-GR" sz="3000" dirty="0">
                <a:solidFill>
                  <a:schemeClr val="bg2"/>
                </a:solidFill>
              </a:rPr>
              <a:t>Στο πρώτο μέρος (στίχοι 13,1 έως 3 ) η αγάπη περιγράφεται ως στάση ζωής, σε σύγκριση με άλλες μορφές αρετών, πιο πλούσια από τα υλικά αγαθά, καθώς ο άνθρωπος όταν δεν έχει αγάπη, δεν έχει καμία ηθική αξία. Ειδικότερα, ο Απόστολος Παύλος χρησιμοποιεί τη λέξη "αγάπη", η οποία εκφράζει το συνολικό δώρο του εαυτού μας στον άλλο,. Ο Παύλος ξεκινά επισημαίνοντας ότι οποιοδήποτε άλλο πνευματικό χάρισμα ή πράξη, όσο εντυπωσιακά ή σπουδαία κι αν φαίνονται, δεν έχουν καμία αξία χωρίς την αγάπη.</a:t>
            </a:r>
          </a:p>
          <a:p>
            <a:pPr indent="-384048">
              <a:lnSpc>
                <a:spcPct val="102000"/>
              </a:lnSpc>
              <a:spcAft>
                <a:spcPts val="200"/>
              </a:spcAft>
            </a:pPr>
            <a:r>
              <a:rPr lang="el-GR" sz="3000" dirty="0">
                <a:solidFill>
                  <a:schemeClr val="bg2"/>
                </a:solidFill>
              </a:rPr>
              <a:t> Μπορεί κάποιος να έχει το χάρισμα της </a:t>
            </a:r>
            <a:r>
              <a:rPr lang="el-GR" sz="3000" dirty="0" err="1">
                <a:solidFill>
                  <a:schemeClr val="bg2"/>
                </a:solidFill>
              </a:rPr>
              <a:t>γλωσσολαλιάς</a:t>
            </a:r>
            <a:r>
              <a:rPr lang="el-GR" sz="3000" dirty="0">
                <a:solidFill>
                  <a:schemeClr val="bg2"/>
                </a:solidFill>
              </a:rPr>
              <a:t>, της προφητείας, της γνώσης ή ακόμη και τη δύναμη να μετακινεί βουνά, αλλά χωρίς την αγάπη, όλα αυτά είναι άχρηστα. Η αγάπη είναι η θεμελιώδης αρετή, χωρίς την οποία όλες οι άλλες χάνουν το νόημά τους. Η ιδέα αυτή ενισχύει την απόλυτη προτεραιότητα της αγάπης στη χριστιανική ζωή</a:t>
            </a:r>
            <a:endParaRPr lang="en-US" sz="3000" dirty="0">
              <a:solidFill>
                <a:schemeClr val="bg2"/>
              </a:solidFill>
            </a:endParaRPr>
          </a:p>
        </p:txBody>
      </p:sp>
    </p:spTree>
    <p:extLst>
      <p:ext uri="{BB962C8B-B14F-4D97-AF65-F5344CB8AC3E}">
        <p14:creationId xmlns:p14="http://schemas.microsoft.com/office/powerpoint/2010/main" val="16011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64A46A8-414A-85A8-BA86-92257A2A0020}"/>
            </a:ext>
          </a:extLst>
        </p:cNvPr>
        <p:cNvGrpSpPr/>
        <p:nvPr/>
      </p:nvGrpSpPr>
      <p:grpSpPr>
        <a:xfrm>
          <a:off x="0" y="0"/>
          <a:ext cx="0" cy="0"/>
          <a:chOff x="0" y="0"/>
          <a:chExt cx="0" cy="0"/>
        </a:xfrm>
      </p:grpSpPr>
      <p:pic>
        <p:nvPicPr>
          <p:cNvPr id="14" name="Εικόνα 13">
            <a:extLst>
              <a:ext uri="{FF2B5EF4-FFF2-40B4-BE49-F238E27FC236}">
                <a16:creationId xmlns:a16="http://schemas.microsoft.com/office/drawing/2014/main" id="{3DA28930-CD48-068D-99D1-0E5B9B4AFF84}"/>
              </a:ext>
            </a:extLst>
          </p:cNvPr>
          <p:cNvPicPr>
            <a:picLocks noChangeAspect="1"/>
          </p:cNvPicPr>
          <p:nvPr/>
        </p:nvPicPr>
        <p:blipFill>
          <a:blip r:embed="rId2"/>
          <a:srcRect t="662" r="-2" b="4426"/>
          <a:stretch/>
        </p:blipFill>
        <p:spPr>
          <a:xfrm>
            <a:off x="20" y="10"/>
            <a:ext cx="7225728" cy="6857990"/>
          </a:xfrm>
          <a:prstGeom prst="rect">
            <a:avLst/>
          </a:prstGeom>
        </p:spPr>
      </p:pic>
      <p:sp>
        <p:nvSpPr>
          <p:cNvPr id="58" name="Rectangle 57">
            <a:extLst>
              <a:ext uri="{FF2B5EF4-FFF2-40B4-BE49-F238E27FC236}">
                <a16:creationId xmlns:a16="http://schemas.microsoft.com/office/drawing/2014/main" id="{6104E08B-FB60-4434-B4E7-0A7C457D7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6">
            <a:extLst>
              <a:ext uri="{FF2B5EF4-FFF2-40B4-BE49-F238E27FC236}">
                <a16:creationId xmlns:a16="http://schemas.microsoft.com/office/drawing/2014/main" id="{C374E83A-C52E-4001-A061-8E9BFBF3B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0EAFE690-6557-5A0A-4895-36E67EAE1E08}"/>
              </a:ext>
            </a:extLst>
          </p:cNvPr>
          <p:cNvSpPr>
            <a:spLocks noGrp="1"/>
          </p:cNvSpPr>
          <p:nvPr>
            <p:ph type="ctrTitle"/>
          </p:nvPr>
        </p:nvSpPr>
        <p:spPr>
          <a:xfrm>
            <a:off x="1478522" y="1480930"/>
            <a:ext cx="5301138" cy="3254321"/>
          </a:xfrm>
        </p:spPr>
        <p:txBody>
          <a:bodyPr vert="horz" lIns="91440" tIns="45720" rIns="91440" bIns="45720" rtlCol="0">
            <a:normAutofit/>
          </a:bodyPr>
          <a:lstStyle/>
          <a:p>
            <a:pPr algn="l"/>
            <a:r>
              <a:rPr lang="en-US" sz="6600"/>
              <a:t>.</a:t>
            </a:r>
          </a:p>
        </p:txBody>
      </p:sp>
      <p:sp>
        <p:nvSpPr>
          <p:cNvPr id="3" name="Υπότιτλος 2">
            <a:extLst>
              <a:ext uri="{FF2B5EF4-FFF2-40B4-BE49-F238E27FC236}">
                <a16:creationId xmlns:a16="http://schemas.microsoft.com/office/drawing/2014/main" id="{BD8704E8-CD79-712C-36CD-25BEFB5894D3}"/>
              </a:ext>
            </a:extLst>
          </p:cNvPr>
          <p:cNvSpPr>
            <a:spLocks noGrp="1"/>
          </p:cNvSpPr>
          <p:nvPr>
            <p:ph type="subTitle" idx="1"/>
          </p:nvPr>
        </p:nvSpPr>
        <p:spPr>
          <a:xfrm>
            <a:off x="1478524" y="4804850"/>
            <a:ext cx="5284876" cy="1086237"/>
          </a:xfrm>
        </p:spPr>
        <p:txBody>
          <a:bodyPr vert="horz" lIns="91440" tIns="45720" rIns="91440" bIns="45720" rtlCol="0">
            <a:normAutofit/>
          </a:bodyPr>
          <a:lstStyle/>
          <a:p>
            <a:pPr indent="-384048" algn="l">
              <a:lnSpc>
                <a:spcPct val="102000"/>
              </a:lnSpc>
              <a:spcAft>
                <a:spcPts val="200"/>
              </a:spcAft>
            </a:pPr>
            <a:r>
              <a:rPr lang="en-US" sz="1100">
                <a:solidFill>
                  <a:schemeClr val="tx1"/>
                </a:solidFill>
              </a:rPr>
              <a:t>Η αγάπη είναι μακρόθυμη, είναι ευεργετική και ωφέλιμη, η αγάπη δε ζηλεύει, η αγάπη δεν ξιπάζεται (δεν καυχιέται), δεν είναι περήφανη, δεν κάνει ασχήμιες, δε ζητεί το συμφέρον της, δεν ερεθίζεται, δε σκέφτεται το κακό για τους άλλους, δε χαίρει, όταν βλέπει την αδικία, αλλά συγχαίρει, όταν επικρατεί η </a:t>
            </a:r>
            <a:r>
              <a:rPr lang="el-GR" sz="1100">
                <a:solidFill>
                  <a:schemeClr val="tx1"/>
                </a:solidFill>
              </a:rPr>
              <a:t>Α</a:t>
            </a:r>
            <a:r>
              <a:rPr lang="en-US" sz="1100">
                <a:solidFill>
                  <a:schemeClr val="tx1"/>
                </a:solidFill>
              </a:rPr>
              <a:t>λήθεια. Όλα τα ανέχεται, όλα τα πιστεύει, όλα τα ελπίζει, όλα τα υπομένει. </a:t>
            </a:r>
            <a:r>
              <a:rPr lang="el-GR" sz="1100">
                <a:solidFill>
                  <a:schemeClr val="tx1"/>
                </a:solidFill>
              </a:rPr>
              <a:t>Η Αγάπη ποτέ δεν ξεπέφτει.</a:t>
            </a:r>
            <a:endParaRPr lang="en-US" sz="1100">
              <a:solidFill>
                <a:schemeClr val="tx1"/>
              </a:solidFill>
            </a:endParaRPr>
          </a:p>
        </p:txBody>
      </p:sp>
      <p:pic>
        <p:nvPicPr>
          <p:cNvPr id="12" name="Εικόνα 11">
            <a:extLst>
              <a:ext uri="{FF2B5EF4-FFF2-40B4-BE49-F238E27FC236}">
                <a16:creationId xmlns:a16="http://schemas.microsoft.com/office/drawing/2014/main" id="{4AC041FA-E340-4ACB-DE7B-EC042EF1BCAB}"/>
              </a:ext>
            </a:extLst>
          </p:cNvPr>
          <p:cNvPicPr>
            <a:picLocks noChangeAspect="1"/>
          </p:cNvPicPr>
          <p:nvPr/>
        </p:nvPicPr>
        <p:blipFill>
          <a:blip r:embed="rId3"/>
          <a:srcRect l="8696" r="9836"/>
          <a:stretch/>
        </p:blipFill>
        <p:spPr>
          <a:xfrm>
            <a:off x="7316487" y="333070"/>
            <a:ext cx="4966252" cy="4735253"/>
          </a:xfrm>
          <a:prstGeom prst="rect">
            <a:avLst/>
          </a:prstGeom>
        </p:spPr>
      </p:pic>
    </p:spTree>
    <p:extLst>
      <p:ext uri="{BB962C8B-B14F-4D97-AF65-F5344CB8AC3E}">
        <p14:creationId xmlns:p14="http://schemas.microsoft.com/office/powerpoint/2010/main" val="9626532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EE80035-653D-3728-8669-17226052C551}"/>
            </a:ext>
          </a:extLst>
        </p:cNvPr>
        <p:cNvGrpSpPr/>
        <p:nvPr/>
      </p:nvGrpSpPr>
      <p:grpSpPr>
        <a:xfrm>
          <a:off x="0" y="0"/>
          <a:ext cx="0" cy="0"/>
          <a:chOff x="0" y="0"/>
          <a:chExt cx="0" cy="0"/>
        </a:xfrm>
      </p:grpSpPr>
      <p:pic>
        <p:nvPicPr>
          <p:cNvPr id="4" name="Εικόνα 3" descr="Εικόνα που περιέχει τέχνη, βάζο, χέρι, φως&#10;&#10;Περιγραφή που δημιουργήθηκε αυτόματα">
            <a:extLst>
              <a:ext uri="{FF2B5EF4-FFF2-40B4-BE49-F238E27FC236}">
                <a16:creationId xmlns:a16="http://schemas.microsoft.com/office/drawing/2014/main" id="{DE453A42-406D-F4A8-3CDF-F30BFB4C99B2}"/>
              </a:ext>
            </a:extLst>
          </p:cNvPr>
          <p:cNvPicPr>
            <a:picLocks noChangeAspect="1"/>
          </p:cNvPicPr>
          <p:nvPr/>
        </p:nvPicPr>
        <p:blipFill>
          <a:blip r:embed="rId2">
            <a:grayscl/>
          </a:blip>
          <a:srcRect t="19987" b="23753"/>
          <a:stretch/>
        </p:blipFill>
        <p:spPr>
          <a:xfrm>
            <a:off x="20" y="10"/>
            <a:ext cx="12191980" cy="6859300"/>
          </a:xfrm>
          <a:prstGeom prst="rect">
            <a:avLst/>
          </a:prstGeom>
        </p:spPr>
      </p:pic>
      <p:sp>
        <p:nvSpPr>
          <p:cNvPr id="35" name="Rectangle 34">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39"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4C59A97B-49BE-57BA-D02F-E9C2493F48A5}"/>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a:solidFill>
                  <a:schemeClr val="bg2"/>
                </a:solidFill>
              </a:rPr>
              <a:t>.</a:t>
            </a:r>
          </a:p>
        </p:txBody>
      </p:sp>
      <p:sp>
        <p:nvSpPr>
          <p:cNvPr id="3" name="Υπότιτλος 2">
            <a:extLst>
              <a:ext uri="{FF2B5EF4-FFF2-40B4-BE49-F238E27FC236}">
                <a16:creationId xmlns:a16="http://schemas.microsoft.com/office/drawing/2014/main" id="{317E0CD6-8F58-BAD7-8016-DA941759CCC7}"/>
              </a:ext>
            </a:extLst>
          </p:cNvPr>
          <p:cNvSpPr>
            <a:spLocks noGrp="1"/>
          </p:cNvSpPr>
          <p:nvPr>
            <p:ph type="subTitle" idx="1"/>
          </p:nvPr>
        </p:nvSpPr>
        <p:spPr>
          <a:xfrm>
            <a:off x="2679906" y="1440873"/>
            <a:ext cx="6831673" cy="3601643"/>
          </a:xfrm>
        </p:spPr>
        <p:txBody>
          <a:bodyPr vert="horz" lIns="91440" tIns="45720" rIns="91440" bIns="45720" rtlCol="0">
            <a:normAutofit fontScale="32500" lnSpcReduction="20000"/>
          </a:bodyPr>
          <a:lstStyle/>
          <a:p>
            <a:pPr indent="-384048">
              <a:lnSpc>
                <a:spcPct val="102000"/>
              </a:lnSpc>
              <a:spcAft>
                <a:spcPts val="200"/>
              </a:spcAft>
            </a:pPr>
            <a:r>
              <a:rPr lang="el-GR" sz="2000" dirty="0">
                <a:solidFill>
                  <a:schemeClr val="bg2"/>
                </a:solidFill>
              </a:rPr>
              <a:t> </a:t>
            </a:r>
            <a:r>
              <a:rPr lang="el-GR" sz="2900" b="1" dirty="0">
                <a:solidFill>
                  <a:schemeClr val="bg2"/>
                </a:solidFill>
              </a:rPr>
              <a:t>Το τρίτο μέρος (στίχοι 13,8 - 12 ), </a:t>
            </a:r>
          </a:p>
          <a:p>
            <a:pPr indent="-384048">
              <a:lnSpc>
                <a:spcPct val="102000"/>
              </a:lnSpc>
              <a:spcAft>
                <a:spcPts val="200"/>
              </a:spcAft>
            </a:pPr>
            <a:endParaRPr lang="el-GR" sz="2900" b="1" dirty="0">
              <a:solidFill>
                <a:schemeClr val="bg2"/>
              </a:solidFill>
            </a:endParaRPr>
          </a:p>
          <a:p>
            <a:pPr indent="-384048">
              <a:lnSpc>
                <a:spcPct val="102000"/>
              </a:lnSpc>
              <a:spcAft>
                <a:spcPts val="200"/>
              </a:spcAft>
            </a:pPr>
            <a:r>
              <a:rPr lang="el-GR" sz="2900" dirty="0">
                <a:solidFill>
                  <a:schemeClr val="bg2"/>
                </a:solidFill>
              </a:rPr>
              <a:t>. </a:t>
            </a:r>
            <a:endParaRPr lang="en-US" sz="2900" dirty="0">
              <a:solidFill>
                <a:schemeClr val="bg2"/>
              </a:solidFill>
            </a:endParaRPr>
          </a:p>
          <a:p>
            <a:pPr indent="-384048">
              <a:lnSpc>
                <a:spcPct val="102000"/>
              </a:lnSpc>
              <a:spcAft>
                <a:spcPts val="200"/>
              </a:spcAft>
            </a:pPr>
            <a:endParaRPr lang="el-GR" sz="3500" dirty="0">
              <a:solidFill>
                <a:schemeClr val="bg2"/>
              </a:solidFill>
            </a:endParaRPr>
          </a:p>
          <a:p>
            <a:pPr indent="-384048">
              <a:lnSpc>
                <a:spcPct val="102000"/>
              </a:lnSpc>
              <a:spcAft>
                <a:spcPts val="200"/>
              </a:spcAft>
            </a:pPr>
            <a:r>
              <a:rPr lang="el-GR" sz="3500" i="1" dirty="0">
                <a:solidFill>
                  <a:schemeClr val="bg2"/>
                </a:solidFill>
              </a:rPr>
              <a:t>Αν υπάρχουν ακόμα προφητείες, θα έλθει μέρα που και αυτές θα καταργηθούν αν υπάρχουν χαρίσματα γλωσσών και αυτά θα σταματήσουν αν υπάρχει γνώση και αυτή θα καταργηθεί. Γιατί τώρα έχουμε μερική και όχι τέλεια γνώση και προφητεία· όταν όμως έλθει το τέλειο, τότε το μερικό θα καταργηθεί. Όταν ήμουν νήπιο, μιλούσα ως νήπιο, σκεφτόμουν ως νήπιο, έκρινα ως νήπιο.</a:t>
            </a:r>
          </a:p>
          <a:p>
            <a:pPr indent="-384048">
              <a:lnSpc>
                <a:spcPct val="102000"/>
              </a:lnSpc>
              <a:spcAft>
                <a:spcPts val="200"/>
              </a:spcAft>
            </a:pPr>
            <a:endParaRPr lang="el-GR" sz="3500" dirty="0">
              <a:solidFill>
                <a:schemeClr val="bg2"/>
              </a:solidFill>
            </a:endParaRPr>
          </a:p>
          <a:p>
            <a:pPr indent="-384048">
              <a:lnSpc>
                <a:spcPct val="102000"/>
              </a:lnSpc>
              <a:spcAft>
                <a:spcPts val="200"/>
              </a:spcAft>
            </a:pPr>
            <a:r>
              <a:rPr lang="el-GR" sz="3500" dirty="0">
                <a:solidFill>
                  <a:schemeClr val="bg2"/>
                </a:solidFill>
              </a:rPr>
              <a:t> ΑΝΑΛΥΣΗ: Η αιωνιότητα της αγάπης</a:t>
            </a:r>
          </a:p>
          <a:p>
            <a:pPr indent="-384048">
              <a:lnSpc>
                <a:spcPct val="102000"/>
              </a:lnSpc>
              <a:spcAft>
                <a:spcPts val="200"/>
              </a:spcAft>
            </a:pPr>
            <a:r>
              <a:rPr lang="el-GR" sz="3500" dirty="0">
                <a:solidFill>
                  <a:schemeClr val="bg2"/>
                </a:solidFill>
              </a:rPr>
              <a:t>ο Απόστολος Παύλος εστιάζει στην αξία της αγάπης που είναι για πάντα, δεν τελειώνει ποτέ, σε σύγκριση με άλλα υλικά ή θεολογικά αγαθά που μπορούν να χαθούν ανά πάσα στιγμή μέχρι την αιώνια ευδαιμονία, δηλαδή τον παράδεισο</a:t>
            </a:r>
          </a:p>
          <a:p>
            <a:pPr indent="-384048">
              <a:lnSpc>
                <a:spcPct val="102000"/>
              </a:lnSpc>
              <a:spcAft>
                <a:spcPts val="200"/>
              </a:spcAft>
            </a:pPr>
            <a:endParaRPr lang="el-GR" sz="3500" dirty="0">
              <a:solidFill>
                <a:schemeClr val="bg2"/>
              </a:solidFill>
            </a:endParaRPr>
          </a:p>
          <a:p>
            <a:pPr indent="-384048">
              <a:lnSpc>
                <a:spcPct val="102000"/>
              </a:lnSpc>
              <a:spcAft>
                <a:spcPts val="200"/>
              </a:spcAft>
            </a:pPr>
            <a:r>
              <a:rPr lang="el-GR" sz="3500" dirty="0">
                <a:solidFill>
                  <a:schemeClr val="bg2"/>
                </a:solidFill>
              </a:rPr>
              <a:t>Ενώ τα χαρίσματα όπως η προφητεία, η </a:t>
            </a:r>
            <a:r>
              <a:rPr lang="el-GR" sz="3500" dirty="0" err="1">
                <a:solidFill>
                  <a:schemeClr val="bg2"/>
                </a:solidFill>
              </a:rPr>
              <a:t>γλωσσολαλιά</a:t>
            </a:r>
            <a:r>
              <a:rPr lang="el-GR" sz="3500" dirty="0">
                <a:solidFill>
                  <a:schemeClr val="bg2"/>
                </a:solidFill>
              </a:rPr>
              <a:t> και η γνώση θα παύσουν όταν ο κόσμος φτάσει στην τελείωση, η αγάπη δεν θα εκλείψει ποτέ. Τα ανθρώπινα χαρίσματα είναι προσωρινά και "μερικά", δηλαδή ατελή. Όταν έρθει το «τέλειο» (η πλήρης κατανόηση της αλήθειας και η αιώνια ζωή), τότε τα προσωρινά θα εκλείψουν, αλλά η αγάπη θα παραμείνει. Ο Παύλος παρομοιάζει την τωρινή μας γνώση με την παιδική ηλικία, η οποία είναι ατελής και περιορισμένη. Όπως το παιδί μεγαλώνει και ωριμάζει, έτσι και εμείς θα προχωρήσουμε προς την πλήρη γνώση, όταν θα δούμε «πρόσωπο με πρόσωπο» την αλήθεια. Τώρα βλέπουμε «μέσα από καθρέφτη» και μάλιστα «εν </a:t>
            </a:r>
            <a:r>
              <a:rPr lang="el-GR" sz="3500" dirty="0" err="1">
                <a:solidFill>
                  <a:schemeClr val="bg2"/>
                </a:solidFill>
              </a:rPr>
              <a:t>αινίγματι</a:t>
            </a:r>
            <a:r>
              <a:rPr lang="el-GR" sz="3500" dirty="0">
                <a:solidFill>
                  <a:schemeClr val="bg2"/>
                </a:solidFill>
              </a:rPr>
              <a:t>», δηλαδή αμυδρά και ατελώς, αλλά μια μέρα η γνώση μας θα είναι τέλεια.</a:t>
            </a:r>
          </a:p>
          <a:p>
            <a:pPr indent="-384048">
              <a:lnSpc>
                <a:spcPct val="102000"/>
              </a:lnSpc>
              <a:spcAft>
                <a:spcPts val="200"/>
              </a:spcAft>
            </a:pPr>
            <a:endParaRPr lang="en-US" sz="600" dirty="0">
              <a:solidFill>
                <a:schemeClr val="bg2"/>
              </a:solidFill>
            </a:endParaRPr>
          </a:p>
        </p:txBody>
      </p:sp>
    </p:spTree>
    <p:extLst>
      <p:ext uri="{BB962C8B-B14F-4D97-AF65-F5344CB8AC3E}">
        <p14:creationId xmlns:p14="http://schemas.microsoft.com/office/powerpoint/2010/main" val="3483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1546392-B5F5-8A81-36A6-81526DF8286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01B42F82-5D8B-C8DC-B1BA-3261909F9826}"/>
              </a:ext>
            </a:extLst>
          </p:cNvPr>
          <p:cNvPicPr>
            <a:picLocks noChangeAspect="1"/>
          </p:cNvPicPr>
          <p:nvPr/>
        </p:nvPicPr>
        <p:blipFill>
          <a:blip r:embed="rId2">
            <a:grayscl/>
          </a:blip>
          <a:srcRect t="19987" b="23753"/>
          <a:stretch/>
        </p:blipFill>
        <p:spPr>
          <a:xfrm>
            <a:off x="207838" y="0"/>
            <a:ext cx="12191980" cy="6859300"/>
          </a:xfrm>
          <a:prstGeom prst="rect">
            <a:avLst/>
          </a:prstGeom>
        </p:spPr>
      </p:pic>
      <p:sp>
        <p:nvSpPr>
          <p:cNvPr id="35" name="Rectangle 34">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39"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A651F0FA-1CAB-900E-7C2B-0399EAA40C33}"/>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a:solidFill>
                  <a:schemeClr val="bg2"/>
                </a:solidFill>
              </a:rPr>
              <a:t>.</a:t>
            </a:r>
          </a:p>
        </p:txBody>
      </p:sp>
      <p:sp>
        <p:nvSpPr>
          <p:cNvPr id="3" name="Υπότιτλος 2">
            <a:extLst>
              <a:ext uri="{FF2B5EF4-FFF2-40B4-BE49-F238E27FC236}">
                <a16:creationId xmlns:a16="http://schemas.microsoft.com/office/drawing/2014/main" id="{1E759EC1-04FF-050C-1E68-41E84A1D58A3}"/>
              </a:ext>
            </a:extLst>
          </p:cNvPr>
          <p:cNvSpPr>
            <a:spLocks noGrp="1"/>
          </p:cNvSpPr>
          <p:nvPr>
            <p:ph type="subTitle" idx="1"/>
          </p:nvPr>
        </p:nvSpPr>
        <p:spPr>
          <a:xfrm>
            <a:off x="2679906" y="1787155"/>
            <a:ext cx="6831673" cy="3255362"/>
          </a:xfrm>
        </p:spPr>
        <p:txBody>
          <a:bodyPr vert="horz" lIns="91440" tIns="45720" rIns="91440" bIns="45720" rtlCol="0">
            <a:normAutofit/>
          </a:bodyPr>
          <a:lstStyle/>
          <a:p>
            <a:pPr indent="-384048">
              <a:lnSpc>
                <a:spcPct val="102000"/>
              </a:lnSpc>
              <a:spcAft>
                <a:spcPts val="200"/>
              </a:spcAft>
            </a:pPr>
            <a:r>
              <a:rPr lang="el-GR" sz="1400" i="1" dirty="0">
                <a:solidFill>
                  <a:schemeClr val="bg2"/>
                </a:solidFill>
              </a:rPr>
              <a:t>Όταν έγινα άνδρας, κατάργησα τη συμπεριφορά του νηπίου. Τώρα βλέπουμε σαν σε καθρέπτη και μάλιστα θαμπά, τότε όμως θα βλέπουμε το ένα πρόσωπο το άλλο πρόσωπο. Τώρα γνωρίζω μόνο ένα μέρος από την αλήθεια, αλλά τότε θα έχω πλήρη γνώση, όπως ακριβώς γνωρίζει και εμένα ο Θεός. Ώστε τώρα μας απομένουν τρία πράγματα: η πίστη, η ελπίδα και η αγάπη. Πιο μεγάλη όμως από αυ</a:t>
            </a:r>
            <a:r>
              <a:rPr lang="el-GR" sz="1400" dirty="0">
                <a:solidFill>
                  <a:schemeClr val="bg2"/>
                </a:solidFill>
              </a:rPr>
              <a:t>τά </a:t>
            </a:r>
            <a:r>
              <a:rPr lang="el-GR" sz="1400" i="1" dirty="0">
                <a:solidFill>
                  <a:schemeClr val="bg2"/>
                </a:solidFill>
              </a:rPr>
              <a:t>είναι η αγάπη</a:t>
            </a:r>
            <a:r>
              <a:rPr lang="el-GR" sz="1400" dirty="0">
                <a:solidFill>
                  <a:schemeClr val="bg2"/>
                </a:solidFill>
              </a:rPr>
              <a:t>. </a:t>
            </a:r>
            <a:r>
              <a:rPr lang="el-GR" sz="1400" b="1" dirty="0">
                <a:solidFill>
                  <a:schemeClr val="bg2"/>
                </a:solidFill>
              </a:rPr>
              <a:t>Στίχος 13: Η υπεροχή της αγάπης</a:t>
            </a:r>
          </a:p>
          <a:p>
            <a:pPr indent="-384048">
              <a:lnSpc>
                <a:spcPct val="102000"/>
              </a:lnSpc>
              <a:spcAft>
                <a:spcPts val="200"/>
              </a:spcAft>
            </a:pPr>
            <a:r>
              <a:rPr lang="el-GR" sz="1400" dirty="0">
                <a:solidFill>
                  <a:schemeClr val="bg2"/>
                </a:solidFill>
              </a:rPr>
              <a:t>Ο Παύλος ολοκληρώνει τον ύμνο λέγοντας ότι τρεις μεγάλες αρετές παραμένουν: η πίστη, η ελπίδα και η αγάπη. Ωστόσο, η μεγαλύτερη από αυτές είναι η αγάπη, επειδή είναι η μόνη που θα συνεχίσει στην αιωνιότητα. Η πίστη και η ελπίδα είναι απαραίτητες για την παρούσα ζωή, αλλά όταν η Βασιλεία του Θεού εκπληρωθεί, η πίστη θα γίνει όραση και η ελπίδα πραγματικότητα. Η αγάπη όμως θα παραμείνει για πάντα.</a:t>
            </a:r>
          </a:p>
          <a:p>
            <a:pPr indent="-384048">
              <a:lnSpc>
                <a:spcPct val="102000"/>
              </a:lnSpc>
              <a:spcAft>
                <a:spcPts val="200"/>
              </a:spcAft>
            </a:pPr>
            <a:endParaRPr lang="el-GR" sz="1400" dirty="0">
              <a:solidFill>
                <a:schemeClr val="bg2"/>
              </a:solidFill>
            </a:endParaRPr>
          </a:p>
          <a:p>
            <a:pPr indent="-384048">
              <a:lnSpc>
                <a:spcPct val="102000"/>
              </a:lnSpc>
              <a:spcAft>
                <a:spcPts val="200"/>
              </a:spcAft>
            </a:pPr>
            <a:endParaRPr lang="en-US" sz="700" dirty="0">
              <a:solidFill>
                <a:schemeClr val="bg2"/>
              </a:solidFill>
            </a:endParaRPr>
          </a:p>
        </p:txBody>
      </p:sp>
    </p:spTree>
    <p:extLst>
      <p:ext uri="{BB962C8B-B14F-4D97-AF65-F5344CB8AC3E}">
        <p14:creationId xmlns:p14="http://schemas.microsoft.com/office/powerpoint/2010/main" val="105259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A89969A-6D8C-94E4-5F1C-79DC8463A92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F0D4C617-C126-663A-0839-224CD0C3DEEF}"/>
              </a:ext>
            </a:extLst>
          </p:cNvPr>
          <p:cNvPicPr>
            <a:picLocks noChangeAspect="1"/>
          </p:cNvPicPr>
          <p:nvPr/>
        </p:nvPicPr>
        <p:blipFill>
          <a:blip r:embed="rId2">
            <a:grayscl/>
          </a:blip>
          <a:srcRect t="19987" b="23753"/>
          <a:stretch/>
        </p:blipFill>
        <p:spPr>
          <a:xfrm>
            <a:off x="20" y="10"/>
            <a:ext cx="12191980" cy="6859300"/>
          </a:xfrm>
          <a:prstGeom prst="rect">
            <a:avLst/>
          </a:prstGeom>
        </p:spPr>
      </p:pic>
      <p:sp>
        <p:nvSpPr>
          <p:cNvPr id="35" name="Rectangle 34">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39"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54C8D757-DC21-EC88-7FBB-528CF32C7ECA}"/>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a:solidFill>
                  <a:schemeClr val="bg2"/>
                </a:solidFill>
              </a:rPr>
              <a:t>.</a:t>
            </a:r>
          </a:p>
        </p:txBody>
      </p:sp>
      <p:sp>
        <p:nvSpPr>
          <p:cNvPr id="3" name="Υπότιτλος 2">
            <a:extLst>
              <a:ext uri="{FF2B5EF4-FFF2-40B4-BE49-F238E27FC236}">
                <a16:creationId xmlns:a16="http://schemas.microsoft.com/office/drawing/2014/main" id="{D1EA68A0-5EF5-DCD9-E00C-98A6F69C13DA}"/>
              </a:ext>
            </a:extLst>
          </p:cNvPr>
          <p:cNvSpPr>
            <a:spLocks noGrp="1"/>
          </p:cNvSpPr>
          <p:nvPr>
            <p:ph type="subTitle" idx="1"/>
          </p:nvPr>
        </p:nvSpPr>
        <p:spPr>
          <a:xfrm>
            <a:off x="2679906" y="3956279"/>
            <a:ext cx="6831673" cy="1086237"/>
          </a:xfrm>
        </p:spPr>
        <p:txBody>
          <a:bodyPr vert="horz" lIns="91440" tIns="45720" rIns="91440" bIns="45720" rtlCol="0">
            <a:normAutofit/>
          </a:bodyPr>
          <a:lstStyle/>
          <a:p>
            <a:pPr indent="-384048">
              <a:lnSpc>
                <a:spcPct val="102000"/>
              </a:lnSpc>
              <a:spcAft>
                <a:spcPts val="200"/>
              </a:spcAft>
            </a:pPr>
            <a:r>
              <a:rPr lang="el-GR" sz="1600">
                <a:solidFill>
                  <a:schemeClr val="bg2"/>
                </a:solidFill>
              </a:rPr>
              <a:t>Ο ύμνος της αγάπης, όπως είναι γνωστό στον χριστιανικό κόσμο, το τμήμα του 13ου Κεφαλαίου της Κ.Δ. Προς Κορινθίους Α’ (προς την παλαιοχριστιανική αδελφότητα της Αρχαίας Κορίνθου) διασώζεται μέσω της Καινής Διαθήκης. Είναι ένα από τα πιο αξιόλογα κείμενα της Αγίας Γραφής.</a:t>
            </a:r>
            <a:endParaRPr lang="en-US" sz="1600">
              <a:solidFill>
                <a:schemeClr val="bg2"/>
              </a:solidFill>
            </a:endParaRPr>
          </a:p>
        </p:txBody>
      </p:sp>
    </p:spTree>
    <p:extLst>
      <p:ext uri="{BB962C8B-B14F-4D97-AF65-F5344CB8AC3E}">
        <p14:creationId xmlns:p14="http://schemas.microsoft.com/office/powerpoint/2010/main" val="23399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EF4008E-AB3A-3633-DBC4-D5F961C90D4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F9F86D34-D755-A855-410F-B55D042B8BDA}"/>
              </a:ext>
            </a:extLst>
          </p:cNvPr>
          <p:cNvPicPr>
            <a:picLocks noChangeAspect="1"/>
          </p:cNvPicPr>
          <p:nvPr/>
        </p:nvPicPr>
        <p:blipFill>
          <a:blip r:embed="rId2"/>
          <a:srcRect t="19987" b="23753"/>
          <a:stretch/>
        </p:blipFill>
        <p:spPr>
          <a:xfrm>
            <a:off x="20" y="10"/>
            <a:ext cx="12191980" cy="6859300"/>
          </a:xfrm>
          <a:prstGeom prst="rect">
            <a:avLst/>
          </a:prstGeom>
        </p:spPr>
      </p:pic>
      <p:sp>
        <p:nvSpPr>
          <p:cNvPr id="35" name="Rectangle 34">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l-GR"/>
          </a:p>
        </p:txBody>
      </p:sp>
      <p:sp>
        <p:nvSpPr>
          <p:cNvPr id="39"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l-GR"/>
          </a:p>
        </p:txBody>
      </p:sp>
      <p:sp>
        <p:nvSpPr>
          <p:cNvPr id="2" name="Τίτλος 1">
            <a:extLst>
              <a:ext uri="{FF2B5EF4-FFF2-40B4-BE49-F238E27FC236}">
                <a16:creationId xmlns:a16="http://schemas.microsoft.com/office/drawing/2014/main" id="{0B8C815C-BF6B-32C6-4B7F-EC96660A334B}"/>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a:solidFill>
                  <a:schemeClr val="bg2"/>
                </a:solidFill>
              </a:rPr>
              <a:t>.</a:t>
            </a:r>
          </a:p>
        </p:txBody>
      </p:sp>
      <p:sp>
        <p:nvSpPr>
          <p:cNvPr id="3" name="Υπότιτλος 2">
            <a:extLst>
              <a:ext uri="{FF2B5EF4-FFF2-40B4-BE49-F238E27FC236}">
                <a16:creationId xmlns:a16="http://schemas.microsoft.com/office/drawing/2014/main" id="{C83656C2-51D0-1DC3-E460-490C596257BB}"/>
              </a:ext>
            </a:extLst>
          </p:cNvPr>
          <p:cNvSpPr>
            <a:spLocks noGrp="1"/>
          </p:cNvSpPr>
          <p:nvPr>
            <p:ph type="subTitle" idx="1"/>
          </p:nvPr>
        </p:nvSpPr>
        <p:spPr>
          <a:xfrm>
            <a:off x="2679906" y="2064327"/>
            <a:ext cx="6831673" cy="2978189"/>
          </a:xfrm>
        </p:spPr>
        <p:txBody>
          <a:bodyPr vert="horz" lIns="91440" tIns="45720" rIns="91440" bIns="45720" rtlCol="0">
            <a:normAutofit/>
          </a:bodyPr>
          <a:lstStyle/>
          <a:p>
            <a:pPr indent="-384048">
              <a:lnSpc>
                <a:spcPct val="102000"/>
              </a:lnSpc>
              <a:spcAft>
                <a:spcPts val="200"/>
              </a:spcAft>
            </a:pPr>
            <a:r>
              <a:rPr lang="el-GR" sz="1400" b="1" dirty="0">
                <a:solidFill>
                  <a:schemeClr val="bg2"/>
                </a:solidFill>
              </a:rPr>
              <a:t>Για ποιο λόγο έγραψε ο απόστολος Παύλος την επιστολή ;</a:t>
            </a:r>
          </a:p>
          <a:p>
            <a:pPr indent="-384048">
              <a:lnSpc>
                <a:spcPct val="102000"/>
              </a:lnSpc>
              <a:spcAft>
                <a:spcPts val="200"/>
              </a:spcAft>
            </a:pPr>
            <a:r>
              <a:rPr lang="el-GR" sz="1400" dirty="0">
                <a:solidFill>
                  <a:schemeClr val="bg2"/>
                </a:solidFill>
              </a:rPr>
              <a:t>Ο Απόστολος Παύλος έγραψε την πρώτη επιστολή προς τους Κορινθίους μετά από τρία χρόνια παραμονής του στην Έφεσο της Μικράς Ασίας. Επισκέφτηκε την Κόρινθο και ίδρυσε την τοπική Εκκλησία σε αυτή, τα έτη 51 με 52 μετά την παραμονή του για 18 μήνες. Σε αυτή την επιστολή, απαντούσε σε επιστολή που του είχε αποσταλθεί από τους Κορινθίους προκειμένου να τους συμβουλέψει θεολογικά </a:t>
            </a:r>
            <a:r>
              <a:rPr lang="el-GR" sz="1100" dirty="0">
                <a:solidFill>
                  <a:schemeClr val="bg2"/>
                </a:solidFill>
              </a:rPr>
              <a:t>σχετικά με το μυστήριο του γάμου.</a:t>
            </a:r>
            <a:endParaRPr lang="en-US" sz="1100" dirty="0">
              <a:solidFill>
                <a:schemeClr val="bg2"/>
              </a:solidFill>
            </a:endParaRPr>
          </a:p>
        </p:txBody>
      </p:sp>
    </p:spTree>
    <p:extLst>
      <p:ext uri="{BB962C8B-B14F-4D97-AF65-F5344CB8AC3E}">
        <p14:creationId xmlns:p14="http://schemas.microsoft.com/office/powerpoint/2010/main" val="111831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Περικοπή">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TM10001105[[fn=Περικοπή]]</Template>
  <TotalTime>0</TotalTime>
  <Words>981</Words>
  <Application>Microsoft Office PowerPoint</Application>
  <PresentationFormat>Ευρεία οθόνη</PresentationFormat>
  <Paragraphs>37</Paragraphs>
  <Slides>10</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10</vt:i4>
      </vt:variant>
    </vt:vector>
  </HeadingPairs>
  <TitlesOfParts>
    <vt:vector size="12" baseType="lpstr">
      <vt:lpstr>Franklin Gothic Book</vt:lpstr>
      <vt:lpstr>Περικοπή</vt:lpstr>
      <vt:lpstr>Ο υμνοσ της αγαπησ – αναλυση.</vt:lpstr>
      <vt:lpstr>.</vt:lpstr>
      <vt:lpstr>.</vt:lpstr>
      <vt:lpstr>.</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Vassiliki Dokou</dc:creator>
  <cp:lastModifiedBy>Vassiliki Dokou</cp:lastModifiedBy>
  <cp:revision>28</cp:revision>
  <dcterms:created xsi:type="dcterms:W3CDTF">2024-10-29T16:03:48Z</dcterms:created>
  <dcterms:modified xsi:type="dcterms:W3CDTF">2024-10-29T18:37:22Z</dcterms:modified>
</cp:coreProperties>
</file>