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9325185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62D6E202-B606-4609-B914-27C9371A1F6D}" type="datetime1">
              <a:rPr lang="en-US" smtClean="0"/>
              <a:t>3/28/2023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6323368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l-GR"/>
              <a:t>Κάντε κλικ για να επεξεργαστείτε τον τίτλο υποδείγματος</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62D6E202-B606-4609-B914-27C9371A1F6D}" type="datetime1">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9000648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l-GR"/>
              <a:t>Κάντε κλικ για να επεξεργαστείτε τον τίτλο υποδείγματος</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l-GR"/>
              <a:t>Στυλ κειμένου υποδείγματος</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62D6E202-B606-4609-B914-27C9371A1F6D}" type="datetime1">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01247015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62D6E202-B606-4609-B914-27C9371A1F6D}" type="datetime1">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3847915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2D6E202-B606-4609-B914-27C9371A1F6D}" type="datetime1">
              <a:rPr lang="en-US" smtClean="0"/>
              <a:t>3/28/2023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0840288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2D6E202-B606-4609-B914-27C9371A1F6D}" type="datetime1">
              <a:rPr lang="en-US" smtClean="0"/>
              <a:t>3/28/2023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1440924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nchorCtr="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5177338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513418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3"/>
          <p:cNvSpPr>
            <a:spLocks noGrp="1"/>
          </p:cNvSpPr>
          <p:nvPr>
            <p:ph type="dt" sz="half" idx="10"/>
          </p:nvPr>
        </p:nvSpPr>
        <p:spPr/>
        <p:txBody>
          <a:bodyPr/>
          <a:lstStyle/>
          <a:p>
            <a:fld id="{62D6E202-B606-4609-B914-27C9371A1F6D}" type="datetime1">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4484629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62D6E202-B606-4609-B914-27C9371A1F6D}" type="datetime1">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1087345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62D6E202-B606-4609-B914-27C9371A1F6D}" type="datetime1">
              <a:rPr lang="en-US" smtClean="0"/>
              <a:t>3/28/2023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9040024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62D6E202-B606-4609-B914-27C9371A1F6D}" type="datetime1">
              <a:rPr lang="en-US" smtClean="0"/>
              <a:t>3/28/2023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9078167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7" name="Date Placeholder 2"/>
          <p:cNvSpPr>
            <a:spLocks noGrp="1"/>
          </p:cNvSpPr>
          <p:nvPr>
            <p:ph type="dt" sz="half" idx="10"/>
          </p:nvPr>
        </p:nvSpPr>
        <p:spPr/>
        <p:txBody>
          <a:bodyPr/>
          <a:lstStyle/>
          <a:p>
            <a:fld id="{62D6E202-B606-4609-B914-27C9371A1F6D}" type="datetime1">
              <a:rPr lang="en-US" smtClean="0"/>
              <a:t>3/28/2023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3593549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2D6E202-B606-4609-B914-27C9371A1F6D}" type="datetime1">
              <a:rPr lang="en-US" smtClean="0"/>
              <a:t>3/28/2023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5589132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7" name="Date Placeholder 4"/>
          <p:cNvSpPr>
            <a:spLocks noGrp="1"/>
          </p:cNvSpPr>
          <p:nvPr>
            <p:ph type="dt" sz="half" idx="10"/>
          </p:nvPr>
        </p:nvSpPr>
        <p:spPr/>
        <p:txBody>
          <a:bodyPr/>
          <a:lstStyle/>
          <a:p>
            <a:fld id="{62D6E202-B606-4609-B914-27C9371A1F6D}" type="datetime1">
              <a:rPr lang="en-US" smtClean="0"/>
              <a:t>3/28/2023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757250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62D6E202-B606-4609-B914-27C9371A1F6D}" type="datetime1">
              <a:rPr lang="en-US" smtClean="0"/>
              <a:t>3/28/2023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465403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2D6E202-B606-4609-B914-27C9371A1F6D}" type="datetime1">
              <a:rPr lang="en-US" smtClean="0"/>
              <a:t>3/28/2023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542067309"/>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Εικόνα που περιέχει web&#10;&#10;Περιγραφή που δημιουργήθηκε αυτόματα">
            <a:extLst>
              <a:ext uri="{FF2B5EF4-FFF2-40B4-BE49-F238E27FC236}">
                <a16:creationId xmlns:a16="http://schemas.microsoft.com/office/drawing/2014/main" id="{ECA7596A-A927-A472-BD1C-46AB63032B8D}"/>
              </a:ext>
            </a:extLst>
          </p:cNvPr>
          <p:cNvPicPr>
            <a:picLocks noChangeAspect="1"/>
          </p:cNvPicPr>
          <p:nvPr/>
        </p:nvPicPr>
        <p:blipFill rotWithShape="1">
          <a:blip r:embed="rId2"/>
          <a:srcRect t="5172" b="7279"/>
          <a:stretch/>
        </p:blipFill>
        <p:spPr>
          <a:xfrm>
            <a:off x="0" y="0"/>
            <a:ext cx="12191980" cy="6858000"/>
          </a:xfrm>
          <a:prstGeom prst="rect">
            <a:avLst/>
          </a:prstGeom>
        </p:spPr>
      </p:pic>
      <p:sp>
        <p:nvSpPr>
          <p:cNvPr id="2" name="Τίτλος 1">
            <a:extLst>
              <a:ext uri="{FF2B5EF4-FFF2-40B4-BE49-F238E27FC236}">
                <a16:creationId xmlns:a16="http://schemas.microsoft.com/office/drawing/2014/main" id="{7917A1AE-9F8F-D59A-0C0E-A8A7C315F102}"/>
              </a:ext>
            </a:extLst>
          </p:cNvPr>
          <p:cNvSpPr>
            <a:spLocks noGrp="1"/>
          </p:cNvSpPr>
          <p:nvPr>
            <p:ph type="ctrTitle"/>
          </p:nvPr>
        </p:nvSpPr>
        <p:spPr>
          <a:xfrm>
            <a:off x="7156579" y="3810246"/>
            <a:ext cx="4823927" cy="2370846"/>
          </a:xfrm>
        </p:spPr>
        <p:txBody>
          <a:bodyPr anchor="b">
            <a:noAutofit/>
          </a:bodyPr>
          <a:lstStyle/>
          <a:p>
            <a:r>
              <a:rPr lang="el-GR" sz="6000" b="1" dirty="0">
                <a:solidFill>
                  <a:schemeClr val="bg1"/>
                </a:solidFill>
              </a:rPr>
              <a:t>ΟΙ ΧΩΡΕΣ</a:t>
            </a:r>
            <a:br>
              <a:rPr lang="el-GR" sz="6000" b="1" dirty="0">
                <a:solidFill>
                  <a:schemeClr val="bg1"/>
                </a:solidFill>
              </a:rPr>
            </a:br>
            <a:r>
              <a:rPr lang="el-GR" sz="6000" b="1" dirty="0">
                <a:solidFill>
                  <a:schemeClr val="bg1"/>
                </a:solidFill>
              </a:rPr>
              <a:t>ΤΗΣ Ε.Ε.</a:t>
            </a:r>
          </a:p>
        </p:txBody>
      </p:sp>
      <p:sp>
        <p:nvSpPr>
          <p:cNvPr id="3" name="Υπότιτλος 2">
            <a:extLst>
              <a:ext uri="{FF2B5EF4-FFF2-40B4-BE49-F238E27FC236}">
                <a16:creationId xmlns:a16="http://schemas.microsoft.com/office/drawing/2014/main" id="{98EED6F8-2554-E03F-CE2E-760EFB57C763}"/>
              </a:ext>
            </a:extLst>
          </p:cNvPr>
          <p:cNvSpPr>
            <a:spLocks noGrp="1"/>
          </p:cNvSpPr>
          <p:nvPr>
            <p:ph type="subTitle" idx="1"/>
          </p:nvPr>
        </p:nvSpPr>
        <p:spPr>
          <a:xfrm>
            <a:off x="858610" y="4608576"/>
            <a:ext cx="3205640" cy="774186"/>
          </a:xfrm>
        </p:spPr>
        <p:txBody>
          <a:bodyPr anchor="t">
            <a:normAutofit/>
          </a:bodyPr>
          <a:lstStyle/>
          <a:p>
            <a:r>
              <a:rPr lang="el-GR" sz="2000"/>
              <a:t>ΜΙΑ ΜΙΚΡΗ ΙΣΤΟΡΙΑ</a:t>
            </a:r>
          </a:p>
        </p:txBody>
      </p:sp>
    </p:spTree>
    <p:extLst>
      <p:ext uri="{BB962C8B-B14F-4D97-AF65-F5344CB8AC3E}">
        <p14:creationId xmlns:p14="http://schemas.microsoft.com/office/powerpoint/2010/main" val="4099750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757B325C-3E35-45CF-9D07-3BCB281F3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283611C-437E-FF3A-CD28-4BAB0A253FAD}"/>
              </a:ext>
            </a:extLst>
          </p:cNvPr>
          <p:cNvSpPr>
            <a:spLocks noGrp="1"/>
          </p:cNvSpPr>
          <p:nvPr>
            <p:ph type="title"/>
          </p:nvPr>
        </p:nvSpPr>
        <p:spPr>
          <a:xfrm>
            <a:off x="8191925" y="1325880"/>
            <a:ext cx="3352375" cy="3066507"/>
          </a:xfrm>
        </p:spPr>
        <p:txBody>
          <a:bodyPr vert="horz" lIns="91440" tIns="45720" rIns="91440" bIns="45720" rtlCol="0" anchor="b">
            <a:normAutofit/>
          </a:bodyPr>
          <a:lstStyle/>
          <a:p>
            <a:r>
              <a:rPr lang="en-US" sz="5400" b="0" i="0" kern="1200">
                <a:solidFill>
                  <a:srgbClr val="EBEBEB"/>
                </a:solidFill>
                <a:latin typeface="+mj-lt"/>
                <a:ea typeface="+mj-ea"/>
                <a:cs typeface="+mj-cs"/>
              </a:rPr>
              <a:t>ΒΕΛΓΙΟ</a:t>
            </a:r>
          </a:p>
        </p:txBody>
      </p:sp>
      <p:sp>
        <p:nvSpPr>
          <p:cNvPr id="25" name="Freeform 36">
            <a:extLst>
              <a:ext uri="{FF2B5EF4-FFF2-40B4-BE49-F238E27FC236}">
                <a16:creationId xmlns:a16="http://schemas.microsoft.com/office/drawing/2014/main" id="{C24BEC42-AFF3-40D1-93A2-A27A42E1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7" name="Freeform: Shape 26">
            <a:extLst>
              <a:ext uri="{FF2B5EF4-FFF2-40B4-BE49-F238E27FC236}">
                <a16:creationId xmlns:a16="http://schemas.microsoft.com/office/drawing/2014/main" id="{608F427C-1EC9-4280-9367-F2B3AA063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F98810A7-E114-447A-A7D6-69B27CFB5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Θέση περιεχομένου 5">
            <a:extLst>
              <a:ext uri="{FF2B5EF4-FFF2-40B4-BE49-F238E27FC236}">
                <a16:creationId xmlns:a16="http://schemas.microsoft.com/office/drawing/2014/main" id="{E5A01E41-1358-A6D8-3A94-D6DA294BBB80}"/>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290753" y="1805545"/>
            <a:ext cx="5392104" cy="3588200"/>
          </a:xfrm>
          <a:prstGeom prst="rect">
            <a:avLst/>
          </a:prstGeom>
          <a:effectLst/>
        </p:spPr>
      </p:pic>
    </p:spTree>
    <p:extLst>
      <p:ext uri="{BB962C8B-B14F-4D97-AF65-F5344CB8AC3E}">
        <p14:creationId xmlns:p14="http://schemas.microsoft.com/office/powerpoint/2010/main" val="424881051"/>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Βέλγιο στο χάρτη της Ευρώπης Απεικόνιση αποθεμάτων - εικονογραφία από :  28509553">
            <a:extLst>
              <a:ext uri="{FF2B5EF4-FFF2-40B4-BE49-F238E27FC236}">
                <a16:creationId xmlns:a16="http://schemas.microsoft.com/office/drawing/2014/main" id="{93304801-FF09-E2A5-CF60-2600522FE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317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607734C-8C31-777F-4667-1C59760B228C}"/>
              </a:ext>
            </a:extLst>
          </p:cNvPr>
          <p:cNvSpPr>
            <a:spLocks noGrp="1"/>
          </p:cNvSpPr>
          <p:nvPr>
            <p:ph idx="1"/>
          </p:nvPr>
        </p:nvSpPr>
        <p:spPr>
          <a:xfrm>
            <a:off x="954022" y="821276"/>
            <a:ext cx="8946541" cy="4195481"/>
          </a:xfrm>
        </p:spPr>
        <p:txBody>
          <a:bodyPr>
            <a:normAutofit/>
          </a:bodyPr>
          <a:lstStyle/>
          <a:p>
            <a:pPr>
              <a:buFont typeface="Wingdings" panose="05000000000000000000" pitchFamily="2" charset="2"/>
              <a:buChar char="q"/>
            </a:pPr>
            <a:r>
              <a:rPr lang="el-GR" dirty="0"/>
              <a:t>ΠΡΩΤΕΥΟΥΣΑ: ΒΡΥΞΕΛΛΕΣ (Η ονομασία της πόλης κατά την επικρατούσα εκδοχή προέρχεται από την παλαιά ολλανδική λέξη </a:t>
            </a:r>
            <a:r>
              <a:rPr lang="el-GR" dirty="0" err="1"/>
              <a:t>Broeksel</a:t>
            </a:r>
            <a:r>
              <a:rPr lang="el-GR" dirty="0"/>
              <a:t> (</a:t>
            </a:r>
            <a:r>
              <a:rPr lang="el-GR" dirty="0" err="1"/>
              <a:t>broek</a:t>
            </a:r>
            <a:r>
              <a:rPr lang="el-GR" dirty="0"/>
              <a:t> - βάλτος και </a:t>
            </a:r>
            <a:r>
              <a:rPr lang="el-GR" dirty="0" err="1"/>
              <a:t>sel</a:t>
            </a:r>
            <a:r>
              <a:rPr lang="el-GR" dirty="0"/>
              <a:t> - κτίσμα/δωμάτιο εκ του λατινικού </a:t>
            </a:r>
            <a:r>
              <a:rPr lang="el-GR" dirty="0" err="1"/>
              <a:t>cella</a:t>
            </a:r>
            <a:r>
              <a:rPr lang="el-GR" dirty="0"/>
              <a:t>) που σημαίνει "σπίτι στον βάλτο«)</a:t>
            </a:r>
          </a:p>
          <a:p>
            <a:pPr>
              <a:buFont typeface="Wingdings" panose="05000000000000000000" pitchFamily="2" charset="2"/>
              <a:buChar char="ü"/>
            </a:pPr>
            <a:r>
              <a:rPr lang="el-GR" dirty="0"/>
              <a:t>1.200.000 κάτοικοι</a:t>
            </a:r>
          </a:p>
          <a:p>
            <a:pPr>
              <a:buFont typeface="Wingdings" panose="05000000000000000000" pitchFamily="2" charset="2"/>
              <a:buChar char="ü"/>
            </a:pPr>
            <a:r>
              <a:rPr lang="el-GR" dirty="0"/>
              <a:t>Φιλοξενεί έναν βασικό αριθμό θεσμικών οργάνων της Ε.Ε.</a:t>
            </a:r>
          </a:p>
          <a:p>
            <a:pPr>
              <a:buFont typeface="Wingdings" panose="05000000000000000000" pitchFamily="2" charset="2"/>
              <a:buChar char="ü"/>
            </a:pPr>
            <a:r>
              <a:rPr lang="el-GR" dirty="0"/>
              <a:t>Έδρα του ΝΑΤΟ</a:t>
            </a:r>
          </a:p>
          <a:p>
            <a:pPr>
              <a:buFont typeface="Wingdings" panose="05000000000000000000" pitchFamily="2" charset="2"/>
              <a:buChar char="q"/>
            </a:pPr>
            <a:r>
              <a:rPr lang="el-GR" dirty="0"/>
              <a:t>ΠΛΥΘΥΣΜΟΣ (Εκτίμηση 2022) :</a:t>
            </a:r>
            <a:r>
              <a:rPr lang="el-GR" b="0" i="0" dirty="0">
                <a:effectLst/>
                <a:latin typeface="Arial" panose="020B0604020202020204" pitchFamily="34" charset="0"/>
              </a:rPr>
              <a:t>11.690.309</a:t>
            </a:r>
          </a:p>
          <a:p>
            <a:pPr>
              <a:buFont typeface="Wingdings" panose="05000000000000000000" pitchFamily="2" charset="2"/>
              <a:buChar char="q"/>
            </a:pPr>
            <a:r>
              <a:rPr lang="el-GR" dirty="0">
                <a:latin typeface="Arial" panose="020B0604020202020204" pitchFamily="34" charset="0"/>
              </a:rPr>
              <a:t>ΣΥΝΟΡΑ: 1.385</a:t>
            </a:r>
            <a:r>
              <a:rPr lang="en-US" dirty="0">
                <a:latin typeface="Arial" panose="020B0604020202020204" pitchFamily="34" charset="0"/>
              </a:rPr>
              <a:t>km</a:t>
            </a:r>
          </a:p>
          <a:p>
            <a:pPr>
              <a:buFont typeface="Wingdings" panose="05000000000000000000" pitchFamily="2" charset="2"/>
              <a:buChar char="q"/>
            </a:pPr>
            <a:r>
              <a:rPr lang="el-GR" dirty="0">
                <a:latin typeface="Arial" panose="020B0604020202020204" pitchFamily="34" charset="0"/>
              </a:rPr>
              <a:t>ΕΠΙΣΗΜΗ ΓΛΩΣΣΑ: ΓΑΛΛΙΚΑ, ΟΛΛΑΝΔΙΚΑ, ΓΕΡΜΑΝΙΚΑ</a:t>
            </a:r>
          </a:p>
        </p:txBody>
      </p:sp>
    </p:spTree>
    <p:extLst>
      <p:ext uri="{BB962C8B-B14F-4D97-AF65-F5344CB8AC3E}">
        <p14:creationId xmlns:p14="http://schemas.microsoft.com/office/powerpoint/2010/main" val="2808212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2BEAA2-70CD-8760-9E2C-0A6DA92C0E5E}"/>
              </a:ext>
            </a:extLst>
          </p:cNvPr>
          <p:cNvSpPr>
            <a:spLocks noGrp="1"/>
          </p:cNvSpPr>
          <p:nvPr>
            <p:ph type="title"/>
          </p:nvPr>
        </p:nvSpPr>
        <p:spPr/>
        <p:txBody>
          <a:bodyPr/>
          <a:lstStyle/>
          <a:p>
            <a:pPr algn="ctr"/>
            <a:r>
              <a:rPr lang="el-GR" sz="7200" dirty="0"/>
              <a:t>ΒΡΥΞΕΛΛΕΣ</a:t>
            </a:r>
          </a:p>
        </p:txBody>
      </p:sp>
      <p:pic>
        <p:nvPicPr>
          <p:cNvPr id="3" name="Εικόνα 2">
            <a:extLst>
              <a:ext uri="{FF2B5EF4-FFF2-40B4-BE49-F238E27FC236}">
                <a16:creationId xmlns:a16="http://schemas.microsoft.com/office/drawing/2014/main" id="{65409B83-8B2E-6859-8EAF-9A30CBF1FC73}"/>
              </a:ext>
            </a:extLst>
          </p:cNvPr>
          <p:cNvPicPr>
            <a:picLocks noChangeAspect="1"/>
          </p:cNvPicPr>
          <p:nvPr/>
        </p:nvPicPr>
        <p:blipFill>
          <a:blip r:embed="rId2"/>
          <a:stretch>
            <a:fillRect/>
          </a:stretch>
        </p:blipFill>
        <p:spPr>
          <a:xfrm>
            <a:off x="1228725" y="1606899"/>
            <a:ext cx="9553575" cy="5108226"/>
          </a:xfrm>
          <a:prstGeom prst="rect">
            <a:avLst/>
          </a:prstGeom>
        </p:spPr>
      </p:pic>
    </p:spTree>
    <p:extLst>
      <p:ext uri="{BB962C8B-B14F-4D97-AF65-F5344CB8AC3E}">
        <p14:creationId xmlns:p14="http://schemas.microsoft.com/office/powerpoint/2010/main" val="371547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υπαίθριος, πύργος&#10;&#10;Περιγραφή που δημιουργήθηκε αυτόματα">
            <a:extLst>
              <a:ext uri="{FF2B5EF4-FFF2-40B4-BE49-F238E27FC236}">
                <a16:creationId xmlns:a16="http://schemas.microsoft.com/office/drawing/2014/main" id="{6D0C7225-0CC0-17A5-E88A-6CE014C933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2491" y="2465600"/>
            <a:ext cx="2271638" cy="4281164"/>
          </a:xfrm>
          <a:prstGeom prst="rect">
            <a:avLst/>
          </a:prstGeom>
        </p:spPr>
      </p:pic>
      <p:pic>
        <p:nvPicPr>
          <p:cNvPr id="6" name="Εικόνα 5" descr="Εικόνα που περιέχει κείμενο, δημόσιο κτίριο&#10;&#10;Περιγραφή που δημιουργήθηκε αυτόματα">
            <a:extLst>
              <a:ext uri="{FF2B5EF4-FFF2-40B4-BE49-F238E27FC236}">
                <a16:creationId xmlns:a16="http://schemas.microsoft.com/office/drawing/2014/main" id="{7D427E67-94A9-C933-F907-BFF970794C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0591" y="2867025"/>
            <a:ext cx="3086179" cy="3236509"/>
          </a:xfrm>
          <a:prstGeom prst="rect">
            <a:avLst/>
          </a:prstGeom>
        </p:spPr>
      </p:pic>
      <p:pic>
        <p:nvPicPr>
          <p:cNvPr id="10" name="Εικόνα 9">
            <a:extLst>
              <a:ext uri="{FF2B5EF4-FFF2-40B4-BE49-F238E27FC236}">
                <a16:creationId xmlns:a16="http://schemas.microsoft.com/office/drawing/2014/main" id="{C3606A19-FEB2-9D0F-D352-B1743906A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3275" y="81192"/>
            <a:ext cx="2659610" cy="2184051"/>
          </a:xfrm>
          <a:prstGeom prst="rect">
            <a:avLst/>
          </a:prstGeom>
        </p:spPr>
      </p:pic>
      <p:pic>
        <p:nvPicPr>
          <p:cNvPr id="14" name="Εικόνα 13" descr="Εικόνα που περιέχει κείμενο&#10;&#10;Περιγραφή που δημιουργήθηκε αυτόματα">
            <a:extLst>
              <a:ext uri="{FF2B5EF4-FFF2-40B4-BE49-F238E27FC236}">
                <a16:creationId xmlns:a16="http://schemas.microsoft.com/office/drawing/2014/main" id="{13DD3D67-B3B4-F127-8060-F85CBB221E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8027" y="3196610"/>
            <a:ext cx="2408129" cy="3231160"/>
          </a:xfrm>
          <a:prstGeom prst="rect">
            <a:avLst/>
          </a:prstGeom>
        </p:spPr>
      </p:pic>
      <p:pic>
        <p:nvPicPr>
          <p:cNvPr id="18" name="Εικόνα 17" descr="Εικόνα που περιέχει κείμενο&#10;&#10;Περιγραφή που δημιουργήθηκε αυτόματα">
            <a:extLst>
              <a:ext uri="{FF2B5EF4-FFF2-40B4-BE49-F238E27FC236}">
                <a16:creationId xmlns:a16="http://schemas.microsoft.com/office/drawing/2014/main" id="{664874D0-8FFF-DC28-2F5D-04E7213107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327" y="222906"/>
            <a:ext cx="6622354" cy="2194750"/>
          </a:xfrm>
          <a:prstGeom prst="rect">
            <a:avLst/>
          </a:prstGeom>
        </p:spPr>
      </p:pic>
      <p:pic>
        <p:nvPicPr>
          <p:cNvPr id="21" name="Εικόνα 20" descr="Εικόνα που περιέχει κείμενο, κτίριο&#10;&#10;Περιγραφή που δημιουργήθηκε αυτόματα">
            <a:extLst>
              <a:ext uri="{FF2B5EF4-FFF2-40B4-BE49-F238E27FC236}">
                <a16:creationId xmlns:a16="http://schemas.microsoft.com/office/drawing/2014/main" id="{0D5E8805-757A-A2BE-6D91-BC2591AEF2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02" y="2617440"/>
            <a:ext cx="2339543" cy="2194750"/>
          </a:xfrm>
          <a:prstGeom prst="rect">
            <a:avLst/>
          </a:prstGeom>
        </p:spPr>
      </p:pic>
    </p:spTree>
    <p:extLst>
      <p:ext uri="{BB962C8B-B14F-4D97-AF65-F5344CB8AC3E}">
        <p14:creationId xmlns:p14="http://schemas.microsoft.com/office/powerpoint/2010/main" val="170579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AF04E3-1932-C49C-7F5A-8AEFE8866B78}"/>
              </a:ext>
            </a:extLst>
          </p:cNvPr>
          <p:cNvSpPr>
            <a:spLocks noGrp="1"/>
          </p:cNvSpPr>
          <p:nvPr>
            <p:ph type="title"/>
          </p:nvPr>
        </p:nvSpPr>
        <p:spPr/>
        <p:txBody>
          <a:bodyPr/>
          <a:lstStyle/>
          <a:p>
            <a:pPr algn="ctr"/>
            <a:r>
              <a:rPr lang="el-GR" dirty="0"/>
              <a:t>ΕΘΝΙΚΟΣ ΥΜΝΟΣ ΒΕΛΓΙΟΥ</a:t>
            </a:r>
          </a:p>
        </p:txBody>
      </p:sp>
      <p:pic>
        <p:nvPicPr>
          <p:cNvPr id="6" name="yt1s.com - National Anthem of Belgium  La Brabançonne FR DE NL EN lyrics_v720P">
            <a:hlinkClick r:id="" action="ppaction://media"/>
            <a:extLst>
              <a:ext uri="{FF2B5EF4-FFF2-40B4-BE49-F238E27FC236}">
                <a16:creationId xmlns:a16="http://schemas.microsoft.com/office/drawing/2014/main" id="{A268DDC6-C0FB-BE48-F26A-91AE615D252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46263" y="2052638"/>
            <a:ext cx="7459662" cy="4195762"/>
          </a:xfrm>
        </p:spPr>
      </p:pic>
    </p:spTree>
    <p:extLst>
      <p:ext uri="{BB962C8B-B14F-4D97-AF65-F5344CB8AC3E}">
        <p14:creationId xmlns:p14="http://schemas.microsoft.com/office/powerpoint/2010/main" val="141982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0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83611C-437E-FF3A-CD28-4BAB0A253FAD}"/>
              </a:ext>
            </a:extLst>
          </p:cNvPr>
          <p:cNvSpPr>
            <a:spLocks noGrp="1"/>
          </p:cNvSpPr>
          <p:nvPr>
            <p:ph type="title"/>
          </p:nvPr>
        </p:nvSpPr>
        <p:spPr/>
        <p:txBody>
          <a:bodyPr/>
          <a:lstStyle/>
          <a:p>
            <a:pPr algn="ctr"/>
            <a:r>
              <a:rPr lang="el-GR" sz="7200"/>
              <a:t>ΒΟΥΛΓΑΡΙΑ</a:t>
            </a:r>
            <a:endParaRPr lang="el-GR" sz="7200" dirty="0"/>
          </a:p>
        </p:txBody>
      </p:sp>
      <p:pic>
        <p:nvPicPr>
          <p:cNvPr id="5" name="Θέση περιεχομένου 4">
            <a:extLst>
              <a:ext uri="{FF2B5EF4-FFF2-40B4-BE49-F238E27FC236}">
                <a16:creationId xmlns:a16="http://schemas.microsoft.com/office/drawing/2014/main" id="{182018FF-A3E0-7675-9217-7CE2601A0799}"/>
              </a:ext>
            </a:extLst>
          </p:cNvPr>
          <p:cNvPicPr>
            <a:picLocks noGrp="1" noChangeAspect="1"/>
          </p:cNvPicPr>
          <p:nvPr>
            <p:ph idx="1"/>
          </p:nvPr>
        </p:nvPicPr>
        <p:blipFill>
          <a:blip r:embed="rId2"/>
          <a:stretch>
            <a:fillRect/>
          </a:stretch>
        </p:blipFill>
        <p:spPr>
          <a:xfrm>
            <a:off x="2428875" y="2019034"/>
            <a:ext cx="5875099" cy="3924566"/>
          </a:xfrm>
          <a:prstGeom prst="rect">
            <a:avLst/>
          </a:prstGeom>
        </p:spPr>
      </p:pic>
    </p:spTree>
    <p:extLst>
      <p:ext uri="{BB962C8B-B14F-4D97-AF65-F5344CB8AC3E}">
        <p14:creationId xmlns:p14="http://schemas.microsoft.com/office/powerpoint/2010/main" val="2128249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081" name="Picture 3080">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083" name="Picture 3082">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085" name="Oval 3084">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087" name="Picture 3086">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089" name="Picture 3088">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091" name="Rectangle 3090">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093" name="Rectangle 3092">
            <a:extLst>
              <a:ext uri="{FF2B5EF4-FFF2-40B4-BE49-F238E27FC236}">
                <a16:creationId xmlns:a16="http://schemas.microsoft.com/office/drawing/2014/main" id="{D85D5AA8-773B-469A-8802-9645A4DC9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χάρτης που δείχνει τη Βουλγαρία">
            <a:extLst>
              <a:ext uri="{FF2B5EF4-FFF2-40B4-BE49-F238E27FC236}">
                <a16:creationId xmlns:a16="http://schemas.microsoft.com/office/drawing/2014/main" id="{0B7117F1-2736-51E7-DA2C-703A41C4F2E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124803" y="335613"/>
            <a:ext cx="7397021" cy="5878920"/>
          </a:xfrm>
          <a:prstGeom prst="rect">
            <a:avLst/>
          </a:prstGeom>
          <a:noFill/>
          <a:extLst>
            <a:ext uri="{909E8E84-426E-40DD-AFC4-6F175D3DCCD1}">
              <a14:hiddenFill xmlns:a14="http://schemas.microsoft.com/office/drawing/2010/main">
                <a:solidFill>
                  <a:srgbClr val="FFFFFF"/>
                </a:solidFill>
              </a14:hiddenFill>
            </a:ext>
          </a:extLst>
        </p:spPr>
      </p:pic>
      <p:sp>
        <p:nvSpPr>
          <p:cNvPr id="3095" name="Rectangle 3094">
            <a:extLst>
              <a:ext uri="{FF2B5EF4-FFF2-40B4-BE49-F238E27FC236}">
                <a16:creationId xmlns:a16="http://schemas.microsoft.com/office/drawing/2014/main" id="{C75AF42C-C556-454E-B2D3-2C917CB81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51529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607734C-8C31-777F-4667-1C59760B228C}"/>
              </a:ext>
            </a:extLst>
          </p:cNvPr>
          <p:cNvSpPr>
            <a:spLocks noGrp="1"/>
          </p:cNvSpPr>
          <p:nvPr>
            <p:ph idx="1"/>
          </p:nvPr>
        </p:nvSpPr>
        <p:spPr>
          <a:xfrm>
            <a:off x="954022" y="821276"/>
            <a:ext cx="8946541" cy="4195481"/>
          </a:xfrm>
        </p:spPr>
        <p:txBody>
          <a:bodyPr>
            <a:normAutofit/>
          </a:bodyPr>
          <a:lstStyle/>
          <a:p>
            <a:pPr>
              <a:buFont typeface="Wingdings" panose="05000000000000000000" pitchFamily="2" charset="2"/>
              <a:buChar char="q"/>
            </a:pPr>
            <a:r>
              <a:rPr lang="el-GR" dirty="0"/>
              <a:t>ΠΡΩΤΕΥΟΥΣΑ: </a:t>
            </a:r>
            <a:r>
              <a:rPr lang="el-GR"/>
              <a:t>ΣΟΦΙΑ (το όνομα Σόφια προέρχεται από την εκκλησία της Αγίας Σοφίας)</a:t>
            </a:r>
          </a:p>
          <a:p>
            <a:pPr>
              <a:buFont typeface="Wingdings" panose="05000000000000000000" pitchFamily="2" charset="2"/>
              <a:buChar char="ü"/>
            </a:pPr>
            <a:r>
              <a:rPr lang="el-GR"/>
              <a:t>1.200.000 </a:t>
            </a:r>
            <a:r>
              <a:rPr lang="el-GR" dirty="0"/>
              <a:t>κάτοικοι</a:t>
            </a:r>
          </a:p>
          <a:p>
            <a:pPr>
              <a:buFont typeface="Wingdings" panose="05000000000000000000" pitchFamily="2" charset="2"/>
              <a:buChar char="ü"/>
            </a:pPr>
            <a:r>
              <a:rPr lang="el-GR" dirty="0"/>
              <a:t>Φιλοξενεί έναν βασικό αριθμό θεσμικών οργάνων της Ε.Ε.</a:t>
            </a:r>
          </a:p>
          <a:p>
            <a:pPr>
              <a:buFont typeface="Wingdings" panose="05000000000000000000" pitchFamily="2" charset="2"/>
              <a:buChar char="ü"/>
            </a:pPr>
            <a:r>
              <a:rPr lang="el-GR" dirty="0"/>
              <a:t>Έδρα του ΝΑΤΟ</a:t>
            </a:r>
          </a:p>
          <a:p>
            <a:pPr>
              <a:buFont typeface="Wingdings" panose="05000000000000000000" pitchFamily="2" charset="2"/>
              <a:buChar char="q"/>
            </a:pPr>
            <a:r>
              <a:rPr lang="el-GR" dirty="0"/>
              <a:t>ΠΛΥΘΥΣΜΟΣ (Εκτίμηση 2022) :</a:t>
            </a:r>
            <a:r>
              <a:rPr lang="el-GR" b="0" i="0" dirty="0">
                <a:effectLst/>
                <a:latin typeface="Arial" panose="020B0604020202020204" pitchFamily="34" charset="0"/>
              </a:rPr>
              <a:t>11.690.309</a:t>
            </a:r>
          </a:p>
          <a:p>
            <a:pPr>
              <a:buFont typeface="Wingdings" panose="05000000000000000000" pitchFamily="2" charset="2"/>
              <a:buChar char="q"/>
            </a:pPr>
            <a:r>
              <a:rPr lang="el-GR" dirty="0">
                <a:latin typeface="Arial" panose="020B0604020202020204" pitchFamily="34" charset="0"/>
              </a:rPr>
              <a:t>ΣΥΝΟΡΑ: 1.385</a:t>
            </a:r>
            <a:r>
              <a:rPr lang="en-US" dirty="0">
                <a:latin typeface="Arial" panose="020B0604020202020204" pitchFamily="34" charset="0"/>
              </a:rPr>
              <a:t>km</a:t>
            </a:r>
          </a:p>
          <a:p>
            <a:pPr>
              <a:buFont typeface="Wingdings" panose="05000000000000000000" pitchFamily="2" charset="2"/>
              <a:buChar char="q"/>
            </a:pPr>
            <a:r>
              <a:rPr lang="el-GR" dirty="0">
                <a:latin typeface="Arial" panose="020B0604020202020204" pitchFamily="34" charset="0"/>
              </a:rPr>
              <a:t>ΕΠΙΣΗΜΗ ΓΛΩΣΣΑ: ΓΑΛΛΙΚΑ, ΟΛΛΑΝΔΙΚΑ, ΓΕΡΜΑΝΙΚΑ</a:t>
            </a:r>
          </a:p>
        </p:txBody>
      </p:sp>
    </p:spTree>
    <p:extLst>
      <p:ext uri="{BB962C8B-B14F-4D97-AF65-F5344CB8AC3E}">
        <p14:creationId xmlns:p14="http://schemas.microsoft.com/office/powerpoint/2010/main" val="245365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χάρτης&#10;&#10;Περιγραφή που δημιουργήθηκε αυτόματα">
            <a:extLst>
              <a:ext uri="{FF2B5EF4-FFF2-40B4-BE49-F238E27FC236}">
                <a16:creationId xmlns:a16="http://schemas.microsoft.com/office/drawing/2014/main" id="{77A29801-91E5-D875-0DCC-BD9A0AACEB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075" y="472276"/>
            <a:ext cx="8456382" cy="5913448"/>
          </a:xfrm>
          <a:prstGeom prst="rect">
            <a:avLst/>
          </a:prstGeom>
        </p:spPr>
      </p:pic>
    </p:spTree>
    <p:extLst>
      <p:ext uri="{BB962C8B-B14F-4D97-AF65-F5344CB8AC3E}">
        <p14:creationId xmlns:p14="http://schemas.microsoft.com/office/powerpoint/2010/main" val="1042652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83611C-437E-FF3A-CD28-4BAB0A253FAD}"/>
              </a:ext>
            </a:extLst>
          </p:cNvPr>
          <p:cNvSpPr>
            <a:spLocks noGrp="1"/>
          </p:cNvSpPr>
          <p:nvPr>
            <p:ph type="title"/>
          </p:nvPr>
        </p:nvSpPr>
        <p:spPr/>
        <p:txBody>
          <a:bodyPr/>
          <a:lstStyle/>
          <a:p>
            <a:pPr algn="ctr"/>
            <a:r>
              <a:rPr lang="el-GR" sz="7200" dirty="0"/>
              <a:t>ΑΥΣΤΡΙΑ</a:t>
            </a:r>
          </a:p>
        </p:txBody>
      </p:sp>
      <p:pic>
        <p:nvPicPr>
          <p:cNvPr id="9" name="Θέση περιεχομένου 8" descr="Εικόνα που περιέχει βέλος&#10;&#10;Περιγραφή που δημιουργήθηκε αυτόματα">
            <a:extLst>
              <a:ext uri="{FF2B5EF4-FFF2-40B4-BE49-F238E27FC236}">
                <a16:creationId xmlns:a16="http://schemas.microsoft.com/office/drawing/2014/main" id="{BCAC76BC-05EA-5598-6AC1-BEC13AFCA1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9862" y="2052638"/>
            <a:ext cx="7954051" cy="4195762"/>
          </a:xfrm>
        </p:spPr>
      </p:pic>
    </p:spTree>
    <p:extLst>
      <p:ext uri="{BB962C8B-B14F-4D97-AF65-F5344CB8AC3E}">
        <p14:creationId xmlns:p14="http://schemas.microsoft.com/office/powerpoint/2010/main" val="1574981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D85D5AA8-773B-469A-8802-9645A4DC9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descr="Εικόνα που περιέχει χάρτης&#10;&#10;Περιγραφή που δημιουργήθηκε αυτόματα">
            <a:extLst>
              <a:ext uri="{FF2B5EF4-FFF2-40B4-BE49-F238E27FC236}">
                <a16:creationId xmlns:a16="http://schemas.microsoft.com/office/drawing/2014/main" id="{2FBBB116-73AE-3689-A929-4FBB305185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4804" y="643467"/>
            <a:ext cx="6515866" cy="5571066"/>
          </a:xfrm>
          <a:prstGeom prst="rect">
            <a:avLst/>
          </a:prstGeom>
        </p:spPr>
      </p:pic>
      <p:sp>
        <p:nvSpPr>
          <p:cNvPr id="24" name="Rectangle 23">
            <a:extLst>
              <a:ext uri="{FF2B5EF4-FFF2-40B4-BE49-F238E27FC236}">
                <a16:creationId xmlns:a16="http://schemas.microsoft.com/office/drawing/2014/main" id="{C75AF42C-C556-454E-B2D3-2C917CB81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83532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607734C-8C31-777F-4667-1C59760B228C}"/>
              </a:ext>
            </a:extLst>
          </p:cNvPr>
          <p:cNvSpPr>
            <a:spLocks noGrp="1"/>
          </p:cNvSpPr>
          <p:nvPr>
            <p:ph idx="1"/>
          </p:nvPr>
        </p:nvSpPr>
        <p:spPr>
          <a:xfrm>
            <a:off x="954022" y="821276"/>
            <a:ext cx="8946541" cy="4195481"/>
          </a:xfrm>
        </p:spPr>
        <p:txBody>
          <a:bodyPr>
            <a:normAutofit/>
          </a:bodyPr>
          <a:lstStyle/>
          <a:p>
            <a:pPr>
              <a:buFont typeface="Wingdings" panose="05000000000000000000" pitchFamily="2" charset="2"/>
              <a:buChar char="q"/>
            </a:pPr>
            <a:r>
              <a:rPr lang="el-GR" dirty="0"/>
              <a:t>ΠΡΩΤΕΥΟΥΣΑ: ΒΙΕΝΝΗ </a:t>
            </a:r>
          </a:p>
          <a:p>
            <a:pPr>
              <a:buFont typeface="Wingdings" panose="05000000000000000000" pitchFamily="2" charset="2"/>
              <a:buChar char="ü"/>
            </a:pPr>
            <a:r>
              <a:rPr lang="el-GR" dirty="0"/>
              <a:t>2.000.000 κάτοικοι</a:t>
            </a:r>
          </a:p>
          <a:p>
            <a:pPr>
              <a:buFont typeface="Wingdings" panose="05000000000000000000" pitchFamily="2" charset="2"/>
              <a:buChar char="ü"/>
            </a:pPr>
            <a:r>
              <a:rPr lang="el-GR" dirty="0"/>
              <a:t>η 6</a:t>
            </a:r>
            <a:r>
              <a:rPr lang="el-GR" baseline="30000" dirty="0"/>
              <a:t>η</a:t>
            </a:r>
            <a:r>
              <a:rPr lang="el-GR" dirty="0"/>
              <a:t> μεγαλύτερη σε πόλη </a:t>
            </a:r>
            <a:r>
              <a:rPr lang="el-GR" dirty="0" err="1"/>
              <a:t>πλυθυσμό</a:t>
            </a:r>
            <a:r>
              <a:rPr lang="el-GR" dirty="0"/>
              <a:t> της Ευρώπης</a:t>
            </a:r>
          </a:p>
          <a:p>
            <a:pPr>
              <a:buFont typeface="Wingdings" panose="05000000000000000000" pitchFamily="2" charset="2"/>
              <a:buChar char="ü"/>
            </a:pPr>
            <a:r>
              <a:rPr lang="el-GR" dirty="0"/>
              <a:t>Η μεγαλύτερη πόλη επί του Δούναβη</a:t>
            </a:r>
          </a:p>
          <a:p>
            <a:pPr>
              <a:buFont typeface="Wingdings" panose="05000000000000000000" pitchFamily="2" charset="2"/>
              <a:buChar char="ü"/>
            </a:pPr>
            <a:r>
              <a:rPr lang="el-GR" dirty="0"/>
              <a:t>Εδώ γεννήθηκε ο Γιόχαν Στράους και εργάστηκε ο Βόλφγκανγκ </a:t>
            </a:r>
            <a:r>
              <a:rPr lang="el-GR" dirty="0" err="1"/>
              <a:t>Αμαντέους</a:t>
            </a:r>
            <a:r>
              <a:rPr lang="el-GR" dirty="0"/>
              <a:t> Μότσαρτ</a:t>
            </a:r>
          </a:p>
          <a:p>
            <a:pPr>
              <a:buFont typeface="Wingdings" panose="05000000000000000000" pitchFamily="2" charset="2"/>
              <a:buChar char="q"/>
            </a:pPr>
            <a:r>
              <a:rPr lang="el-GR" dirty="0"/>
              <a:t>ΠΛΥΘΥΣΜΟΣ (Εκτίμηση 7-2022) :</a:t>
            </a:r>
            <a:r>
              <a:rPr lang="el-GR" b="0" i="0" dirty="0">
                <a:effectLst/>
                <a:latin typeface="Arial" panose="020B0604020202020204" pitchFamily="34" charset="0"/>
              </a:rPr>
              <a:t>9.061.848</a:t>
            </a:r>
          </a:p>
          <a:p>
            <a:pPr>
              <a:buFont typeface="Wingdings" panose="05000000000000000000" pitchFamily="2" charset="2"/>
              <a:buChar char="q"/>
            </a:pPr>
            <a:r>
              <a:rPr lang="el-GR" dirty="0">
                <a:latin typeface="Arial" panose="020B0604020202020204" pitchFamily="34" charset="0"/>
              </a:rPr>
              <a:t>ΣΥΝΟΡΑ: 2</a:t>
            </a:r>
            <a:r>
              <a:rPr lang="en-US" dirty="0">
                <a:latin typeface="Arial" panose="020B0604020202020204" pitchFamily="34" charset="0"/>
              </a:rPr>
              <a:t>.</a:t>
            </a:r>
            <a:r>
              <a:rPr lang="el-GR" dirty="0">
                <a:latin typeface="Arial" panose="020B0604020202020204" pitchFamily="34" charset="0"/>
              </a:rPr>
              <a:t>562</a:t>
            </a:r>
            <a:r>
              <a:rPr lang="en-US" dirty="0">
                <a:latin typeface="Arial" panose="020B0604020202020204" pitchFamily="34" charset="0"/>
              </a:rPr>
              <a:t>km</a:t>
            </a:r>
          </a:p>
          <a:p>
            <a:pPr>
              <a:buFont typeface="Wingdings" panose="05000000000000000000" pitchFamily="2" charset="2"/>
              <a:buChar char="q"/>
            </a:pPr>
            <a:r>
              <a:rPr lang="el-GR" dirty="0">
                <a:latin typeface="Arial" panose="020B0604020202020204" pitchFamily="34" charset="0"/>
              </a:rPr>
              <a:t>ΕΠΙΣΗΜΗ ΓΛΩΣΣΑ: ΓΕΡΜΑΝΙΚΑ</a:t>
            </a:r>
          </a:p>
        </p:txBody>
      </p:sp>
    </p:spTree>
    <p:extLst>
      <p:ext uri="{BB962C8B-B14F-4D97-AF65-F5344CB8AC3E}">
        <p14:creationId xmlns:p14="http://schemas.microsoft.com/office/powerpoint/2010/main" val="1669545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2BEAA2-70CD-8760-9E2C-0A6DA92C0E5E}"/>
              </a:ext>
            </a:extLst>
          </p:cNvPr>
          <p:cNvSpPr>
            <a:spLocks noGrp="1"/>
          </p:cNvSpPr>
          <p:nvPr>
            <p:ph type="title"/>
          </p:nvPr>
        </p:nvSpPr>
        <p:spPr/>
        <p:txBody>
          <a:bodyPr/>
          <a:lstStyle/>
          <a:p>
            <a:pPr algn="ctr"/>
            <a:r>
              <a:rPr lang="el-GR" sz="7200" dirty="0"/>
              <a:t>ΒΙΕΝΝΗ</a:t>
            </a:r>
          </a:p>
        </p:txBody>
      </p:sp>
      <p:pic>
        <p:nvPicPr>
          <p:cNvPr id="5" name="Εικόνα 4" descr="Εικόνα που περιέχει λιμάνι, αρκετά, αποβάθρα&#10;&#10;Περιγραφή που δημιουργήθηκε αυτόματα">
            <a:extLst>
              <a:ext uri="{FF2B5EF4-FFF2-40B4-BE49-F238E27FC236}">
                <a16:creationId xmlns:a16="http://schemas.microsoft.com/office/drawing/2014/main" id="{F3223CEC-1A63-1896-036B-79E9B7153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11" y="2551992"/>
            <a:ext cx="10347327" cy="7706580"/>
          </a:xfrm>
          <a:prstGeom prst="rect">
            <a:avLst/>
          </a:prstGeom>
        </p:spPr>
      </p:pic>
    </p:spTree>
    <p:extLst>
      <p:ext uri="{BB962C8B-B14F-4D97-AF65-F5344CB8AC3E}">
        <p14:creationId xmlns:p14="http://schemas.microsoft.com/office/powerpoint/2010/main" val="3502368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κείμενο, κτίριο&#10;&#10;Περιγραφή που δημιουργήθηκε αυτόματα">
            <a:extLst>
              <a:ext uri="{FF2B5EF4-FFF2-40B4-BE49-F238E27FC236}">
                <a16:creationId xmlns:a16="http://schemas.microsoft.com/office/drawing/2014/main" id="{1905A273-5064-C35D-465F-748557716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3783" y="87969"/>
            <a:ext cx="2738018" cy="2439955"/>
          </a:xfrm>
          <a:prstGeom prst="rect">
            <a:avLst/>
          </a:prstGeom>
        </p:spPr>
      </p:pic>
      <p:pic>
        <p:nvPicPr>
          <p:cNvPr id="7" name="Εικόνα 6" descr="Εικόνα που περιέχει κείμενο, κτίριο, υπαίθριος, οδός&#10;&#10;Περιγραφή που δημιουργήθηκε αυτόματα">
            <a:extLst>
              <a:ext uri="{FF2B5EF4-FFF2-40B4-BE49-F238E27FC236}">
                <a16:creationId xmlns:a16="http://schemas.microsoft.com/office/drawing/2014/main" id="{5743E99C-75F4-2555-EA3C-8827350035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4393" y="2776726"/>
            <a:ext cx="2347163" cy="3703641"/>
          </a:xfrm>
          <a:prstGeom prst="rect">
            <a:avLst/>
          </a:prstGeom>
        </p:spPr>
      </p:pic>
      <p:pic>
        <p:nvPicPr>
          <p:cNvPr id="9" name="Εικόνα 8" descr="Εικόνα που περιέχει κείμενο, δέντρο, στιγμιότυπο οθόνης&#10;&#10;Περιγραφή που δημιουργήθηκε αυτόματα">
            <a:extLst>
              <a:ext uri="{FF2B5EF4-FFF2-40B4-BE49-F238E27FC236}">
                <a16:creationId xmlns:a16="http://schemas.microsoft.com/office/drawing/2014/main" id="{73103AE1-8E0D-3924-3FED-7947937211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9394" y="4330076"/>
            <a:ext cx="2354784" cy="2316681"/>
          </a:xfrm>
          <a:prstGeom prst="rect">
            <a:avLst/>
          </a:prstGeom>
        </p:spPr>
      </p:pic>
      <p:pic>
        <p:nvPicPr>
          <p:cNvPr id="11" name="Εικόνα 10" descr="Εικόνα που περιέχει κείμενο, κτίριο, πύργος&#10;&#10;Περιγραφή που δημιουργήθηκε αυτόματα">
            <a:extLst>
              <a:ext uri="{FF2B5EF4-FFF2-40B4-BE49-F238E27FC236}">
                <a16:creationId xmlns:a16="http://schemas.microsoft.com/office/drawing/2014/main" id="{957AABEF-1174-14F0-056C-A6CABD730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842" y="1503308"/>
            <a:ext cx="2278577" cy="2339543"/>
          </a:xfrm>
          <a:prstGeom prst="rect">
            <a:avLst/>
          </a:prstGeom>
        </p:spPr>
      </p:pic>
      <p:pic>
        <p:nvPicPr>
          <p:cNvPr id="13" name="Εικόνα 12" descr="Εικόνα που περιέχει κείμενο, ουρανός&#10;&#10;Περιγραφή που δημιουργήθηκε αυτόματα">
            <a:extLst>
              <a:ext uri="{FF2B5EF4-FFF2-40B4-BE49-F238E27FC236}">
                <a16:creationId xmlns:a16="http://schemas.microsoft.com/office/drawing/2014/main" id="{F8FC62EA-09AA-5954-109E-07D7126066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3842" y="262378"/>
            <a:ext cx="3094835" cy="3074804"/>
          </a:xfrm>
          <a:prstGeom prst="rect">
            <a:avLst/>
          </a:prstGeom>
        </p:spPr>
      </p:pic>
      <p:pic>
        <p:nvPicPr>
          <p:cNvPr id="15" name="Εικόνα 14" descr="Εικόνα που περιέχει κείμενο, δέντρο, κορνίζα&#10;&#10;Περιγραφή που δημιουργήθηκε αυτόματα">
            <a:extLst>
              <a:ext uri="{FF2B5EF4-FFF2-40B4-BE49-F238E27FC236}">
                <a16:creationId xmlns:a16="http://schemas.microsoft.com/office/drawing/2014/main" id="{5988B06F-D9A3-4CC6-59DC-CE4AF83778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88037" y="3764949"/>
            <a:ext cx="3170640" cy="2799393"/>
          </a:xfrm>
          <a:prstGeom prst="rect">
            <a:avLst/>
          </a:prstGeom>
        </p:spPr>
      </p:pic>
      <p:pic>
        <p:nvPicPr>
          <p:cNvPr id="17" name="Εικόνα 16">
            <a:extLst>
              <a:ext uri="{FF2B5EF4-FFF2-40B4-BE49-F238E27FC236}">
                <a16:creationId xmlns:a16="http://schemas.microsoft.com/office/drawing/2014/main" id="{2E7BB43F-DD0E-DAD6-074E-5CDAFD2447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0455" y="3429000"/>
            <a:ext cx="3290079" cy="3051367"/>
          </a:xfrm>
          <a:prstGeom prst="rect">
            <a:avLst/>
          </a:prstGeom>
        </p:spPr>
      </p:pic>
      <p:pic>
        <p:nvPicPr>
          <p:cNvPr id="19" name="Εικόνα 18" descr="Εικόνα που περιέχει κείμενο, ουρανός, υπαίθριος, πόλη&#10;&#10;Περιγραφή που δημιουργήθηκε αυτόματα">
            <a:extLst>
              <a:ext uri="{FF2B5EF4-FFF2-40B4-BE49-F238E27FC236}">
                <a16:creationId xmlns:a16="http://schemas.microsoft.com/office/drawing/2014/main" id="{D13B7B0B-A7B1-9830-C93B-6B5EAAEAEA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058" y="283332"/>
            <a:ext cx="3388420" cy="2861083"/>
          </a:xfrm>
          <a:prstGeom prst="rect">
            <a:avLst/>
          </a:prstGeom>
        </p:spPr>
      </p:pic>
    </p:spTree>
    <p:extLst>
      <p:ext uri="{BB962C8B-B14F-4D97-AF65-F5344CB8AC3E}">
        <p14:creationId xmlns:p14="http://schemas.microsoft.com/office/powerpoint/2010/main" val="1626935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AF04E3-1932-C49C-7F5A-8AEFE8866B78}"/>
              </a:ext>
            </a:extLst>
          </p:cNvPr>
          <p:cNvSpPr>
            <a:spLocks noGrp="1"/>
          </p:cNvSpPr>
          <p:nvPr>
            <p:ph type="title"/>
          </p:nvPr>
        </p:nvSpPr>
        <p:spPr/>
        <p:txBody>
          <a:bodyPr/>
          <a:lstStyle/>
          <a:p>
            <a:pPr algn="ctr"/>
            <a:r>
              <a:rPr lang="el-GR" dirty="0"/>
              <a:t>ΕΘΝΙΚΟΣ ΥΜΝΟΣ ΑΥΣΤΡΙΑΣ</a:t>
            </a:r>
          </a:p>
        </p:txBody>
      </p:sp>
      <p:pic>
        <p:nvPicPr>
          <p:cNvPr id="4" name="yt1s.com - Austria National Anthem with music vocal and lyrics German wEnglish Translation_v720P">
            <a:hlinkClick r:id="" action="ppaction://media"/>
            <a:extLst>
              <a:ext uri="{FF2B5EF4-FFF2-40B4-BE49-F238E27FC236}">
                <a16:creationId xmlns:a16="http://schemas.microsoft.com/office/drawing/2014/main" id="{1D5546B9-A68E-D1B9-30B9-EC1400768FD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89113" y="1719263"/>
            <a:ext cx="7459662" cy="4195762"/>
          </a:xfrm>
        </p:spPr>
      </p:pic>
    </p:spTree>
    <p:extLst>
      <p:ext uri="{BB962C8B-B14F-4D97-AF65-F5344CB8AC3E}">
        <p14:creationId xmlns:p14="http://schemas.microsoft.com/office/powerpoint/2010/main" val="133411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C04F2B-CAE8-213B-1657-C97B49979520}"/>
              </a:ext>
            </a:extLst>
          </p:cNvPr>
          <p:cNvSpPr>
            <a:spLocks noGrp="1"/>
          </p:cNvSpPr>
          <p:nvPr>
            <p:ph type="title"/>
          </p:nvPr>
        </p:nvSpPr>
        <p:spPr/>
        <p:txBody>
          <a:bodyPr/>
          <a:lstStyle/>
          <a:p>
            <a:pPr algn="ctr"/>
            <a:r>
              <a:rPr lang="el-GR" dirty="0"/>
              <a:t>ΛΙΓΑ ΛΟΓΙΑ…</a:t>
            </a:r>
            <a:br>
              <a:rPr lang="el-GR" dirty="0"/>
            </a:br>
            <a:r>
              <a:rPr lang="el-GR" dirty="0"/>
              <a:t> ΓΙΑ ΤΗ ΣΗΜΑΙΑ ΤΗΣ ΑΥΣΤΡΙΑΣ</a:t>
            </a:r>
          </a:p>
        </p:txBody>
      </p:sp>
      <p:sp>
        <p:nvSpPr>
          <p:cNvPr id="3" name="Θέση περιεχομένου 2">
            <a:extLst>
              <a:ext uri="{FF2B5EF4-FFF2-40B4-BE49-F238E27FC236}">
                <a16:creationId xmlns:a16="http://schemas.microsoft.com/office/drawing/2014/main" id="{404683D8-0A96-BF26-3AB2-3CBE892BF16B}"/>
              </a:ext>
            </a:extLst>
          </p:cNvPr>
          <p:cNvSpPr>
            <a:spLocks noGrp="1"/>
          </p:cNvSpPr>
          <p:nvPr>
            <p:ph idx="1"/>
          </p:nvPr>
        </p:nvSpPr>
        <p:spPr/>
        <p:txBody>
          <a:bodyPr>
            <a:normAutofit fontScale="92500" lnSpcReduction="10000"/>
          </a:bodyPr>
          <a:lstStyle/>
          <a:p>
            <a:pPr algn="just"/>
            <a:r>
              <a:rPr lang="el-GR" dirty="0"/>
              <a:t>Η σημαία της Αυστρίας αποτελείται από τρεις ισομεγέθεις λωρίδες χρώματος κόκκινου, άσπρου και κόκκινου. Όπως η δανική, έτσι και η αυστριακή σημαία λέγεται ότι είναι από τις αρχαιότερες στον κόσμο. Σύμφωνα με το θρύλο, ο δούκας Λεοπόλδος Ε΄(1157-1194), εφηύρε τη σημαία ενώ βρισκόταν σε άγρια μάχη με Σταυροφόρους. Έπειτα από την πολιορκία της Άκρας, η άσπρη του στολή πολέμου έγινε κατακόκκινη από το αίμα, ωστόσο όταν έβγαλε τη ζώνη του, τα ρούχα που φορούσε από κάτω δεν είχαν καθόλου αίμα. Αυτό το θέαμα τον συγκλόνισε τόσο πολύ, ώστε υιοθέτησε τα χρώματα και το σχήμα των ρούχων ως πανό.</a:t>
            </a:r>
          </a:p>
          <a:p>
            <a:pPr algn="just"/>
            <a:endParaRPr lang="el-GR" dirty="0"/>
          </a:p>
          <a:p>
            <a:pPr algn="just"/>
            <a:r>
              <a:rPr lang="el-GR" dirty="0"/>
              <a:t>Στην πραγματικότητα, η σημαία σχεδιάστηκε τον 12ο αιώνα από το Φρειδερίκο Β΄, (Φρειδερίκο τον Εριστικό), δούκα της Αυστρίας (1210-1246). Σε κρύπτη που βρίσκεται σε μοναστήρι, διασώζεται η αρχαιότερη γραπτή αναφορά στη σημαία, με χρονολογία 30 Νοεμβρίου 1230.</a:t>
            </a:r>
          </a:p>
        </p:txBody>
      </p:sp>
    </p:spTree>
    <p:extLst>
      <p:ext uri="{BB962C8B-B14F-4D97-AF65-F5344CB8AC3E}">
        <p14:creationId xmlns:p14="http://schemas.microsoft.com/office/powerpoint/2010/main" val="12750747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Ιόν">
  <a:themeElements>
    <a:clrScheme name="Ιό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Ιό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Ιό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85</TotalTime>
  <Words>366</Words>
  <Application>Microsoft Office PowerPoint</Application>
  <PresentationFormat>Ευρεία οθόνη</PresentationFormat>
  <Paragraphs>35</Paragraphs>
  <Slides>18</Slides>
  <Notes>0</Notes>
  <HiddenSlides>0</HiddenSlides>
  <MMClips>2</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18</vt:i4>
      </vt:variant>
    </vt:vector>
  </HeadingPairs>
  <TitlesOfParts>
    <vt:vector size="23" baseType="lpstr">
      <vt:lpstr>Arial</vt:lpstr>
      <vt:lpstr>Century Gothic</vt:lpstr>
      <vt:lpstr>Wingdings</vt:lpstr>
      <vt:lpstr>Wingdings 3</vt:lpstr>
      <vt:lpstr>Ιόν</vt:lpstr>
      <vt:lpstr>ΟΙ ΧΩΡΕΣ ΤΗΣ Ε.Ε.</vt:lpstr>
      <vt:lpstr>Παρουσίαση του PowerPoint</vt:lpstr>
      <vt:lpstr>ΑΥΣΤΡΙΑ</vt:lpstr>
      <vt:lpstr>Παρουσίαση του PowerPoint</vt:lpstr>
      <vt:lpstr>Παρουσίαση του PowerPoint</vt:lpstr>
      <vt:lpstr>ΒΙΕΝΝΗ</vt:lpstr>
      <vt:lpstr>Παρουσίαση του PowerPoint</vt:lpstr>
      <vt:lpstr>ΕΘΝΙΚΟΣ ΥΜΝΟΣ ΑΥΣΤΡΙΑΣ</vt:lpstr>
      <vt:lpstr>ΛΙΓΑ ΛΟΓΙΑ…  ΓΙΑ ΤΗ ΣΗΜΑΙΑ ΤΗΣ ΑΥΣΤΡΙΑΣ</vt:lpstr>
      <vt:lpstr>ΒΕΛΓΙΟ</vt:lpstr>
      <vt:lpstr>Παρουσίαση του PowerPoint</vt:lpstr>
      <vt:lpstr>Παρουσίαση του PowerPoint</vt:lpstr>
      <vt:lpstr>ΒΡΥΞΕΛΛΕΣ</vt:lpstr>
      <vt:lpstr>Παρουσίαση του PowerPoint</vt:lpstr>
      <vt:lpstr>ΕΘΝΙΚΟΣ ΥΜΝΟΣ ΒΕΛΓΙΟΥ</vt:lpstr>
      <vt:lpstr>ΒΟΥΛΓΑΡΙΑ</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ΟΙ ΣΗΜΑΙΕΣ ΤΩΝ ΧΩΡΩΝ ΤΗΣ Ε.Ε.</dc:title>
  <dc:creator>Xristina</dc:creator>
  <cp:lastModifiedBy>Xristina</cp:lastModifiedBy>
  <cp:revision>6</cp:revision>
  <dcterms:created xsi:type="dcterms:W3CDTF">2023-02-04T04:50:30Z</dcterms:created>
  <dcterms:modified xsi:type="dcterms:W3CDTF">2023-03-28T19:54:15Z</dcterms:modified>
</cp:coreProperties>
</file>