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58" r:id="rId5"/>
    <p:sldId id="265" r:id="rId6"/>
    <p:sldId id="27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25/1/2026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25/1/2026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500197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 «Ανακαλύπτω τη δομή της πρότασης»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643306" y="1643050"/>
            <a:ext cx="5500694" cy="4929222"/>
          </a:xfrm>
        </p:spPr>
        <p:txBody>
          <a:bodyPr>
            <a:normAutofit lnSpcReduction="10000"/>
          </a:bodyPr>
          <a:lstStyle/>
          <a:p>
            <a:pPr algn="l"/>
            <a:r>
              <a:rPr lang="el-GR" b="1" dirty="0" smtClean="0">
                <a:solidFill>
                  <a:schemeClr val="tx1"/>
                </a:solidFill>
              </a:rPr>
              <a:t>Μάθημα: Γλώσσα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Βασικοί όροι της πρότασης</a:t>
            </a:r>
          </a:p>
          <a:p>
            <a:endParaRPr lang="el-GR" b="1" dirty="0" smtClean="0">
              <a:solidFill>
                <a:schemeClr val="tx1"/>
              </a:solidFill>
            </a:endParaRPr>
          </a:p>
          <a:p>
            <a:r>
              <a:rPr lang="el-GR" b="1" dirty="0" smtClean="0">
                <a:solidFill>
                  <a:schemeClr val="tx1"/>
                </a:solidFill>
              </a:rPr>
              <a:t>Τάξη: Δ΄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19</a:t>
            </a:r>
            <a:r>
              <a:rPr lang="el-GR" b="1" baseline="30000" dirty="0" smtClean="0">
                <a:solidFill>
                  <a:schemeClr val="tx1"/>
                </a:solidFill>
              </a:rPr>
              <a:t>ο</a:t>
            </a:r>
            <a:r>
              <a:rPr lang="el-GR" b="1" dirty="0" smtClean="0">
                <a:solidFill>
                  <a:schemeClr val="tx1"/>
                </a:solidFill>
              </a:rPr>
              <a:t> Δ.Σ. Λαμίας</a:t>
            </a:r>
          </a:p>
          <a:p>
            <a:endParaRPr lang="el-GR" b="1" dirty="0" smtClean="0">
              <a:solidFill>
                <a:schemeClr val="tx1"/>
              </a:solidFill>
            </a:endParaRPr>
          </a:p>
          <a:p>
            <a:pPr algn="l"/>
            <a:r>
              <a:rPr lang="el-GR" sz="2400" b="1" dirty="0" smtClean="0">
                <a:solidFill>
                  <a:srgbClr val="FF0000"/>
                </a:solidFill>
              </a:rPr>
              <a:t>Καλλέργη Γεωργία</a:t>
            </a:r>
          </a:p>
          <a:p>
            <a:pPr>
              <a:lnSpc>
                <a:spcPct val="150000"/>
              </a:lnSpc>
            </a:pP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l-GR" sz="2400" b="1" dirty="0" err="1" smtClean="0">
                <a:solidFill>
                  <a:srgbClr val="FF0000"/>
                </a:solidFill>
              </a:rPr>
              <a:t>Παπανάγνος</a:t>
            </a:r>
            <a:r>
              <a:rPr lang="el-GR" sz="2400" b="1" dirty="0" smtClean="0">
                <a:solidFill>
                  <a:srgbClr val="FF0000"/>
                </a:solidFill>
              </a:rPr>
              <a:t> Στυλιανός- Νικόλαος                 </a:t>
            </a:r>
            <a:r>
              <a:rPr lang="el-GR" sz="2400" b="1" dirty="0" err="1" smtClean="0">
                <a:solidFill>
                  <a:srgbClr val="FF0000"/>
                </a:solidFill>
              </a:rPr>
              <a:t>Τσιαρτσιανίδης</a:t>
            </a:r>
            <a:r>
              <a:rPr lang="el-GR" sz="2400" b="1" dirty="0" smtClean="0">
                <a:solidFill>
                  <a:srgbClr val="FF0000"/>
                </a:solidFill>
              </a:rPr>
              <a:t> Αχιλλέας</a:t>
            </a:r>
          </a:p>
          <a:p>
            <a:endParaRPr lang="el-GR" dirty="0"/>
          </a:p>
        </p:txBody>
      </p:sp>
      <p:pic>
        <p:nvPicPr>
          <p:cNvPr id="7170" name="Picture 2" descr="Δάσκαλος και μαθητή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285860"/>
            <a:ext cx="3214710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l-GR" sz="3600" b="1" dirty="0" smtClean="0"/>
              <a:t>Εντοπίζω και χαρακτηρίζω τους όρους</a:t>
            </a:r>
            <a:endParaRPr lang="el-GR" sz="3600" b="1" dirty="0"/>
          </a:p>
        </p:txBody>
      </p:sp>
      <p:sp>
        <p:nvSpPr>
          <p:cNvPr id="3" name="2 - Ορθογώνιο"/>
          <p:cNvSpPr/>
          <p:nvPr/>
        </p:nvSpPr>
        <p:spPr>
          <a:xfrm>
            <a:off x="0" y="85723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l-GR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l-GR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«Ο μαθητής λύνει τις ασκήσεις.»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357430"/>
            <a:ext cx="664373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Επεξήγηση με σύννεφο"/>
          <p:cNvSpPr/>
          <p:nvPr/>
        </p:nvSpPr>
        <p:spPr>
          <a:xfrm>
            <a:off x="0" y="285728"/>
            <a:ext cx="8858280" cy="6357982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Στην </a:t>
            </a:r>
            <a:r>
              <a:rPr lang="el-GR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πρόταση</a:t>
            </a:r>
            <a:r>
              <a:rPr lang="el-GR" sz="32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«Ο μαθητής λύνει τις ασκήσεις.»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ρωτάμε:</a:t>
            </a:r>
            <a:endParaRPr lang="el-GR" sz="32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l-GR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Τι κάνει ο μαθητής ; → </a:t>
            </a:r>
            <a:r>
              <a:rPr lang="el-GR" sz="3200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λύνει</a:t>
            </a:r>
            <a:endParaRPr lang="el-GR" sz="3200" b="1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l-GR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Ποιος λύνει; → </a:t>
            </a:r>
            <a:r>
              <a:rPr lang="el-GR" sz="3200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ο μαθητής</a:t>
            </a:r>
            <a:endParaRPr lang="el-GR" sz="3200" b="1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l-GR" sz="32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Τι λύνει; → </a:t>
            </a:r>
            <a:r>
              <a:rPr lang="el-GR" sz="3200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τις ασκήσεις</a:t>
            </a:r>
            <a:endParaRPr lang="el-G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3200" b="1" dirty="0" smtClean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Times New Roman" pitchFamily="18" charset="0"/>
              </a:rPr>
              <a:t> </a:t>
            </a:r>
            <a:r>
              <a:rPr kumimoji="0" lang="el-GR" sz="32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cs typeface="Times New Roman" pitchFamily="18" charset="0"/>
              </a:rPr>
              <a:t>Με αυτές τις ερωτήσεις αναγνωρίζουμε τους βασικούς όρους της πρότασης: </a:t>
            </a:r>
            <a:r>
              <a:rPr kumimoji="0" lang="el-GR" sz="32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cs typeface="Times New Roman" pitchFamily="18" charset="0"/>
              </a:rPr>
              <a:t>το υποκείμενο</a:t>
            </a:r>
            <a:r>
              <a:rPr kumimoji="0" lang="el-GR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Times New Roman" pitchFamily="18" charset="0"/>
              </a:rPr>
              <a:t>, το ρήμα , </a:t>
            </a:r>
            <a:r>
              <a:rPr kumimoji="0" lang="el-GR" sz="32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cs typeface="Times New Roman" pitchFamily="18" charset="0"/>
              </a:rPr>
              <a:t>το αντικείμενο</a:t>
            </a:r>
            <a:r>
              <a:rPr kumimoji="0" lang="el-GR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Times New Roman" pitchFamily="18" charset="0"/>
              </a:rPr>
              <a:t>…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32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32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4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el-GR" sz="4400" b="1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Ο μαθητής </a:t>
            </a:r>
            <a:r>
              <a:rPr lang="el-GR" sz="44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λύνει</a:t>
            </a:r>
            <a:r>
              <a:rPr lang="el-GR" sz="4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4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τις ασκήσεις</a:t>
            </a:r>
            <a:r>
              <a:rPr lang="el-GR" sz="4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.»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l-GR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l-GR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Τι κάνει ο μαθητής ; → </a:t>
            </a:r>
            <a:r>
              <a:rPr lang="el-GR" sz="36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λύνει</a:t>
            </a:r>
            <a:r>
              <a:rPr lang="el-GR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→ </a:t>
            </a:r>
            <a:r>
              <a:rPr lang="el-GR" sz="36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Ρήμα</a:t>
            </a:r>
            <a:endParaRPr lang="el-GR" sz="3600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l-GR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Ποιος λύνει; → </a:t>
            </a:r>
            <a:r>
              <a:rPr lang="el-GR" sz="36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ο μαθητής</a:t>
            </a:r>
            <a:r>
              <a:rPr lang="el-GR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→ </a:t>
            </a:r>
            <a:r>
              <a:rPr lang="el-GR" sz="3600" b="1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Υποκείμενο</a:t>
            </a:r>
            <a:endParaRPr lang="el-GR" sz="3600" dirty="0" smtClean="0">
              <a:solidFill>
                <a:srgbClr val="00B05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r>
              <a:rPr lang="el-GR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Τι λύνει; → </a:t>
            </a:r>
            <a:r>
              <a:rPr lang="el-GR" sz="36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τις ασκήσεις</a:t>
            </a:r>
            <a:r>
              <a:rPr lang="el-GR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→ </a:t>
            </a:r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Αντικείμενο</a:t>
            </a:r>
            <a:endParaRPr lang="el-GR" sz="3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Symbol" pitchFamily="18" charset="2"/>
              <a:buChar char=""/>
            </a:pP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0" y="1714487"/>
          <a:ext cx="9144000" cy="514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529"/>
                <a:gridCol w="6423471"/>
              </a:tblGrid>
              <a:tr h="17270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Ρήμα</a:t>
                      </a:r>
                      <a:endParaRPr lang="el-GR" sz="3600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8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Το ρήμα δείχνει τη </a:t>
                      </a:r>
                      <a:r>
                        <a:rPr lang="el-GR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δράση</a:t>
                      </a:r>
                      <a:r>
                        <a:rPr lang="el-GR" sz="2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(τι συμβαίνει, ποια</a:t>
                      </a:r>
                      <a:r>
                        <a:rPr lang="el-GR" sz="28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δραστηριότητα </a:t>
                      </a:r>
                      <a:r>
                        <a:rPr lang="el-GR" sz="28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κάνει κάποιος κ.ά.)</a:t>
                      </a:r>
                      <a:endParaRPr lang="el-GR" sz="28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8087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6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Υποκείμενο</a:t>
                      </a:r>
                      <a:endParaRPr lang="el-GR" sz="3600" dirty="0" smtClean="0">
                        <a:solidFill>
                          <a:srgbClr val="00B05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Είναι  ο πρωταγωνιστής, -ες της πρότασης. Αυτός, -οι που κάνει ή κάνουν τη δράση…( που ενεργεί)</a:t>
                      </a:r>
                      <a:endParaRPr lang="el-GR" sz="28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6077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6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Αντικείμενο</a:t>
                      </a:r>
                      <a:endParaRPr lang="el-GR" sz="3600" dirty="0" smtClean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3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Αυτός,-η,-ο  που δέχεται τη δράση </a:t>
                      </a:r>
                      <a:endParaRPr lang="el-GR" sz="32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endParaRPr lang="el-GR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285720" y="0"/>
          <a:ext cx="864399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3998"/>
              </a:tblGrid>
              <a:tr h="669719">
                <a:tc>
                  <a:txBody>
                    <a:bodyPr/>
                    <a:lstStyle/>
                    <a:p>
                      <a:pPr algn="ctr"/>
                      <a:r>
                        <a:rPr lang="el-GR" sz="4400" dirty="0" smtClean="0">
                          <a:solidFill>
                            <a:srgbClr val="FF0000"/>
                          </a:solidFill>
                        </a:rPr>
                        <a:t>ΟΡΙΣΜΟΙ </a:t>
                      </a:r>
                      <a:endParaRPr lang="el-GR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16141">
                <a:tc>
                  <a:txBody>
                    <a:bodyPr/>
                    <a:lstStyle/>
                    <a:p>
                      <a:r>
                        <a:rPr lang="el-GR" sz="4000" b="1" dirty="0" smtClean="0">
                          <a:solidFill>
                            <a:srgbClr val="FF0000"/>
                          </a:solidFill>
                        </a:rPr>
                        <a:t>             Όροι                       Τι σημαίνει </a:t>
                      </a:r>
                      <a:endParaRPr lang="el-GR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8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TextBox"/>
          <p:cNvSpPr txBox="1"/>
          <p:nvPr/>
        </p:nvSpPr>
        <p:spPr>
          <a:xfrm>
            <a:off x="428596" y="428604"/>
            <a:ext cx="642942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Και τώρα η σειρά σας …. </a:t>
            </a:r>
            <a:endParaRPr lang="el-GR" sz="3200" b="1" dirty="0" smtClean="0">
              <a:solidFill>
                <a:srgbClr val="FF0000"/>
              </a:solidFill>
            </a:endParaRPr>
          </a:p>
          <a:p>
            <a:r>
              <a:rPr lang="el-GR" sz="2800" b="1" dirty="0" smtClean="0"/>
              <a:t/>
            </a:r>
            <a:br>
              <a:rPr lang="el-GR" sz="2800" b="1" dirty="0" smtClean="0"/>
            </a:br>
            <a:r>
              <a:rPr lang="el-GR" sz="3600" b="1" dirty="0" smtClean="0"/>
              <a:t>Θα μάθουμε κι άλλα παίζοντας </a:t>
            </a:r>
            <a:br>
              <a:rPr lang="el-GR" sz="3600" b="1" dirty="0" smtClean="0"/>
            </a:br>
            <a:r>
              <a:rPr lang="el-GR" sz="3600" b="1" dirty="0" smtClean="0"/>
              <a:t>άλλα θα </a:t>
            </a:r>
            <a:r>
              <a:rPr lang="el-GR" sz="3600" b="1" dirty="0" smtClean="0"/>
              <a:t>χρειαστεί</a:t>
            </a:r>
          </a:p>
          <a:p>
            <a:r>
              <a:rPr lang="el-GR" sz="2800" b="1" dirty="0" smtClean="0"/>
              <a:t/>
            </a:r>
            <a:br>
              <a:rPr lang="el-GR" sz="2800" b="1" dirty="0" smtClean="0"/>
            </a:br>
            <a:r>
              <a:rPr lang="el-GR" sz="2800" b="1" dirty="0" smtClean="0"/>
              <a:t> </a:t>
            </a:r>
            <a:r>
              <a:rPr lang="el-GR" sz="3600" b="1" dirty="0" smtClean="0"/>
              <a:t>●</a:t>
            </a:r>
            <a:r>
              <a:rPr lang="el-GR" sz="2800" b="1" dirty="0" smtClean="0"/>
              <a:t> </a:t>
            </a:r>
            <a:r>
              <a:rPr lang="el-GR" sz="3600" b="1" dirty="0" smtClean="0">
                <a:solidFill>
                  <a:srgbClr val="FF0000"/>
                </a:solidFill>
              </a:rPr>
              <a:t>η καλή σας διάθεση</a:t>
            </a:r>
            <a:r>
              <a:rPr lang="el-GR" sz="3600" b="1" dirty="0" smtClean="0"/>
              <a:t/>
            </a:r>
            <a:br>
              <a:rPr lang="el-GR" sz="3600" b="1" dirty="0" smtClean="0"/>
            </a:br>
            <a:r>
              <a:rPr lang="el-GR" sz="3600" b="1" dirty="0" smtClean="0"/>
              <a:t>   ● </a:t>
            </a:r>
            <a:r>
              <a:rPr lang="el-GR" sz="3600" b="1" dirty="0" smtClean="0">
                <a:solidFill>
                  <a:srgbClr val="0070C0"/>
                </a:solidFill>
              </a:rPr>
              <a:t>η προσοχή σας</a:t>
            </a:r>
            <a:r>
              <a:rPr lang="el-GR" sz="3600" b="1" dirty="0" smtClean="0"/>
              <a:t/>
            </a:r>
            <a:br>
              <a:rPr lang="el-GR" sz="3600" b="1" dirty="0" smtClean="0"/>
            </a:br>
            <a:r>
              <a:rPr lang="el-GR" sz="3600" b="1" dirty="0" smtClean="0"/>
              <a:t>      ● </a:t>
            </a:r>
            <a:r>
              <a:rPr lang="el-GR" sz="3600" b="1" dirty="0" smtClean="0">
                <a:solidFill>
                  <a:srgbClr val="00B050"/>
                </a:solidFill>
              </a:rPr>
              <a:t>η συνεργασία σας </a:t>
            </a:r>
            <a:endParaRPr lang="el-GR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10796</TotalTime>
  <Words>181</Words>
  <PresentationFormat>Προβολή στην οθόνη (4:3)</PresentationFormat>
  <Paragraphs>45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 «Ανακαλύπτω τη δομή της πρότασης» </vt:lpstr>
      <vt:lpstr>Εντοπίζω και χαρακτηρίζω τους όρους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80</cp:revision>
  <dcterms:created xsi:type="dcterms:W3CDTF">2026-01-08T17:55:59Z</dcterms:created>
  <dcterms:modified xsi:type="dcterms:W3CDTF">2026-01-25T17:57:13Z</dcterms:modified>
</cp:coreProperties>
</file>