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9" r:id="rId3"/>
    <p:sldId id="270" r:id="rId4"/>
    <p:sldId id="256" r:id="rId5"/>
    <p:sldId id="257" r:id="rId6"/>
    <p:sldId id="258" r:id="rId7"/>
    <p:sldId id="259" r:id="rId8"/>
    <p:sldId id="260" r:id="rId9"/>
    <p:sldId id="261" r:id="rId10"/>
    <p:sldId id="262" r:id="rId11"/>
    <p:sldId id="263" r:id="rId12"/>
    <p:sldId id="264" r:id="rId13"/>
    <p:sldId id="265" r:id="rId14"/>
    <p:sldId id="266" r:id="rId15"/>
    <p:sldId id="267"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M:\&#920;&#917;&#937;&#929;&#921;&#913;%20&#932;&#917;&#935;&#925;&#927;&#923;&#927;&#915;&#921;&#913;&#931;\&#920;&#917;&#937;&#929;&#921;&#913;\&#916;&#921;&#927;&#926;&#917;&#921;&#916;&#921;&#927;%20&#932;&#927;&#933;%20&#913;&#925;&#920;&#929;&#913;&#922;&#913;\&#931;&#964;&#945;&#964;&#953;&#963;&#964;&#953;&#954;&#942;%20&#949;&#960;&#949;&#958;&#949;&#961;&#947;&#945;&#963;&#943;&#94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M:\&#920;&#917;&#937;&#929;&#921;&#913;%20&#932;&#917;&#935;&#925;&#927;&#923;&#927;&#915;&#921;&#913;&#931;\&#920;&#917;&#937;&#929;&#921;&#913;\&#916;&#921;&#927;&#926;&#917;&#921;&#916;&#921;&#927;%20&#932;&#927;&#933;%20&#913;&#925;&#920;&#929;&#913;&#922;&#913;\&#931;&#964;&#945;&#964;&#953;&#963;&#964;&#953;&#954;&#942;%20&#949;&#960;&#949;&#958;&#949;&#961;&#947;&#945;&#963;&#943;&#94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l-GR"/>
  <c:roundedCorners val="1"/>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dirty="0"/>
              <a:t>Μεταβολή της θερμοκρασίας στα δύο </a:t>
            </a:r>
            <a:r>
              <a:rPr lang="el-GR" dirty="0" smtClean="0"/>
              <a:t>σέϊκερ </a:t>
            </a:r>
            <a:r>
              <a:rPr lang="el-GR" dirty="0"/>
              <a:t>ανά πέντε λεπτά</a:t>
            </a:r>
          </a:p>
        </c:rich>
      </c:tx>
      <c:layout>
        <c:manualLayout>
          <c:xMode val="edge"/>
          <c:yMode val="edge"/>
          <c:x val="1.3016026893069245E-3"/>
          <c:y val="2.0749328505982996E-2"/>
        </c:manualLayout>
      </c:layout>
      <c:overlay val="1"/>
    </c:title>
    <c:autoTitleDeleted val="0"/>
    <c:plotArea>
      <c:layout>
        <c:manualLayout>
          <c:layoutTarget val="inner"/>
          <c:xMode val="edge"/>
          <c:yMode val="edge"/>
          <c:x val="0.37408028666695853"/>
          <c:y val="0.21523915643359892"/>
          <c:w val="0.62591953298414116"/>
          <c:h val="0.44241843498870498"/>
        </c:manualLayout>
      </c:layout>
      <c:lineChart>
        <c:grouping val="standard"/>
        <c:varyColors val="1"/>
        <c:ser>
          <c:idx val="0"/>
          <c:order val="0"/>
          <c:tx>
            <c:strRef>
              <c:f>Φύλλο1!$B$1</c:f>
              <c:strCache>
                <c:ptCount val="1"/>
                <c:pt idx="0">
                  <c:v>Με διοξείδιο του άνθρακα  </c:v>
                </c:pt>
              </c:strCache>
            </c:strRef>
          </c:tx>
          <c:spPr>
            <a:ln w="38100"/>
          </c:spPr>
          <c:marker>
            <c:symbol val="none"/>
          </c:marker>
          <c:val>
            <c:numRef>
              <c:f>Φύλλο1!$B$2:$B$14</c:f>
              <c:numCache>
                <c:formatCode>General</c:formatCode>
                <c:ptCount val="13"/>
                <c:pt idx="0">
                  <c:v>23.6</c:v>
                </c:pt>
                <c:pt idx="1">
                  <c:v>29</c:v>
                </c:pt>
                <c:pt idx="2">
                  <c:v>32</c:v>
                </c:pt>
                <c:pt idx="3">
                  <c:v>33.799999999999997</c:v>
                </c:pt>
                <c:pt idx="4">
                  <c:v>34.799999999999997</c:v>
                </c:pt>
                <c:pt idx="5">
                  <c:v>35.4</c:v>
                </c:pt>
                <c:pt idx="6">
                  <c:v>35.9</c:v>
                </c:pt>
                <c:pt idx="7">
                  <c:v>36.299999999999997</c:v>
                </c:pt>
                <c:pt idx="8">
                  <c:v>36.6</c:v>
                </c:pt>
                <c:pt idx="9">
                  <c:v>36.799999999999997</c:v>
                </c:pt>
                <c:pt idx="10">
                  <c:v>36.9</c:v>
                </c:pt>
                <c:pt idx="11">
                  <c:v>37</c:v>
                </c:pt>
                <c:pt idx="12">
                  <c:v>37.1</c:v>
                </c:pt>
              </c:numCache>
            </c:numRef>
          </c:val>
          <c:smooth val="1"/>
        </c:ser>
        <c:ser>
          <c:idx val="1"/>
          <c:order val="1"/>
          <c:tx>
            <c:strRef>
              <c:f>Φύλλο1!$C$1</c:f>
              <c:strCache>
                <c:ptCount val="1"/>
                <c:pt idx="0">
                  <c:v>Χωρίς  διοξείδιο του άνθρακα    </c:v>
                </c:pt>
              </c:strCache>
            </c:strRef>
          </c:tx>
          <c:spPr>
            <a:ln w="38100"/>
          </c:spPr>
          <c:marker>
            <c:symbol val="none"/>
          </c:marker>
          <c:val>
            <c:numRef>
              <c:f>Φύλλο1!$C$2:$C$14</c:f>
              <c:numCache>
                <c:formatCode>General</c:formatCode>
                <c:ptCount val="13"/>
                <c:pt idx="0">
                  <c:v>23.6</c:v>
                </c:pt>
                <c:pt idx="1">
                  <c:v>26.3</c:v>
                </c:pt>
                <c:pt idx="2">
                  <c:v>27.7</c:v>
                </c:pt>
                <c:pt idx="3">
                  <c:v>28.7</c:v>
                </c:pt>
                <c:pt idx="4">
                  <c:v>29.3</c:v>
                </c:pt>
                <c:pt idx="5">
                  <c:v>30</c:v>
                </c:pt>
                <c:pt idx="6">
                  <c:v>29.6</c:v>
                </c:pt>
                <c:pt idx="7">
                  <c:v>29.7</c:v>
                </c:pt>
                <c:pt idx="8">
                  <c:v>29.8</c:v>
                </c:pt>
                <c:pt idx="9">
                  <c:v>29.7</c:v>
                </c:pt>
                <c:pt idx="10">
                  <c:v>30</c:v>
                </c:pt>
                <c:pt idx="11">
                  <c:v>30.3</c:v>
                </c:pt>
                <c:pt idx="12">
                  <c:v>29.9</c:v>
                </c:pt>
              </c:numCache>
            </c:numRef>
          </c:val>
          <c:smooth val="1"/>
        </c:ser>
        <c:dLbls>
          <c:showLegendKey val="0"/>
          <c:showVal val="0"/>
          <c:showCatName val="0"/>
          <c:showSerName val="0"/>
          <c:showPercent val="0"/>
          <c:showBubbleSize val="0"/>
        </c:dLbls>
        <c:marker val="1"/>
        <c:smooth val="0"/>
        <c:axId val="233565568"/>
        <c:axId val="233829888"/>
      </c:lineChart>
      <c:catAx>
        <c:axId val="233565568"/>
        <c:scaling>
          <c:orientation val="minMax"/>
        </c:scaling>
        <c:delete val="1"/>
        <c:axPos val="b"/>
        <c:majorTickMark val="none"/>
        <c:minorTickMark val="cross"/>
        <c:tickLblPos val="nextTo"/>
        <c:crossAx val="233829888"/>
        <c:crosses val="autoZero"/>
        <c:auto val="1"/>
        <c:lblAlgn val="ctr"/>
        <c:lblOffset val="100"/>
        <c:noMultiLvlLbl val="1"/>
      </c:catAx>
      <c:valAx>
        <c:axId val="233829888"/>
        <c:scaling>
          <c:orientation val="minMax"/>
        </c:scaling>
        <c:delete val="1"/>
        <c:axPos val="l"/>
        <c:majorGridlines/>
        <c:numFmt formatCode="General" sourceLinked="1"/>
        <c:majorTickMark val="none"/>
        <c:minorTickMark val="cross"/>
        <c:tickLblPos val="nextTo"/>
        <c:crossAx val="233565568"/>
        <c:crosses val="autoZero"/>
        <c:crossBetween val="between"/>
      </c:valAx>
      <c:dTable>
        <c:showHorzBorder val="1"/>
        <c:showVertBorder val="1"/>
        <c:showOutline val="1"/>
        <c:showKeys val="1"/>
      </c:dTable>
      <c:spPr>
        <a:ln w="38100"/>
      </c:spPr>
    </c:plotArea>
    <c:plotVisOnly val="1"/>
    <c:dispBlanksAs val="zero"/>
    <c:showDLblsOverMax val="1"/>
  </c:chart>
  <c:spPr>
    <a:ln>
      <a:solidFill>
        <a:srgbClr val="0070C0"/>
      </a:solidFill>
    </a:ln>
  </c:spPr>
  <c:txPr>
    <a:bodyPr/>
    <a:lstStyle/>
    <a:p>
      <a:pPr>
        <a:defRPr sz="1800" b="1">
          <a:solidFill>
            <a:srgbClr val="002060"/>
          </a:solidFill>
          <a:latin typeface="Times New Roman" pitchFamily="18" charset="0"/>
          <a:cs typeface="Times New Roman" pitchFamily="18" charset="0"/>
        </a:defRPr>
      </a:pPr>
      <a:endParaRPr lang="el-G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l-GR"/>
  <c:roundedCorners val="1"/>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a:pPr>
            <a:r>
              <a:rPr lang="el-GR" dirty="0"/>
              <a:t>Τελική θερμοκρασία μετά από 60 λεπτά στα δύο σέϊκερ με ή χωρίς διοξείδιο του άνθρακα</a:t>
            </a:r>
          </a:p>
        </c:rich>
      </c:tx>
      <c:layout>
        <c:manualLayout>
          <c:xMode val="edge"/>
          <c:yMode val="edge"/>
          <c:x val="0.12113448747240645"/>
          <c:y val="2.1512761208350559E-4"/>
        </c:manualLayout>
      </c:layout>
      <c:overlay val="1"/>
    </c:title>
    <c:autoTitleDeleted val="0"/>
    <c:view3D>
      <c:rotX val="0"/>
      <c:rotY val="0"/>
      <c:rAngAx val="1"/>
    </c:view3D>
    <c:floor>
      <c:thickness val="0"/>
      <c:spPr>
        <a:solidFill>
          <a:srgbClr val="FFFF00"/>
        </a:solidFill>
      </c:spPr>
    </c:floor>
    <c:sideWall>
      <c:thickness val="0"/>
    </c:sideWall>
    <c:backWall>
      <c:thickness val="0"/>
    </c:backWall>
    <c:plotArea>
      <c:layout>
        <c:manualLayout>
          <c:layoutTarget val="inner"/>
          <c:xMode val="edge"/>
          <c:yMode val="edge"/>
          <c:x val="0.32995691163604551"/>
          <c:y val="0.1693034022921048"/>
          <c:w val="0.67004308836395454"/>
          <c:h val="0.38942795194079011"/>
        </c:manualLayout>
      </c:layout>
      <c:bar3DChart>
        <c:barDir val="col"/>
        <c:grouping val="clustered"/>
        <c:varyColors val="1"/>
        <c:ser>
          <c:idx val="0"/>
          <c:order val="0"/>
          <c:tx>
            <c:strRef>
              <c:f>Φύλλο1!$A$20</c:f>
              <c:strCache>
                <c:ptCount val="1"/>
                <c:pt idx="0">
                  <c:v>Αρχική θερμοκρασία</c:v>
                </c:pt>
              </c:strCache>
            </c:strRef>
          </c:tx>
          <c:invertIfNegative val="1"/>
          <c:cat>
            <c:strRef>
              <c:f>Φύλλο1!$B$19:$C$19</c:f>
              <c:strCache>
                <c:ptCount val="2"/>
                <c:pt idx="0">
                  <c:v>Mε διοξείδιο του άνθρακα</c:v>
                </c:pt>
                <c:pt idx="1">
                  <c:v>Xωρiς διοξείδιο του άνθρακα</c:v>
                </c:pt>
              </c:strCache>
            </c:strRef>
          </c:cat>
          <c:val>
            <c:numRef>
              <c:f>Φύλλο1!$B$20:$C$20</c:f>
              <c:numCache>
                <c:formatCode>General</c:formatCode>
                <c:ptCount val="2"/>
                <c:pt idx="0">
                  <c:v>23.6</c:v>
                </c:pt>
                <c:pt idx="1">
                  <c:v>23.6</c:v>
                </c:pt>
              </c:numCache>
            </c:numRef>
          </c:val>
        </c:ser>
        <c:ser>
          <c:idx val="1"/>
          <c:order val="1"/>
          <c:tx>
            <c:strRef>
              <c:f>Φύλλο1!$A$21</c:f>
              <c:strCache>
                <c:ptCount val="1"/>
                <c:pt idx="0">
                  <c:v>Τελική μετα από 60 λεπτά</c:v>
                </c:pt>
              </c:strCache>
            </c:strRef>
          </c:tx>
          <c:invertIfNegative val="1"/>
          <c:cat>
            <c:strRef>
              <c:f>Φύλλο1!$B$19:$C$19</c:f>
              <c:strCache>
                <c:ptCount val="2"/>
                <c:pt idx="0">
                  <c:v>Mε διοξείδιο του άνθρακα</c:v>
                </c:pt>
                <c:pt idx="1">
                  <c:v>Xωρiς διοξείδιο του άνθρακα</c:v>
                </c:pt>
              </c:strCache>
            </c:strRef>
          </c:cat>
          <c:val>
            <c:numRef>
              <c:f>Φύλλο1!$B$21:$C$21</c:f>
              <c:numCache>
                <c:formatCode>General</c:formatCode>
                <c:ptCount val="2"/>
                <c:pt idx="0">
                  <c:v>37.1</c:v>
                </c:pt>
                <c:pt idx="1">
                  <c:v>29.9</c:v>
                </c:pt>
              </c:numCache>
            </c:numRef>
          </c:val>
        </c:ser>
        <c:dLbls>
          <c:showLegendKey val="0"/>
          <c:showVal val="0"/>
          <c:showCatName val="0"/>
          <c:showSerName val="0"/>
          <c:showPercent val="0"/>
          <c:showBubbleSize val="0"/>
        </c:dLbls>
        <c:gapWidth val="150"/>
        <c:shape val="box"/>
        <c:axId val="234030976"/>
        <c:axId val="235634688"/>
        <c:axId val="0"/>
      </c:bar3DChart>
      <c:catAx>
        <c:axId val="234030976"/>
        <c:scaling>
          <c:orientation val="minMax"/>
        </c:scaling>
        <c:delete val="1"/>
        <c:axPos val="b"/>
        <c:majorTickMark val="none"/>
        <c:minorTickMark val="cross"/>
        <c:tickLblPos val="nextTo"/>
        <c:crossAx val="235634688"/>
        <c:crosses val="autoZero"/>
        <c:auto val="1"/>
        <c:lblAlgn val="ctr"/>
        <c:lblOffset val="100"/>
        <c:noMultiLvlLbl val="1"/>
      </c:catAx>
      <c:valAx>
        <c:axId val="235634688"/>
        <c:scaling>
          <c:orientation val="minMax"/>
        </c:scaling>
        <c:delete val="1"/>
        <c:axPos val="l"/>
        <c:majorGridlines/>
        <c:title>
          <c:tx>
            <c:rich>
              <a:bodyPr/>
              <a:lstStyle/>
              <a:p>
                <a:pPr>
                  <a:defRPr/>
                </a:pPr>
                <a:r>
                  <a:rPr lang="el-GR" dirty="0"/>
                  <a:t>θερμοκρασία</a:t>
                </a:r>
              </a:p>
            </c:rich>
          </c:tx>
          <c:layout>
            <c:manualLayout>
              <c:xMode val="edge"/>
              <c:yMode val="edge"/>
              <c:x val="0.21884383202099753"/>
              <c:y val="0.30224591717701976"/>
            </c:manualLayout>
          </c:layout>
          <c:overlay val="1"/>
        </c:title>
        <c:numFmt formatCode="General" sourceLinked="1"/>
        <c:majorTickMark val="none"/>
        <c:minorTickMark val="cross"/>
        <c:tickLblPos val="nextTo"/>
        <c:crossAx val="234030976"/>
        <c:crosses val="autoZero"/>
        <c:crossBetween val="between"/>
      </c:valAx>
      <c:dTable>
        <c:showHorzBorder val="1"/>
        <c:showVertBorder val="1"/>
        <c:showOutline val="1"/>
        <c:showKeys val="1"/>
        <c:spPr>
          <a:ln>
            <a:solidFill>
              <a:srgbClr val="0070C0"/>
            </a:solidFill>
          </a:ln>
        </c:spPr>
      </c:dTable>
    </c:plotArea>
    <c:plotVisOnly val="1"/>
    <c:dispBlanksAs val="zero"/>
    <c:showDLblsOverMax val="1"/>
  </c:chart>
  <c:txPr>
    <a:bodyPr/>
    <a:lstStyle/>
    <a:p>
      <a:pPr>
        <a:defRPr sz="1800" b="1">
          <a:solidFill>
            <a:srgbClr val="002060"/>
          </a:solidFill>
        </a:defRPr>
      </a:pPr>
      <a:endParaRPr lang="el-GR"/>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BAC502-3D79-44D6-B963-963460AC0454}" type="doc">
      <dgm:prSet loTypeId="urn:microsoft.com/office/officeart/2009/3/layout/StepUpProcess" loCatId="process" qsTypeId="urn:microsoft.com/office/officeart/2005/8/quickstyle/3d2" qsCatId="3D" csTypeId="urn:microsoft.com/office/officeart/2005/8/colors/accent1_2" csCatId="accent1" phldr="1"/>
      <dgm:spPr/>
      <dgm:t>
        <a:bodyPr/>
        <a:lstStyle/>
        <a:p>
          <a:endParaRPr lang="el-GR"/>
        </a:p>
      </dgm:t>
    </dgm:pt>
    <dgm:pt modelId="{A9F3A613-8B25-4BCE-91E6-56D65B12889C}">
      <dgm:prSet phldrT="[Κείμενο]"/>
      <dgm:spPr/>
      <dgm:t>
        <a:bodyPr/>
        <a:lstStyle/>
        <a:p>
          <a:r>
            <a:rPr lang="el-GR" b="0" dirty="0" smtClean="0">
              <a:solidFill>
                <a:srgbClr val="002060"/>
              </a:solidFill>
              <a:latin typeface="Arial Black" pitchFamily="34" charset="0"/>
              <a:ea typeface="+mn-ea"/>
              <a:cs typeface="+mn-cs"/>
            </a:rPr>
            <a:t>Προσδιορισμός και έλεγχος των  σταθερών μεταβλητών</a:t>
          </a:r>
          <a:endParaRPr lang="el-GR" b="0" dirty="0">
            <a:solidFill>
              <a:srgbClr val="002060"/>
            </a:solidFill>
          </a:endParaRPr>
        </a:p>
      </dgm:t>
    </dgm:pt>
    <dgm:pt modelId="{248A8EA2-2C11-47ED-B104-9313415FE9DB}" type="parTrans" cxnId="{986B743B-370E-4502-810E-46AF6A275E69}">
      <dgm:prSet/>
      <dgm:spPr/>
      <dgm:t>
        <a:bodyPr/>
        <a:lstStyle/>
        <a:p>
          <a:endParaRPr lang="el-GR" b="0">
            <a:solidFill>
              <a:srgbClr val="002060"/>
            </a:solidFill>
          </a:endParaRPr>
        </a:p>
      </dgm:t>
    </dgm:pt>
    <dgm:pt modelId="{54D8F0EE-6230-425E-9E5A-4AA981A3016D}" type="sibTrans" cxnId="{986B743B-370E-4502-810E-46AF6A275E69}">
      <dgm:prSet/>
      <dgm:spPr/>
      <dgm:t>
        <a:bodyPr/>
        <a:lstStyle/>
        <a:p>
          <a:endParaRPr lang="el-GR" b="0">
            <a:solidFill>
              <a:srgbClr val="002060"/>
            </a:solidFill>
          </a:endParaRPr>
        </a:p>
      </dgm:t>
    </dgm:pt>
    <dgm:pt modelId="{0D4881B0-898E-4832-B2B9-7A71BAA5830D}">
      <dgm:prSet phldrT="[Κείμενο]" custT="1"/>
      <dgm:spPr/>
      <dgm:t>
        <a:bodyPr/>
        <a:lstStyle/>
        <a:p>
          <a:r>
            <a:rPr lang="el-GR" sz="1500" b="0" dirty="0" smtClean="0">
              <a:solidFill>
                <a:srgbClr val="002060"/>
              </a:solidFill>
              <a:latin typeface="Arial Black" pitchFamily="34" charset="0"/>
              <a:ea typeface="+mn-ea"/>
              <a:cs typeface="+mn-cs"/>
            </a:rPr>
            <a:t>Πορεία εργασίας της ερευνητικής διαδικασίας </a:t>
          </a:r>
          <a:endParaRPr lang="el-GR" sz="1500" b="0" dirty="0">
            <a:solidFill>
              <a:srgbClr val="002060"/>
            </a:solidFill>
            <a:latin typeface="Arial Black" pitchFamily="34" charset="0"/>
            <a:ea typeface="+mn-ea"/>
            <a:cs typeface="+mn-cs"/>
          </a:endParaRPr>
        </a:p>
      </dgm:t>
    </dgm:pt>
    <dgm:pt modelId="{BD9FD297-4340-49E6-B7DA-1F30831B23F3}" type="parTrans" cxnId="{35CBCB2E-2205-4A28-9AC7-9010F08242FE}">
      <dgm:prSet/>
      <dgm:spPr/>
      <dgm:t>
        <a:bodyPr/>
        <a:lstStyle/>
        <a:p>
          <a:endParaRPr lang="el-GR" b="0">
            <a:solidFill>
              <a:srgbClr val="002060"/>
            </a:solidFill>
          </a:endParaRPr>
        </a:p>
      </dgm:t>
    </dgm:pt>
    <dgm:pt modelId="{F52D941D-CA85-482E-B6A6-8C6A4C1F01E3}" type="sibTrans" cxnId="{35CBCB2E-2205-4A28-9AC7-9010F08242FE}">
      <dgm:prSet/>
      <dgm:spPr/>
      <dgm:t>
        <a:bodyPr/>
        <a:lstStyle/>
        <a:p>
          <a:endParaRPr lang="el-GR" b="0">
            <a:solidFill>
              <a:srgbClr val="002060"/>
            </a:solidFill>
          </a:endParaRPr>
        </a:p>
      </dgm:t>
    </dgm:pt>
    <dgm:pt modelId="{DBED329F-6180-409A-85A0-B73D416C339E}">
      <dgm:prSet phldrT="[Κείμενο]" custT="1"/>
      <dgm:spPr/>
      <dgm:t>
        <a:bodyPr/>
        <a:lstStyle/>
        <a:p>
          <a:pPr marL="0" algn="l" defTabSz="1080089" rtl="0" eaLnBrk="1" latinLnBrk="0" hangingPunct="1">
            <a:lnSpc>
              <a:spcPct val="90000"/>
            </a:lnSpc>
            <a:spcAft>
              <a:spcPct val="35000"/>
            </a:spcAft>
          </a:pPr>
          <a:endParaRPr lang="el-GR" sz="1200" b="0" kern="1200" dirty="0" smtClean="0">
            <a:solidFill>
              <a:srgbClr val="002060"/>
            </a:solidFill>
            <a:latin typeface="Arial Black" pitchFamily="34" charset="0"/>
            <a:ea typeface="+mn-ea"/>
            <a:cs typeface="+mn-cs"/>
          </a:endParaRPr>
        </a:p>
        <a:p>
          <a:pPr marL="0" algn="l" defTabSz="1080089" rtl="0" eaLnBrk="1" latinLnBrk="0" hangingPunct="1">
            <a:lnSpc>
              <a:spcPct val="100000"/>
            </a:lnSpc>
            <a:spcAft>
              <a:spcPts val="0"/>
            </a:spcAft>
          </a:pPr>
          <a:r>
            <a:rPr lang="el-GR" sz="1400" b="0" kern="1200" dirty="0" smtClean="0">
              <a:solidFill>
                <a:srgbClr val="002060"/>
              </a:solidFill>
              <a:latin typeface="Arial Black" pitchFamily="34" charset="0"/>
              <a:ea typeface="+mn-ea"/>
              <a:cs typeface="+mn-cs"/>
            </a:rPr>
            <a:t>Εκτέλεση πειράματος.</a:t>
          </a:r>
        </a:p>
        <a:p>
          <a:pPr marL="0" algn="l" defTabSz="1080089" rtl="0" eaLnBrk="1" latinLnBrk="0" hangingPunct="1">
            <a:lnSpc>
              <a:spcPct val="90000"/>
            </a:lnSpc>
            <a:spcAft>
              <a:spcPct val="35000"/>
            </a:spcAft>
          </a:pPr>
          <a:r>
            <a:rPr lang="el-GR" sz="1400" b="0" kern="1200" dirty="0" smtClean="0">
              <a:solidFill>
                <a:srgbClr val="002060"/>
              </a:solidFill>
              <a:latin typeface="Arial Black" pitchFamily="34" charset="0"/>
              <a:ea typeface="+mn-ea"/>
              <a:cs typeface="+mn-cs"/>
            </a:rPr>
            <a:t>Μετρήσεις – τιμές μεταβλητών</a:t>
          </a:r>
          <a:endParaRPr lang="el-GR" sz="1400" b="0" kern="1200" dirty="0">
            <a:solidFill>
              <a:srgbClr val="002060"/>
            </a:solidFill>
            <a:latin typeface="Arial Black" pitchFamily="34" charset="0"/>
            <a:ea typeface="+mn-ea"/>
            <a:cs typeface="+mn-cs"/>
          </a:endParaRPr>
        </a:p>
      </dgm:t>
    </dgm:pt>
    <dgm:pt modelId="{706B135B-35AF-41CC-8BF8-1D8FBD8F7991}" type="parTrans" cxnId="{A5C2F812-03E6-45C2-8029-7E3829145B8B}">
      <dgm:prSet/>
      <dgm:spPr/>
      <dgm:t>
        <a:bodyPr/>
        <a:lstStyle/>
        <a:p>
          <a:endParaRPr lang="el-GR" b="0">
            <a:solidFill>
              <a:srgbClr val="002060"/>
            </a:solidFill>
          </a:endParaRPr>
        </a:p>
      </dgm:t>
    </dgm:pt>
    <dgm:pt modelId="{FDDBE2AD-97EB-4DDC-B481-EDA96D7B33B7}" type="sibTrans" cxnId="{A5C2F812-03E6-45C2-8029-7E3829145B8B}">
      <dgm:prSet/>
      <dgm:spPr/>
      <dgm:t>
        <a:bodyPr/>
        <a:lstStyle/>
        <a:p>
          <a:endParaRPr lang="el-GR" b="0">
            <a:solidFill>
              <a:srgbClr val="002060"/>
            </a:solidFill>
          </a:endParaRPr>
        </a:p>
      </dgm:t>
    </dgm:pt>
    <dgm:pt modelId="{FFEBA21C-3AC3-4B6C-8BFD-AE7AF3622C9D}">
      <dgm:prSet custT="1"/>
      <dgm:spPr/>
      <dgm:t>
        <a:bodyPr/>
        <a:lstStyle/>
        <a:p>
          <a:r>
            <a:rPr lang="el-GR" sz="1400" b="0" dirty="0" smtClean="0">
              <a:solidFill>
                <a:srgbClr val="002060"/>
              </a:solidFill>
              <a:latin typeface="Arial Black" pitchFamily="34" charset="0"/>
              <a:ea typeface="+mn-ea"/>
              <a:cs typeface="+mn-cs"/>
            </a:rPr>
            <a:t>Κατάλογος υλικών, εργαλείων και συσκευών</a:t>
          </a:r>
          <a:endParaRPr lang="el-GR" sz="1400" b="0" dirty="0">
            <a:solidFill>
              <a:srgbClr val="002060"/>
            </a:solidFill>
            <a:latin typeface="Arial Black" pitchFamily="34" charset="0"/>
            <a:ea typeface="+mn-ea"/>
            <a:cs typeface="+mn-cs"/>
          </a:endParaRPr>
        </a:p>
      </dgm:t>
    </dgm:pt>
    <dgm:pt modelId="{D1C343A6-C884-458C-BBC9-8B2F4A5DF4D5}" type="parTrans" cxnId="{F477D348-8BD1-4E3F-AA56-1176C971CE95}">
      <dgm:prSet/>
      <dgm:spPr/>
      <dgm:t>
        <a:bodyPr/>
        <a:lstStyle/>
        <a:p>
          <a:endParaRPr lang="el-GR" b="0">
            <a:solidFill>
              <a:srgbClr val="002060"/>
            </a:solidFill>
          </a:endParaRPr>
        </a:p>
      </dgm:t>
    </dgm:pt>
    <dgm:pt modelId="{B8D60FF7-C647-48A8-9725-ECA484F712A7}" type="sibTrans" cxnId="{F477D348-8BD1-4E3F-AA56-1176C971CE95}">
      <dgm:prSet/>
      <dgm:spPr/>
      <dgm:t>
        <a:bodyPr/>
        <a:lstStyle/>
        <a:p>
          <a:endParaRPr lang="el-GR" b="0">
            <a:solidFill>
              <a:srgbClr val="002060"/>
            </a:solidFill>
          </a:endParaRPr>
        </a:p>
      </dgm:t>
    </dgm:pt>
    <dgm:pt modelId="{7EF6C887-164C-4CD1-B41C-790CBDC0F3FF}">
      <dgm:prSet/>
      <dgm:spPr/>
      <dgm:t>
        <a:bodyPr/>
        <a:lstStyle/>
        <a:p>
          <a:endParaRPr lang="el-GR" b="0" dirty="0">
            <a:solidFill>
              <a:srgbClr val="002060"/>
            </a:solidFill>
          </a:endParaRPr>
        </a:p>
      </dgm:t>
    </dgm:pt>
    <dgm:pt modelId="{7385BAB9-FD4F-4CBB-82A4-34B2BA55CD27}" type="parTrans" cxnId="{98F2318A-365F-4A39-A0A8-6D651A2C1E94}">
      <dgm:prSet/>
      <dgm:spPr/>
      <dgm:t>
        <a:bodyPr/>
        <a:lstStyle/>
        <a:p>
          <a:endParaRPr lang="el-GR" b="0">
            <a:solidFill>
              <a:srgbClr val="002060"/>
            </a:solidFill>
          </a:endParaRPr>
        </a:p>
      </dgm:t>
    </dgm:pt>
    <dgm:pt modelId="{15CEC13E-2578-445F-A099-8231C85D8207}" type="sibTrans" cxnId="{98F2318A-365F-4A39-A0A8-6D651A2C1E94}">
      <dgm:prSet/>
      <dgm:spPr/>
      <dgm:t>
        <a:bodyPr/>
        <a:lstStyle/>
        <a:p>
          <a:endParaRPr lang="el-GR" b="0">
            <a:solidFill>
              <a:srgbClr val="002060"/>
            </a:solidFill>
          </a:endParaRPr>
        </a:p>
      </dgm:t>
    </dgm:pt>
    <dgm:pt modelId="{4D042FF7-A55A-478E-AE08-FB964A656AD5}" type="pres">
      <dgm:prSet presAssocID="{49BAC502-3D79-44D6-B963-963460AC0454}" presName="rootnode" presStyleCnt="0">
        <dgm:presLayoutVars>
          <dgm:chMax/>
          <dgm:chPref/>
          <dgm:dir/>
          <dgm:animLvl val="lvl"/>
        </dgm:presLayoutVars>
      </dgm:prSet>
      <dgm:spPr/>
      <dgm:t>
        <a:bodyPr/>
        <a:lstStyle/>
        <a:p>
          <a:endParaRPr lang="el-GR"/>
        </a:p>
      </dgm:t>
    </dgm:pt>
    <dgm:pt modelId="{9122D66C-6FB4-48CD-BEB2-95E3A12CA5DF}" type="pres">
      <dgm:prSet presAssocID="{A9F3A613-8B25-4BCE-91E6-56D65B12889C}" presName="composite" presStyleCnt="0"/>
      <dgm:spPr/>
    </dgm:pt>
    <dgm:pt modelId="{54B97BBE-8DD1-4517-99E3-62CB14936EDC}" type="pres">
      <dgm:prSet presAssocID="{A9F3A613-8B25-4BCE-91E6-56D65B12889C}" presName="LShape" presStyleLbl="alignNode1" presStyleIdx="0" presStyleCnt="9"/>
      <dgm:spPr/>
    </dgm:pt>
    <dgm:pt modelId="{BB4D22C3-4EAD-4E02-BDD7-01F44987FED9}" type="pres">
      <dgm:prSet presAssocID="{A9F3A613-8B25-4BCE-91E6-56D65B12889C}" presName="ParentText" presStyleLbl="revTx" presStyleIdx="0" presStyleCnt="5" custLinFactX="19651" custLinFactNeighborX="100000" custLinFactNeighborY="-56391">
        <dgm:presLayoutVars>
          <dgm:chMax val="0"/>
          <dgm:chPref val="0"/>
          <dgm:bulletEnabled val="1"/>
        </dgm:presLayoutVars>
      </dgm:prSet>
      <dgm:spPr/>
      <dgm:t>
        <a:bodyPr/>
        <a:lstStyle/>
        <a:p>
          <a:endParaRPr lang="el-GR"/>
        </a:p>
      </dgm:t>
    </dgm:pt>
    <dgm:pt modelId="{51B010C8-A730-41CB-9B96-65BB564CDEAE}" type="pres">
      <dgm:prSet presAssocID="{A9F3A613-8B25-4BCE-91E6-56D65B12889C}" presName="Triangle" presStyleLbl="alignNode1" presStyleIdx="1" presStyleCnt="9" custScaleX="179052" custScaleY="310843" custLinFactNeighborX="15751" custLinFactNeighborY="14360"/>
      <dgm:spPr/>
    </dgm:pt>
    <dgm:pt modelId="{F3358AB1-EE4E-45C1-988F-DE6652E2F2C4}" type="pres">
      <dgm:prSet presAssocID="{54D8F0EE-6230-425E-9E5A-4AA981A3016D}" presName="sibTrans" presStyleCnt="0"/>
      <dgm:spPr/>
    </dgm:pt>
    <dgm:pt modelId="{329B592A-A617-477B-8FB0-FF81A3E274DE}" type="pres">
      <dgm:prSet presAssocID="{54D8F0EE-6230-425E-9E5A-4AA981A3016D}" presName="space" presStyleCnt="0"/>
      <dgm:spPr/>
    </dgm:pt>
    <dgm:pt modelId="{FB0D7E8F-11EF-40A8-867F-F86E4BCF6B0D}" type="pres">
      <dgm:prSet presAssocID="{0D4881B0-898E-4832-B2B9-7A71BAA5830D}" presName="composite" presStyleCnt="0"/>
      <dgm:spPr/>
    </dgm:pt>
    <dgm:pt modelId="{2E9CD695-9A7F-4348-9342-B9760CFF9C1A}" type="pres">
      <dgm:prSet presAssocID="{0D4881B0-898E-4832-B2B9-7A71BAA5830D}" presName="LShape" presStyleLbl="alignNode1" presStyleIdx="2" presStyleCnt="9" custScaleY="97526" custLinFactNeighborX="-14312" custLinFactNeighborY="-1818"/>
      <dgm:spPr/>
    </dgm:pt>
    <dgm:pt modelId="{9667758E-86E8-4A29-9544-B163AD7570C9}" type="pres">
      <dgm:prSet presAssocID="{0D4881B0-898E-4832-B2B9-7A71BAA5830D}" presName="ParentText" presStyleLbl="revTx" presStyleIdx="1" presStyleCnt="5" custScaleX="130302" custLinFactX="12433" custLinFactNeighborX="100000" custLinFactNeighborY="-64990">
        <dgm:presLayoutVars>
          <dgm:chMax val="0"/>
          <dgm:chPref val="0"/>
          <dgm:bulletEnabled val="1"/>
        </dgm:presLayoutVars>
      </dgm:prSet>
      <dgm:spPr/>
      <dgm:t>
        <a:bodyPr/>
        <a:lstStyle/>
        <a:p>
          <a:endParaRPr lang="el-GR"/>
        </a:p>
      </dgm:t>
    </dgm:pt>
    <dgm:pt modelId="{78B142C5-A09B-47C1-9E1A-FF2838256363}" type="pres">
      <dgm:prSet presAssocID="{0D4881B0-898E-4832-B2B9-7A71BAA5830D}" presName="Triangle" presStyleLbl="alignNode1" presStyleIdx="3" presStyleCnt="9" custScaleX="149544" custScaleY="318370" custLinFactX="-1031" custLinFactNeighborX="-100000" custLinFactNeighborY="-48711"/>
      <dgm:spPr/>
    </dgm:pt>
    <dgm:pt modelId="{15D49AA6-6B37-41AB-A4E5-70840BB567BF}" type="pres">
      <dgm:prSet presAssocID="{F52D941D-CA85-482E-B6A6-8C6A4C1F01E3}" presName="sibTrans" presStyleCnt="0"/>
      <dgm:spPr/>
    </dgm:pt>
    <dgm:pt modelId="{29FE5C99-994C-46A2-8F81-E18ACAC203DA}" type="pres">
      <dgm:prSet presAssocID="{F52D941D-CA85-482E-B6A6-8C6A4C1F01E3}" presName="space" presStyleCnt="0"/>
      <dgm:spPr/>
    </dgm:pt>
    <dgm:pt modelId="{1D5577E2-0A9C-4CA2-A8EF-FDDEC267F88D}" type="pres">
      <dgm:prSet presAssocID="{FFEBA21C-3AC3-4B6C-8BFD-AE7AF3622C9D}" presName="composite" presStyleCnt="0"/>
      <dgm:spPr/>
    </dgm:pt>
    <dgm:pt modelId="{F28B5A7D-3681-4D1A-A5D8-2A555FBA7C2E}" type="pres">
      <dgm:prSet presAssocID="{FFEBA21C-3AC3-4B6C-8BFD-AE7AF3622C9D}" presName="LShape" presStyleLbl="alignNode1" presStyleIdx="4" presStyleCnt="9" custScaleX="117941" custScaleY="94670" custLinFactNeighborX="-26227" custLinFactNeighborY="-15771"/>
      <dgm:spPr/>
    </dgm:pt>
    <dgm:pt modelId="{4D06BFEA-C28F-4A9F-B44C-E4C9C70EA656}" type="pres">
      <dgm:prSet presAssocID="{FFEBA21C-3AC3-4B6C-8BFD-AE7AF3622C9D}" presName="ParentText" presStyleLbl="revTx" presStyleIdx="2" presStyleCnt="5" custScaleX="127359" custLinFactX="5908" custLinFactNeighborX="100000" custLinFactNeighborY="-70857">
        <dgm:presLayoutVars>
          <dgm:chMax val="0"/>
          <dgm:chPref val="0"/>
          <dgm:bulletEnabled val="1"/>
        </dgm:presLayoutVars>
      </dgm:prSet>
      <dgm:spPr/>
      <dgm:t>
        <a:bodyPr/>
        <a:lstStyle/>
        <a:p>
          <a:endParaRPr lang="el-GR"/>
        </a:p>
      </dgm:t>
    </dgm:pt>
    <dgm:pt modelId="{95B4B801-0AAB-4B1A-A833-C1C2E1808E22}" type="pres">
      <dgm:prSet presAssocID="{FFEBA21C-3AC3-4B6C-8BFD-AE7AF3622C9D}" presName="Triangle" presStyleLbl="alignNode1" presStyleIdx="5" presStyleCnt="9" custScaleX="144679" custScaleY="352877" custLinFactX="-6970" custLinFactNeighborX="-100000" custLinFactNeighborY="-60982"/>
      <dgm:spPr/>
    </dgm:pt>
    <dgm:pt modelId="{731CADC6-C384-4123-A131-C0D90DE66BC5}" type="pres">
      <dgm:prSet presAssocID="{B8D60FF7-C647-48A8-9725-ECA484F712A7}" presName="sibTrans" presStyleCnt="0"/>
      <dgm:spPr/>
    </dgm:pt>
    <dgm:pt modelId="{22040543-3775-45DF-B459-7BC0E9422D88}" type="pres">
      <dgm:prSet presAssocID="{B8D60FF7-C647-48A8-9725-ECA484F712A7}" presName="space" presStyleCnt="0"/>
      <dgm:spPr/>
    </dgm:pt>
    <dgm:pt modelId="{F2725047-3E97-40D1-8D8D-9EEB9013DB43}" type="pres">
      <dgm:prSet presAssocID="{7EF6C887-164C-4CD1-B41C-790CBDC0F3FF}" presName="composite" presStyleCnt="0"/>
      <dgm:spPr/>
    </dgm:pt>
    <dgm:pt modelId="{03722A9C-A052-441D-8F57-9178D3664AC2}" type="pres">
      <dgm:prSet presAssocID="{7EF6C887-164C-4CD1-B41C-790CBDC0F3FF}" presName="LShape" presStyleLbl="alignNode1" presStyleIdx="6" presStyleCnt="9" custScaleX="97685" custLinFactNeighborX="-22983" custLinFactNeighborY="-13782"/>
      <dgm:spPr/>
    </dgm:pt>
    <dgm:pt modelId="{996AEBA1-527E-4BD2-AB3C-F10766C4F0B8}" type="pres">
      <dgm:prSet presAssocID="{7EF6C887-164C-4CD1-B41C-790CBDC0F3FF}" presName="ParentText" presStyleLbl="revTx" presStyleIdx="3" presStyleCnt="5" custScaleX="102930">
        <dgm:presLayoutVars>
          <dgm:chMax val="0"/>
          <dgm:chPref val="0"/>
          <dgm:bulletEnabled val="1"/>
        </dgm:presLayoutVars>
      </dgm:prSet>
      <dgm:spPr/>
      <dgm:t>
        <a:bodyPr/>
        <a:lstStyle/>
        <a:p>
          <a:endParaRPr lang="el-GR"/>
        </a:p>
      </dgm:t>
    </dgm:pt>
    <dgm:pt modelId="{11AD91D3-889C-4DFF-8AEC-F661A98C9D84}" type="pres">
      <dgm:prSet presAssocID="{7EF6C887-164C-4CD1-B41C-790CBDC0F3FF}" presName="Triangle" presStyleLbl="alignNode1" presStyleIdx="7" presStyleCnt="9" custScaleX="117653" custScaleY="288948" custLinFactX="-57834" custLinFactNeighborX="-100000" custLinFactNeighborY="-85333"/>
      <dgm:spPr/>
    </dgm:pt>
    <dgm:pt modelId="{E3642011-D63A-4E50-A5E9-56218DF763D9}" type="pres">
      <dgm:prSet presAssocID="{15CEC13E-2578-445F-A099-8231C85D8207}" presName="sibTrans" presStyleCnt="0"/>
      <dgm:spPr/>
    </dgm:pt>
    <dgm:pt modelId="{9778C517-9826-4D80-854A-E0CA55CE321C}" type="pres">
      <dgm:prSet presAssocID="{15CEC13E-2578-445F-A099-8231C85D8207}" presName="space" presStyleCnt="0"/>
      <dgm:spPr/>
    </dgm:pt>
    <dgm:pt modelId="{3AD9DA55-B87F-42AA-90B6-0F06F6A897ED}" type="pres">
      <dgm:prSet presAssocID="{DBED329F-6180-409A-85A0-B73D416C339E}" presName="composite" presStyleCnt="0"/>
      <dgm:spPr/>
    </dgm:pt>
    <dgm:pt modelId="{A70334CA-5917-43E8-AE6C-1FD839F52271}" type="pres">
      <dgm:prSet presAssocID="{DBED329F-6180-409A-85A0-B73D416C339E}" presName="LShape" presStyleLbl="alignNode1" presStyleIdx="8" presStyleCnt="9" custScaleX="112601" custScaleY="97890" custLinFactNeighborX="-43518" custLinFactNeighborY="-24866"/>
      <dgm:spPr/>
    </dgm:pt>
    <dgm:pt modelId="{5D78BAA4-37EE-4BC5-9A46-466A8D57E340}" type="pres">
      <dgm:prSet presAssocID="{DBED329F-6180-409A-85A0-B73D416C339E}" presName="ParentText" presStyleLbl="revTx" presStyleIdx="4" presStyleCnt="5" custScaleX="117317" custLinFactNeighborX="-44213" custLinFactNeighborY="-41854">
        <dgm:presLayoutVars>
          <dgm:chMax val="0"/>
          <dgm:chPref val="0"/>
          <dgm:bulletEnabled val="1"/>
        </dgm:presLayoutVars>
      </dgm:prSet>
      <dgm:spPr/>
      <dgm:t>
        <a:bodyPr/>
        <a:lstStyle/>
        <a:p>
          <a:endParaRPr lang="el-GR"/>
        </a:p>
      </dgm:t>
    </dgm:pt>
  </dgm:ptLst>
  <dgm:cxnLst>
    <dgm:cxn modelId="{98F2318A-365F-4A39-A0A8-6D651A2C1E94}" srcId="{49BAC502-3D79-44D6-B963-963460AC0454}" destId="{7EF6C887-164C-4CD1-B41C-790CBDC0F3FF}" srcOrd="3" destOrd="0" parTransId="{7385BAB9-FD4F-4CBB-82A4-34B2BA55CD27}" sibTransId="{15CEC13E-2578-445F-A099-8231C85D8207}"/>
    <dgm:cxn modelId="{AF68C2DB-597D-4E9D-86D2-2E00211F18DB}" type="presOf" srcId="{FFEBA21C-3AC3-4B6C-8BFD-AE7AF3622C9D}" destId="{4D06BFEA-C28F-4A9F-B44C-E4C9C70EA656}" srcOrd="0" destOrd="0" presId="urn:microsoft.com/office/officeart/2009/3/layout/StepUpProcess"/>
    <dgm:cxn modelId="{A5C2F812-03E6-45C2-8029-7E3829145B8B}" srcId="{49BAC502-3D79-44D6-B963-963460AC0454}" destId="{DBED329F-6180-409A-85A0-B73D416C339E}" srcOrd="4" destOrd="0" parTransId="{706B135B-35AF-41CC-8BF8-1D8FBD8F7991}" sibTransId="{FDDBE2AD-97EB-4DDC-B481-EDA96D7B33B7}"/>
    <dgm:cxn modelId="{CBCA68DB-2AD0-46A9-A39C-C03E3A01A2C2}" type="presOf" srcId="{7EF6C887-164C-4CD1-B41C-790CBDC0F3FF}" destId="{996AEBA1-527E-4BD2-AB3C-F10766C4F0B8}" srcOrd="0" destOrd="0" presId="urn:microsoft.com/office/officeart/2009/3/layout/StepUpProcess"/>
    <dgm:cxn modelId="{78F53D20-D682-47D4-95A8-C16A72F217C2}" type="presOf" srcId="{49BAC502-3D79-44D6-B963-963460AC0454}" destId="{4D042FF7-A55A-478E-AE08-FB964A656AD5}" srcOrd="0" destOrd="0" presId="urn:microsoft.com/office/officeart/2009/3/layout/StepUpProcess"/>
    <dgm:cxn modelId="{F477D348-8BD1-4E3F-AA56-1176C971CE95}" srcId="{49BAC502-3D79-44D6-B963-963460AC0454}" destId="{FFEBA21C-3AC3-4B6C-8BFD-AE7AF3622C9D}" srcOrd="2" destOrd="0" parTransId="{D1C343A6-C884-458C-BBC9-8B2F4A5DF4D5}" sibTransId="{B8D60FF7-C647-48A8-9725-ECA484F712A7}"/>
    <dgm:cxn modelId="{A34E790C-D15D-4298-92F4-2DB99208645A}" type="presOf" srcId="{DBED329F-6180-409A-85A0-B73D416C339E}" destId="{5D78BAA4-37EE-4BC5-9A46-466A8D57E340}" srcOrd="0" destOrd="0" presId="urn:microsoft.com/office/officeart/2009/3/layout/StepUpProcess"/>
    <dgm:cxn modelId="{986B743B-370E-4502-810E-46AF6A275E69}" srcId="{49BAC502-3D79-44D6-B963-963460AC0454}" destId="{A9F3A613-8B25-4BCE-91E6-56D65B12889C}" srcOrd="0" destOrd="0" parTransId="{248A8EA2-2C11-47ED-B104-9313415FE9DB}" sibTransId="{54D8F0EE-6230-425E-9E5A-4AA981A3016D}"/>
    <dgm:cxn modelId="{35CBCB2E-2205-4A28-9AC7-9010F08242FE}" srcId="{49BAC502-3D79-44D6-B963-963460AC0454}" destId="{0D4881B0-898E-4832-B2B9-7A71BAA5830D}" srcOrd="1" destOrd="0" parTransId="{BD9FD297-4340-49E6-B7DA-1F30831B23F3}" sibTransId="{F52D941D-CA85-482E-B6A6-8C6A4C1F01E3}"/>
    <dgm:cxn modelId="{DB4812F2-28C8-4BF8-9E23-B56EF2EA892B}" type="presOf" srcId="{0D4881B0-898E-4832-B2B9-7A71BAA5830D}" destId="{9667758E-86E8-4A29-9544-B163AD7570C9}" srcOrd="0" destOrd="0" presId="urn:microsoft.com/office/officeart/2009/3/layout/StepUpProcess"/>
    <dgm:cxn modelId="{A9D68442-243E-40E0-A1F6-5EFC62B750C5}" type="presOf" srcId="{A9F3A613-8B25-4BCE-91E6-56D65B12889C}" destId="{BB4D22C3-4EAD-4E02-BDD7-01F44987FED9}" srcOrd="0" destOrd="0" presId="urn:microsoft.com/office/officeart/2009/3/layout/StepUpProcess"/>
    <dgm:cxn modelId="{02C6413E-5A7C-410F-B63B-57BC9C65E168}" type="presParOf" srcId="{4D042FF7-A55A-478E-AE08-FB964A656AD5}" destId="{9122D66C-6FB4-48CD-BEB2-95E3A12CA5DF}" srcOrd="0" destOrd="0" presId="urn:microsoft.com/office/officeart/2009/3/layout/StepUpProcess"/>
    <dgm:cxn modelId="{903E9B7B-4BA8-4590-B8DC-55DD51470D30}" type="presParOf" srcId="{9122D66C-6FB4-48CD-BEB2-95E3A12CA5DF}" destId="{54B97BBE-8DD1-4517-99E3-62CB14936EDC}" srcOrd="0" destOrd="0" presId="urn:microsoft.com/office/officeart/2009/3/layout/StepUpProcess"/>
    <dgm:cxn modelId="{FDE4F4D7-6890-4456-827F-B292315B4CAE}" type="presParOf" srcId="{9122D66C-6FB4-48CD-BEB2-95E3A12CA5DF}" destId="{BB4D22C3-4EAD-4E02-BDD7-01F44987FED9}" srcOrd="1" destOrd="0" presId="urn:microsoft.com/office/officeart/2009/3/layout/StepUpProcess"/>
    <dgm:cxn modelId="{B85050BF-FCB7-4F50-A130-CD7CD4F8CBCC}" type="presParOf" srcId="{9122D66C-6FB4-48CD-BEB2-95E3A12CA5DF}" destId="{51B010C8-A730-41CB-9B96-65BB564CDEAE}" srcOrd="2" destOrd="0" presId="urn:microsoft.com/office/officeart/2009/3/layout/StepUpProcess"/>
    <dgm:cxn modelId="{C7FFDC48-60FF-4DA5-A2EE-E5600F2E036A}" type="presParOf" srcId="{4D042FF7-A55A-478E-AE08-FB964A656AD5}" destId="{F3358AB1-EE4E-45C1-988F-DE6652E2F2C4}" srcOrd="1" destOrd="0" presId="urn:microsoft.com/office/officeart/2009/3/layout/StepUpProcess"/>
    <dgm:cxn modelId="{826B566C-082B-4248-8DE2-E8FC13758F4D}" type="presParOf" srcId="{F3358AB1-EE4E-45C1-988F-DE6652E2F2C4}" destId="{329B592A-A617-477B-8FB0-FF81A3E274DE}" srcOrd="0" destOrd="0" presId="urn:microsoft.com/office/officeart/2009/3/layout/StepUpProcess"/>
    <dgm:cxn modelId="{65D529F0-1FE1-46BC-847C-EBDD8E8B035A}" type="presParOf" srcId="{4D042FF7-A55A-478E-AE08-FB964A656AD5}" destId="{FB0D7E8F-11EF-40A8-867F-F86E4BCF6B0D}" srcOrd="2" destOrd="0" presId="urn:microsoft.com/office/officeart/2009/3/layout/StepUpProcess"/>
    <dgm:cxn modelId="{DB2B8A99-E5C3-48CA-ACFA-ACB380CCC8E8}" type="presParOf" srcId="{FB0D7E8F-11EF-40A8-867F-F86E4BCF6B0D}" destId="{2E9CD695-9A7F-4348-9342-B9760CFF9C1A}" srcOrd="0" destOrd="0" presId="urn:microsoft.com/office/officeart/2009/3/layout/StepUpProcess"/>
    <dgm:cxn modelId="{31A7042A-E784-4910-88D7-253682CB31BB}" type="presParOf" srcId="{FB0D7E8F-11EF-40A8-867F-F86E4BCF6B0D}" destId="{9667758E-86E8-4A29-9544-B163AD7570C9}" srcOrd="1" destOrd="0" presId="urn:microsoft.com/office/officeart/2009/3/layout/StepUpProcess"/>
    <dgm:cxn modelId="{6B577906-9772-4960-AF91-1350E7AA06D5}" type="presParOf" srcId="{FB0D7E8F-11EF-40A8-867F-F86E4BCF6B0D}" destId="{78B142C5-A09B-47C1-9E1A-FF2838256363}" srcOrd="2" destOrd="0" presId="urn:microsoft.com/office/officeart/2009/3/layout/StepUpProcess"/>
    <dgm:cxn modelId="{EBB1255B-445D-4F5F-91A7-FA2D9C8C8C3F}" type="presParOf" srcId="{4D042FF7-A55A-478E-AE08-FB964A656AD5}" destId="{15D49AA6-6B37-41AB-A4E5-70840BB567BF}" srcOrd="3" destOrd="0" presId="urn:microsoft.com/office/officeart/2009/3/layout/StepUpProcess"/>
    <dgm:cxn modelId="{C0636B41-BD91-4E0F-B466-D65EA4083558}" type="presParOf" srcId="{15D49AA6-6B37-41AB-A4E5-70840BB567BF}" destId="{29FE5C99-994C-46A2-8F81-E18ACAC203DA}" srcOrd="0" destOrd="0" presId="urn:microsoft.com/office/officeart/2009/3/layout/StepUpProcess"/>
    <dgm:cxn modelId="{687A48C7-E4BD-40AE-9C18-B080771FAF7C}" type="presParOf" srcId="{4D042FF7-A55A-478E-AE08-FB964A656AD5}" destId="{1D5577E2-0A9C-4CA2-A8EF-FDDEC267F88D}" srcOrd="4" destOrd="0" presId="urn:microsoft.com/office/officeart/2009/3/layout/StepUpProcess"/>
    <dgm:cxn modelId="{4D14BF43-B05C-4899-B730-267D3EE2AC5B}" type="presParOf" srcId="{1D5577E2-0A9C-4CA2-A8EF-FDDEC267F88D}" destId="{F28B5A7D-3681-4D1A-A5D8-2A555FBA7C2E}" srcOrd="0" destOrd="0" presId="urn:microsoft.com/office/officeart/2009/3/layout/StepUpProcess"/>
    <dgm:cxn modelId="{3A7D8DA0-8BE4-4349-885D-E81DB755B8A5}" type="presParOf" srcId="{1D5577E2-0A9C-4CA2-A8EF-FDDEC267F88D}" destId="{4D06BFEA-C28F-4A9F-B44C-E4C9C70EA656}" srcOrd="1" destOrd="0" presId="urn:microsoft.com/office/officeart/2009/3/layout/StepUpProcess"/>
    <dgm:cxn modelId="{7D514623-14AE-4E98-9B06-012D7F63F44C}" type="presParOf" srcId="{1D5577E2-0A9C-4CA2-A8EF-FDDEC267F88D}" destId="{95B4B801-0AAB-4B1A-A833-C1C2E1808E22}" srcOrd="2" destOrd="0" presId="urn:microsoft.com/office/officeart/2009/3/layout/StepUpProcess"/>
    <dgm:cxn modelId="{7A8EEA2C-8E82-41A6-BA62-7AFC1A992506}" type="presParOf" srcId="{4D042FF7-A55A-478E-AE08-FB964A656AD5}" destId="{731CADC6-C384-4123-A131-C0D90DE66BC5}" srcOrd="5" destOrd="0" presId="urn:microsoft.com/office/officeart/2009/3/layout/StepUpProcess"/>
    <dgm:cxn modelId="{DFF44447-A94F-44C4-81F0-08D15A80AB49}" type="presParOf" srcId="{731CADC6-C384-4123-A131-C0D90DE66BC5}" destId="{22040543-3775-45DF-B459-7BC0E9422D88}" srcOrd="0" destOrd="0" presId="urn:microsoft.com/office/officeart/2009/3/layout/StepUpProcess"/>
    <dgm:cxn modelId="{EA5E14C2-4386-4F10-BA49-199CB5F14CF3}" type="presParOf" srcId="{4D042FF7-A55A-478E-AE08-FB964A656AD5}" destId="{F2725047-3E97-40D1-8D8D-9EEB9013DB43}" srcOrd="6" destOrd="0" presId="urn:microsoft.com/office/officeart/2009/3/layout/StepUpProcess"/>
    <dgm:cxn modelId="{982626DE-B90E-42BD-9B08-45F901CE2165}" type="presParOf" srcId="{F2725047-3E97-40D1-8D8D-9EEB9013DB43}" destId="{03722A9C-A052-441D-8F57-9178D3664AC2}" srcOrd="0" destOrd="0" presId="urn:microsoft.com/office/officeart/2009/3/layout/StepUpProcess"/>
    <dgm:cxn modelId="{6C0CFCFA-6069-41CC-AB48-4BC2FC629BFC}" type="presParOf" srcId="{F2725047-3E97-40D1-8D8D-9EEB9013DB43}" destId="{996AEBA1-527E-4BD2-AB3C-F10766C4F0B8}" srcOrd="1" destOrd="0" presId="urn:microsoft.com/office/officeart/2009/3/layout/StepUpProcess"/>
    <dgm:cxn modelId="{F9503DFE-34DD-4832-B72B-2532D4B5AAB5}" type="presParOf" srcId="{F2725047-3E97-40D1-8D8D-9EEB9013DB43}" destId="{11AD91D3-889C-4DFF-8AEC-F661A98C9D84}" srcOrd="2" destOrd="0" presId="urn:microsoft.com/office/officeart/2009/3/layout/StepUpProcess"/>
    <dgm:cxn modelId="{9442FB9D-704C-4648-8C1C-430762479B57}" type="presParOf" srcId="{4D042FF7-A55A-478E-AE08-FB964A656AD5}" destId="{E3642011-D63A-4E50-A5E9-56218DF763D9}" srcOrd="7" destOrd="0" presId="urn:microsoft.com/office/officeart/2009/3/layout/StepUpProcess"/>
    <dgm:cxn modelId="{E8F48F4F-32AD-4805-B83A-8ACDD23B261C}" type="presParOf" srcId="{E3642011-D63A-4E50-A5E9-56218DF763D9}" destId="{9778C517-9826-4D80-854A-E0CA55CE321C}" srcOrd="0" destOrd="0" presId="urn:microsoft.com/office/officeart/2009/3/layout/StepUpProcess"/>
    <dgm:cxn modelId="{30B3F413-E20D-4876-AFE6-ADFABDF465C4}" type="presParOf" srcId="{4D042FF7-A55A-478E-AE08-FB964A656AD5}" destId="{3AD9DA55-B87F-42AA-90B6-0F06F6A897ED}" srcOrd="8" destOrd="0" presId="urn:microsoft.com/office/officeart/2009/3/layout/StepUpProcess"/>
    <dgm:cxn modelId="{80E96E9E-2B16-49B0-AD57-105C4AC07B5B}" type="presParOf" srcId="{3AD9DA55-B87F-42AA-90B6-0F06F6A897ED}" destId="{A70334CA-5917-43E8-AE6C-1FD839F52271}" srcOrd="0" destOrd="0" presId="urn:microsoft.com/office/officeart/2009/3/layout/StepUpProcess"/>
    <dgm:cxn modelId="{43DE1A86-8990-46B3-8697-30DFC57D2343}" type="presParOf" srcId="{3AD9DA55-B87F-42AA-90B6-0F06F6A897ED}" destId="{5D78BAA4-37EE-4BC5-9A46-466A8D57E340}"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4937F2-6BAC-49B4-9B60-F50C275577D1}" type="doc">
      <dgm:prSet loTypeId="urn:microsoft.com/office/officeart/2005/8/layout/bProcess4" loCatId="process" qsTypeId="urn:microsoft.com/office/officeart/2005/8/quickstyle/3d2" qsCatId="3D" csTypeId="urn:microsoft.com/office/officeart/2005/8/colors/accent1_2" csCatId="accent1" phldr="1"/>
      <dgm:spPr/>
      <dgm:t>
        <a:bodyPr/>
        <a:lstStyle/>
        <a:p>
          <a:endParaRPr lang="en-US"/>
        </a:p>
      </dgm:t>
    </dgm:pt>
    <dgm:pt modelId="{B6370869-F9B4-4CFA-BAFD-568B0FCA5474}">
      <dgm:prSet phldrT="[Text]" custT="1"/>
      <dgm:spPr>
        <a:solidFill>
          <a:srgbClr val="FFC000"/>
        </a:solidFill>
      </dgm:spPr>
      <dgm:t>
        <a:bodyPr/>
        <a:lstStyle/>
        <a:p>
          <a:r>
            <a:rPr lang="el-GR" sz="2400" b="1" dirty="0" smtClean="0">
              <a:solidFill>
                <a:srgbClr val="FF0000"/>
              </a:solidFill>
              <a:latin typeface="Gill Sans MT" pitchFamily="34" charset="0"/>
            </a:rPr>
            <a:t>Έναρξη του πειράματος</a:t>
          </a:r>
          <a:endParaRPr lang="en-US" sz="2400" b="1" dirty="0">
            <a:solidFill>
              <a:srgbClr val="FF0000"/>
            </a:solidFill>
            <a:latin typeface="Gill Sans MT" pitchFamily="34" charset="0"/>
          </a:endParaRPr>
        </a:p>
      </dgm:t>
    </dgm:pt>
    <dgm:pt modelId="{8898963E-6536-4837-BF1E-2FA33D6C598A}" type="parTrans" cxnId="{69E6A21C-CCD3-46E3-81EC-D49F3CCDFE9F}">
      <dgm:prSet/>
      <dgm:spPr/>
      <dgm:t>
        <a:bodyPr/>
        <a:lstStyle/>
        <a:p>
          <a:endParaRPr lang="en-US" sz="2400">
            <a:latin typeface="Gill Sans MT" pitchFamily="34" charset="0"/>
          </a:endParaRPr>
        </a:p>
      </dgm:t>
    </dgm:pt>
    <dgm:pt modelId="{F2301C71-1E94-4931-B940-F24DA1D2A963}" type="sibTrans" cxnId="{69E6A21C-CCD3-46E3-81EC-D49F3CCDFE9F}">
      <dgm:prSet/>
      <dgm:spPr/>
      <dgm:t>
        <a:bodyPr/>
        <a:lstStyle/>
        <a:p>
          <a:endParaRPr lang="en-US" sz="2400">
            <a:latin typeface="Gill Sans MT" pitchFamily="34" charset="0"/>
          </a:endParaRPr>
        </a:p>
      </dgm:t>
    </dgm:pt>
    <dgm:pt modelId="{F834C356-EA46-4097-ABCA-961658917174}">
      <dgm:prSet phldrT="[Text]" custT="1"/>
      <dgm:spPr/>
      <dgm:t>
        <a:bodyPr/>
        <a:lstStyle/>
        <a:p>
          <a:r>
            <a:rPr lang="el-GR" sz="2000" b="1" dirty="0" smtClean="0">
              <a:solidFill>
                <a:srgbClr val="FF0000"/>
              </a:solidFill>
            </a:rPr>
            <a:t>Με ένα ογκομετρικό σωλήνα μετρώ από 120 </a:t>
          </a:r>
          <a:r>
            <a:rPr lang="en-US" sz="2000" b="1" dirty="0" smtClean="0">
              <a:solidFill>
                <a:srgbClr val="FF0000"/>
              </a:solidFill>
            </a:rPr>
            <a:t>ml </a:t>
          </a:r>
          <a:r>
            <a:rPr lang="el-GR" sz="2000" b="1" dirty="0" smtClean="0">
              <a:solidFill>
                <a:srgbClr val="FF0000"/>
              </a:solidFill>
            </a:rPr>
            <a:t>νερό της βρύσης και το αδειάζω μέσα σε κάθε σέϊκερ, Στη συνέχεια το βιδώνω.</a:t>
          </a:r>
          <a:endParaRPr lang="en-US" sz="2000" b="1" dirty="0">
            <a:solidFill>
              <a:srgbClr val="FF0000"/>
            </a:solidFill>
            <a:latin typeface="Gill Sans MT" pitchFamily="34" charset="0"/>
          </a:endParaRPr>
        </a:p>
      </dgm:t>
    </dgm:pt>
    <dgm:pt modelId="{961B42A9-AC7D-481F-A009-CA932678C03C}" type="parTrans" cxnId="{1E3283E4-3EFB-456F-A64D-BC5549785662}">
      <dgm:prSet/>
      <dgm:spPr/>
      <dgm:t>
        <a:bodyPr/>
        <a:lstStyle/>
        <a:p>
          <a:endParaRPr lang="en-US" sz="2400">
            <a:latin typeface="Gill Sans MT" pitchFamily="34" charset="0"/>
          </a:endParaRPr>
        </a:p>
      </dgm:t>
    </dgm:pt>
    <dgm:pt modelId="{EBBA7B6C-7A35-4355-ABEF-45E0B51E9CE0}" type="sibTrans" cxnId="{1E3283E4-3EFB-456F-A64D-BC5549785662}">
      <dgm:prSet/>
      <dgm:spPr/>
      <dgm:t>
        <a:bodyPr/>
        <a:lstStyle/>
        <a:p>
          <a:endParaRPr lang="en-US" sz="2400">
            <a:latin typeface="Gill Sans MT" pitchFamily="34" charset="0"/>
          </a:endParaRPr>
        </a:p>
      </dgm:t>
    </dgm:pt>
    <dgm:pt modelId="{5C1331F0-EB60-477B-8104-B3F92037B72B}">
      <dgm:prSet phldrT="[Text]" custT="1"/>
      <dgm:spPr/>
      <dgm:t>
        <a:bodyPr/>
        <a:lstStyle/>
        <a:p>
          <a:r>
            <a:rPr lang="el-GR" sz="2000" b="1" dirty="0" smtClean="0">
              <a:solidFill>
                <a:srgbClr val="FF0000"/>
              </a:solidFill>
            </a:rPr>
            <a:t>Στο άλλο σέϊκερ τοποθετώ ένα πλαστικό δοχείο που είχα ρίξει μέσα ένα κουταλάκι μαγειρική σόδα.</a:t>
          </a:r>
          <a:endParaRPr lang="en-US" sz="2000" b="1" dirty="0">
            <a:solidFill>
              <a:srgbClr val="FF0000"/>
            </a:solidFill>
          </a:endParaRPr>
        </a:p>
      </dgm:t>
    </dgm:pt>
    <dgm:pt modelId="{0187BBDF-5C8C-4C26-B8A5-7020D2E18CD9}" type="parTrans" cxnId="{68EE9212-3ACA-43E0-9C25-5611BA19A8B1}">
      <dgm:prSet/>
      <dgm:spPr/>
      <dgm:t>
        <a:bodyPr/>
        <a:lstStyle/>
        <a:p>
          <a:endParaRPr lang="en-US" sz="2400">
            <a:latin typeface="Gill Sans MT" pitchFamily="34" charset="0"/>
          </a:endParaRPr>
        </a:p>
      </dgm:t>
    </dgm:pt>
    <dgm:pt modelId="{226ED91F-7A06-40D4-B07F-1BA3514CAB12}" type="sibTrans" cxnId="{68EE9212-3ACA-43E0-9C25-5611BA19A8B1}">
      <dgm:prSet/>
      <dgm:spPr/>
      <dgm:t>
        <a:bodyPr/>
        <a:lstStyle/>
        <a:p>
          <a:endParaRPr lang="en-US" sz="2400">
            <a:latin typeface="Gill Sans MT" pitchFamily="34" charset="0"/>
          </a:endParaRPr>
        </a:p>
      </dgm:t>
    </dgm:pt>
    <dgm:pt modelId="{5946699C-5E46-4D73-BCE6-E9D82B081A85}">
      <dgm:prSet phldrT="[Text]" custT="1"/>
      <dgm:spPr/>
      <dgm:t>
        <a:bodyPr/>
        <a:lstStyle/>
        <a:p>
          <a:r>
            <a:rPr lang="el-GR" sz="2000" b="1" dirty="0" smtClean="0">
              <a:solidFill>
                <a:srgbClr val="FF0000"/>
              </a:solidFill>
            </a:rPr>
            <a:t>Το πλαστικό δοχείο επιπλέει στο  σέϊκερ. Με μία σύριγγα παίρνω 10</a:t>
          </a:r>
          <a:r>
            <a:rPr lang="en-US" sz="2000" b="1" dirty="0" smtClean="0">
              <a:solidFill>
                <a:srgbClr val="FF0000"/>
              </a:solidFill>
            </a:rPr>
            <a:t>ml </a:t>
          </a:r>
          <a:r>
            <a:rPr lang="el-GR" sz="2000" b="1" dirty="0" smtClean="0">
              <a:solidFill>
                <a:srgbClr val="FF0000"/>
              </a:solidFill>
            </a:rPr>
            <a:t>ξύδι και το ρίχνω μέσα στο πλαστικό δοχείο ξύδι με τη σόδα δημιουργεί διοξείδιο του άνθρακα</a:t>
          </a:r>
          <a:endParaRPr lang="en-US" sz="2000" b="1" dirty="0">
            <a:solidFill>
              <a:srgbClr val="FF0000"/>
            </a:solidFill>
            <a:latin typeface="Gill Sans MT" pitchFamily="34" charset="0"/>
          </a:endParaRPr>
        </a:p>
      </dgm:t>
    </dgm:pt>
    <dgm:pt modelId="{C394A80C-ABA0-4F22-90BE-D7E5A7082123}" type="parTrans" cxnId="{3F35BF9C-C7B6-4D6C-BFB2-096B6B7B5DC5}">
      <dgm:prSet/>
      <dgm:spPr/>
      <dgm:t>
        <a:bodyPr/>
        <a:lstStyle/>
        <a:p>
          <a:endParaRPr lang="en-US" sz="2400">
            <a:latin typeface="Gill Sans MT" pitchFamily="34" charset="0"/>
          </a:endParaRPr>
        </a:p>
      </dgm:t>
    </dgm:pt>
    <dgm:pt modelId="{9F97B6AB-7875-43C1-81DF-6FAAE2A294EE}" type="sibTrans" cxnId="{3F35BF9C-C7B6-4D6C-BFB2-096B6B7B5DC5}">
      <dgm:prSet/>
      <dgm:spPr/>
      <dgm:t>
        <a:bodyPr/>
        <a:lstStyle/>
        <a:p>
          <a:endParaRPr lang="en-US" sz="2400">
            <a:latin typeface="Gill Sans MT" pitchFamily="34" charset="0"/>
          </a:endParaRPr>
        </a:p>
      </dgm:t>
    </dgm:pt>
    <dgm:pt modelId="{22C45EA9-C53B-4B4C-93D0-0E35866CC49F}">
      <dgm:prSet phldrT="[Text]" custT="1"/>
      <dgm:spPr/>
      <dgm:t>
        <a:bodyPr/>
        <a:lstStyle/>
        <a:p>
          <a:r>
            <a:rPr lang="el-GR" sz="2000" b="1" dirty="0" smtClean="0">
              <a:solidFill>
                <a:srgbClr val="FF0000"/>
              </a:solidFill>
            </a:rPr>
            <a:t>Τοποθετώ τη λάμπα πυρακτώσεως ανάμεσα στα δύο σέϊκερ προσέχοντας να ισαπέχει.</a:t>
          </a:r>
          <a:endParaRPr lang="en-US" sz="2000" b="1" dirty="0">
            <a:solidFill>
              <a:srgbClr val="FF0000"/>
            </a:solidFill>
            <a:latin typeface="Gill Sans MT" pitchFamily="34" charset="0"/>
          </a:endParaRPr>
        </a:p>
      </dgm:t>
    </dgm:pt>
    <dgm:pt modelId="{1EECA19C-C273-42D0-A7EB-CDCE7AB2CF14}" type="parTrans" cxnId="{D861F76D-BF7D-4518-A039-92767483578D}">
      <dgm:prSet/>
      <dgm:spPr/>
      <dgm:t>
        <a:bodyPr/>
        <a:lstStyle/>
        <a:p>
          <a:endParaRPr lang="en-US" sz="2400">
            <a:latin typeface="Gill Sans MT" pitchFamily="34" charset="0"/>
          </a:endParaRPr>
        </a:p>
      </dgm:t>
    </dgm:pt>
    <dgm:pt modelId="{2F9E436F-6D0A-4474-93C3-F8D503B37E13}" type="sibTrans" cxnId="{D861F76D-BF7D-4518-A039-92767483578D}">
      <dgm:prSet/>
      <dgm:spPr/>
      <dgm:t>
        <a:bodyPr/>
        <a:lstStyle/>
        <a:p>
          <a:endParaRPr lang="en-US" sz="2400">
            <a:latin typeface="Gill Sans MT" pitchFamily="34" charset="0"/>
          </a:endParaRPr>
        </a:p>
      </dgm:t>
    </dgm:pt>
    <dgm:pt modelId="{3F6F588C-82D8-42AE-91A1-0CF99C8308BC}">
      <dgm:prSet phldrT="[Text]" custT="1"/>
      <dgm:spPr/>
      <dgm:t>
        <a:bodyPr/>
        <a:lstStyle/>
        <a:p>
          <a:r>
            <a:rPr lang="el-GR" sz="2000" b="1" dirty="0" smtClean="0">
              <a:solidFill>
                <a:srgbClr val="FF0000"/>
              </a:solidFill>
            </a:rPr>
            <a:t>Τοποθετώ τα δύο θερμόμετρα προσέχοντας να μην ακουμπούν στο νερό.</a:t>
          </a:r>
          <a:endParaRPr lang="en-US" sz="2000" b="1" dirty="0">
            <a:solidFill>
              <a:srgbClr val="FF0000"/>
            </a:solidFill>
            <a:latin typeface="Gill Sans MT" pitchFamily="34" charset="0"/>
          </a:endParaRPr>
        </a:p>
      </dgm:t>
    </dgm:pt>
    <dgm:pt modelId="{0F102681-39C8-469D-AB2D-B822A7A67811}" type="parTrans" cxnId="{7395DE35-1B7B-4C28-A599-35BF39507482}">
      <dgm:prSet/>
      <dgm:spPr/>
      <dgm:t>
        <a:bodyPr/>
        <a:lstStyle/>
        <a:p>
          <a:endParaRPr lang="en-US" sz="2400">
            <a:latin typeface="Gill Sans MT" pitchFamily="34" charset="0"/>
          </a:endParaRPr>
        </a:p>
      </dgm:t>
    </dgm:pt>
    <dgm:pt modelId="{B36747B5-A42A-482D-94AC-562B2A059279}" type="sibTrans" cxnId="{7395DE35-1B7B-4C28-A599-35BF39507482}">
      <dgm:prSet/>
      <dgm:spPr/>
      <dgm:t>
        <a:bodyPr/>
        <a:lstStyle/>
        <a:p>
          <a:endParaRPr lang="en-US" sz="2400">
            <a:latin typeface="Gill Sans MT" pitchFamily="34" charset="0"/>
          </a:endParaRPr>
        </a:p>
      </dgm:t>
    </dgm:pt>
    <dgm:pt modelId="{9C52E74F-2705-427B-A371-F8BC43DDECCE}">
      <dgm:prSet phldrT="[Text]" custT="1"/>
      <dgm:spPr/>
      <dgm:t>
        <a:bodyPr/>
        <a:lstStyle/>
        <a:p>
          <a:r>
            <a:rPr lang="el-GR" sz="2000" b="1" dirty="0" smtClean="0">
              <a:solidFill>
                <a:srgbClr val="FF0000"/>
              </a:solidFill>
            </a:rPr>
            <a:t>Ανάβω τη λάμπα και καταγράφω τη θερμοκρασία σε κάθε  σέϊκερ ανά πέντε λεπτά.</a:t>
          </a:r>
          <a:endParaRPr lang="en-US" sz="2000" b="1" dirty="0">
            <a:solidFill>
              <a:srgbClr val="FF0000"/>
            </a:solidFill>
            <a:latin typeface="Gill Sans MT" pitchFamily="34" charset="0"/>
          </a:endParaRPr>
        </a:p>
      </dgm:t>
    </dgm:pt>
    <dgm:pt modelId="{9E6711D1-AADC-4B22-AB5D-A16A909E1549}" type="parTrans" cxnId="{C277145E-4DD2-412B-BA9A-038C5FCEE0BB}">
      <dgm:prSet/>
      <dgm:spPr/>
      <dgm:t>
        <a:bodyPr/>
        <a:lstStyle/>
        <a:p>
          <a:endParaRPr lang="en-US" sz="2400">
            <a:latin typeface="Gill Sans MT" pitchFamily="34" charset="0"/>
          </a:endParaRPr>
        </a:p>
      </dgm:t>
    </dgm:pt>
    <dgm:pt modelId="{191ABB82-56AF-4C98-B5B3-526619288B40}" type="sibTrans" cxnId="{C277145E-4DD2-412B-BA9A-038C5FCEE0BB}">
      <dgm:prSet/>
      <dgm:spPr/>
      <dgm:t>
        <a:bodyPr/>
        <a:lstStyle/>
        <a:p>
          <a:endParaRPr lang="en-US" sz="2400">
            <a:latin typeface="Gill Sans MT" pitchFamily="34" charset="0"/>
          </a:endParaRPr>
        </a:p>
      </dgm:t>
    </dgm:pt>
    <dgm:pt modelId="{4744F78F-DD2A-4027-9E78-B47842AADE43}">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el-GR" sz="2000" b="1" dirty="0" smtClean="0">
              <a:solidFill>
                <a:srgbClr val="FF0000"/>
              </a:solidFill>
              <a:latin typeface="Gill Sans MT" pitchFamily="34" charset="0"/>
            </a:rPr>
            <a:t>Τέλος του πειράματος</a:t>
          </a:r>
          <a:endParaRPr lang="en-US" sz="2000" b="1" dirty="0">
            <a:solidFill>
              <a:srgbClr val="FF0000"/>
            </a:solidFill>
            <a:latin typeface="Gill Sans MT" pitchFamily="34" charset="0"/>
          </a:endParaRPr>
        </a:p>
      </dgm:t>
    </dgm:pt>
    <dgm:pt modelId="{ED2CCE52-D83C-43E0-A17A-00819CB00417}" type="sibTrans" cxnId="{A93C455B-D2B2-4FE8-B390-DD8B62442425}">
      <dgm:prSet/>
      <dgm:spPr/>
      <dgm:t>
        <a:bodyPr/>
        <a:lstStyle/>
        <a:p>
          <a:endParaRPr lang="en-US" sz="2400">
            <a:latin typeface="Gill Sans MT" pitchFamily="34" charset="0"/>
          </a:endParaRPr>
        </a:p>
      </dgm:t>
    </dgm:pt>
    <dgm:pt modelId="{5DB133B9-BB1F-4796-A189-6DD9566C2895}" type="parTrans" cxnId="{A93C455B-D2B2-4FE8-B390-DD8B62442425}">
      <dgm:prSet/>
      <dgm:spPr/>
      <dgm:t>
        <a:bodyPr/>
        <a:lstStyle/>
        <a:p>
          <a:endParaRPr lang="en-US" sz="2400">
            <a:latin typeface="Gill Sans MT" pitchFamily="34" charset="0"/>
          </a:endParaRPr>
        </a:p>
      </dgm:t>
    </dgm:pt>
    <dgm:pt modelId="{302EE406-5E0F-45AD-AE04-1663E3CADB06}" type="pres">
      <dgm:prSet presAssocID="{1C4937F2-6BAC-49B4-9B60-F50C275577D1}" presName="Name0" presStyleCnt="0">
        <dgm:presLayoutVars>
          <dgm:dir/>
          <dgm:resizeHandles/>
        </dgm:presLayoutVars>
      </dgm:prSet>
      <dgm:spPr/>
      <dgm:t>
        <a:bodyPr/>
        <a:lstStyle/>
        <a:p>
          <a:endParaRPr lang="en-US"/>
        </a:p>
      </dgm:t>
    </dgm:pt>
    <dgm:pt modelId="{8FBB4BC0-1953-4426-890F-EFF07135E8A3}" type="pres">
      <dgm:prSet presAssocID="{B6370869-F9B4-4CFA-BAFD-568B0FCA5474}" presName="compNode" presStyleCnt="0"/>
      <dgm:spPr/>
      <dgm:t>
        <a:bodyPr/>
        <a:lstStyle/>
        <a:p>
          <a:endParaRPr lang="el-GR"/>
        </a:p>
      </dgm:t>
    </dgm:pt>
    <dgm:pt modelId="{3FEC51AC-CBAE-4DF8-9D41-B86A26EBC072}" type="pres">
      <dgm:prSet presAssocID="{B6370869-F9B4-4CFA-BAFD-568B0FCA5474}" presName="dummyConnPt" presStyleCnt="0"/>
      <dgm:spPr/>
      <dgm:t>
        <a:bodyPr/>
        <a:lstStyle/>
        <a:p>
          <a:endParaRPr lang="el-GR"/>
        </a:p>
      </dgm:t>
    </dgm:pt>
    <dgm:pt modelId="{A825D34D-7917-46BC-9F43-15DB0C01F2B3}" type="pres">
      <dgm:prSet presAssocID="{B6370869-F9B4-4CFA-BAFD-568B0FCA5474}" presName="node" presStyleLbl="node1" presStyleIdx="0" presStyleCnt="8" custScaleX="148842" custScaleY="208677">
        <dgm:presLayoutVars>
          <dgm:bulletEnabled val="1"/>
        </dgm:presLayoutVars>
      </dgm:prSet>
      <dgm:spPr>
        <a:prstGeom prst="flowChartOffpageConnector">
          <a:avLst/>
        </a:prstGeom>
      </dgm:spPr>
      <dgm:t>
        <a:bodyPr/>
        <a:lstStyle/>
        <a:p>
          <a:endParaRPr lang="en-US"/>
        </a:p>
      </dgm:t>
    </dgm:pt>
    <dgm:pt modelId="{359F0939-C172-4AF3-A4DA-100BF5645A50}" type="pres">
      <dgm:prSet presAssocID="{F2301C71-1E94-4931-B940-F24DA1D2A963}" presName="sibTrans" presStyleLbl="bgSibTrans2D1" presStyleIdx="0" presStyleCnt="7"/>
      <dgm:spPr/>
      <dgm:t>
        <a:bodyPr/>
        <a:lstStyle/>
        <a:p>
          <a:endParaRPr lang="en-US"/>
        </a:p>
      </dgm:t>
    </dgm:pt>
    <dgm:pt modelId="{452A433C-0804-4AC4-A377-F40E24CB6ABE}" type="pres">
      <dgm:prSet presAssocID="{F834C356-EA46-4097-ABCA-961658917174}" presName="compNode" presStyleCnt="0"/>
      <dgm:spPr/>
      <dgm:t>
        <a:bodyPr/>
        <a:lstStyle/>
        <a:p>
          <a:endParaRPr lang="el-GR"/>
        </a:p>
      </dgm:t>
    </dgm:pt>
    <dgm:pt modelId="{CC7C28E9-80BC-4904-8E81-38B49E5F4091}" type="pres">
      <dgm:prSet presAssocID="{F834C356-EA46-4097-ABCA-961658917174}" presName="dummyConnPt" presStyleCnt="0"/>
      <dgm:spPr/>
      <dgm:t>
        <a:bodyPr/>
        <a:lstStyle/>
        <a:p>
          <a:endParaRPr lang="el-GR"/>
        </a:p>
      </dgm:t>
    </dgm:pt>
    <dgm:pt modelId="{6E5CCFEB-C28F-49A8-9B40-ECF36C53D65E}" type="pres">
      <dgm:prSet presAssocID="{F834C356-EA46-4097-ABCA-961658917174}" presName="node" presStyleLbl="node1" presStyleIdx="1" presStyleCnt="8" custScaleX="212748" custScaleY="209722">
        <dgm:presLayoutVars>
          <dgm:bulletEnabled val="1"/>
        </dgm:presLayoutVars>
      </dgm:prSet>
      <dgm:spPr/>
      <dgm:t>
        <a:bodyPr/>
        <a:lstStyle/>
        <a:p>
          <a:endParaRPr lang="en-US"/>
        </a:p>
      </dgm:t>
    </dgm:pt>
    <dgm:pt modelId="{6D716D2D-E801-4ECB-A287-FE9BF8CA3CC5}" type="pres">
      <dgm:prSet presAssocID="{EBBA7B6C-7A35-4355-ABEF-45E0B51E9CE0}" presName="sibTrans" presStyleLbl="bgSibTrans2D1" presStyleIdx="1" presStyleCnt="7"/>
      <dgm:spPr/>
      <dgm:t>
        <a:bodyPr/>
        <a:lstStyle/>
        <a:p>
          <a:endParaRPr lang="en-US"/>
        </a:p>
      </dgm:t>
    </dgm:pt>
    <dgm:pt modelId="{1744F996-9F96-4B9E-A788-D02474C04E67}" type="pres">
      <dgm:prSet presAssocID="{5C1331F0-EB60-477B-8104-B3F92037B72B}" presName="compNode" presStyleCnt="0"/>
      <dgm:spPr/>
      <dgm:t>
        <a:bodyPr/>
        <a:lstStyle/>
        <a:p>
          <a:endParaRPr lang="el-GR"/>
        </a:p>
      </dgm:t>
    </dgm:pt>
    <dgm:pt modelId="{79CD3C02-EDC5-4341-A1B6-9549FF456EEA}" type="pres">
      <dgm:prSet presAssocID="{5C1331F0-EB60-477B-8104-B3F92037B72B}" presName="dummyConnPt" presStyleCnt="0"/>
      <dgm:spPr/>
      <dgm:t>
        <a:bodyPr/>
        <a:lstStyle/>
        <a:p>
          <a:endParaRPr lang="el-GR"/>
        </a:p>
      </dgm:t>
    </dgm:pt>
    <dgm:pt modelId="{1F0B6240-3399-4A5F-9FCF-B67006B590F3}" type="pres">
      <dgm:prSet presAssocID="{5C1331F0-EB60-477B-8104-B3F92037B72B}" presName="node" presStyleLbl="node1" presStyleIdx="2" presStyleCnt="8" custScaleX="203699" custScaleY="184779">
        <dgm:presLayoutVars>
          <dgm:bulletEnabled val="1"/>
        </dgm:presLayoutVars>
      </dgm:prSet>
      <dgm:spPr/>
      <dgm:t>
        <a:bodyPr/>
        <a:lstStyle/>
        <a:p>
          <a:endParaRPr lang="en-US"/>
        </a:p>
      </dgm:t>
    </dgm:pt>
    <dgm:pt modelId="{C8C2D2E4-3F77-4F50-8015-CEF32008F13C}" type="pres">
      <dgm:prSet presAssocID="{226ED91F-7A06-40D4-B07F-1BA3514CAB12}" presName="sibTrans" presStyleLbl="bgSibTrans2D1" presStyleIdx="2" presStyleCnt="7"/>
      <dgm:spPr/>
      <dgm:t>
        <a:bodyPr/>
        <a:lstStyle/>
        <a:p>
          <a:endParaRPr lang="en-US"/>
        </a:p>
      </dgm:t>
    </dgm:pt>
    <dgm:pt modelId="{4317C5A8-A234-4BB3-BAF7-B4FE8A83200E}" type="pres">
      <dgm:prSet presAssocID="{5946699C-5E46-4D73-BCE6-E9D82B081A85}" presName="compNode" presStyleCnt="0"/>
      <dgm:spPr/>
      <dgm:t>
        <a:bodyPr/>
        <a:lstStyle/>
        <a:p>
          <a:endParaRPr lang="el-GR"/>
        </a:p>
      </dgm:t>
    </dgm:pt>
    <dgm:pt modelId="{A3A61F14-22BB-4DCB-A1AE-C08F12B3AB4E}" type="pres">
      <dgm:prSet presAssocID="{5946699C-5E46-4D73-BCE6-E9D82B081A85}" presName="dummyConnPt" presStyleCnt="0"/>
      <dgm:spPr/>
      <dgm:t>
        <a:bodyPr/>
        <a:lstStyle/>
        <a:p>
          <a:endParaRPr lang="el-GR"/>
        </a:p>
      </dgm:t>
    </dgm:pt>
    <dgm:pt modelId="{2895186A-AD0D-487D-9B62-060A08421EB9}" type="pres">
      <dgm:prSet presAssocID="{5946699C-5E46-4D73-BCE6-E9D82B081A85}" presName="node" presStyleLbl="node1" presStyleIdx="3" presStyleCnt="8" custScaleX="253074" custScaleY="226353">
        <dgm:presLayoutVars>
          <dgm:bulletEnabled val="1"/>
        </dgm:presLayoutVars>
      </dgm:prSet>
      <dgm:spPr/>
      <dgm:t>
        <a:bodyPr/>
        <a:lstStyle/>
        <a:p>
          <a:endParaRPr lang="en-US"/>
        </a:p>
      </dgm:t>
    </dgm:pt>
    <dgm:pt modelId="{40874361-A332-43DB-86A3-34901600F867}" type="pres">
      <dgm:prSet presAssocID="{9F97B6AB-7875-43C1-81DF-6FAAE2A294EE}" presName="sibTrans" presStyleLbl="bgSibTrans2D1" presStyleIdx="3" presStyleCnt="7"/>
      <dgm:spPr/>
      <dgm:t>
        <a:bodyPr/>
        <a:lstStyle/>
        <a:p>
          <a:endParaRPr lang="en-US"/>
        </a:p>
      </dgm:t>
    </dgm:pt>
    <dgm:pt modelId="{016F6BC1-AAE6-478C-8583-9B8DE2FEB3C8}" type="pres">
      <dgm:prSet presAssocID="{22C45EA9-C53B-4B4C-93D0-0E35866CC49F}" presName="compNode" presStyleCnt="0"/>
      <dgm:spPr/>
      <dgm:t>
        <a:bodyPr/>
        <a:lstStyle/>
        <a:p>
          <a:endParaRPr lang="el-GR"/>
        </a:p>
      </dgm:t>
    </dgm:pt>
    <dgm:pt modelId="{23F833AA-B541-472D-880C-1B628820AB15}" type="pres">
      <dgm:prSet presAssocID="{22C45EA9-C53B-4B4C-93D0-0E35866CC49F}" presName="dummyConnPt" presStyleCnt="0"/>
      <dgm:spPr/>
      <dgm:t>
        <a:bodyPr/>
        <a:lstStyle/>
        <a:p>
          <a:endParaRPr lang="el-GR"/>
        </a:p>
      </dgm:t>
    </dgm:pt>
    <dgm:pt modelId="{CB1D0317-D750-4EC2-99C1-72E77E443226}" type="pres">
      <dgm:prSet presAssocID="{22C45EA9-C53B-4B4C-93D0-0E35866CC49F}" presName="node" presStyleLbl="node1" presStyleIdx="4" presStyleCnt="8" custScaleX="242910" custScaleY="164995">
        <dgm:presLayoutVars>
          <dgm:bulletEnabled val="1"/>
        </dgm:presLayoutVars>
      </dgm:prSet>
      <dgm:spPr/>
      <dgm:t>
        <a:bodyPr/>
        <a:lstStyle/>
        <a:p>
          <a:endParaRPr lang="en-US"/>
        </a:p>
      </dgm:t>
    </dgm:pt>
    <dgm:pt modelId="{2F6BB91D-D099-48CB-88BC-B3DC4BD0DEC1}" type="pres">
      <dgm:prSet presAssocID="{2F9E436F-6D0A-4474-93C3-F8D503B37E13}" presName="sibTrans" presStyleLbl="bgSibTrans2D1" presStyleIdx="4" presStyleCnt="7"/>
      <dgm:spPr/>
      <dgm:t>
        <a:bodyPr/>
        <a:lstStyle/>
        <a:p>
          <a:endParaRPr lang="en-US"/>
        </a:p>
      </dgm:t>
    </dgm:pt>
    <dgm:pt modelId="{11DEBCB5-BAEC-47DD-A1BC-50FE8B60AB94}" type="pres">
      <dgm:prSet presAssocID="{3F6F588C-82D8-42AE-91A1-0CF99C8308BC}" presName="compNode" presStyleCnt="0"/>
      <dgm:spPr/>
      <dgm:t>
        <a:bodyPr/>
        <a:lstStyle/>
        <a:p>
          <a:endParaRPr lang="el-GR"/>
        </a:p>
      </dgm:t>
    </dgm:pt>
    <dgm:pt modelId="{82DDF42E-4383-4C0E-838A-080FE761ACD1}" type="pres">
      <dgm:prSet presAssocID="{3F6F588C-82D8-42AE-91A1-0CF99C8308BC}" presName="dummyConnPt" presStyleCnt="0"/>
      <dgm:spPr/>
      <dgm:t>
        <a:bodyPr/>
        <a:lstStyle/>
        <a:p>
          <a:endParaRPr lang="el-GR"/>
        </a:p>
      </dgm:t>
    </dgm:pt>
    <dgm:pt modelId="{4AC2243B-5A48-4939-8455-FF8717A595EB}" type="pres">
      <dgm:prSet presAssocID="{3F6F588C-82D8-42AE-91A1-0CF99C8308BC}" presName="node" presStyleLbl="node1" presStyleIdx="5" presStyleCnt="8" custScaleX="214489" custScaleY="198971">
        <dgm:presLayoutVars>
          <dgm:bulletEnabled val="1"/>
        </dgm:presLayoutVars>
      </dgm:prSet>
      <dgm:spPr/>
      <dgm:t>
        <a:bodyPr/>
        <a:lstStyle/>
        <a:p>
          <a:endParaRPr lang="en-US"/>
        </a:p>
      </dgm:t>
    </dgm:pt>
    <dgm:pt modelId="{43387E63-C561-4047-8AA9-E34C0BBDDF41}" type="pres">
      <dgm:prSet presAssocID="{B36747B5-A42A-482D-94AC-562B2A059279}" presName="sibTrans" presStyleLbl="bgSibTrans2D1" presStyleIdx="5" presStyleCnt="7"/>
      <dgm:spPr/>
      <dgm:t>
        <a:bodyPr/>
        <a:lstStyle/>
        <a:p>
          <a:endParaRPr lang="en-US"/>
        </a:p>
      </dgm:t>
    </dgm:pt>
    <dgm:pt modelId="{47471B06-73BC-4A3B-A20D-4016444D1488}" type="pres">
      <dgm:prSet presAssocID="{9C52E74F-2705-427B-A371-F8BC43DDECCE}" presName="compNode" presStyleCnt="0"/>
      <dgm:spPr/>
      <dgm:t>
        <a:bodyPr/>
        <a:lstStyle/>
        <a:p>
          <a:endParaRPr lang="el-GR"/>
        </a:p>
      </dgm:t>
    </dgm:pt>
    <dgm:pt modelId="{04DA106F-B238-46D7-9B5B-F22738D2181A}" type="pres">
      <dgm:prSet presAssocID="{9C52E74F-2705-427B-A371-F8BC43DDECCE}" presName="dummyConnPt" presStyleCnt="0"/>
      <dgm:spPr/>
      <dgm:t>
        <a:bodyPr/>
        <a:lstStyle/>
        <a:p>
          <a:endParaRPr lang="el-GR"/>
        </a:p>
      </dgm:t>
    </dgm:pt>
    <dgm:pt modelId="{AF84F5D5-86D3-4287-AD16-123AF758185A}" type="pres">
      <dgm:prSet presAssocID="{9C52E74F-2705-427B-A371-F8BC43DDECCE}" presName="node" presStyleLbl="node1" presStyleIdx="6" presStyleCnt="8" custScaleX="176966" custScaleY="171884">
        <dgm:presLayoutVars>
          <dgm:bulletEnabled val="1"/>
        </dgm:presLayoutVars>
      </dgm:prSet>
      <dgm:spPr/>
      <dgm:t>
        <a:bodyPr/>
        <a:lstStyle/>
        <a:p>
          <a:endParaRPr lang="en-US"/>
        </a:p>
      </dgm:t>
    </dgm:pt>
    <dgm:pt modelId="{C01A0330-BE23-4571-AC32-EFF57D13D09A}" type="pres">
      <dgm:prSet presAssocID="{191ABB82-56AF-4C98-B5B3-526619288B40}" presName="sibTrans" presStyleLbl="bgSibTrans2D1" presStyleIdx="6" presStyleCnt="7"/>
      <dgm:spPr/>
      <dgm:t>
        <a:bodyPr/>
        <a:lstStyle/>
        <a:p>
          <a:endParaRPr lang="en-US"/>
        </a:p>
      </dgm:t>
    </dgm:pt>
    <dgm:pt modelId="{FEE1C58E-8604-4D02-87C2-B9DAD3E5EB16}" type="pres">
      <dgm:prSet presAssocID="{4744F78F-DD2A-4027-9E78-B47842AADE43}" presName="compNode" presStyleCnt="0"/>
      <dgm:spPr/>
      <dgm:t>
        <a:bodyPr/>
        <a:lstStyle/>
        <a:p>
          <a:endParaRPr lang="el-GR"/>
        </a:p>
      </dgm:t>
    </dgm:pt>
    <dgm:pt modelId="{47349AF2-8F93-4D98-9839-368145D19AD4}" type="pres">
      <dgm:prSet presAssocID="{4744F78F-DD2A-4027-9E78-B47842AADE43}" presName="dummyConnPt" presStyleCnt="0"/>
      <dgm:spPr/>
      <dgm:t>
        <a:bodyPr/>
        <a:lstStyle/>
        <a:p>
          <a:endParaRPr lang="el-GR"/>
        </a:p>
      </dgm:t>
    </dgm:pt>
    <dgm:pt modelId="{50D763B5-A2C0-47FD-B48E-34BADBFAE12A}" type="pres">
      <dgm:prSet presAssocID="{4744F78F-DD2A-4027-9E78-B47842AADE43}" presName="node" presStyleLbl="node1" presStyleIdx="7" presStyleCnt="8" custScaleX="191383" custScaleY="168442">
        <dgm:presLayoutVars>
          <dgm:bulletEnabled val="1"/>
        </dgm:presLayoutVars>
      </dgm:prSet>
      <dgm:spPr>
        <a:prstGeom prst="flowChartPreparation">
          <a:avLst/>
        </a:prstGeom>
      </dgm:spPr>
      <dgm:t>
        <a:bodyPr/>
        <a:lstStyle/>
        <a:p>
          <a:endParaRPr lang="en-US"/>
        </a:p>
      </dgm:t>
    </dgm:pt>
  </dgm:ptLst>
  <dgm:cxnLst>
    <dgm:cxn modelId="{07F3B3E1-A040-44AF-AFFB-70BD5B276814}" type="presOf" srcId="{5C1331F0-EB60-477B-8104-B3F92037B72B}" destId="{1F0B6240-3399-4A5F-9FCF-B67006B590F3}" srcOrd="0" destOrd="0" presId="urn:microsoft.com/office/officeart/2005/8/layout/bProcess4"/>
    <dgm:cxn modelId="{63F17EA2-1F0C-45F1-8971-699F21FC2195}" type="presOf" srcId="{9C52E74F-2705-427B-A371-F8BC43DDECCE}" destId="{AF84F5D5-86D3-4287-AD16-123AF758185A}" srcOrd="0" destOrd="0" presId="urn:microsoft.com/office/officeart/2005/8/layout/bProcess4"/>
    <dgm:cxn modelId="{74167B7B-B02A-4AFC-A4D4-C54C697CB981}" type="presOf" srcId="{226ED91F-7A06-40D4-B07F-1BA3514CAB12}" destId="{C8C2D2E4-3F77-4F50-8015-CEF32008F13C}" srcOrd="0" destOrd="0" presId="urn:microsoft.com/office/officeart/2005/8/layout/bProcess4"/>
    <dgm:cxn modelId="{20C2CC62-96F5-487B-80B9-1ECA5EBB4A92}" type="presOf" srcId="{B36747B5-A42A-482D-94AC-562B2A059279}" destId="{43387E63-C561-4047-8AA9-E34C0BBDDF41}" srcOrd="0" destOrd="0" presId="urn:microsoft.com/office/officeart/2005/8/layout/bProcess4"/>
    <dgm:cxn modelId="{1D08A9A4-65F6-4DE3-B086-DBB0551A06DE}" type="presOf" srcId="{B6370869-F9B4-4CFA-BAFD-568B0FCA5474}" destId="{A825D34D-7917-46BC-9F43-15DB0C01F2B3}" srcOrd="0" destOrd="0" presId="urn:microsoft.com/office/officeart/2005/8/layout/bProcess4"/>
    <dgm:cxn modelId="{B5187B02-CA4B-47EA-99C4-86FBB68AA4A9}" type="presOf" srcId="{EBBA7B6C-7A35-4355-ABEF-45E0B51E9CE0}" destId="{6D716D2D-E801-4ECB-A287-FE9BF8CA3CC5}" srcOrd="0" destOrd="0" presId="urn:microsoft.com/office/officeart/2005/8/layout/bProcess4"/>
    <dgm:cxn modelId="{9AF608C7-CBDF-42E6-AF19-330DD6268702}" type="presOf" srcId="{F2301C71-1E94-4931-B940-F24DA1D2A963}" destId="{359F0939-C172-4AF3-A4DA-100BF5645A50}" srcOrd="0" destOrd="0" presId="urn:microsoft.com/office/officeart/2005/8/layout/bProcess4"/>
    <dgm:cxn modelId="{6967F794-72C8-4B15-B567-D1E7EC714DE8}" type="presOf" srcId="{2F9E436F-6D0A-4474-93C3-F8D503B37E13}" destId="{2F6BB91D-D099-48CB-88BC-B3DC4BD0DEC1}" srcOrd="0" destOrd="0" presId="urn:microsoft.com/office/officeart/2005/8/layout/bProcess4"/>
    <dgm:cxn modelId="{008E2C97-7E13-40F1-A3A8-8899DE96E6A6}" type="presOf" srcId="{3F6F588C-82D8-42AE-91A1-0CF99C8308BC}" destId="{4AC2243B-5A48-4939-8455-FF8717A595EB}" srcOrd="0" destOrd="0" presId="urn:microsoft.com/office/officeart/2005/8/layout/bProcess4"/>
    <dgm:cxn modelId="{F6AA15A5-EBDE-42CE-9D85-DF021DCFEE45}" type="presOf" srcId="{F834C356-EA46-4097-ABCA-961658917174}" destId="{6E5CCFEB-C28F-49A8-9B40-ECF36C53D65E}" srcOrd="0" destOrd="0" presId="urn:microsoft.com/office/officeart/2005/8/layout/bProcess4"/>
    <dgm:cxn modelId="{27F93C03-F919-438D-B42D-459740966953}" type="presOf" srcId="{22C45EA9-C53B-4B4C-93D0-0E35866CC49F}" destId="{CB1D0317-D750-4EC2-99C1-72E77E443226}" srcOrd="0" destOrd="0" presId="urn:microsoft.com/office/officeart/2005/8/layout/bProcess4"/>
    <dgm:cxn modelId="{7D374A22-D598-4D77-9CD7-865F72F7EF77}" type="presOf" srcId="{4744F78F-DD2A-4027-9E78-B47842AADE43}" destId="{50D763B5-A2C0-47FD-B48E-34BADBFAE12A}" srcOrd="0" destOrd="0" presId="urn:microsoft.com/office/officeart/2005/8/layout/bProcess4"/>
    <dgm:cxn modelId="{C277145E-4DD2-412B-BA9A-038C5FCEE0BB}" srcId="{1C4937F2-6BAC-49B4-9B60-F50C275577D1}" destId="{9C52E74F-2705-427B-A371-F8BC43DDECCE}" srcOrd="6" destOrd="0" parTransId="{9E6711D1-AADC-4B22-AB5D-A16A909E1549}" sibTransId="{191ABB82-56AF-4C98-B5B3-526619288B40}"/>
    <dgm:cxn modelId="{E02BFC9F-21D8-45F6-8444-903B77528EB3}" type="presOf" srcId="{9F97B6AB-7875-43C1-81DF-6FAAE2A294EE}" destId="{40874361-A332-43DB-86A3-34901600F867}" srcOrd="0" destOrd="0" presId="urn:microsoft.com/office/officeart/2005/8/layout/bProcess4"/>
    <dgm:cxn modelId="{68EE9212-3ACA-43E0-9C25-5611BA19A8B1}" srcId="{1C4937F2-6BAC-49B4-9B60-F50C275577D1}" destId="{5C1331F0-EB60-477B-8104-B3F92037B72B}" srcOrd="2" destOrd="0" parTransId="{0187BBDF-5C8C-4C26-B8A5-7020D2E18CD9}" sibTransId="{226ED91F-7A06-40D4-B07F-1BA3514CAB12}"/>
    <dgm:cxn modelId="{7395DE35-1B7B-4C28-A599-35BF39507482}" srcId="{1C4937F2-6BAC-49B4-9B60-F50C275577D1}" destId="{3F6F588C-82D8-42AE-91A1-0CF99C8308BC}" srcOrd="5" destOrd="0" parTransId="{0F102681-39C8-469D-AB2D-B822A7A67811}" sibTransId="{B36747B5-A42A-482D-94AC-562B2A059279}"/>
    <dgm:cxn modelId="{1E3283E4-3EFB-456F-A64D-BC5549785662}" srcId="{1C4937F2-6BAC-49B4-9B60-F50C275577D1}" destId="{F834C356-EA46-4097-ABCA-961658917174}" srcOrd="1" destOrd="0" parTransId="{961B42A9-AC7D-481F-A009-CA932678C03C}" sibTransId="{EBBA7B6C-7A35-4355-ABEF-45E0B51E9CE0}"/>
    <dgm:cxn modelId="{FC98B785-11BB-4F99-B9D6-1988FBAB070A}" type="presOf" srcId="{1C4937F2-6BAC-49B4-9B60-F50C275577D1}" destId="{302EE406-5E0F-45AD-AE04-1663E3CADB06}" srcOrd="0" destOrd="0" presId="urn:microsoft.com/office/officeart/2005/8/layout/bProcess4"/>
    <dgm:cxn modelId="{DC364E0E-DF1B-4E83-835C-E6CFBB7D2B1F}" type="presOf" srcId="{191ABB82-56AF-4C98-B5B3-526619288B40}" destId="{C01A0330-BE23-4571-AC32-EFF57D13D09A}" srcOrd="0" destOrd="0" presId="urn:microsoft.com/office/officeart/2005/8/layout/bProcess4"/>
    <dgm:cxn modelId="{69E6A21C-CCD3-46E3-81EC-D49F3CCDFE9F}" srcId="{1C4937F2-6BAC-49B4-9B60-F50C275577D1}" destId="{B6370869-F9B4-4CFA-BAFD-568B0FCA5474}" srcOrd="0" destOrd="0" parTransId="{8898963E-6536-4837-BF1E-2FA33D6C598A}" sibTransId="{F2301C71-1E94-4931-B940-F24DA1D2A963}"/>
    <dgm:cxn modelId="{D861F76D-BF7D-4518-A039-92767483578D}" srcId="{1C4937F2-6BAC-49B4-9B60-F50C275577D1}" destId="{22C45EA9-C53B-4B4C-93D0-0E35866CC49F}" srcOrd="4" destOrd="0" parTransId="{1EECA19C-C273-42D0-A7EB-CDCE7AB2CF14}" sibTransId="{2F9E436F-6D0A-4474-93C3-F8D503B37E13}"/>
    <dgm:cxn modelId="{3F35BF9C-C7B6-4D6C-BFB2-096B6B7B5DC5}" srcId="{1C4937F2-6BAC-49B4-9B60-F50C275577D1}" destId="{5946699C-5E46-4D73-BCE6-E9D82B081A85}" srcOrd="3" destOrd="0" parTransId="{C394A80C-ABA0-4F22-90BE-D7E5A7082123}" sibTransId="{9F97B6AB-7875-43C1-81DF-6FAAE2A294EE}"/>
    <dgm:cxn modelId="{23B55C49-58E0-426D-B1AF-061AEB4F2F85}" type="presOf" srcId="{5946699C-5E46-4D73-BCE6-E9D82B081A85}" destId="{2895186A-AD0D-487D-9B62-060A08421EB9}" srcOrd="0" destOrd="0" presId="urn:microsoft.com/office/officeart/2005/8/layout/bProcess4"/>
    <dgm:cxn modelId="{A93C455B-D2B2-4FE8-B390-DD8B62442425}" srcId="{1C4937F2-6BAC-49B4-9B60-F50C275577D1}" destId="{4744F78F-DD2A-4027-9E78-B47842AADE43}" srcOrd="7" destOrd="0" parTransId="{5DB133B9-BB1F-4796-A189-6DD9566C2895}" sibTransId="{ED2CCE52-D83C-43E0-A17A-00819CB00417}"/>
    <dgm:cxn modelId="{7200FB68-A8D5-4C11-8711-C7ACA658D815}" type="presParOf" srcId="{302EE406-5E0F-45AD-AE04-1663E3CADB06}" destId="{8FBB4BC0-1953-4426-890F-EFF07135E8A3}" srcOrd="0" destOrd="0" presId="urn:microsoft.com/office/officeart/2005/8/layout/bProcess4"/>
    <dgm:cxn modelId="{1C990243-0501-4A25-AEF9-E32C7E1D5585}" type="presParOf" srcId="{8FBB4BC0-1953-4426-890F-EFF07135E8A3}" destId="{3FEC51AC-CBAE-4DF8-9D41-B86A26EBC072}" srcOrd="0" destOrd="0" presId="urn:microsoft.com/office/officeart/2005/8/layout/bProcess4"/>
    <dgm:cxn modelId="{D0E91AEE-13FE-4557-BD23-477D46F4878A}" type="presParOf" srcId="{8FBB4BC0-1953-4426-890F-EFF07135E8A3}" destId="{A825D34D-7917-46BC-9F43-15DB0C01F2B3}" srcOrd="1" destOrd="0" presId="urn:microsoft.com/office/officeart/2005/8/layout/bProcess4"/>
    <dgm:cxn modelId="{7B12AAA8-4499-4666-AB58-F66232D2CD97}" type="presParOf" srcId="{302EE406-5E0F-45AD-AE04-1663E3CADB06}" destId="{359F0939-C172-4AF3-A4DA-100BF5645A50}" srcOrd="1" destOrd="0" presId="urn:microsoft.com/office/officeart/2005/8/layout/bProcess4"/>
    <dgm:cxn modelId="{5AD88151-BC4A-4D3A-A13A-CF86B41E05CC}" type="presParOf" srcId="{302EE406-5E0F-45AD-AE04-1663E3CADB06}" destId="{452A433C-0804-4AC4-A377-F40E24CB6ABE}" srcOrd="2" destOrd="0" presId="urn:microsoft.com/office/officeart/2005/8/layout/bProcess4"/>
    <dgm:cxn modelId="{01457273-EC73-441B-99C0-F53205331479}" type="presParOf" srcId="{452A433C-0804-4AC4-A377-F40E24CB6ABE}" destId="{CC7C28E9-80BC-4904-8E81-38B49E5F4091}" srcOrd="0" destOrd="0" presId="urn:microsoft.com/office/officeart/2005/8/layout/bProcess4"/>
    <dgm:cxn modelId="{31D11208-3FA5-44D3-A12A-FE244E854193}" type="presParOf" srcId="{452A433C-0804-4AC4-A377-F40E24CB6ABE}" destId="{6E5CCFEB-C28F-49A8-9B40-ECF36C53D65E}" srcOrd="1" destOrd="0" presId="urn:microsoft.com/office/officeart/2005/8/layout/bProcess4"/>
    <dgm:cxn modelId="{291D60F1-DC9E-42E5-A00A-8188596EB6A5}" type="presParOf" srcId="{302EE406-5E0F-45AD-AE04-1663E3CADB06}" destId="{6D716D2D-E801-4ECB-A287-FE9BF8CA3CC5}" srcOrd="3" destOrd="0" presId="urn:microsoft.com/office/officeart/2005/8/layout/bProcess4"/>
    <dgm:cxn modelId="{8B87A948-B5E0-4CB1-9749-C0D73C5D4512}" type="presParOf" srcId="{302EE406-5E0F-45AD-AE04-1663E3CADB06}" destId="{1744F996-9F96-4B9E-A788-D02474C04E67}" srcOrd="4" destOrd="0" presId="urn:microsoft.com/office/officeart/2005/8/layout/bProcess4"/>
    <dgm:cxn modelId="{44915746-A750-4EDE-99F8-95D2798817C3}" type="presParOf" srcId="{1744F996-9F96-4B9E-A788-D02474C04E67}" destId="{79CD3C02-EDC5-4341-A1B6-9549FF456EEA}" srcOrd="0" destOrd="0" presId="urn:microsoft.com/office/officeart/2005/8/layout/bProcess4"/>
    <dgm:cxn modelId="{274F557A-2294-41C1-AFAC-1AE923B0BAC8}" type="presParOf" srcId="{1744F996-9F96-4B9E-A788-D02474C04E67}" destId="{1F0B6240-3399-4A5F-9FCF-B67006B590F3}" srcOrd="1" destOrd="0" presId="urn:microsoft.com/office/officeart/2005/8/layout/bProcess4"/>
    <dgm:cxn modelId="{2D23A33E-23FD-424D-B08A-9118290ED803}" type="presParOf" srcId="{302EE406-5E0F-45AD-AE04-1663E3CADB06}" destId="{C8C2D2E4-3F77-4F50-8015-CEF32008F13C}" srcOrd="5" destOrd="0" presId="urn:microsoft.com/office/officeart/2005/8/layout/bProcess4"/>
    <dgm:cxn modelId="{5FACF48C-0DF3-494C-A578-FF8076B0E327}" type="presParOf" srcId="{302EE406-5E0F-45AD-AE04-1663E3CADB06}" destId="{4317C5A8-A234-4BB3-BAF7-B4FE8A83200E}" srcOrd="6" destOrd="0" presId="urn:microsoft.com/office/officeart/2005/8/layout/bProcess4"/>
    <dgm:cxn modelId="{46D3454E-12E3-46D1-9948-D266747C9327}" type="presParOf" srcId="{4317C5A8-A234-4BB3-BAF7-B4FE8A83200E}" destId="{A3A61F14-22BB-4DCB-A1AE-C08F12B3AB4E}" srcOrd="0" destOrd="0" presId="urn:microsoft.com/office/officeart/2005/8/layout/bProcess4"/>
    <dgm:cxn modelId="{7347F9DE-EC79-4EF7-B8FE-4D1751155B24}" type="presParOf" srcId="{4317C5A8-A234-4BB3-BAF7-B4FE8A83200E}" destId="{2895186A-AD0D-487D-9B62-060A08421EB9}" srcOrd="1" destOrd="0" presId="urn:microsoft.com/office/officeart/2005/8/layout/bProcess4"/>
    <dgm:cxn modelId="{9AF6068C-A9FB-44C5-B098-12B3BED38F1C}" type="presParOf" srcId="{302EE406-5E0F-45AD-AE04-1663E3CADB06}" destId="{40874361-A332-43DB-86A3-34901600F867}" srcOrd="7" destOrd="0" presId="urn:microsoft.com/office/officeart/2005/8/layout/bProcess4"/>
    <dgm:cxn modelId="{82285351-3FA4-454B-BF13-4D60E1FEDBCC}" type="presParOf" srcId="{302EE406-5E0F-45AD-AE04-1663E3CADB06}" destId="{016F6BC1-AAE6-478C-8583-9B8DE2FEB3C8}" srcOrd="8" destOrd="0" presId="urn:microsoft.com/office/officeart/2005/8/layout/bProcess4"/>
    <dgm:cxn modelId="{40E87BE7-8F9E-4749-B745-28874658F6EC}" type="presParOf" srcId="{016F6BC1-AAE6-478C-8583-9B8DE2FEB3C8}" destId="{23F833AA-B541-472D-880C-1B628820AB15}" srcOrd="0" destOrd="0" presId="urn:microsoft.com/office/officeart/2005/8/layout/bProcess4"/>
    <dgm:cxn modelId="{C40483A3-1364-4C9D-A4E2-04451B8AA0F7}" type="presParOf" srcId="{016F6BC1-AAE6-478C-8583-9B8DE2FEB3C8}" destId="{CB1D0317-D750-4EC2-99C1-72E77E443226}" srcOrd="1" destOrd="0" presId="urn:microsoft.com/office/officeart/2005/8/layout/bProcess4"/>
    <dgm:cxn modelId="{D86B9E8F-5BE1-480B-B4DC-FEF849FCFDC8}" type="presParOf" srcId="{302EE406-5E0F-45AD-AE04-1663E3CADB06}" destId="{2F6BB91D-D099-48CB-88BC-B3DC4BD0DEC1}" srcOrd="9" destOrd="0" presId="urn:microsoft.com/office/officeart/2005/8/layout/bProcess4"/>
    <dgm:cxn modelId="{894689D0-AFE1-4FB6-BB0A-DE70B203BE51}" type="presParOf" srcId="{302EE406-5E0F-45AD-AE04-1663E3CADB06}" destId="{11DEBCB5-BAEC-47DD-A1BC-50FE8B60AB94}" srcOrd="10" destOrd="0" presId="urn:microsoft.com/office/officeart/2005/8/layout/bProcess4"/>
    <dgm:cxn modelId="{C97FF876-405B-443F-8A50-040C6B123C77}" type="presParOf" srcId="{11DEBCB5-BAEC-47DD-A1BC-50FE8B60AB94}" destId="{82DDF42E-4383-4C0E-838A-080FE761ACD1}" srcOrd="0" destOrd="0" presId="urn:microsoft.com/office/officeart/2005/8/layout/bProcess4"/>
    <dgm:cxn modelId="{8AAB2826-CB4F-4174-8AEF-C1E232FBB052}" type="presParOf" srcId="{11DEBCB5-BAEC-47DD-A1BC-50FE8B60AB94}" destId="{4AC2243B-5A48-4939-8455-FF8717A595EB}" srcOrd="1" destOrd="0" presId="urn:microsoft.com/office/officeart/2005/8/layout/bProcess4"/>
    <dgm:cxn modelId="{C9E4701D-DD2D-42D2-8AE0-EE71833C95EC}" type="presParOf" srcId="{302EE406-5E0F-45AD-AE04-1663E3CADB06}" destId="{43387E63-C561-4047-8AA9-E34C0BBDDF41}" srcOrd="11" destOrd="0" presId="urn:microsoft.com/office/officeart/2005/8/layout/bProcess4"/>
    <dgm:cxn modelId="{CA1C54DA-B8C9-4B96-8F90-50AFEDC25EF5}" type="presParOf" srcId="{302EE406-5E0F-45AD-AE04-1663E3CADB06}" destId="{47471B06-73BC-4A3B-A20D-4016444D1488}" srcOrd="12" destOrd="0" presId="urn:microsoft.com/office/officeart/2005/8/layout/bProcess4"/>
    <dgm:cxn modelId="{E351D41B-67DD-44E7-9869-2C3E2DF87FA7}" type="presParOf" srcId="{47471B06-73BC-4A3B-A20D-4016444D1488}" destId="{04DA106F-B238-46D7-9B5B-F22738D2181A}" srcOrd="0" destOrd="0" presId="urn:microsoft.com/office/officeart/2005/8/layout/bProcess4"/>
    <dgm:cxn modelId="{2B0C1CE1-ECB1-4600-9A0D-56C95BFC71DC}" type="presParOf" srcId="{47471B06-73BC-4A3B-A20D-4016444D1488}" destId="{AF84F5D5-86D3-4287-AD16-123AF758185A}" srcOrd="1" destOrd="0" presId="urn:microsoft.com/office/officeart/2005/8/layout/bProcess4"/>
    <dgm:cxn modelId="{1BAB2C2F-F5E1-4333-8468-04E1DF9E88ED}" type="presParOf" srcId="{302EE406-5E0F-45AD-AE04-1663E3CADB06}" destId="{C01A0330-BE23-4571-AC32-EFF57D13D09A}" srcOrd="13" destOrd="0" presId="urn:microsoft.com/office/officeart/2005/8/layout/bProcess4"/>
    <dgm:cxn modelId="{58117D72-11D3-4F19-B6EA-CCC758718301}" type="presParOf" srcId="{302EE406-5E0F-45AD-AE04-1663E3CADB06}" destId="{FEE1C58E-8604-4D02-87C2-B9DAD3E5EB16}" srcOrd="14" destOrd="0" presId="urn:microsoft.com/office/officeart/2005/8/layout/bProcess4"/>
    <dgm:cxn modelId="{7E65A975-5827-43DE-B7C2-B13066D5ECF9}" type="presParOf" srcId="{FEE1C58E-8604-4D02-87C2-B9DAD3E5EB16}" destId="{47349AF2-8F93-4D98-9839-368145D19AD4}" srcOrd="0" destOrd="0" presId="urn:microsoft.com/office/officeart/2005/8/layout/bProcess4"/>
    <dgm:cxn modelId="{2ABAF081-E9AB-4E0A-B459-805D2DAA689F}" type="presParOf" srcId="{FEE1C58E-8604-4D02-87C2-B9DAD3E5EB16}" destId="{50D763B5-A2C0-47FD-B48E-34BADBFAE12A}" srcOrd="1" destOrd="0" presId="urn:microsoft.com/office/officeart/2005/8/layout/bProcess4"/>
  </dgm:cxnLst>
  <dgm:bg>
    <a:effectLst>
      <a:outerShdw blurRad="63500" sx="102000" sy="102000" algn="ctr" rotWithShape="0">
        <a:prstClr val="black">
          <a:alpha val="40000"/>
        </a:prstClr>
      </a:outerShdw>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B97BBE-8DD1-4517-99E3-62CB14936EDC}">
      <dsp:nvSpPr>
        <dsp:cNvPr id="0" name=""/>
        <dsp:cNvSpPr/>
      </dsp:nvSpPr>
      <dsp:spPr>
        <a:xfrm rot="5400000">
          <a:off x="306230" y="4032036"/>
          <a:ext cx="909766" cy="1513830"/>
        </a:xfrm>
        <a:prstGeom prst="corner">
          <a:avLst>
            <a:gd name="adj1" fmla="val 16120"/>
            <a:gd name="adj2" fmla="val 1611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B4D22C3-4EAD-4E02-BDD7-01F44987FED9}">
      <dsp:nvSpPr>
        <dsp:cNvPr id="0" name=""/>
        <dsp:cNvSpPr/>
      </dsp:nvSpPr>
      <dsp:spPr>
        <a:xfrm>
          <a:off x="1789631" y="3808788"/>
          <a:ext cx="1366694" cy="11979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l-GR" sz="1200" b="0" kern="1200" dirty="0" smtClean="0">
              <a:solidFill>
                <a:srgbClr val="002060"/>
              </a:solidFill>
              <a:latin typeface="Arial Black" pitchFamily="34" charset="0"/>
              <a:ea typeface="+mn-ea"/>
              <a:cs typeface="+mn-cs"/>
            </a:rPr>
            <a:t>Προσδιορισμός και έλεγχος των  σταθερών μεταβλητών</a:t>
          </a:r>
          <a:endParaRPr lang="el-GR" sz="1200" b="0" kern="1200" dirty="0">
            <a:solidFill>
              <a:srgbClr val="002060"/>
            </a:solidFill>
          </a:endParaRPr>
        </a:p>
      </dsp:txBody>
      <dsp:txXfrm>
        <a:off x="1789631" y="3808788"/>
        <a:ext cx="1366694" cy="1197987"/>
      </dsp:txXfrm>
    </dsp:sp>
    <dsp:sp modelId="{51B010C8-A730-41CB-9B96-65BB564CDEAE}">
      <dsp:nvSpPr>
        <dsp:cNvPr id="0" name=""/>
        <dsp:cNvSpPr/>
      </dsp:nvSpPr>
      <dsp:spPr>
        <a:xfrm>
          <a:off x="1201887" y="3685769"/>
          <a:ext cx="461715" cy="801561"/>
        </a:xfrm>
        <a:prstGeom prst="triangle">
          <a:avLst>
            <a:gd name="adj" fmla="val 1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E9CD695-9A7F-4348-9342-B9760CFF9C1A}">
      <dsp:nvSpPr>
        <dsp:cNvPr id="0" name=""/>
        <dsp:cNvSpPr/>
      </dsp:nvSpPr>
      <dsp:spPr>
        <a:xfrm rot="5400000">
          <a:off x="1932748" y="3329639"/>
          <a:ext cx="887258" cy="1513830"/>
        </a:xfrm>
        <a:prstGeom prst="corner">
          <a:avLst>
            <a:gd name="adj1" fmla="val 16120"/>
            <a:gd name="adj2" fmla="val 1611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667758E-86E8-4A29-9544-B163AD7570C9}">
      <dsp:nvSpPr>
        <dsp:cNvPr id="0" name=""/>
        <dsp:cNvSpPr/>
      </dsp:nvSpPr>
      <dsp:spPr>
        <a:xfrm>
          <a:off x="3315839" y="3019915"/>
          <a:ext cx="1780830" cy="11979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l-GR" sz="1500" b="0" kern="1200" dirty="0" smtClean="0">
              <a:solidFill>
                <a:srgbClr val="002060"/>
              </a:solidFill>
              <a:latin typeface="Arial Black" pitchFamily="34" charset="0"/>
              <a:ea typeface="+mn-ea"/>
              <a:cs typeface="+mn-cs"/>
            </a:rPr>
            <a:t>Πορεία εργασίας της ερευνητικής διαδικασίας </a:t>
          </a:r>
          <a:endParaRPr lang="el-GR" sz="1500" b="0" kern="1200" dirty="0">
            <a:solidFill>
              <a:srgbClr val="002060"/>
            </a:solidFill>
            <a:latin typeface="Arial Black" pitchFamily="34" charset="0"/>
            <a:ea typeface="+mn-ea"/>
            <a:cs typeface="+mn-cs"/>
          </a:endParaRPr>
        </a:p>
      </dsp:txBody>
      <dsp:txXfrm>
        <a:off x="3315839" y="3019915"/>
        <a:ext cx="1780830" cy="1197987"/>
      </dsp:txXfrm>
    </dsp:sp>
    <dsp:sp modelId="{78B142C5-A09B-47C1-9E1A-FF2838256363}">
      <dsp:nvSpPr>
        <dsp:cNvPr id="0" name=""/>
        <dsp:cNvSpPr/>
      </dsp:nvSpPr>
      <dsp:spPr>
        <a:xfrm>
          <a:off x="2770715" y="2827567"/>
          <a:ext cx="385624" cy="820970"/>
        </a:xfrm>
        <a:prstGeom prst="triangle">
          <a:avLst>
            <a:gd name="adj" fmla="val 1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28B5A7D-3681-4D1A-A5D8-2A555FBA7C2E}">
      <dsp:nvSpPr>
        <dsp:cNvPr id="0" name=""/>
        <dsp:cNvSpPr/>
      </dsp:nvSpPr>
      <dsp:spPr>
        <a:xfrm rot="5400000">
          <a:off x="3619292" y="2371338"/>
          <a:ext cx="861275" cy="1785426"/>
        </a:xfrm>
        <a:prstGeom prst="corner">
          <a:avLst>
            <a:gd name="adj1" fmla="val 16120"/>
            <a:gd name="adj2" fmla="val 1611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D06BFEA-C28F-4A9F-B44C-E4C9C70EA656}">
      <dsp:nvSpPr>
        <dsp:cNvPr id="0" name=""/>
        <dsp:cNvSpPr/>
      </dsp:nvSpPr>
      <dsp:spPr>
        <a:xfrm>
          <a:off x="5100698" y="2254067"/>
          <a:ext cx="1740608" cy="11979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l-GR" sz="1400" b="0" kern="1200" dirty="0" smtClean="0">
              <a:solidFill>
                <a:srgbClr val="002060"/>
              </a:solidFill>
              <a:latin typeface="Arial Black" pitchFamily="34" charset="0"/>
              <a:ea typeface="+mn-ea"/>
              <a:cs typeface="+mn-cs"/>
            </a:rPr>
            <a:t>Κατάλογος υλικών, εργαλείων και συσκευών</a:t>
          </a:r>
          <a:endParaRPr lang="el-GR" sz="1400" b="0" kern="1200" dirty="0">
            <a:solidFill>
              <a:srgbClr val="002060"/>
            </a:solidFill>
            <a:latin typeface="Arial Black" pitchFamily="34" charset="0"/>
            <a:ea typeface="+mn-ea"/>
            <a:cs typeface="+mn-cs"/>
          </a:endParaRPr>
        </a:p>
      </dsp:txBody>
      <dsp:txXfrm>
        <a:off x="5100698" y="2254067"/>
        <a:ext cx="1740608" cy="1197987"/>
      </dsp:txXfrm>
    </dsp:sp>
    <dsp:sp modelId="{95B4B801-0AAB-4B1A-A833-C1C2E1808E22}">
      <dsp:nvSpPr>
        <dsp:cNvPr id="0" name=""/>
        <dsp:cNvSpPr/>
      </dsp:nvSpPr>
      <dsp:spPr>
        <a:xfrm>
          <a:off x="4615598" y="2055870"/>
          <a:ext cx="373079" cy="909952"/>
        </a:xfrm>
        <a:prstGeom prst="triangle">
          <a:avLst>
            <a:gd name="adj" fmla="val 1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3722A9C-A052-441D-8F57-9178D3664AC2}">
      <dsp:nvSpPr>
        <dsp:cNvPr id="0" name=""/>
        <dsp:cNvSpPr/>
      </dsp:nvSpPr>
      <dsp:spPr>
        <a:xfrm rot="5400000">
          <a:off x="5265860" y="1802701"/>
          <a:ext cx="909766" cy="1478785"/>
        </a:xfrm>
        <a:prstGeom prst="corner">
          <a:avLst>
            <a:gd name="adj1" fmla="val 16120"/>
            <a:gd name="adj2" fmla="val 1611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96AEBA1-527E-4BD2-AB3C-F10766C4F0B8}">
      <dsp:nvSpPr>
        <dsp:cNvPr id="0" name=""/>
        <dsp:cNvSpPr/>
      </dsp:nvSpPr>
      <dsp:spPr>
        <a:xfrm>
          <a:off x="5441899" y="2362871"/>
          <a:ext cx="1406738" cy="11979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endParaRPr lang="el-GR" sz="1200" b="0" kern="1200" dirty="0">
            <a:solidFill>
              <a:srgbClr val="002060"/>
            </a:solidFill>
          </a:endParaRPr>
        </a:p>
      </dsp:txBody>
      <dsp:txXfrm>
        <a:off x="5441899" y="2362871"/>
        <a:ext cx="1406738" cy="1197987"/>
      </dsp:txXfrm>
    </dsp:sp>
    <dsp:sp modelId="{11AD91D3-889C-4DFF-8AEC-F661A98C9D84}">
      <dsp:nvSpPr>
        <dsp:cNvPr id="0" name=""/>
        <dsp:cNvSpPr/>
      </dsp:nvSpPr>
      <dsp:spPr>
        <a:xfrm>
          <a:off x="6140987" y="1335449"/>
          <a:ext cx="303388" cy="745101"/>
        </a:xfrm>
        <a:prstGeom prst="triangle">
          <a:avLst>
            <a:gd name="adj" fmla="val 1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70334CA-5917-43E8-AE6C-1FD839F52271}">
      <dsp:nvSpPr>
        <dsp:cNvPr id="0" name=""/>
        <dsp:cNvSpPr/>
      </dsp:nvSpPr>
      <dsp:spPr>
        <a:xfrm rot="5400000">
          <a:off x="6852520" y="931333"/>
          <a:ext cx="890570" cy="1704588"/>
        </a:xfrm>
        <a:prstGeom prst="corner">
          <a:avLst>
            <a:gd name="adj1" fmla="val 16120"/>
            <a:gd name="adj2" fmla="val 1611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D78BAA4-37EE-4BC5-9A46-466A8D57E340}">
      <dsp:nvSpPr>
        <dsp:cNvPr id="0" name=""/>
        <dsp:cNvSpPr/>
      </dsp:nvSpPr>
      <dsp:spPr>
        <a:xfrm>
          <a:off x="6627257" y="1203838"/>
          <a:ext cx="1603365" cy="11979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algn="l" defTabSz="1080089" rtl="0" eaLnBrk="1" latinLnBrk="0" hangingPunct="1">
            <a:lnSpc>
              <a:spcPct val="90000"/>
            </a:lnSpc>
            <a:spcBef>
              <a:spcPct val="0"/>
            </a:spcBef>
            <a:spcAft>
              <a:spcPct val="35000"/>
            </a:spcAft>
          </a:pPr>
          <a:endParaRPr lang="el-GR" sz="1200" b="0" kern="1200" dirty="0" smtClean="0">
            <a:solidFill>
              <a:srgbClr val="002060"/>
            </a:solidFill>
            <a:latin typeface="Arial Black" pitchFamily="34" charset="0"/>
            <a:ea typeface="+mn-ea"/>
            <a:cs typeface="+mn-cs"/>
          </a:endParaRPr>
        </a:p>
        <a:p>
          <a:pPr marL="0" lvl="0" algn="l" defTabSz="1080089" rtl="0" eaLnBrk="1" latinLnBrk="0" hangingPunct="1">
            <a:lnSpc>
              <a:spcPct val="100000"/>
            </a:lnSpc>
            <a:spcBef>
              <a:spcPct val="0"/>
            </a:spcBef>
            <a:spcAft>
              <a:spcPts val="0"/>
            </a:spcAft>
          </a:pPr>
          <a:r>
            <a:rPr lang="el-GR" sz="1400" b="0" kern="1200" dirty="0" smtClean="0">
              <a:solidFill>
                <a:srgbClr val="002060"/>
              </a:solidFill>
              <a:latin typeface="Arial Black" pitchFamily="34" charset="0"/>
              <a:ea typeface="+mn-ea"/>
              <a:cs typeface="+mn-cs"/>
            </a:rPr>
            <a:t>Εκτέλεση πειράματος.</a:t>
          </a:r>
        </a:p>
        <a:p>
          <a:pPr marL="0" lvl="0" algn="l" defTabSz="1080089" rtl="0" eaLnBrk="1" latinLnBrk="0" hangingPunct="1">
            <a:lnSpc>
              <a:spcPct val="90000"/>
            </a:lnSpc>
            <a:spcBef>
              <a:spcPct val="0"/>
            </a:spcBef>
            <a:spcAft>
              <a:spcPct val="35000"/>
            </a:spcAft>
          </a:pPr>
          <a:r>
            <a:rPr lang="el-GR" sz="1400" b="0" kern="1200" dirty="0" smtClean="0">
              <a:solidFill>
                <a:srgbClr val="002060"/>
              </a:solidFill>
              <a:latin typeface="Arial Black" pitchFamily="34" charset="0"/>
              <a:ea typeface="+mn-ea"/>
              <a:cs typeface="+mn-cs"/>
            </a:rPr>
            <a:t>Μετρήσεις – τιμές μεταβλητών</a:t>
          </a:r>
          <a:endParaRPr lang="el-GR" sz="1400" b="0" kern="1200" dirty="0">
            <a:solidFill>
              <a:srgbClr val="002060"/>
            </a:solidFill>
            <a:latin typeface="Arial Black" pitchFamily="34" charset="0"/>
            <a:ea typeface="+mn-ea"/>
            <a:cs typeface="+mn-cs"/>
          </a:endParaRPr>
        </a:p>
      </dsp:txBody>
      <dsp:txXfrm>
        <a:off x="6627257" y="1203838"/>
        <a:ext cx="1603365" cy="11979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9F0939-C172-4AF3-A4DA-100BF5645A50}">
      <dsp:nvSpPr>
        <dsp:cNvPr id="0" name=""/>
        <dsp:cNvSpPr/>
      </dsp:nvSpPr>
      <dsp:spPr>
        <a:xfrm rot="5400000">
          <a:off x="680497" y="1356173"/>
          <a:ext cx="1676335" cy="107951"/>
        </a:xfrm>
        <a:prstGeom prst="rect">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A825D34D-7917-46BC-9F43-15DB0C01F2B3}">
      <dsp:nvSpPr>
        <dsp:cNvPr id="0" name=""/>
        <dsp:cNvSpPr/>
      </dsp:nvSpPr>
      <dsp:spPr>
        <a:xfrm>
          <a:off x="983665" y="248"/>
          <a:ext cx="1785305" cy="1501802"/>
        </a:xfrm>
        <a:prstGeom prst="flowChartOffpageConnector">
          <a:avLst/>
        </a:prstGeom>
        <a:solidFill>
          <a:srgbClr val="FFC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b="1" kern="1200" dirty="0" smtClean="0">
              <a:solidFill>
                <a:srgbClr val="FF0000"/>
              </a:solidFill>
              <a:latin typeface="Gill Sans MT" pitchFamily="34" charset="0"/>
            </a:rPr>
            <a:t>Έναρξη του πειράματος</a:t>
          </a:r>
          <a:endParaRPr lang="en-US" sz="2400" b="1" kern="1200" dirty="0">
            <a:solidFill>
              <a:srgbClr val="FF0000"/>
            </a:solidFill>
            <a:latin typeface="Gill Sans MT" pitchFamily="34" charset="0"/>
          </a:endParaRPr>
        </a:p>
      </dsp:txBody>
      <dsp:txXfrm>
        <a:off x="983665" y="248"/>
        <a:ext cx="1785305" cy="1201442"/>
      </dsp:txXfrm>
    </dsp:sp>
    <dsp:sp modelId="{6D716D2D-E801-4ECB-A287-FE9BF8CA3CC5}">
      <dsp:nvSpPr>
        <dsp:cNvPr id="0" name=""/>
        <dsp:cNvSpPr/>
      </dsp:nvSpPr>
      <dsp:spPr>
        <a:xfrm rot="5400000">
          <a:off x="723233" y="2998942"/>
          <a:ext cx="1590863" cy="107951"/>
        </a:xfrm>
        <a:prstGeom prst="rect">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6E5CCFEB-C28F-49A8-9B40-ECF36C53D65E}">
      <dsp:nvSpPr>
        <dsp:cNvPr id="0" name=""/>
        <dsp:cNvSpPr/>
      </dsp:nvSpPr>
      <dsp:spPr>
        <a:xfrm>
          <a:off x="600401" y="1681970"/>
          <a:ext cx="2551834" cy="150932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b="1" kern="1200" dirty="0" smtClean="0">
              <a:solidFill>
                <a:srgbClr val="FF0000"/>
              </a:solidFill>
            </a:rPr>
            <a:t>Με ένα ογκομετρικό σωλήνα μετρώ από 120 </a:t>
          </a:r>
          <a:r>
            <a:rPr lang="en-US" sz="2000" b="1" kern="1200" dirty="0" smtClean="0">
              <a:solidFill>
                <a:srgbClr val="FF0000"/>
              </a:solidFill>
            </a:rPr>
            <a:t>ml </a:t>
          </a:r>
          <a:r>
            <a:rPr lang="el-GR" sz="2000" b="1" kern="1200" dirty="0" smtClean="0">
              <a:solidFill>
                <a:srgbClr val="FF0000"/>
              </a:solidFill>
            </a:rPr>
            <a:t>νερό της βρύσης και το αδειάζω μέσα σε κάθε σέϊκερ, Στη συνέχεια το βιδώνω.</a:t>
          </a:r>
          <a:endParaRPr lang="en-US" sz="2000" b="1" kern="1200" dirty="0">
            <a:solidFill>
              <a:srgbClr val="FF0000"/>
            </a:solidFill>
            <a:latin typeface="Gill Sans MT" pitchFamily="34" charset="0"/>
          </a:endParaRPr>
        </a:p>
      </dsp:txBody>
      <dsp:txXfrm>
        <a:off x="644608" y="1726177"/>
        <a:ext cx="2463420" cy="1420909"/>
      </dsp:txXfrm>
    </dsp:sp>
    <dsp:sp modelId="{C8C2D2E4-3F77-4F50-8015-CEF32008F13C}">
      <dsp:nvSpPr>
        <dsp:cNvPr id="0" name=""/>
        <dsp:cNvSpPr/>
      </dsp:nvSpPr>
      <dsp:spPr>
        <a:xfrm rot="21438370">
          <a:off x="1521360" y="3723614"/>
          <a:ext cx="3183036" cy="107951"/>
        </a:xfrm>
        <a:prstGeom prst="rect">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1F0B6240-3399-4A5F-9FCF-B67006B590F3}">
      <dsp:nvSpPr>
        <dsp:cNvPr id="0" name=""/>
        <dsp:cNvSpPr/>
      </dsp:nvSpPr>
      <dsp:spPr>
        <a:xfrm>
          <a:off x="654670" y="3371213"/>
          <a:ext cx="2443295" cy="132981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b="1" kern="1200" dirty="0" smtClean="0">
              <a:solidFill>
                <a:srgbClr val="FF0000"/>
              </a:solidFill>
            </a:rPr>
            <a:t>Στο άλλο σέϊκερ τοποθετώ ένα πλαστικό δοχείο που είχα ρίξει μέσα ένα κουταλάκι μαγειρική σόδα.</a:t>
          </a:r>
          <a:endParaRPr lang="en-US" sz="2000" b="1" kern="1200" dirty="0">
            <a:solidFill>
              <a:srgbClr val="FF0000"/>
            </a:solidFill>
          </a:endParaRPr>
        </a:p>
      </dsp:txBody>
      <dsp:txXfrm>
        <a:off x="693619" y="3410162"/>
        <a:ext cx="2365397" cy="1251916"/>
      </dsp:txXfrm>
    </dsp:sp>
    <dsp:sp modelId="{40874361-A332-43DB-86A3-34901600F867}">
      <dsp:nvSpPr>
        <dsp:cNvPr id="0" name=""/>
        <dsp:cNvSpPr/>
      </dsp:nvSpPr>
      <dsp:spPr>
        <a:xfrm rot="16200000">
          <a:off x="3918378" y="2854072"/>
          <a:ext cx="1579586" cy="107951"/>
        </a:xfrm>
        <a:prstGeom prst="rect">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2895186A-AD0D-487D-9B62-060A08421EB9}">
      <dsp:nvSpPr>
        <dsp:cNvPr id="0" name=""/>
        <dsp:cNvSpPr/>
      </dsp:nvSpPr>
      <dsp:spPr>
        <a:xfrm>
          <a:off x="3548058" y="3072014"/>
          <a:ext cx="3035530" cy="162901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b="1" kern="1200" dirty="0" smtClean="0">
              <a:solidFill>
                <a:srgbClr val="FF0000"/>
              </a:solidFill>
            </a:rPr>
            <a:t>Το πλαστικό δοχείο επιπλέει στο  σέϊκερ. Με μία σύριγγα παίρνω 10</a:t>
          </a:r>
          <a:r>
            <a:rPr lang="en-US" sz="2000" b="1" kern="1200" dirty="0" smtClean="0">
              <a:solidFill>
                <a:srgbClr val="FF0000"/>
              </a:solidFill>
            </a:rPr>
            <a:t>ml </a:t>
          </a:r>
          <a:r>
            <a:rPr lang="el-GR" sz="2000" b="1" kern="1200" dirty="0" smtClean="0">
              <a:solidFill>
                <a:srgbClr val="FF0000"/>
              </a:solidFill>
            </a:rPr>
            <a:t>ξύδι και το ρίχνω μέσα στο πλαστικό δοχείο ξύδι με τη σόδα δημιουργεί διοξείδιο του άνθρακα</a:t>
          </a:r>
          <a:endParaRPr lang="en-US" sz="2000" b="1" kern="1200" dirty="0">
            <a:solidFill>
              <a:srgbClr val="FF0000"/>
            </a:solidFill>
            <a:latin typeface="Gill Sans MT" pitchFamily="34" charset="0"/>
          </a:endParaRPr>
        </a:p>
      </dsp:txBody>
      <dsp:txXfrm>
        <a:off x="3595770" y="3119726"/>
        <a:ext cx="2940106" cy="1533589"/>
      </dsp:txXfrm>
    </dsp:sp>
    <dsp:sp modelId="{2F6BB91D-D099-48CB-88BC-B3DC4BD0DEC1}">
      <dsp:nvSpPr>
        <dsp:cNvPr id="0" name=""/>
        <dsp:cNvSpPr/>
      </dsp:nvSpPr>
      <dsp:spPr>
        <a:xfrm rot="16200000">
          <a:off x="3967344" y="1316237"/>
          <a:ext cx="1481654" cy="107951"/>
        </a:xfrm>
        <a:prstGeom prst="rect">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CB1D0317-D750-4EC2-99C1-72E77E443226}">
      <dsp:nvSpPr>
        <dsp:cNvPr id="0" name=""/>
        <dsp:cNvSpPr/>
      </dsp:nvSpPr>
      <dsp:spPr>
        <a:xfrm>
          <a:off x="3609015" y="1704662"/>
          <a:ext cx="2913617" cy="118743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b="1" kern="1200" dirty="0" smtClean="0">
              <a:solidFill>
                <a:srgbClr val="FF0000"/>
              </a:solidFill>
            </a:rPr>
            <a:t>Τοποθετώ τη λάμπα πυρακτώσεως ανάμεσα στα δύο σέϊκερ προσέχοντας να ισαπέχει.</a:t>
          </a:r>
          <a:endParaRPr lang="en-US" sz="2000" b="1" kern="1200" dirty="0">
            <a:solidFill>
              <a:srgbClr val="FF0000"/>
            </a:solidFill>
            <a:latin typeface="Gill Sans MT" pitchFamily="34" charset="0"/>
          </a:endParaRPr>
        </a:p>
      </dsp:txBody>
      <dsp:txXfrm>
        <a:off x="3643794" y="1739441"/>
        <a:ext cx="2844059" cy="1117875"/>
      </dsp:txXfrm>
    </dsp:sp>
    <dsp:sp modelId="{43387E63-C561-4047-8AA9-E34C0BBDDF41}">
      <dsp:nvSpPr>
        <dsp:cNvPr id="0" name=""/>
        <dsp:cNvSpPr/>
      </dsp:nvSpPr>
      <dsp:spPr>
        <a:xfrm rot="21490278">
          <a:off x="4712082" y="522325"/>
          <a:ext cx="3054370" cy="107951"/>
        </a:xfrm>
        <a:prstGeom prst="rect">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4AC2243B-5A48-4939-8455-FF8717A595EB}">
      <dsp:nvSpPr>
        <dsp:cNvPr id="0" name=""/>
        <dsp:cNvSpPr/>
      </dsp:nvSpPr>
      <dsp:spPr>
        <a:xfrm>
          <a:off x="3779465" y="92791"/>
          <a:ext cx="2572717" cy="143195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b="1" kern="1200" dirty="0" smtClean="0">
              <a:solidFill>
                <a:srgbClr val="FF0000"/>
              </a:solidFill>
            </a:rPr>
            <a:t>Τοποθετώ τα δύο θερμόμετρα προσέχοντας να μην ακουμπούν στο νερό.</a:t>
          </a:r>
          <a:endParaRPr lang="en-US" sz="2000" b="1" kern="1200" dirty="0">
            <a:solidFill>
              <a:srgbClr val="FF0000"/>
            </a:solidFill>
            <a:latin typeface="Gill Sans MT" pitchFamily="34" charset="0"/>
          </a:endParaRPr>
        </a:p>
      </dsp:txBody>
      <dsp:txXfrm>
        <a:off x="3821405" y="134731"/>
        <a:ext cx="2488837" cy="1348070"/>
      </dsp:txXfrm>
    </dsp:sp>
    <dsp:sp modelId="{C01A0330-BE23-4571-AC32-EFF57D13D09A}">
      <dsp:nvSpPr>
        <dsp:cNvPr id="0" name=""/>
        <dsp:cNvSpPr/>
      </dsp:nvSpPr>
      <dsp:spPr>
        <a:xfrm rot="5400000">
          <a:off x="7070991" y="1175901"/>
          <a:ext cx="1397105" cy="107951"/>
        </a:xfrm>
        <a:prstGeom prst="rect">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AF84F5D5-86D3-4287-AD16-123AF758185A}">
      <dsp:nvSpPr>
        <dsp:cNvPr id="0" name=""/>
        <dsp:cNvSpPr/>
      </dsp:nvSpPr>
      <dsp:spPr>
        <a:xfrm>
          <a:off x="7065875" y="92791"/>
          <a:ext cx="2122642" cy="1237011"/>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b="1" kern="1200" dirty="0" smtClean="0">
              <a:solidFill>
                <a:srgbClr val="FF0000"/>
              </a:solidFill>
            </a:rPr>
            <a:t>Ανάβω τη λάμπα και καταγράφω τη θερμοκρασία σε κάθε  σέϊκερ ανά πέντε λεπτά.</a:t>
          </a:r>
          <a:endParaRPr lang="en-US" sz="2000" b="1" kern="1200" dirty="0">
            <a:solidFill>
              <a:srgbClr val="FF0000"/>
            </a:solidFill>
            <a:latin typeface="Gill Sans MT" pitchFamily="34" charset="0"/>
          </a:endParaRPr>
        </a:p>
      </dsp:txBody>
      <dsp:txXfrm>
        <a:off x="7102106" y="129022"/>
        <a:ext cx="2050180" cy="1164549"/>
      </dsp:txXfrm>
    </dsp:sp>
    <dsp:sp modelId="{50D763B5-A2C0-47FD-B48E-34BADBFAE12A}">
      <dsp:nvSpPr>
        <dsp:cNvPr id="0" name=""/>
        <dsp:cNvSpPr/>
      </dsp:nvSpPr>
      <dsp:spPr>
        <a:xfrm>
          <a:off x="6979412" y="1509722"/>
          <a:ext cx="2295569" cy="1212240"/>
        </a:xfrm>
        <a:prstGeom prst="flowChartPreparation">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threePt" dir="t">
            <a:rot lat="0" lon="0" rev="7500000"/>
          </a:lightRig>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b="1" kern="1200" dirty="0" smtClean="0">
              <a:solidFill>
                <a:srgbClr val="FF0000"/>
              </a:solidFill>
              <a:latin typeface="Gill Sans MT" pitchFamily="34" charset="0"/>
            </a:rPr>
            <a:t>Τέλος του πειράματος</a:t>
          </a:r>
          <a:endParaRPr lang="en-US" sz="2000" b="1" kern="1200" dirty="0">
            <a:solidFill>
              <a:srgbClr val="FF0000"/>
            </a:solidFill>
            <a:latin typeface="Gill Sans MT" pitchFamily="34" charset="0"/>
          </a:endParaRPr>
        </a:p>
      </dsp:txBody>
      <dsp:txXfrm>
        <a:off x="7438526" y="1509722"/>
        <a:ext cx="1377341" cy="1212240"/>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17/11/2017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17/11/2017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17/11/2017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17/11/2017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17/11/2017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17/11/2017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17/11/2017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17/11/2017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17/11/2017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17/11/2017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17/11/2017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17/11/2017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_3TH_afSvXI" TargetMode="External"/><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hyperlink" Target="https://support.google.com/docs/answer/179740?hl=en" TargetMode="External"/><Relationship Id="rId2" Type="http://schemas.openxmlformats.org/officeDocument/2006/relationships/hyperlink" Target="https://docs.google.com/drawings/d/1APRn6L2YXQ5N2KlG2pPjip4-nmnx_PcmYiQluhiqyeg/edit" TargetMode="Externa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1735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lnSpc>
                <a:spcPct val="200000"/>
              </a:lnSpc>
            </a:pPr>
            <a:r>
              <a:rPr lang="el-GR" sz="3000" b="1" u="sng" spc="85" dirty="0">
                <a:solidFill>
                  <a:srgbClr val="FFFF00"/>
                </a:solidFill>
                <a:latin typeface="Palatino Linotype" panose="02040502050505030304" pitchFamily="18" charset="0"/>
              </a:rPr>
              <a:t>Μεθοδολογία  έρευνας – Στάδιο 2</a:t>
            </a:r>
            <a:r>
              <a:rPr lang="el-GR" sz="3000" b="1" u="sng" spc="85" baseline="30000" dirty="0">
                <a:solidFill>
                  <a:srgbClr val="FFFF00"/>
                </a:solidFill>
                <a:latin typeface="Palatino Linotype" panose="02040502050505030304" pitchFamily="18" charset="0"/>
              </a:rPr>
              <a:t>ο</a:t>
            </a:r>
          </a:p>
          <a:p>
            <a:pPr algn="ctr"/>
            <a:r>
              <a:rPr lang="el-GR" sz="3000" b="1" spc="85" dirty="0" smtClean="0">
                <a:solidFill>
                  <a:srgbClr val="FFFF00"/>
                </a:solidFill>
                <a:latin typeface="Palatino Linotype" panose="02040502050505030304" pitchFamily="18" charset="0"/>
                <a:hlinkClick r:id="" action="ppaction://noaction"/>
              </a:rPr>
              <a:t>Ορισμός Χρονοδιάγραμμα </a:t>
            </a:r>
            <a:r>
              <a:rPr lang="el-GR" sz="3000" b="1" spc="85" dirty="0">
                <a:solidFill>
                  <a:srgbClr val="FFFF00"/>
                </a:solidFill>
                <a:latin typeface="Palatino Linotype" panose="02040502050505030304" pitchFamily="18" charset="0"/>
                <a:hlinkClick r:id="" action="ppaction://noaction"/>
              </a:rPr>
              <a:t>εργασιών </a:t>
            </a:r>
            <a:endParaRPr lang="el-GR" sz="30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graphicFrame>
        <p:nvGraphicFramePr>
          <p:cNvPr id="7" name="Πίνακας 6"/>
          <p:cNvGraphicFramePr>
            <a:graphicFrameLocks noGrp="1"/>
          </p:cNvGraphicFramePr>
          <p:nvPr>
            <p:extLst>
              <p:ext uri="{D42A27DB-BD31-4B8C-83A1-F6EECF244321}">
                <p14:modId xmlns:p14="http://schemas.microsoft.com/office/powerpoint/2010/main" val="2673767430"/>
              </p:ext>
            </p:extLst>
          </p:nvPr>
        </p:nvGraphicFramePr>
        <p:xfrm>
          <a:off x="243901" y="1213077"/>
          <a:ext cx="8595235" cy="4930086"/>
        </p:xfrm>
        <a:graphic>
          <a:graphicData uri="http://schemas.openxmlformats.org/drawingml/2006/table">
            <a:tbl>
              <a:tblPr firstRow="1" firstCol="1" bandRow="1">
                <a:tableStyleId>{5C22544A-7EE6-4342-B048-85BDC9FD1C3A}</a:tableStyleId>
              </a:tblPr>
              <a:tblGrid>
                <a:gridCol w="436872"/>
                <a:gridCol w="2185216"/>
                <a:gridCol w="340075"/>
                <a:gridCol w="340075"/>
                <a:gridCol w="340075"/>
                <a:gridCol w="340075"/>
                <a:gridCol w="340075"/>
                <a:gridCol w="340075"/>
                <a:gridCol w="340075"/>
                <a:gridCol w="340075"/>
                <a:gridCol w="340075"/>
                <a:gridCol w="364059"/>
                <a:gridCol w="364059"/>
                <a:gridCol w="364059"/>
                <a:gridCol w="364059"/>
                <a:gridCol w="364059"/>
                <a:gridCol w="364059"/>
                <a:gridCol w="364059"/>
                <a:gridCol w="364059"/>
              </a:tblGrid>
              <a:tr h="322875">
                <a:tc gridSpan="2">
                  <a:txBody>
                    <a:bodyPr/>
                    <a:lstStyle/>
                    <a:p>
                      <a:pPr algn="ctr">
                        <a:lnSpc>
                          <a:spcPct val="115000"/>
                        </a:lnSpc>
                        <a:spcAft>
                          <a:spcPts val="0"/>
                        </a:spcAft>
                      </a:pPr>
                      <a:r>
                        <a:rPr lang="el-GR" sz="1400" u="none" strike="noStrike" dirty="0">
                          <a:effectLst/>
                        </a:rPr>
                        <a:t> </a:t>
                      </a:r>
                      <a:r>
                        <a:rPr lang="el-GR" sz="1400" u="none" strike="noStrike" dirty="0" smtClean="0">
                          <a:effectLst/>
                        </a:rPr>
                        <a:t>```````</a:t>
                      </a:r>
                      <a:endParaRPr lang="el-GR" sz="1400" dirty="0">
                        <a:effectLst/>
                        <a:latin typeface="Times New Roman"/>
                        <a:ea typeface="Times New Roman"/>
                      </a:endParaRPr>
                    </a:p>
                  </a:txBody>
                  <a:tcPr marL="43059" marR="43059" marT="0" marB="0" anchor="ctr">
                    <a:solidFill>
                      <a:schemeClr val="bg1"/>
                    </a:solidFill>
                  </a:tcPr>
                </a:tc>
                <a:tc hMerge="1">
                  <a:txBody>
                    <a:bodyPr/>
                    <a:lstStyle/>
                    <a:p>
                      <a:endParaRPr lang="el-GR"/>
                    </a:p>
                  </a:txBody>
                  <a:tcPr/>
                </a:tc>
                <a:tc gridSpan="17">
                  <a:txBody>
                    <a:bodyPr/>
                    <a:lstStyle/>
                    <a:p>
                      <a:pPr algn="ctr">
                        <a:lnSpc>
                          <a:spcPct val="115000"/>
                        </a:lnSpc>
                        <a:spcAft>
                          <a:spcPts val="0"/>
                        </a:spcAft>
                      </a:pPr>
                      <a:r>
                        <a:rPr lang="el-GR" sz="1400" dirty="0">
                          <a:effectLst/>
                        </a:rPr>
                        <a:t>ΕΒΔΟΜΑΔΕΣ</a:t>
                      </a:r>
                      <a:endParaRPr lang="el-GR" sz="1400" dirty="0">
                        <a:effectLst/>
                        <a:latin typeface="Times New Roman"/>
                        <a:ea typeface="Times New Roman"/>
                      </a:endParaRPr>
                    </a:p>
                  </a:txBody>
                  <a:tcPr marL="43059" marR="43059"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625653">
                <a:tc gridSpan="2">
                  <a:txBody>
                    <a:bodyPr/>
                    <a:lstStyle/>
                    <a:p>
                      <a:pPr algn="ctr">
                        <a:lnSpc>
                          <a:spcPct val="115000"/>
                        </a:lnSpc>
                        <a:spcAft>
                          <a:spcPts val="0"/>
                        </a:spcAft>
                      </a:pPr>
                      <a:r>
                        <a:rPr lang="el-GR" sz="1400" dirty="0">
                          <a:effectLst/>
                        </a:rPr>
                        <a:t>ΔΡΑΣΤΗΡΙΟΤΗΤΕΣ</a:t>
                      </a:r>
                      <a:endParaRPr lang="el-GR" sz="1400" dirty="0">
                        <a:effectLst/>
                        <a:latin typeface="Times New Roman"/>
                        <a:ea typeface="Times New Roman"/>
                      </a:endParaRPr>
                    </a:p>
                  </a:txBody>
                  <a:tcPr marL="43059" marR="43059" marT="0" marB="0" anchor="ctr"/>
                </a:tc>
                <a:tc hMerge="1">
                  <a:txBody>
                    <a:bodyPr/>
                    <a:lstStyle/>
                    <a:p>
                      <a:endParaRPr lang="el-GR"/>
                    </a:p>
                  </a:txBody>
                  <a:tcPr/>
                </a:tc>
                <a:tc>
                  <a:txBody>
                    <a:bodyPr/>
                    <a:lstStyle/>
                    <a:p>
                      <a:pPr algn="ctr">
                        <a:lnSpc>
                          <a:spcPct val="115000"/>
                        </a:lnSpc>
                        <a:spcAft>
                          <a:spcPts val="0"/>
                        </a:spcAft>
                      </a:pPr>
                      <a:r>
                        <a:rPr lang="el-GR" sz="1400" dirty="0">
                          <a:effectLst/>
                        </a:rPr>
                        <a:t>1</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2</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3</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4</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5</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6</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7</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8</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9</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10</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11</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12</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13</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14</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15</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16</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17</a:t>
                      </a:r>
                      <a:endParaRPr lang="el-GR" sz="1400" dirty="0">
                        <a:effectLst/>
                        <a:latin typeface="Times New Roman"/>
                        <a:ea typeface="Times New Roman"/>
                      </a:endParaRPr>
                    </a:p>
                  </a:txBody>
                  <a:tcPr marL="43059" marR="43059" marT="0" marB="0" anchor="ctr"/>
                </a:tc>
              </a:tr>
              <a:tr h="322875">
                <a:tc>
                  <a:txBody>
                    <a:bodyPr/>
                    <a:lstStyle/>
                    <a:p>
                      <a:pPr algn="ctr">
                        <a:lnSpc>
                          <a:spcPct val="115000"/>
                        </a:lnSpc>
                        <a:spcAft>
                          <a:spcPts val="0"/>
                        </a:spcAft>
                      </a:pPr>
                      <a:r>
                        <a:rPr lang="el-GR" sz="1400" dirty="0">
                          <a:effectLst/>
                        </a:rPr>
                        <a:t>1</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ΕΚΛΟΓΗ ΘΕΜΑΤΟΣ</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r>
              <a:tr h="322875">
                <a:tc>
                  <a:txBody>
                    <a:bodyPr/>
                    <a:lstStyle/>
                    <a:p>
                      <a:pPr algn="ctr">
                        <a:lnSpc>
                          <a:spcPct val="115000"/>
                        </a:lnSpc>
                        <a:spcAft>
                          <a:spcPts val="0"/>
                        </a:spcAft>
                      </a:pPr>
                      <a:r>
                        <a:rPr lang="el-GR" sz="1400" dirty="0">
                          <a:effectLst/>
                        </a:rPr>
                        <a:t>2</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ΠΡΟΛΟΓΟΣ</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r>
              <a:tr h="474778">
                <a:tc>
                  <a:txBody>
                    <a:bodyPr/>
                    <a:lstStyle/>
                    <a:p>
                      <a:pPr algn="ctr">
                        <a:lnSpc>
                          <a:spcPct val="115000"/>
                        </a:lnSpc>
                        <a:spcAft>
                          <a:spcPts val="0"/>
                        </a:spcAft>
                      </a:pPr>
                      <a:r>
                        <a:rPr lang="el-GR" sz="1400" dirty="0">
                          <a:effectLst/>
                        </a:rPr>
                        <a:t>3</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ΣΥΛΛΟΓΗ </a:t>
                      </a:r>
                    </a:p>
                    <a:p>
                      <a:pPr algn="ctr">
                        <a:lnSpc>
                          <a:spcPct val="115000"/>
                        </a:lnSpc>
                        <a:spcAft>
                          <a:spcPts val="0"/>
                        </a:spcAft>
                      </a:pPr>
                      <a:r>
                        <a:rPr lang="el-GR" sz="1400" dirty="0">
                          <a:effectLst/>
                        </a:rPr>
                        <a:t>ΠΛΗΡΟΦΟΡΙΩΝ</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r>
              <a:tr h="474778">
                <a:tc>
                  <a:txBody>
                    <a:bodyPr/>
                    <a:lstStyle/>
                    <a:p>
                      <a:pPr algn="ctr">
                        <a:lnSpc>
                          <a:spcPct val="115000"/>
                        </a:lnSpc>
                        <a:spcAft>
                          <a:spcPts val="0"/>
                        </a:spcAft>
                      </a:pPr>
                      <a:r>
                        <a:rPr lang="el-GR" sz="1400" dirty="0">
                          <a:effectLst/>
                        </a:rPr>
                        <a:t>4</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ΣΥΛΛΟΓΗ ΥΛΙΚΩΝ-ΣΥΣΚΕΥΩΝ- ΕΡΓΑΛΕΙΩΝ</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r>
              <a:tr h="322875">
                <a:tc>
                  <a:txBody>
                    <a:bodyPr/>
                    <a:lstStyle/>
                    <a:p>
                      <a:pPr algn="ctr">
                        <a:lnSpc>
                          <a:spcPct val="115000"/>
                        </a:lnSpc>
                        <a:spcAft>
                          <a:spcPts val="0"/>
                        </a:spcAft>
                      </a:pPr>
                      <a:r>
                        <a:rPr lang="el-GR" sz="1400" dirty="0">
                          <a:effectLst/>
                        </a:rPr>
                        <a:t>5</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ΕΚΤΕΛΕΣΗ ΠΕΙΡΑΜΑΤΟΣ</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r>
              <a:tr h="322875">
                <a:tc>
                  <a:txBody>
                    <a:bodyPr/>
                    <a:lstStyle/>
                    <a:p>
                      <a:pPr algn="ctr">
                        <a:lnSpc>
                          <a:spcPct val="115000"/>
                        </a:lnSpc>
                        <a:spcAft>
                          <a:spcPts val="0"/>
                        </a:spcAft>
                      </a:pPr>
                      <a:r>
                        <a:rPr lang="el-GR" sz="1400" dirty="0">
                          <a:effectLst/>
                        </a:rPr>
                        <a:t>6</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ΠΑΡΑΤΗΡΗΣΕΙΣ</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r>
              <a:tr h="417102">
                <a:tc>
                  <a:txBody>
                    <a:bodyPr/>
                    <a:lstStyle/>
                    <a:p>
                      <a:pPr algn="ctr">
                        <a:lnSpc>
                          <a:spcPct val="115000"/>
                        </a:lnSpc>
                        <a:spcAft>
                          <a:spcPts val="0"/>
                        </a:spcAft>
                      </a:pPr>
                      <a:r>
                        <a:rPr lang="el-GR" sz="1400" dirty="0">
                          <a:effectLst/>
                        </a:rPr>
                        <a:t>7</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ΑΝΑΛΥΣΗ ΑΠΟΤΕΛΕΣΜΑΤΩΝ</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r>
              <a:tr h="322875">
                <a:tc>
                  <a:txBody>
                    <a:bodyPr/>
                    <a:lstStyle/>
                    <a:p>
                      <a:pPr algn="ctr">
                        <a:lnSpc>
                          <a:spcPct val="115000"/>
                        </a:lnSpc>
                        <a:spcAft>
                          <a:spcPts val="0"/>
                        </a:spcAft>
                      </a:pPr>
                      <a:r>
                        <a:rPr lang="el-GR" sz="1400" dirty="0">
                          <a:effectLst/>
                        </a:rPr>
                        <a:t>8</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ΣΥΜΠΕΡΑΣΜΑΤΑ</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r>
              <a:tr h="322875">
                <a:tc>
                  <a:txBody>
                    <a:bodyPr/>
                    <a:lstStyle/>
                    <a:p>
                      <a:pPr algn="ctr">
                        <a:lnSpc>
                          <a:spcPct val="115000"/>
                        </a:lnSpc>
                        <a:spcAft>
                          <a:spcPts val="0"/>
                        </a:spcAft>
                      </a:pPr>
                      <a:r>
                        <a:rPr lang="el-GR" sz="1400" dirty="0">
                          <a:effectLst/>
                        </a:rPr>
                        <a:t>9</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ΣΥΓΓΡΑΦΗ ΕΡΓΑΣΙΑΣ</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r>
              <a:tr h="322875">
                <a:tc>
                  <a:txBody>
                    <a:bodyPr/>
                    <a:lstStyle/>
                    <a:p>
                      <a:pPr algn="ctr">
                        <a:lnSpc>
                          <a:spcPct val="115000"/>
                        </a:lnSpc>
                        <a:spcAft>
                          <a:spcPts val="0"/>
                        </a:spcAft>
                      </a:pPr>
                      <a:r>
                        <a:rPr lang="el-GR" sz="1400" dirty="0">
                          <a:effectLst/>
                        </a:rPr>
                        <a:t>10</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ΣΕΜΙΝΑΡΙΑ</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r>
              <a:tr h="322875">
                <a:tc>
                  <a:txBody>
                    <a:bodyPr/>
                    <a:lstStyle/>
                    <a:p>
                      <a:pPr algn="ctr">
                        <a:lnSpc>
                          <a:spcPct val="115000"/>
                        </a:lnSpc>
                        <a:spcAft>
                          <a:spcPts val="0"/>
                        </a:spcAft>
                      </a:pPr>
                      <a:r>
                        <a:rPr lang="el-GR" sz="1400" dirty="0">
                          <a:effectLst/>
                        </a:rPr>
                        <a:t>11</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l-GR" sz="1400" dirty="0">
                          <a:effectLst/>
                        </a:rPr>
                        <a:t>ΑΥΤΟ-ΑΞΙΟΛΟΓΗΣΗ</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c>
                  <a:txBody>
                    <a:bodyPr/>
                    <a:lstStyle/>
                    <a:p>
                      <a:pPr algn="ctr">
                        <a:lnSpc>
                          <a:spcPct val="115000"/>
                        </a:lnSpc>
                        <a:spcAft>
                          <a:spcPts val="0"/>
                        </a:spcAft>
                      </a:pPr>
                      <a:r>
                        <a:rPr lang="en-US" sz="1400" u="none" strike="noStrike" dirty="0">
                          <a:effectLst/>
                        </a:rPr>
                        <a:t> </a:t>
                      </a:r>
                      <a:endParaRPr lang="el-GR" sz="1400" dirty="0">
                        <a:effectLst/>
                        <a:latin typeface="Times New Roman"/>
                        <a:ea typeface="Times New Roman"/>
                      </a:endParaRPr>
                    </a:p>
                  </a:txBody>
                  <a:tcPr marL="43059" marR="43059" marT="0" marB="0" anchor="ctr"/>
                </a:tc>
              </a:tr>
            </a:tbl>
          </a:graphicData>
        </a:graphic>
      </p:graphicFrame>
      <p:sp>
        <p:nvSpPr>
          <p:cNvPr id="5" name="TextBox 4"/>
          <p:cNvSpPr txBox="1"/>
          <p:nvPr/>
        </p:nvSpPr>
        <p:spPr>
          <a:xfrm>
            <a:off x="2915815" y="6070148"/>
            <a:ext cx="3600401" cy="495048"/>
          </a:xfrm>
          <a:prstGeom prst="rect">
            <a:avLst/>
          </a:prstGeom>
          <a:solidFill>
            <a:schemeClr val="accent3">
              <a:lumMod val="60000"/>
              <a:lumOff val="40000"/>
            </a:schemeClr>
          </a:solidFill>
        </p:spPr>
        <p:txBody>
          <a:bodyPr wrap="square" lIns="77404" tIns="38702" rIns="77404" bIns="38702" rtlCol="0">
            <a:spAutoFit/>
          </a:bodyPr>
          <a:lstStyle/>
          <a:p>
            <a:pPr algn="ctr"/>
            <a:r>
              <a:rPr lang="el-GR" sz="2700" b="1" dirty="0">
                <a:solidFill>
                  <a:srgbClr val="FF0000"/>
                </a:solidFill>
              </a:rPr>
              <a:t>1</a:t>
            </a:r>
            <a:r>
              <a:rPr lang="en-US" sz="2700" b="1" dirty="0" smtClean="0">
                <a:solidFill>
                  <a:srgbClr val="FF0000"/>
                </a:solidFill>
              </a:rPr>
              <a:t>o</a:t>
            </a:r>
            <a:r>
              <a:rPr lang="el-GR" sz="2700" b="1" dirty="0" smtClean="0">
                <a:solidFill>
                  <a:srgbClr val="FF0000"/>
                </a:solidFill>
              </a:rPr>
              <a:t>  τετράμηνο </a:t>
            </a:r>
            <a:endParaRPr lang="el-GR" sz="2700" b="1" dirty="0">
              <a:solidFill>
                <a:srgbClr val="FF0000"/>
              </a:solidFill>
            </a:endParaRPr>
          </a:p>
        </p:txBody>
      </p:sp>
      <p:sp>
        <p:nvSpPr>
          <p:cNvPr id="6" name="TextBox 5"/>
          <p:cNvSpPr txBox="1"/>
          <p:nvPr/>
        </p:nvSpPr>
        <p:spPr>
          <a:xfrm>
            <a:off x="6516216" y="6070147"/>
            <a:ext cx="2376264" cy="493658"/>
          </a:xfrm>
          <a:prstGeom prst="rect">
            <a:avLst/>
          </a:prstGeom>
          <a:solidFill>
            <a:srgbClr val="FF0000"/>
          </a:solidFill>
        </p:spPr>
        <p:txBody>
          <a:bodyPr wrap="square" lIns="77404" tIns="38702" rIns="77404" bIns="38702" rtlCol="0">
            <a:spAutoFit/>
          </a:bodyPr>
          <a:lstStyle/>
          <a:p>
            <a:pPr algn="ctr"/>
            <a:r>
              <a:rPr lang="el-GR" sz="2700" b="1" dirty="0">
                <a:solidFill>
                  <a:srgbClr val="002060"/>
                </a:solidFill>
              </a:rPr>
              <a:t>2</a:t>
            </a:r>
            <a:r>
              <a:rPr lang="en-US" sz="2700" b="1" dirty="0" smtClean="0">
                <a:solidFill>
                  <a:srgbClr val="002060"/>
                </a:solidFill>
              </a:rPr>
              <a:t>o</a:t>
            </a:r>
            <a:r>
              <a:rPr lang="el-GR" sz="2700" b="1" dirty="0" smtClean="0">
                <a:solidFill>
                  <a:srgbClr val="002060"/>
                </a:solidFill>
              </a:rPr>
              <a:t>  τετράμηνο </a:t>
            </a:r>
            <a:endParaRPr lang="el-GR" sz="2700" b="1" dirty="0">
              <a:solidFill>
                <a:srgbClr val="002060"/>
              </a:solidFill>
            </a:endParaRPr>
          </a:p>
        </p:txBody>
      </p:sp>
    </p:spTree>
    <p:extLst>
      <p:ext uri="{BB962C8B-B14F-4D97-AF65-F5344CB8AC3E}">
        <p14:creationId xmlns:p14="http://schemas.microsoft.com/office/powerpoint/2010/main" val="40356275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4783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r>
              <a:rPr lang="el-GR" sz="3000" b="1" u="sng" spc="85" dirty="0">
                <a:solidFill>
                  <a:srgbClr val="FFFF00"/>
                </a:solidFill>
                <a:latin typeface="Palatino Linotype" panose="02040502050505030304" pitchFamily="18" charset="0"/>
              </a:rPr>
              <a:t>Μεθοδολογία  έρευνας – Στάδιο 2</a:t>
            </a:r>
            <a:r>
              <a:rPr lang="el-GR" sz="3000" b="1" u="sng" spc="85" baseline="30000" dirty="0">
                <a:solidFill>
                  <a:srgbClr val="FFFF00"/>
                </a:solidFill>
                <a:latin typeface="Palatino Linotype" panose="02040502050505030304" pitchFamily="18" charset="0"/>
              </a:rPr>
              <a:t>ο</a:t>
            </a:r>
          </a:p>
          <a:p>
            <a:pPr algn="ctr"/>
            <a:r>
              <a:rPr lang="el-GR" sz="2700" b="1" spc="85" dirty="0">
                <a:solidFill>
                  <a:srgbClr val="FFFF00"/>
                </a:solidFill>
                <a:latin typeface="Palatino Linotype" panose="02040502050505030304" pitchFamily="18" charset="0"/>
              </a:rPr>
              <a:t>Βήμα 5</a:t>
            </a:r>
            <a:r>
              <a:rPr lang="el-GR" sz="2700" b="1" spc="85" baseline="30000" dirty="0">
                <a:solidFill>
                  <a:srgbClr val="FFFF00"/>
                </a:solidFill>
                <a:latin typeface="Palatino Linotype" panose="02040502050505030304" pitchFamily="18" charset="0"/>
              </a:rPr>
              <a:t>ο</a:t>
            </a:r>
            <a:r>
              <a:rPr lang="el-GR" sz="2700" b="1" spc="85" dirty="0">
                <a:solidFill>
                  <a:srgbClr val="FFFF00"/>
                </a:solidFill>
                <a:latin typeface="Palatino Linotype" panose="02040502050505030304" pitchFamily="18" charset="0"/>
              </a:rPr>
              <a:t> : Εκτέλεση πειράματος.</a:t>
            </a:r>
          </a:p>
          <a:p>
            <a:pPr algn="ctr"/>
            <a:r>
              <a:rPr lang="el-GR" sz="2700" b="1" spc="85" dirty="0">
                <a:solidFill>
                  <a:srgbClr val="FFFF00"/>
                </a:solidFill>
                <a:latin typeface="Palatino Linotype" panose="02040502050505030304" pitchFamily="18" charset="0"/>
              </a:rPr>
              <a:t>Μετρήσεις – τιμές μεταβλητών</a:t>
            </a:r>
          </a:p>
          <a:p>
            <a:pPr algn="ctr"/>
            <a:endParaRPr lang="el-GR" sz="27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sp>
        <p:nvSpPr>
          <p:cNvPr id="4" name="Ορθογώνιο 3"/>
          <p:cNvSpPr/>
          <p:nvPr/>
        </p:nvSpPr>
        <p:spPr>
          <a:xfrm>
            <a:off x="291676" y="1600225"/>
            <a:ext cx="8534281" cy="3032815"/>
          </a:xfrm>
          <a:prstGeom prst="rect">
            <a:avLst/>
          </a:prstGeom>
        </p:spPr>
        <p:txBody>
          <a:bodyPr wrap="square" lIns="77404" tIns="38702" rIns="77404" bIns="38702">
            <a:spAutoFit/>
          </a:bodyPr>
          <a:lstStyle/>
          <a:p>
            <a:pPr indent="225762" algn="just"/>
            <a:r>
              <a:rPr lang="el-GR" sz="2400" b="1" dirty="0">
                <a:solidFill>
                  <a:srgbClr val="002060"/>
                </a:solidFill>
              </a:rPr>
              <a:t>Τυχόν επανάληψη ή επαναλήψεις του πειράματος βοηθούν στην μείωση των σφαλμάτων των αποτελεσμάτων σας. Όλες οι σημαντικές ενέργειες φωτογραφίζονται για να γίνεται από τους αναγνώστες της έρευνας πιο κατανοητή η διεξαγωγή του πειράματος , αλλά να υπάρχει και βοηθητικό υλικό για μελλοντικούς ερευνητές.</a:t>
            </a:r>
          </a:p>
          <a:p>
            <a:r>
              <a:rPr lang="el-GR" altLang="el-GR" sz="2400" b="1" dirty="0">
                <a:solidFill>
                  <a:srgbClr val="002060"/>
                </a:solidFill>
              </a:rPr>
              <a:t/>
            </a:r>
            <a:br>
              <a:rPr lang="el-GR" altLang="el-GR" sz="2400" b="1" dirty="0">
                <a:solidFill>
                  <a:srgbClr val="002060"/>
                </a:solidFill>
              </a:rPr>
            </a:br>
            <a:endParaRPr lang="el-GR" sz="2400" b="1" dirty="0">
              <a:solidFill>
                <a:srgbClr val="002060"/>
              </a:solidFill>
            </a:endParaRPr>
          </a:p>
        </p:txBody>
      </p:sp>
    </p:spTree>
    <p:extLst>
      <p:ext uri="{BB962C8B-B14F-4D97-AF65-F5344CB8AC3E}">
        <p14:creationId xmlns:p14="http://schemas.microsoft.com/office/powerpoint/2010/main" val="22878976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2954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r>
              <a:rPr lang="el-GR" sz="3000" b="1" u="sng" spc="85" dirty="0">
                <a:solidFill>
                  <a:srgbClr val="FFFF00"/>
                </a:solidFill>
                <a:latin typeface="Palatino Linotype" panose="02040502050505030304" pitchFamily="18" charset="0"/>
              </a:rPr>
              <a:t>Μεθοδολογία  έρευνας – Στάδιο 3</a:t>
            </a:r>
            <a:r>
              <a:rPr lang="el-GR" sz="3000" b="1" u="sng" spc="85" baseline="30000" dirty="0">
                <a:solidFill>
                  <a:srgbClr val="FFFF00"/>
                </a:solidFill>
                <a:latin typeface="Palatino Linotype" panose="02040502050505030304" pitchFamily="18" charset="0"/>
              </a:rPr>
              <a:t>ο</a:t>
            </a:r>
          </a:p>
          <a:p>
            <a:pPr algn="ctr"/>
            <a:r>
              <a:rPr lang="el-GR" sz="2700" b="1" spc="85" dirty="0">
                <a:solidFill>
                  <a:srgbClr val="FFFF00"/>
                </a:solidFill>
                <a:latin typeface="Palatino Linotype" panose="02040502050505030304" pitchFamily="18" charset="0"/>
              </a:rPr>
              <a:t>Ανάλυση δεδομένων με την χρήση στατιστικής</a:t>
            </a:r>
          </a:p>
          <a:p>
            <a:pPr algn="ctr"/>
            <a:endParaRPr lang="el-GR" sz="27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sp>
        <p:nvSpPr>
          <p:cNvPr id="4" name="Ορθογώνιο 3"/>
          <p:cNvSpPr/>
          <p:nvPr/>
        </p:nvSpPr>
        <p:spPr>
          <a:xfrm>
            <a:off x="182941" y="1265894"/>
            <a:ext cx="8839077" cy="3621667"/>
          </a:xfrm>
          <a:prstGeom prst="rect">
            <a:avLst/>
          </a:prstGeom>
        </p:spPr>
        <p:txBody>
          <a:bodyPr wrap="square" lIns="77404" tIns="38702" rIns="77404" bIns="38702">
            <a:spAutoFit/>
          </a:bodyPr>
          <a:lstStyle/>
          <a:p>
            <a:pPr indent="306391" algn="just"/>
            <a:r>
              <a:rPr lang="el-GR" altLang="el-GR" sz="2000" b="1" dirty="0">
                <a:solidFill>
                  <a:srgbClr val="002060"/>
                </a:solidFill>
              </a:rPr>
              <a:t>Περιλαμβάνει την επεξεργασία των αποτελεσμάτων μέσα από συγκρίσεις, διαπιστώσεις και παρατηρήσεις που γίνονται από τον ερευνητή. Πρακτικά με </a:t>
            </a:r>
            <a:r>
              <a:rPr lang="el-GR" sz="2000" b="1" dirty="0">
                <a:solidFill>
                  <a:srgbClr val="002060"/>
                </a:solidFill>
              </a:rPr>
              <a:t>βάση τους πίνακες μετρήσεων κατασκευάζονται αντιπροσωπευτικά γραφήματα-γραφικές παραστάσεις  με την βοήθεια του προγράμματος του </a:t>
            </a:r>
            <a:r>
              <a:rPr lang="en-US" sz="2000" b="1" dirty="0">
                <a:solidFill>
                  <a:srgbClr val="002060"/>
                </a:solidFill>
              </a:rPr>
              <a:t>excel</a:t>
            </a:r>
            <a:r>
              <a:rPr lang="el-GR" sz="2000" b="1" dirty="0">
                <a:solidFill>
                  <a:srgbClr val="002060"/>
                </a:solidFill>
              </a:rPr>
              <a:t> ή αρχικά μπορούμε να κάνουμε τις απαιτούμενες γραφικές παραστάσεις σε χαρτί μιλλιμετρέ. Πάντα τοποθετούμε μονάδες μέτρησης και αν χρειάζεται χρησιμοποιούμε κλίμακα. Επίσης αν είναι αναγκαίο  κάνουμε στατιστική ανάλυση , σε περιπτώσεις που χρειάζεται  ο μέσος όρος ή η διάμεσος στο είδος της έρευνας μας </a:t>
            </a:r>
            <a:endParaRPr lang="el-GR" altLang="el-GR" sz="2000" b="1" dirty="0">
              <a:solidFill>
                <a:srgbClr val="002060"/>
              </a:solidFill>
            </a:endParaRPr>
          </a:p>
          <a:p>
            <a:pPr indent="146477" algn="just"/>
            <a:endParaRPr lang="el-GR" altLang="el-GR" sz="2400" b="1" dirty="0">
              <a:solidFill>
                <a:srgbClr val="002060"/>
              </a:solidFill>
            </a:endParaRPr>
          </a:p>
          <a:p>
            <a:r>
              <a:rPr lang="el-GR" sz="2400" b="1" dirty="0"/>
              <a:t> </a:t>
            </a:r>
            <a:r>
              <a:rPr lang="el-GR" altLang="el-GR" sz="2400" b="1" dirty="0">
                <a:solidFill>
                  <a:srgbClr val="002060"/>
                </a:solidFill>
              </a:rPr>
              <a:t> </a:t>
            </a:r>
            <a:endParaRPr lang="el-GR" sz="2400" b="1" dirty="0">
              <a:solidFill>
                <a:srgbClr val="002060"/>
              </a:solidFill>
            </a:endParaRPr>
          </a:p>
        </p:txBody>
      </p:sp>
      <p:sp>
        <p:nvSpPr>
          <p:cNvPr id="5" name="Ορθογώνιο 4"/>
          <p:cNvSpPr/>
          <p:nvPr/>
        </p:nvSpPr>
        <p:spPr>
          <a:xfrm>
            <a:off x="195136" y="4101734"/>
            <a:ext cx="8814688" cy="2579461"/>
          </a:xfrm>
          <a:prstGeom prst="rect">
            <a:avLst/>
          </a:prstGeom>
        </p:spPr>
        <p:txBody>
          <a:bodyPr wrap="square" lIns="77404" tIns="38702" rIns="77404" bIns="38702">
            <a:spAutoFit/>
          </a:bodyPr>
          <a:lstStyle/>
          <a:p>
            <a:pPr indent="227106" algn="just" hangingPunct="0"/>
            <a:r>
              <a:rPr lang="el-GR" sz="2000" b="1" dirty="0">
                <a:solidFill>
                  <a:srgbClr val="002060"/>
                </a:solidFill>
              </a:rPr>
              <a:t>Αν υπάρχει οποιαδήποτε αμφιβολία για τα μέσα ή τον τρόπο που χρησιμοποιήσαμε για την διεξαγωγή της έρευνας, τα αναφέρουμε. Κατά την πραγματοποίηση πειραμάτων, υπάρχουν πάντοτε παράμετροι που ίσως επηρεάζουν τα  πειραματικά αποτελέσματα και που θεωρούνται από τον μελετητή ότι έχουν αμελητέα επίδραση. </a:t>
            </a:r>
          </a:p>
          <a:p>
            <a:pPr algn="just" hangingPunct="0"/>
            <a:r>
              <a:rPr lang="el-GR" sz="2000" b="1" dirty="0">
                <a:solidFill>
                  <a:srgbClr val="002060"/>
                </a:solidFill>
              </a:rPr>
              <a:t>   Για  παράδειγμα μπορεί να θεωρηθεί ότι οι μεταβολές της θερμοκρασίας του χώρου του εργαστηρίου δεν επηρέασαν τα πειραματικά αποτελέσματα.</a:t>
            </a:r>
          </a:p>
          <a:p>
            <a:pPr indent="306391" algn="just"/>
            <a:endParaRPr lang="el-GR" sz="2000" b="1" dirty="0">
              <a:solidFill>
                <a:srgbClr val="002060"/>
              </a:solidFill>
            </a:endParaRPr>
          </a:p>
        </p:txBody>
      </p:sp>
    </p:spTree>
    <p:extLst>
      <p:ext uri="{BB962C8B-B14F-4D97-AF65-F5344CB8AC3E}">
        <p14:creationId xmlns:p14="http://schemas.microsoft.com/office/powerpoint/2010/main" val="702468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2954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r>
              <a:rPr lang="el-GR" sz="3000" b="1" u="sng" spc="85" dirty="0">
                <a:solidFill>
                  <a:srgbClr val="FFFF00"/>
                </a:solidFill>
                <a:latin typeface="Palatino Linotype" panose="02040502050505030304" pitchFamily="18" charset="0"/>
              </a:rPr>
              <a:t>Μεθοδολογία  έρευνας – Στάδιο 3</a:t>
            </a:r>
            <a:r>
              <a:rPr lang="el-GR" sz="3000" b="1" u="sng" spc="85" baseline="30000" dirty="0">
                <a:solidFill>
                  <a:srgbClr val="FFFF00"/>
                </a:solidFill>
                <a:latin typeface="Palatino Linotype" panose="02040502050505030304" pitchFamily="18" charset="0"/>
              </a:rPr>
              <a:t>ο</a:t>
            </a:r>
          </a:p>
          <a:p>
            <a:pPr algn="ctr"/>
            <a:r>
              <a:rPr lang="el-GR" sz="2700" b="1" spc="85" dirty="0">
                <a:solidFill>
                  <a:srgbClr val="FFFF00"/>
                </a:solidFill>
                <a:latin typeface="Palatino Linotype" panose="02040502050505030304" pitchFamily="18" charset="0"/>
              </a:rPr>
              <a:t>Ανάλυση δεδομένων πίνακα 1</a:t>
            </a:r>
          </a:p>
          <a:p>
            <a:pPr algn="ctr"/>
            <a:endParaRPr lang="el-GR" sz="27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graphicFrame>
        <p:nvGraphicFramePr>
          <p:cNvPr id="5" name="Γράφημα 4"/>
          <p:cNvGraphicFramePr>
            <a:graphicFrameLocks/>
          </p:cNvGraphicFramePr>
          <p:nvPr>
            <p:extLst>
              <p:ext uri="{D42A27DB-BD31-4B8C-83A1-F6EECF244321}">
                <p14:modId xmlns:p14="http://schemas.microsoft.com/office/powerpoint/2010/main" val="641400997"/>
              </p:ext>
            </p:extLst>
          </p:nvPr>
        </p:nvGraphicFramePr>
        <p:xfrm>
          <a:off x="444074" y="1417347"/>
          <a:ext cx="8334108" cy="3108917"/>
        </p:xfrm>
        <a:graphic>
          <a:graphicData uri="http://schemas.openxmlformats.org/drawingml/2006/chart">
            <c:chart xmlns:c="http://schemas.openxmlformats.org/drawingml/2006/chart" xmlns:r="http://schemas.openxmlformats.org/officeDocument/2006/relationships" r:id="rId2"/>
          </a:graphicData>
        </a:graphic>
      </p:graphicFrame>
      <p:sp>
        <p:nvSpPr>
          <p:cNvPr id="7" name="Ορθογώνιο 6"/>
          <p:cNvSpPr/>
          <p:nvPr/>
        </p:nvSpPr>
        <p:spPr>
          <a:xfrm>
            <a:off x="444074" y="4648183"/>
            <a:ext cx="8229486" cy="1740153"/>
          </a:xfrm>
          <a:prstGeom prst="rect">
            <a:avLst/>
          </a:prstGeom>
        </p:spPr>
        <p:txBody>
          <a:bodyPr wrap="square" lIns="77404" tIns="38702" rIns="77404" bIns="38702">
            <a:spAutoFit/>
          </a:bodyPr>
          <a:lstStyle/>
          <a:p>
            <a:pPr indent="306391" algn="just"/>
            <a:r>
              <a:rPr lang="el-GR" b="1" dirty="0">
                <a:solidFill>
                  <a:srgbClr val="002060"/>
                </a:solidFill>
              </a:rPr>
              <a:t>Π</a:t>
            </a:r>
            <a:r>
              <a:rPr lang="el-GR" b="1" dirty="0" smtClean="0">
                <a:solidFill>
                  <a:srgbClr val="002060"/>
                </a:solidFill>
              </a:rPr>
              <a:t>αρατηρώ ήδη από τα </a:t>
            </a:r>
            <a:r>
              <a:rPr lang="el-GR" b="1" dirty="0">
                <a:solidFill>
                  <a:srgbClr val="002060"/>
                </a:solidFill>
              </a:rPr>
              <a:t>πρώτα πέντε λεπτά η θερμοκρασία στα δύο σέϊκερ είναι πολύ διαφορετική</a:t>
            </a:r>
            <a:r>
              <a:rPr lang="el-GR" b="1" dirty="0" smtClean="0">
                <a:solidFill>
                  <a:srgbClr val="002060"/>
                </a:solidFill>
              </a:rPr>
              <a:t>. Στο </a:t>
            </a:r>
            <a:r>
              <a:rPr lang="el-GR" b="1" dirty="0">
                <a:solidFill>
                  <a:srgbClr val="002060"/>
                </a:solidFill>
              </a:rPr>
              <a:t>σέϊκερ με το διοξείδιο του άνθρακα ανέβηκε 5,4 βαθμούς κελσίου από την αρχική θερμοκρασία. Στο σέϊκερ χωρίς το διοξείδιο του άνθρακα ανέβηκε 2,7 βαθμούς κελσίου από την αρχική θερμοκρασία.Το ίδιο συμβαίνει και στα επόμενα λεπτά δηλαδή το σέϊκερ με το διοξείδιο του άνθρακα έχει διπλάσια θερμοκρασία από το σέϊκερ χωρίς το διοξείδιο του άνθρακα   </a:t>
            </a:r>
          </a:p>
        </p:txBody>
      </p:sp>
    </p:spTree>
    <p:extLst>
      <p:ext uri="{BB962C8B-B14F-4D97-AF65-F5344CB8AC3E}">
        <p14:creationId xmlns:p14="http://schemas.microsoft.com/office/powerpoint/2010/main" val="42191400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2954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r>
              <a:rPr lang="el-GR" sz="3000" b="1" u="sng" spc="85" dirty="0">
                <a:solidFill>
                  <a:srgbClr val="FFFF00"/>
                </a:solidFill>
                <a:latin typeface="Palatino Linotype" panose="02040502050505030304" pitchFamily="18" charset="0"/>
              </a:rPr>
              <a:t>Μεθοδολογία  έρευνας – Στάδιο 3</a:t>
            </a:r>
            <a:r>
              <a:rPr lang="el-GR" sz="3000" b="1" u="sng" spc="85" baseline="30000" dirty="0">
                <a:solidFill>
                  <a:srgbClr val="FFFF00"/>
                </a:solidFill>
                <a:latin typeface="Palatino Linotype" panose="02040502050505030304" pitchFamily="18" charset="0"/>
              </a:rPr>
              <a:t>ο</a:t>
            </a:r>
          </a:p>
          <a:p>
            <a:pPr algn="ctr"/>
            <a:r>
              <a:rPr lang="el-GR" sz="2700" b="1" spc="85" dirty="0">
                <a:solidFill>
                  <a:srgbClr val="FFFF00"/>
                </a:solidFill>
                <a:latin typeface="Palatino Linotype" panose="02040502050505030304" pitchFamily="18" charset="0"/>
              </a:rPr>
              <a:t>Ανάλυση δεδομένων πίνακα 2</a:t>
            </a:r>
          </a:p>
          <a:p>
            <a:pPr algn="ctr"/>
            <a:endParaRPr lang="el-GR" sz="27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graphicFrame>
        <p:nvGraphicFramePr>
          <p:cNvPr id="6" name="Γράφημα 5"/>
          <p:cNvGraphicFramePr>
            <a:graphicFrameLocks/>
          </p:cNvGraphicFramePr>
          <p:nvPr>
            <p:extLst>
              <p:ext uri="{D42A27DB-BD31-4B8C-83A1-F6EECF244321}">
                <p14:modId xmlns:p14="http://schemas.microsoft.com/office/powerpoint/2010/main" val="44517170"/>
              </p:ext>
            </p:extLst>
          </p:nvPr>
        </p:nvGraphicFramePr>
        <p:xfrm>
          <a:off x="914451" y="1417347"/>
          <a:ext cx="7010303" cy="3108917"/>
        </p:xfrm>
        <a:graphic>
          <a:graphicData uri="http://schemas.openxmlformats.org/drawingml/2006/chart">
            <c:chart xmlns:c="http://schemas.openxmlformats.org/drawingml/2006/chart" xmlns:r="http://schemas.openxmlformats.org/officeDocument/2006/relationships" r:id="rId2"/>
          </a:graphicData>
        </a:graphic>
      </p:graphicFrame>
      <p:sp>
        <p:nvSpPr>
          <p:cNvPr id="3" name="Ορθογώνιο 2"/>
          <p:cNvSpPr/>
          <p:nvPr/>
        </p:nvSpPr>
        <p:spPr>
          <a:xfrm>
            <a:off x="413593" y="4404367"/>
            <a:ext cx="8290447" cy="1186156"/>
          </a:xfrm>
          <a:prstGeom prst="rect">
            <a:avLst/>
          </a:prstGeom>
        </p:spPr>
        <p:txBody>
          <a:bodyPr wrap="square" lIns="77404" tIns="38702" rIns="77404" bIns="38702">
            <a:spAutoFit/>
          </a:bodyPr>
          <a:lstStyle/>
          <a:p>
            <a:pPr indent="227106" algn="just"/>
            <a:r>
              <a:rPr lang="el-GR" b="1" dirty="0">
                <a:solidFill>
                  <a:srgbClr val="002060"/>
                </a:solidFill>
              </a:rPr>
              <a:t>Παρατηρώ ότι μετά από 60 λεπτά η θερμοκρασία στο σέϊκερ με διοξείδιο του άνθρακα ανέβηκε κατά 13,5 βαθμούς ενώ χωρίς διοξείδιο του άνθρακα ανέβηκε στους 6,3 βαθμούς</a:t>
            </a:r>
            <a:r>
              <a:rPr lang="el-GR" b="1" dirty="0" smtClean="0">
                <a:solidFill>
                  <a:srgbClr val="002060"/>
                </a:solidFill>
              </a:rPr>
              <a:t>.</a:t>
            </a:r>
            <a:r>
              <a:rPr lang="en-US" b="1" dirty="0" smtClean="0">
                <a:solidFill>
                  <a:srgbClr val="002060"/>
                </a:solidFill>
              </a:rPr>
              <a:t> </a:t>
            </a:r>
            <a:r>
              <a:rPr lang="el-GR" b="1" dirty="0" smtClean="0">
                <a:solidFill>
                  <a:srgbClr val="002060"/>
                </a:solidFill>
              </a:rPr>
              <a:t>Η </a:t>
            </a:r>
            <a:r>
              <a:rPr lang="el-GR" b="1" dirty="0">
                <a:solidFill>
                  <a:srgbClr val="002060"/>
                </a:solidFill>
              </a:rPr>
              <a:t>θερμοκρασία στο σέϊκερ με το διοξείδιο του άνθρακα είναι διπλάσια από το σέϊκερ χωρίς το διοξείδιο του άνθρακα   </a:t>
            </a:r>
          </a:p>
        </p:txBody>
      </p:sp>
      <p:sp>
        <p:nvSpPr>
          <p:cNvPr id="4" name="Ορθογώνιο 3"/>
          <p:cNvSpPr/>
          <p:nvPr/>
        </p:nvSpPr>
        <p:spPr>
          <a:xfrm>
            <a:off x="346043" y="5561693"/>
            <a:ext cx="8425548" cy="1186156"/>
          </a:xfrm>
          <a:prstGeom prst="rect">
            <a:avLst/>
          </a:prstGeom>
        </p:spPr>
        <p:txBody>
          <a:bodyPr wrap="square" lIns="77404" tIns="38702" rIns="77404" bIns="38702">
            <a:spAutoFit/>
          </a:bodyPr>
          <a:lstStyle/>
          <a:p>
            <a:pPr indent="306391" algn="just"/>
            <a:r>
              <a:rPr lang="el-GR" b="1" dirty="0">
                <a:solidFill>
                  <a:srgbClr val="002060"/>
                </a:solidFill>
              </a:rPr>
              <a:t>Στο πείραμα ήταν αδύνατη η μέτρηση της ποσότητας του διοξειδίου του άνθρακα λόγω έλλειψης ειδικών </a:t>
            </a:r>
            <a:r>
              <a:rPr lang="en-US" b="1" dirty="0">
                <a:solidFill>
                  <a:srgbClr val="002060"/>
                </a:solidFill>
              </a:rPr>
              <a:t>o</a:t>
            </a:r>
            <a:r>
              <a:rPr lang="el-GR" b="1" dirty="0" err="1">
                <a:solidFill>
                  <a:srgbClr val="002060"/>
                </a:solidFill>
              </a:rPr>
              <a:t>ργάνων</a:t>
            </a:r>
            <a:r>
              <a:rPr lang="el-GR" b="1" dirty="0">
                <a:solidFill>
                  <a:srgbClr val="002060"/>
                </a:solidFill>
              </a:rPr>
              <a:t>. Το πείραμα έγινε </a:t>
            </a:r>
            <a:r>
              <a:rPr lang="el-GR" b="1" dirty="0" smtClean="0">
                <a:solidFill>
                  <a:srgbClr val="002060"/>
                </a:solidFill>
              </a:rPr>
              <a:t>μόνο </a:t>
            </a:r>
            <a:r>
              <a:rPr lang="el-GR" b="1" dirty="0">
                <a:solidFill>
                  <a:srgbClr val="002060"/>
                </a:solidFill>
              </a:rPr>
              <a:t>μια φορά λόγο έλλειψης χρόνου. Μικρή </a:t>
            </a:r>
            <a:r>
              <a:rPr lang="el-GR" b="1" dirty="0" smtClean="0">
                <a:solidFill>
                  <a:srgbClr val="002060"/>
                </a:solidFill>
              </a:rPr>
              <a:t>διαφορά </a:t>
            </a:r>
            <a:r>
              <a:rPr lang="el-GR" b="1" dirty="0">
                <a:solidFill>
                  <a:srgbClr val="002060"/>
                </a:solidFill>
              </a:rPr>
              <a:t>στα θερμόμετρα θεωρείται αμελητέα στην αξιοπιστία της έρευνας. </a:t>
            </a:r>
          </a:p>
        </p:txBody>
      </p:sp>
    </p:spTree>
    <p:extLst>
      <p:ext uri="{BB962C8B-B14F-4D97-AF65-F5344CB8AC3E}">
        <p14:creationId xmlns:p14="http://schemas.microsoft.com/office/powerpoint/2010/main" val="3893442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0515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r>
              <a:rPr lang="el-GR" sz="3000" b="1" u="sng" spc="85" dirty="0">
                <a:solidFill>
                  <a:srgbClr val="FFFF00"/>
                </a:solidFill>
                <a:latin typeface="Palatino Linotype" panose="02040502050505030304" pitchFamily="18" charset="0"/>
              </a:rPr>
              <a:t>Μεθοδολογία  έρευνας – Στάδιο 4</a:t>
            </a:r>
            <a:r>
              <a:rPr lang="el-GR" sz="3000" b="1" u="sng" spc="85" baseline="30000" dirty="0">
                <a:solidFill>
                  <a:srgbClr val="FFFF00"/>
                </a:solidFill>
                <a:latin typeface="Palatino Linotype" panose="02040502050505030304" pitchFamily="18" charset="0"/>
              </a:rPr>
              <a:t>ο</a:t>
            </a:r>
          </a:p>
          <a:p>
            <a:pPr algn="ctr"/>
            <a:r>
              <a:rPr lang="el-GR" sz="2700" b="1" spc="85" dirty="0">
                <a:solidFill>
                  <a:srgbClr val="FFFF00"/>
                </a:solidFill>
                <a:latin typeface="Palatino Linotype" panose="02040502050505030304" pitchFamily="18" charset="0"/>
              </a:rPr>
              <a:t>Εξαγωγή συμπερασμάτων</a:t>
            </a:r>
          </a:p>
          <a:p>
            <a:pPr algn="ctr"/>
            <a:endParaRPr lang="el-GR" sz="27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sp>
        <p:nvSpPr>
          <p:cNvPr id="4" name="Ορθογώνιο 3"/>
          <p:cNvSpPr/>
          <p:nvPr/>
        </p:nvSpPr>
        <p:spPr>
          <a:xfrm>
            <a:off x="259691" y="1075815"/>
            <a:ext cx="8568681" cy="4140811"/>
          </a:xfrm>
          <a:prstGeom prst="rect">
            <a:avLst/>
          </a:prstGeom>
        </p:spPr>
        <p:txBody>
          <a:bodyPr wrap="square" lIns="77404" tIns="38702" rIns="77404" bIns="38702">
            <a:spAutoFit/>
          </a:bodyPr>
          <a:lstStyle/>
          <a:p>
            <a:pPr indent="227106" algn="just"/>
            <a:r>
              <a:rPr lang="el-GR" altLang="el-GR" sz="2400" b="1" dirty="0">
                <a:solidFill>
                  <a:srgbClr val="002060"/>
                </a:solidFill>
              </a:rPr>
              <a:t>Περιλαμβάνει την επεξεργασία των αποτελεσμάτων μέσα από συγκρίσεις,  διαπιστώσεις και παρατηρήσεις που γίνονται από τον ερευνητή. </a:t>
            </a:r>
            <a:r>
              <a:rPr lang="el-GR" sz="2400" b="1" dirty="0">
                <a:solidFill>
                  <a:srgbClr val="002060"/>
                </a:solidFill>
              </a:rPr>
              <a:t>Ερμηνεύουμε τα προηγούμενα αποτελέσματα. Υπάρχει σχέση μεταξύ ανεξάρτητης και εξαρτημένης μεταβλητής; Ποια είναι αυτή η σχέση. Επισημαίνουμε ομοιότητες ή διαφορές με αντίστοιχες εργασίες ή έρευνες άλλων για να αποσαφηνίσουμε τα συμπεράσματά μας αν χρειάζεται. </a:t>
            </a:r>
          </a:p>
          <a:p>
            <a:pPr indent="227106" algn="just"/>
            <a:r>
              <a:rPr lang="el-GR" sz="2400" b="1" dirty="0">
                <a:solidFill>
                  <a:srgbClr val="002060"/>
                </a:solidFill>
              </a:rPr>
              <a:t>Αναφέρουμε αν η υπόθεσή μας επαληθεύθηκε ή απορρίφθηκε</a:t>
            </a:r>
          </a:p>
          <a:p>
            <a:pPr indent="227106" algn="just"/>
            <a:r>
              <a:rPr lang="el-GR" sz="2400" b="1" dirty="0">
                <a:solidFill>
                  <a:srgbClr val="002060"/>
                </a:solidFill>
              </a:rPr>
              <a:t>Παρουσιάζουμε προτάσεις για μελλοντικές παρόμοιες ή νέες έρευνες ή και  για βελτίωση της έρευνας που εκτέλεσε.</a:t>
            </a:r>
          </a:p>
          <a:p>
            <a:pPr lvl="0"/>
            <a:endParaRPr lang="el-GR" sz="2400" b="1" dirty="0"/>
          </a:p>
        </p:txBody>
      </p:sp>
      <p:sp>
        <p:nvSpPr>
          <p:cNvPr id="7" name="TextBox 6"/>
          <p:cNvSpPr txBox="1"/>
          <p:nvPr/>
        </p:nvSpPr>
        <p:spPr>
          <a:xfrm>
            <a:off x="294091" y="4803282"/>
            <a:ext cx="8534281" cy="1555487"/>
          </a:xfrm>
          <a:prstGeom prst="rect">
            <a:avLst/>
          </a:prstGeom>
          <a:noFill/>
        </p:spPr>
        <p:txBody>
          <a:bodyPr wrap="square" lIns="77404" tIns="38702" rIns="77404" bIns="38702" rtlCol="0">
            <a:spAutoFit/>
          </a:bodyPr>
          <a:lstStyle/>
          <a:p>
            <a:pPr indent="227106" algn="just"/>
            <a:r>
              <a:rPr lang="el-GR" sz="2400" b="1" dirty="0">
                <a:solidFill>
                  <a:srgbClr val="002060"/>
                </a:solidFill>
              </a:rPr>
              <a:t>Τέλος </a:t>
            </a:r>
            <a:r>
              <a:rPr lang="el-GR" sz="2400" b="1" dirty="0" err="1">
                <a:solidFill>
                  <a:srgbClr val="002060"/>
                </a:solidFill>
              </a:rPr>
              <a:t>σ΄ολες</a:t>
            </a:r>
            <a:r>
              <a:rPr lang="el-GR" sz="2400" b="1" dirty="0">
                <a:solidFill>
                  <a:srgbClr val="002060"/>
                </a:solidFill>
              </a:rPr>
              <a:t> τις φάσεις της έρευνας  δεν παραλείπουμε να καταγράφουμε τις πηγές πληροφόρησης , σύμφωνα με τον τρόπο που έχουν διδαχθεί οι μαθητές/ </a:t>
            </a:r>
            <a:r>
              <a:rPr lang="el-GR" sz="2400" b="1" dirty="0" err="1">
                <a:solidFill>
                  <a:srgbClr val="002060"/>
                </a:solidFill>
              </a:rPr>
              <a:t>τριες</a:t>
            </a:r>
            <a:r>
              <a:rPr lang="el-GR" sz="2400" b="1" dirty="0">
                <a:solidFill>
                  <a:srgbClr val="002060"/>
                </a:solidFill>
              </a:rPr>
              <a:t> από τις 2 προηγούμενες τάξεις.</a:t>
            </a:r>
          </a:p>
        </p:txBody>
      </p:sp>
    </p:spTree>
    <p:extLst>
      <p:ext uri="{BB962C8B-B14F-4D97-AF65-F5344CB8AC3E}">
        <p14:creationId xmlns:p14="http://schemas.microsoft.com/office/powerpoint/2010/main" val="16148606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0515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r>
              <a:rPr lang="el-GR" sz="3000" b="1" u="sng" spc="85" dirty="0">
                <a:solidFill>
                  <a:srgbClr val="FFFF00"/>
                </a:solidFill>
                <a:latin typeface="Palatino Linotype" panose="02040502050505030304" pitchFamily="18" charset="0"/>
              </a:rPr>
              <a:t>Μεθοδολογία  έρευνας – Στάδιο 4</a:t>
            </a:r>
            <a:r>
              <a:rPr lang="el-GR" sz="3000" b="1" u="sng" spc="85" baseline="30000" dirty="0">
                <a:solidFill>
                  <a:srgbClr val="FFFF00"/>
                </a:solidFill>
                <a:latin typeface="Palatino Linotype" panose="02040502050505030304" pitchFamily="18" charset="0"/>
              </a:rPr>
              <a:t>ο</a:t>
            </a:r>
          </a:p>
          <a:p>
            <a:pPr algn="ctr"/>
            <a:r>
              <a:rPr lang="el-GR" sz="2700" b="1" spc="85" dirty="0">
                <a:solidFill>
                  <a:srgbClr val="FFFF00"/>
                </a:solidFill>
                <a:latin typeface="Palatino Linotype" panose="02040502050505030304" pitchFamily="18" charset="0"/>
              </a:rPr>
              <a:t>Εξαγωγή συμπερασμάτων παραδείγματος</a:t>
            </a:r>
          </a:p>
          <a:p>
            <a:pPr algn="ctr"/>
            <a:endParaRPr lang="el-GR" sz="27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sp>
        <p:nvSpPr>
          <p:cNvPr id="5" name="Ορθογώνιο 4"/>
          <p:cNvSpPr/>
          <p:nvPr/>
        </p:nvSpPr>
        <p:spPr>
          <a:xfrm>
            <a:off x="148026" y="1173511"/>
            <a:ext cx="8778118" cy="5080756"/>
          </a:xfrm>
          <a:prstGeom prst="rect">
            <a:avLst/>
          </a:prstGeom>
        </p:spPr>
        <p:txBody>
          <a:bodyPr wrap="square" lIns="77404" tIns="38702" rIns="77404" bIns="38702">
            <a:spAutoFit/>
          </a:bodyPr>
          <a:lstStyle/>
          <a:p>
            <a:pPr indent="227106" algn="just"/>
            <a:r>
              <a:rPr lang="el-GR" sz="2700" b="1" u="sng" dirty="0">
                <a:solidFill>
                  <a:srgbClr val="002060"/>
                </a:solidFill>
              </a:rPr>
              <a:t>Σχέση μεταξύ ανεξάρτητης και εξαρτημένης μεταβλητής</a:t>
            </a:r>
          </a:p>
          <a:p>
            <a:pPr indent="227106" algn="just"/>
            <a:r>
              <a:rPr lang="el-GR" sz="2700" b="1" dirty="0">
                <a:solidFill>
                  <a:srgbClr val="002060"/>
                </a:solidFill>
              </a:rPr>
              <a:t>Είναι προφανές ότι η παρουσία διοξειδίου του άνθρακα αυξάνει τη θερμοκρασία της ατμόσφαιρας</a:t>
            </a:r>
          </a:p>
          <a:p>
            <a:pPr indent="227106" algn="just"/>
            <a:r>
              <a:rPr lang="el-GR" sz="2700" b="1" u="sng" dirty="0">
                <a:solidFill>
                  <a:srgbClr val="002060"/>
                </a:solidFill>
              </a:rPr>
              <a:t>Αποδοχή η απόρριψη της αρχικής υπόθεσης</a:t>
            </a:r>
          </a:p>
          <a:p>
            <a:pPr indent="227106" algn="just"/>
            <a:r>
              <a:rPr lang="el-GR" sz="2700" b="1" dirty="0">
                <a:solidFill>
                  <a:srgbClr val="002060"/>
                </a:solidFill>
              </a:rPr>
              <a:t>Άρα αποδέχομαι την αρχική μου υπόθεση ότι η παρουσία του διοξειδίου του άνθρακα αυξάνει τη θερμοκρασία της ατμόσφαιρας.</a:t>
            </a:r>
          </a:p>
          <a:p>
            <a:pPr indent="227106" algn="just"/>
            <a:r>
              <a:rPr lang="el-GR" sz="2700" b="1" u="sng" dirty="0">
                <a:solidFill>
                  <a:srgbClr val="002060"/>
                </a:solidFill>
              </a:rPr>
              <a:t>Προτάσεις για νέα συμπληρωματική έρευνα.</a:t>
            </a:r>
          </a:p>
          <a:p>
            <a:pPr indent="227106" algn="just"/>
            <a:r>
              <a:rPr lang="el-GR" sz="2700" b="1" dirty="0">
                <a:solidFill>
                  <a:srgbClr val="002060"/>
                </a:solidFill>
              </a:rPr>
              <a:t>1. Η επίδραση του μονοξείδιου και διοξειδίου του αζώτου στην θερμοκρασίας της ατμοσφαίρας.</a:t>
            </a:r>
          </a:p>
          <a:p>
            <a:pPr indent="227106" algn="just"/>
            <a:r>
              <a:rPr lang="el-GR" sz="2700" b="1" dirty="0">
                <a:solidFill>
                  <a:srgbClr val="002060"/>
                </a:solidFill>
              </a:rPr>
              <a:t>2. Η επίδραση του μεθανίου στην αύξηση της θερμοκρασίας της ατμόσφαιρας.</a:t>
            </a:r>
          </a:p>
        </p:txBody>
      </p:sp>
    </p:spTree>
    <p:extLst>
      <p:ext uri="{BB962C8B-B14F-4D97-AF65-F5344CB8AC3E}">
        <p14:creationId xmlns:p14="http://schemas.microsoft.com/office/powerpoint/2010/main" val="3550213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1735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lnSpc>
                <a:spcPct val="200000"/>
              </a:lnSpc>
            </a:pPr>
            <a:r>
              <a:rPr lang="el-GR" sz="3000" b="1" u="sng" spc="85" dirty="0">
                <a:solidFill>
                  <a:srgbClr val="FFFF00"/>
                </a:solidFill>
                <a:latin typeface="Palatino Linotype" panose="02040502050505030304" pitchFamily="18" charset="0"/>
              </a:rPr>
              <a:t>Μεθοδολογία  έρευνας – Στάδιο 2</a:t>
            </a:r>
            <a:r>
              <a:rPr lang="el-GR" sz="3000" b="1" u="sng" spc="85" baseline="30000" dirty="0">
                <a:solidFill>
                  <a:srgbClr val="FFFF00"/>
                </a:solidFill>
                <a:latin typeface="Palatino Linotype" panose="02040502050505030304" pitchFamily="18" charset="0"/>
              </a:rPr>
              <a:t>ο</a:t>
            </a:r>
          </a:p>
          <a:p>
            <a:pPr algn="ctr"/>
            <a:r>
              <a:rPr lang="el-GR" sz="3000" b="1" spc="85" dirty="0">
                <a:solidFill>
                  <a:srgbClr val="FFFF00"/>
                </a:solidFill>
                <a:latin typeface="Palatino Linotype" panose="02040502050505030304" pitchFamily="18" charset="0"/>
              </a:rPr>
              <a:t>Συλλογή δεδομένων  </a:t>
            </a: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sp>
        <p:nvSpPr>
          <p:cNvPr id="5" name="Ορθογώνιο 4"/>
          <p:cNvSpPr/>
          <p:nvPr/>
        </p:nvSpPr>
        <p:spPr>
          <a:xfrm>
            <a:off x="144338" y="1356388"/>
            <a:ext cx="8595241" cy="1477315"/>
          </a:xfrm>
          <a:prstGeom prst="rect">
            <a:avLst/>
          </a:prstGeom>
        </p:spPr>
        <p:txBody>
          <a:bodyPr wrap="square" lIns="91430" tIns="45714" rIns="91430" bIns="45714">
            <a:spAutoFit/>
          </a:bodyPr>
          <a:lstStyle/>
          <a:p>
            <a:pPr algn="just"/>
            <a:r>
              <a:rPr lang="el-GR" b="1" spc="85" dirty="0">
                <a:solidFill>
                  <a:srgbClr val="002060"/>
                </a:solidFill>
                <a:latin typeface="Palatino Linotype" panose="02040502050505030304" pitchFamily="18" charset="0"/>
              </a:rPr>
              <a:t>      </a:t>
            </a:r>
            <a:r>
              <a:rPr lang="el-GR" b="1" dirty="0">
                <a:solidFill>
                  <a:srgbClr val="002060"/>
                </a:solidFill>
                <a:latin typeface="Arial Black" pitchFamily="34" charset="0"/>
              </a:rPr>
              <a:t>Η συλλογή δεδομένων (αποτελεσμάτων μετρήσεων) είναι σημαντικότατο μέρος της διαδικασίας έρευνας, διότι τα συμπεράσματα μας θα βασιστούν στα δεδομένα αυτά.</a:t>
            </a:r>
          </a:p>
          <a:p>
            <a:pPr algn="just"/>
            <a:r>
              <a:rPr lang="el-GR" b="1" dirty="0">
                <a:solidFill>
                  <a:srgbClr val="002060"/>
                </a:solidFill>
                <a:latin typeface="Arial Black" pitchFamily="34" charset="0"/>
              </a:rPr>
              <a:t>     Μέσο συλλογής δεδομένων στις πειραματικές διατάξεις αποτελεί η σωστή σχεδίαση – προετοιμασία και εκτέλεση του πειράματος. </a:t>
            </a:r>
          </a:p>
        </p:txBody>
      </p:sp>
      <p:sp>
        <p:nvSpPr>
          <p:cNvPr id="3" name="Ορθογώνιο 2"/>
          <p:cNvSpPr/>
          <p:nvPr/>
        </p:nvSpPr>
        <p:spPr>
          <a:xfrm>
            <a:off x="261197" y="3333150"/>
            <a:ext cx="8478382" cy="2571150"/>
          </a:xfrm>
          <a:prstGeom prst="rect">
            <a:avLst/>
          </a:prstGeom>
        </p:spPr>
        <p:txBody>
          <a:bodyPr wrap="square" lIns="77404" tIns="38702" rIns="77404" bIns="38702">
            <a:spAutoFit/>
          </a:bodyPr>
          <a:lstStyle/>
          <a:p>
            <a:pPr algn="just"/>
            <a:r>
              <a:rPr lang="el-GR" sz="1700" b="1" dirty="0">
                <a:solidFill>
                  <a:srgbClr val="002060"/>
                </a:solidFill>
                <a:latin typeface="Arial Black" pitchFamily="34" charset="0"/>
              </a:rPr>
              <a:t>     </a:t>
            </a:r>
            <a:r>
              <a:rPr lang="el-GR" b="1" dirty="0">
                <a:solidFill>
                  <a:srgbClr val="002060"/>
                </a:solidFill>
                <a:latin typeface="Arial Black" pitchFamily="34" charset="0"/>
              </a:rPr>
              <a:t>Το είδος των δεδομένων που θα συγκεντρωθούν καθώς και η μέθοδος συλλογής τους πρέπει να προσεχθούν ιδιαιτέρως.</a:t>
            </a:r>
          </a:p>
          <a:p>
            <a:pPr algn="just"/>
            <a:r>
              <a:rPr lang="el-GR" b="1" dirty="0">
                <a:solidFill>
                  <a:srgbClr val="002060"/>
                </a:solidFill>
                <a:latin typeface="Arial Black" pitchFamily="34" charset="0"/>
              </a:rPr>
              <a:t>    </a:t>
            </a:r>
            <a:r>
              <a:rPr lang="el-GR" b="1" dirty="0">
                <a:solidFill>
                  <a:srgbClr val="FF0000"/>
                </a:solidFill>
                <a:latin typeface="Arial Black" pitchFamily="34" charset="0"/>
              </a:rPr>
              <a:t>Για να χαρακτηρισθεί η έρευνα αξιόπιστη</a:t>
            </a:r>
            <a:r>
              <a:rPr lang="el-GR" b="1" dirty="0">
                <a:solidFill>
                  <a:srgbClr val="002060"/>
                </a:solidFill>
                <a:latin typeface="Arial Black" pitchFamily="34" charset="0"/>
              </a:rPr>
              <a:t> και αντικειμενική χρειάζεται, ο  ερευνητής  να </a:t>
            </a:r>
            <a:r>
              <a:rPr lang="el-GR" b="1" dirty="0">
                <a:solidFill>
                  <a:srgbClr val="FF0000"/>
                </a:solidFill>
                <a:latin typeface="Arial Black" pitchFamily="34" charset="0"/>
              </a:rPr>
              <a:t>ερμηνεύει με αντικειμενικό τρόπο </a:t>
            </a:r>
            <a:r>
              <a:rPr lang="el-GR" b="1" dirty="0">
                <a:solidFill>
                  <a:srgbClr val="002060"/>
                </a:solidFill>
                <a:latin typeface="Arial Black" pitchFamily="34" charset="0"/>
              </a:rPr>
              <a:t>όλα τα αποτελέσματα, χωρίς να υπεισέρχεται η υποκειμενική του αντίληψη επ’ αυτών.</a:t>
            </a:r>
          </a:p>
          <a:p>
            <a:pPr algn="just"/>
            <a:r>
              <a:rPr lang="el-GR" b="1" dirty="0">
                <a:solidFill>
                  <a:srgbClr val="002060"/>
                </a:solidFill>
                <a:latin typeface="Arial Black" pitchFamily="34" charset="0"/>
              </a:rPr>
              <a:t>    Μια έρευνα λέμε ότι είναι αξιόπιστη όταν μπορεί να επαναληφθεί κάτω από τις ίδιες συνθήκες, με την ίδια μεθοδολογία και να μας δώσει τα ίδια ή σχεδόν ίδια αποτελέσματα.</a:t>
            </a:r>
          </a:p>
        </p:txBody>
      </p:sp>
    </p:spTree>
    <p:extLst>
      <p:ext uri="{BB962C8B-B14F-4D97-AF65-F5344CB8AC3E}">
        <p14:creationId xmlns:p14="http://schemas.microsoft.com/office/powerpoint/2010/main" val="749843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1735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lnSpc>
                <a:spcPct val="200000"/>
              </a:lnSpc>
            </a:pPr>
            <a:r>
              <a:rPr lang="el-GR" sz="3000" b="1" u="sng" spc="85" dirty="0">
                <a:solidFill>
                  <a:srgbClr val="FFFF00"/>
                </a:solidFill>
                <a:latin typeface="Palatino Linotype" panose="02040502050505030304" pitchFamily="18" charset="0"/>
              </a:rPr>
              <a:t>Μεθοδολογία  έρευνας – Στάδιο 2</a:t>
            </a:r>
            <a:r>
              <a:rPr lang="el-GR" sz="3000" b="1" u="sng" spc="85" baseline="30000" dirty="0">
                <a:solidFill>
                  <a:srgbClr val="FFFF00"/>
                </a:solidFill>
                <a:latin typeface="Palatino Linotype" panose="02040502050505030304" pitchFamily="18" charset="0"/>
              </a:rPr>
              <a:t>ο</a:t>
            </a:r>
          </a:p>
          <a:p>
            <a:pPr algn="ctr"/>
            <a:r>
              <a:rPr lang="el-GR" sz="3000" b="1" spc="85" dirty="0">
                <a:solidFill>
                  <a:srgbClr val="FFFF00"/>
                </a:solidFill>
                <a:latin typeface="Palatino Linotype" panose="02040502050505030304" pitchFamily="18" charset="0"/>
              </a:rPr>
              <a:t>Διαδικασίες συλλογής δεδομένων  </a:t>
            </a: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graphicFrame>
        <p:nvGraphicFramePr>
          <p:cNvPr id="8" name="Διάγραμμα 7"/>
          <p:cNvGraphicFramePr/>
          <p:nvPr>
            <p:extLst>
              <p:ext uri="{D42A27DB-BD31-4B8C-83A1-F6EECF244321}">
                <p14:modId xmlns:p14="http://schemas.microsoft.com/office/powerpoint/2010/main" val="3004709829"/>
              </p:ext>
            </p:extLst>
          </p:nvPr>
        </p:nvGraphicFramePr>
        <p:xfrm>
          <a:off x="139278" y="1051633"/>
          <a:ext cx="8839077" cy="72378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Έλλειψη 8"/>
          <p:cNvSpPr/>
          <p:nvPr/>
        </p:nvSpPr>
        <p:spPr>
          <a:xfrm>
            <a:off x="688180" y="4860422"/>
            <a:ext cx="530259" cy="51703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r>
              <a:rPr lang="el-GR" b="1" dirty="0">
                <a:solidFill>
                  <a:srgbClr val="002060"/>
                </a:solidFill>
                <a:latin typeface="Arial Black" pitchFamily="34" charset="0"/>
              </a:rPr>
              <a:t>1</a:t>
            </a:r>
          </a:p>
        </p:txBody>
      </p:sp>
      <p:sp>
        <p:nvSpPr>
          <p:cNvPr id="10" name="Έλλειψη 9"/>
          <p:cNvSpPr/>
          <p:nvPr/>
        </p:nvSpPr>
        <p:spPr>
          <a:xfrm>
            <a:off x="2250518" y="4153512"/>
            <a:ext cx="530259" cy="51703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r>
              <a:rPr lang="el-GR" b="1" dirty="0" smtClean="0">
                <a:solidFill>
                  <a:srgbClr val="002060"/>
                </a:solidFill>
                <a:latin typeface="Arial Black" pitchFamily="34" charset="0"/>
              </a:rPr>
              <a:t>2</a:t>
            </a:r>
            <a:endParaRPr lang="el-GR" b="1" dirty="0">
              <a:solidFill>
                <a:srgbClr val="002060"/>
              </a:solidFill>
              <a:latin typeface="Arial Black" pitchFamily="34" charset="0"/>
            </a:endParaRPr>
          </a:p>
        </p:txBody>
      </p:sp>
      <p:sp>
        <p:nvSpPr>
          <p:cNvPr id="12" name="Έλλειψη 11"/>
          <p:cNvSpPr/>
          <p:nvPr/>
        </p:nvSpPr>
        <p:spPr>
          <a:xfrm>
            <a:off x="3823175" y="3294547"/>
            <a:ext cx="530259" cy="51703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r>
              <a:rPr lang="el-GR" b="1" dirty="0">
                <a:solidFill>
                  <a:srgbClr val="002060"/>
                </a:solidFill>
                <a:latin typeface="Arial Black" pitchFamily="34" charset="0"/>
              </a:rPr>
              <a:t>3</a:t>
            </a:r>
          </a:p>
        </p:txBody>
      </p:sp>
      <p:sp>
        <p:nvSpPr>
          <p:cNvPr id="13" name="Έλλειψη 12"/>
          <p:cNvSpPr/>
          <p:nvPr/>
        </p:nvSpPr>
        <p:spPr>
          <a:xfrm>
            <a:off x="5608305" y="2595906"/>
            <a:ext cx="530259" cy="51703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r>
              <a:rPr lang="el-GR" b="1" dirty="0" smtClean="0">
                <a:solidFill>
                  <a:srgbClr val="002060"/>
                </a:solidFill>
                <a:latin typeface="Arial Black" pitchFamily="34" charset="0"/>
              </a:rPr>
              <a:t>4</a:t>
            </a:r>
            <a:endParaRPr lang="el-GR" b="1" dirty="0">
              <a:solidFill>
                <a:srgbClr val="002060"/>
              </a:solidFill>
              <a:latin typeface="Arial Black" pitchFamily="34" charset="0"/>
            </a:endParaRPr>
          </a:p>
        </p:txBody>
      </p:sp>
      <p:sp>
        <p:nvSpPr>
          <p:cNvPr id="16" name="TextBox 15"/>
          <p:cNvSpPr txBox="1"/>
          <p:nvPr/>
        </p:nvSpPr>
        <p:spPr>
          <a:xfrm>
            <a:off x="254558" y="5513483"/>
            <a:ext cx="1662122" cy="924958"/>
          </a:xfrm>
          <a:prstGeom prst="rect">
            <a:avLst/>
          </a:prstGeom>
          <a:noFill/>
        </p:spPr>
        <p:txBody>
          <a:bodyPr wrap="square" lIns="77404" tIns="38702" rIns="77404" bIns="38702" rtlCol="0">
            <a:spAutoFit/>
          </a:bodyPr>
          <a:lstStyle/>
          <a:p>
            <a:r>
              <a:rPr lang="el-GR" sz="1100" b="1" dirty="0">
                <a:solidFill>
                  <a:srgbClr val="002060"/>
                </a:solidFill>
                <a:latin typeface="Arial Black" pitchFamily="34" charset="0"/>
              </a:rPr>
              <a:t>Σχεδιασμός και κατασκευή δοκιμίων, μοντέλων και λοιπών κατασκευών</a:t>
            </a:r>
          </a:p>
        </p:txBody>
      </p:sp>
      <p:sp>
        <p:nvSpPr>
          <p:cNvPr id="17" name="Έλλειψη 16"/>
          <p:cNvSpPr/>
          <p:nvPr/>
        </p:nvSpPr>
        <p:spPr>
          <a:xfrm>
            <a:off x="7237676" y="1856799"/>
            <a:ext cx="530259" cy="51703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r>
              <a:rPr lang="el-GR" b="1" dirty="0" smtClean="0">
                <a:solidFill>
                  <a:srgbClr val="002060"/>
                </a:solidFill>
                <a:latin typeface="Arial Black" pitchFamily="34" charset="0"/>
              </a:rPr>
              <a:t>5</a:t>
            </a:r>
          </a:p>
        </p:txBody>
      </p:sp>
    </p:spTree>
    <p:extLst>
      <p:ext uri="{BB962C8B-B14F-4D97-AF65-F5344CB8AC3E}">
        <p14:creationId xmlns:p14="http://schemas.microsoft.com/office/powerpoint/2010/main" val="1281767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fade">
                                      <p:cBhvr>
                                        <p:cTn id="2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9" grpId="0" animBg="1"/>
      <p:bldP spid="10" grpId="0" animBg="1"/>
      <p:bldP spid="12" grpId="0" animBg="1"/>
      <p:bldP spid="13" grpId="0" animBg="1"/>
      <p:bldP spid="16" grpId="0"/>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4783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r>
              <a:rPr lang="el-GR" sz="3000" b="1" u="sng" spc="85" dirty="0">
                <a:solidFill>
                  <a:srgbClr val="FFFF00"/>
                </a:solidFill>
                <a:latin typeface="Palatino Linotype" panose="02040502050505030304" pitchFamily="18" charset="0"/>
              </a:rPr>
              <a:t>Μεθοδολογία  έρευνας – Στάδιο 2</a:t>
            </a:r>
            <a:r>
              <a:rPr lang="el-GR" sz="3000" b="1" u="sng" spc="85" baseline="30000" dirty="0">
                <a:solidFill>
                  <a:srgbClr val="FFFF00"/>
                </a:solidFill>
                <a:latin typeface="Palatino Linotype" panose="02040502050505030304" pitchFamily="18" charset="0"/>
              </a:rPr>
              <a:t>ο</a:t>
            </a:r>
          </a:p>
          <a:p>
            <a:pPr algn="ctr"/>
            <a:r>
              <a:rPr lang="el-GR" sz="2700" b="1" spc="85" dirty="0">
                <a:solidFill>
                  <a:srgbClr val="FFFF00"/>
                </a:solidFill>
                <a:latin typeface="Palatino Linotype" panose="02040502050505030304" pitchFamily="18" charset="0"/>
              </a:rPr>
              <a:t> Βήμα 1</a:t>
            </a:r>
            <a:r>
              <a:rPr lang="el-GR" sz="2700" b="1" spc="85" baseline="30000" dirty="0">
                <a:solidFill>
                  <a:srgbClr val="FFFF00"/>
                </a:solidFill>
                <a:latin typeface="Palatino Linotype" panose="02040502050505030304" pitchFamily="18" charset="0"/>
              </a:rPr>
              <a:t>ο</a:t>
            </a:r>
            <a:r>
              <a:rPr lang="el-GR" sz="2700" b="1" spc="85" dirty="0">
                <a:solidFill>
                  <a:srgbClr val="FFFF00"/>
                </a:solidFill>
                <a:latin typeface="Palatino Linotype" panose="02040502050505030304" pitchFamily="18" charset="0"/>
              </a:rPr>
              <a:t>: Σχεδιασμός και κατασκευή δοκιμίων, μοντέλων και λοιπών κατασκευών</a:t>
            </a:r>
          </a:p>
          <a:p>
            <a:pPr algn="ctr"/>
            <a:endParaRPr lang="el-GR" sz="30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pic>
        <p:nvPicPr>
          <p:cNvPr id="5" name="Εικόνα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900" y="1783103"/>
            <a:ext cx="3522495" cy="2560284"/>
          </a:xfrm>
          <a:prstGeom prst="rect">
            <a:avLst/>
          </a:prstGeom>
        </p:spPr>
      </p:pic>
      <p:sp>
        <p:nvSpPr>
          <p:cNvPr id="6" name="TextBox 5"/>
          <p:cNvSpPr txBox="1"/>
          <p:nvPr/>
        </p:nvSpPr>
        <p:spPr>
          <a:xfrm>
            <a:off x="243900" y="4343387"/>
            <a:ext cx="3522495" cy="390827"/>
          </a:xfrm>
          <a:prstGeom prst="rect">
            <a:avLst/>
          </a:prstGeom>
          <a:noFill/>
        </p:spPr>
        <p:txBody>
          <a:bodyPr wrap="square" lIns="77404" tIns="38702" rIns="77404" bIns="38702" rtlCol="0">
            <a:spAutoFit/>
          </a:bodyPr>
          <a:lstStyle/>
          <a:p>
            <a:pPr algn="ctr"/>
            <a:r>
              <a:rPr lang="el-GR" sz="2000" b="1" dirty="0">
                <a:solidFill>
                  <a:srgbClr val="002060"/>
                </a:solidFill>
              </a:rPr>
              <a:t>Ανιχνευτής ακτινοβολίας</a:t>
            </a:r>
          </a:p>
        </p:txBody>
      </p:sp>
      <p:pic>
        <p:nvPicPr>
          <p:cNvPr id="10" name="Picture 6" descr="62IA000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5555056" y="1762230"/>
            <a:ext cx="2560159" cy="1920454"/>
          </a:xfrm>
          <a:prstGeom prst="rect">
            <a:avLst/>
          </a:prstGeom>
          <a:noFill/>
          <a:ln/>
          <a:effectLst>
            <a:outerShdw dist="107763" dir="2700000" algn="ctr" rotWithShape="0">
              <a:srgbClr val="808080">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Ορθογώνιο 2"/>
          <p:cNvSpPr/>
          <p:nvPr/>
        </p:nvSpPr>
        <p:spPr>
          <a:xfrm>
            <a:off x="4542962" y="3800296"/>
            <a:ext cx="4572000" cy="1078684"/>
          </a:xfrm>
          <a:prstGeom prst="rect">
            <a:avLst/>
          </a:prstGeom>
        </p:spPr>
        <p:txBody>
          <a:bodyPr lIns="77404" tIns="38702" rIns="77404" bIns="38702">
            <a:spAutoFit/>
          </a:bodyPr>
          <a:lstStyle/>
          <a:p>
            <a:pPr algn="ctr">
              <a:lnSpc>
                <a:spcPct val="80000"/>
              </a:lnSpc>
              <a:buFontTx/>
              <a:buNone/>
            </a:pPr>
            <a:r>
              <a:rPr lang="el-GR" altLang="el-GR" sz="2000" b="1" dirty="0">
                <a:solidFill>
                  <a:srgbClr val="002060"/>
                </a:solidFill>
              </a:rPr>
              <a:t>ΑΝΩΣΗ ΑΝΤΙΚΕΙΜΕΝΩΝ</a:t>
            </a:r>
          </a:p>
          <a:p>
            <a:pPr algn="ctr">
              <a:lnSpc>
                <a:spcPct val="80000"/>
              </a:lnSpc>
              <a:buFontTx/>
              <a:buNone/>
            </a:pPr>
            <a:r>
              <a:rPr lang="el-GR" altLang="el-GR" sz="2000" b="1" dirty="0">
                <a:solidFill>
                  <a:srgbClr val="002060"/>
                </a:solidFill>
              </a:rPr>
              <a:t>ΣΥΣΧΕΤΙΣΗ </a:t>
            </a:r>
          </a:p>
          <a:p>
            <a:pPr algn="ctr">
              <a:lnSpc>
                <a:spcPct val="80000"/>
              </a:lnSpc>
              <a:buFontTx/>
              <a:buNone/>
            </a:pPr>
            <a:r>
              <a:rPr lang="el-GR" altLang="el-GR" sz="2000" b="1" dirty="0">
                <a:solidFill>
                  <a:srgbClr val="002060"/>
                </a:solidFill>
              </a:rPr>
              <a:t>ΠΥΚΝΟΤΗΤΑΣ ΝΕΡΟΥ </a:t>
            </a:r>
          </a:p>
          <a:p>
            <a:pPr algn="ctr">
              <a:lnSpc>
                <a:spcPct val="80000"/>
              </a:lnSpc>
              <a:buFontTx/>
              <a:buNone/>
            </a:pPr>
            <a:r>
              <a:rPr lang="el-GR" altLang="el-GR" sz="2000" b="1" dirty="0">
                <a:solidFill>
                  <a:srgbClr val="002060"/>
                </a:solidFill>
              </a:rPr>
              <a:t>ΜΕ ΣΧΗΜΑ &amp; ΥΛΙΚΟ ΑΝΤΙΚΕΙΜΕΝΟΥ</a:t>
            </a:r>
            <a:endParaRPr lang="el-GR" sz="2000" b="1" dirty="0">
              <a:solidFill>
                <a:srgbClr val="002060"/>
              </a:solidFill>
            </a:endParaRPr>
          </a:p>
        </p:txBody>
      </p:sp>
      <p:pic>
        <p:nvPicPr>
          <p:cNvPr id="7" name="Picture 5" descr="62IC004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a:xfrm>
            <a:off x="3962408" y="4990910"/>
            <a:ext cx="2247106" cy="168583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5" descr="62IB002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a:xfrm>
            <a:off x="6583652" y="4902897"/>
            <a:ext cx="2269100" cy="170159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084710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6993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r>
              <a:rPr lang="el-GR" sz="3000" b="1" u="sng" spc="85" dirty="0">
                <a:solidFill>
                  <a:srgbClr val="FFFF00"/>
                </a:solidFill>
                <a:latin typeface="Palatino Linotype" panose="02040502050505030304" pitchFamily="18" charset="0"/>
              </a:rPr>
              <a:t>Μεθοδολογία  έρευνας – Στάδιο 2</a:t>
            </a:r>
            <a:r>
              <a:rPr lang="el-GR" sz="3000" b="1" u="sng" spc="85" baseline="30000" dirty="0">
                <a:solidFill>
                  <a:srgbClr val="FFFF00"/>
                </a:solidFill>
                <a:latin typeface="Palatino Linotype" panose="02040502050505030304" pitchFamily="18" charset="0"/>
              </a:rPr>
              <a:t>ο</a:t>
            </a:r>
          </a:p>
          <a:p>
            <a:pPr algn="ctr"/>
            <a:r>
              <a:rPr lang="el-GR" sz="3000" b="1" spc="85" dirty="0">
                <a:solidFill>
                  <a:srgbClr val="FFFF00"/>
                </a:solidFill>
                <a:latin typeface="Palatino Linotype" panose="02040502050505030304" pitchFamily="18" charset="0"/>
              </a:rPr>
              <a:t>Βήμα 2</a:t>
            </a:r>
            <a:r>
              <a:rPr lang="el-GR" sz="3000" b="1" spc="85" baseline="30000" dirty="0">
                <a:solidFill>
                  <a:srgbClr val="FFFF00"/>
                </a:solidFill>
                <a:latin typeface="Palatino Linotype" panose="02040502050505030304" pitchFamily="18" charset="0"/>
              </a:rPr>
              <a:t>ο</a:t>
            </a:r>
            <a:r>
              <a:rPr lang="el-GR" sz="3000" b="1" spc="85" dirty="0">
                <a:solidFill>
                  <a:srgbClr val="FFFF00"/>
                </a:solidFill>
                <a:latin typeface="Palatino Linotype" panose="02040502050505030304" pitchFamily="18" charset="0"/>
              </a:rPr>
              <a:t>:  Προσδιορισμός ελεγχόμενων </a:t>
            </a:r>
          </a:p>
          <a:p>
            <a:pPr algn="ctr"/>
            <a:r>
              <a:rPr lang="el-GR" sz="3000" b="1" spc="85" dirty="0">
                <a:solidFill>
                  <a:srgbClr val="FFFF00"/>
                </a:solidFill>
                <a:latin typeface="Palatino Linotype" panose="02040502050505030304" pitchFamily="18" charset="0"/>
              </a:rPr>
              <a:t>( σταθερών) μεταβλητών</a:t>
            </a: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grpSp>
        <p:nvGrpSpPr>
          <p:cNvPr id="6" name="Ομάδα 5"/>
          <p:cNvGrpSpPr/>
          <p:nvPr/>
        </p:nvGrpSpPr>
        <p:grpSpPr>
          <a:xfrm>
            <a:off x="411333" y="1752503"/>
            <a:ext cx="8290445" cy="3034698"/>
            <a:chOff x="488558" y="1626468"/>
            <a:chExt cx="9793088" cy="3584738"/>
          </a:xfrm>
          <a:solidFill>
            <a:schemeClr val="bg1">
              <a:lumMod val="85000"/>
            </a:schemeClr>
          </a:solidFill>
        </p:grpSpPr>
        <p:sp>
          <p:nvSpPr>
            <p:cNvPr id="3" name="Ορθογώνιο 2"/>
            <p:cNvSpPr/>
            <p:nvPr/>
          </p:nvSpPr>
          <p:spPr>
            <a:xfrm>
              <a:off x="496595" y="2320896"/>
              <a:ext cx="7956921" cy="2072298"/>
            </a:xfrm>
            <a:prstGeom prst="rect">
              <a:avLst/>
            </a:prstGeom>
            <a:grpFill/>
          </p:spPr>
          <p:txBody>
            <a:bodyPr wrap="square">
              <a:spAutoFit/>
            </a:bodyPr>
            <a:lstStyle/>
            <a:p>
              <a:r>
                <a:rPr lang="el-GR" b="1" u="sng" dirty="0"/>
                <a:t>Ανεξάρτητη Μεταβλητή : </a:t>
              </a:r>
              <a:endParaRPr lang="el-GR" b="1" u="sng" dirty="0" smtClean="0"/>
            </a:p>
            <a:p>
              <a:r>
                <a:rPr lang="el-GR" b="1" dirty="0" smtClean="0"/>
                <a:t> </a:t>
              </a:r>
              <a:r>
                <a:rPr lang="el-GR" dirty="0"/>
                <a:t>Το διοξείδιο του άνθρακα. </a:t>
              </a:r>
            </a:p>
            <a:p>
              <a:endParaRPr lang="el-GR" b="1" dirty="0" smtClean="0"/>
            </a:p>
            <a:p>
              <a:r>
                <a:rPr lang="el-GR" b="1" u="sng" dirty="0" smtClean="0"/>
                <a:t>Εξαρτημένη </a:t>
              </a:r>
              <a:r>
                <a:rPr lang="el-GR" b="1" u="sng" dirty="0"/>
                <a:t>Μεταβλητή </a:t>
              </a:r>
              <a:r>
                <a:rPr lang="el-GR" b="1" dirty="0"/>
                <a:t>: </a:t>
              </a:r>
              <a:r>
                <a:rPr lang="el-GR" dirty="0"/>
                <a:t> </a:t>
              </a:r>
              <a:endParaRPr lang="el-GR" dirty="0" smtClean="0"/>
            </a:p>
            <a:p>
              <a:r>
                <a:rPr lang="el-GR" dirty="0" smtClean="0"/>
                <a:t>Η </a:t>
              </a:r>
              <a:r>
                <a:rPr lang="el-GR" dirty="0"/>
                <a:t>θερμοκρασία</a:t>
              </a:r>
              <a:r>
                <a:rPr lang="el-GR" dirty="0" smtClean="0"/>
                <a:t>.</a:t>
              </a:r>
            </a:p>
            <a:p>
              <a:endParaRPr lang="el-GR" dirty="0"/>
            </a:p>
          </p:txBody>
        </p:sp>
        <p:sp>
          <p:nvSpPr>
            <p:cNvPr id="4" name="Ορθογώνιο 3"/>
            <p:cNvSpPr/>
            <p:nvPr/>
          </p:nvSpPr>
          <p:spPr>
            <a:xfrm>
              <a:off x="4875616" y="2320895"/>
              <a:ext cx="5400675" cy="2890311"/>
            </a:xfrm>
            <a:prstGeom prst="rect">
              <a:avLst/>
            </a:prstGeom>
            <a:grpFill/>
          </p:spPr>
          <p:txBody>
            <a:bodyPr>
              <a:spAutoFit/>
            </a:bodyPr>
            <a:lstStyle/>
            <a:p>
              <a:pPr defTabSz="774040" eaLnBrk="0" fontAlgn="base" hangingPunct="0">
                <a:spcBef>
                  <a:spcPct val="0"/>
                </a:spcBef>
                <a:spcAft>
                  <a:spcPct val="0"/>
                </a:spcAft>
              </a:pPr>
              <a:r>
                <a:rPr lang="el-GR" altLang="el-GR" sz="1700" b="1" u="sng" dirty="0">
                  <a:latin typeface="Arial" pitchFamily="34" charset="0"/>
                  <a:ea typeface="Times New Roman" pitchFamily="18" charset="0"/>
                  <a:cs typeface="Arial" pitchFamily="34" charset="0"/>
                </a:rPr>
                <a:t>Ελεγχόμενες μεταβλητές: </a:t>
              </a:r>
            </a:p>
            <a:p>
              <a:pPr defTabSz="774040" eaLnBrk="0" fontAlgn="base" hangingPunct="0">
                <a:spcBef>
                  <a:spcPct val="0"/>
                </a:spcBef>
                <a:spcAft>
                  <a:spcPct val="0"/>
                </a:spcAft>
                <a:buFontTx/>
                <a:buChar char="•"/>
              </a:pPr>
              <a:r>
                <a:rPr lang="el-GR" altLang="el-GR" sz="1700" b="1" dirty="0">
                  <a:latin typeface="Arial" pitchFamily="34" charset="0"/>
                  <a:ea typeface="Times New Roman" pitchFamily="18" charset="0"/>
                  <a:cs typeface="Arial" pitchFamily="34" charset="0"/>
                </a:rPr>
                <a:t>Το υλικό</a:t>
              </a:r>
              <a:r>
                <a:rPr lang="en-US" altLang="el-GR" sz="1700" b="1" dirty="0">
                  <a:ea typeface="Times New Roman" pitchFamily="18" charset="0"/>
                </a:rPr>
                <a:t> </a:t>
              </a:r>
              <a:r>
                <a:rPr lang="el-GR" altLang="el-GR" sz="1700" b="1" dirty="0">
                  <a:ea typeface="Times New Roman" pitchFamily="18" charset="0"/>
                </a:rPr>
                <a:t>του δοχείου μέτρησης</a:t>
              </a:r>
              <a:endParaRPr lang="el-GR" altLang="el-GR" sz="1700" b="1" dirty="0">
                <a:latin typeface="Arial" pitchFamily="34" charset="0"/>
                <a:cs typeface="Arial" pitchFamily="34" charset="0"/>
              </a:endParaRPr>
            </a:p>
            <a:p>
              <a:pPr defTabSz="774040" eaLnBrk="0" fontAlgn="base" hangingPunct="0">
                <a:spcBef>
                  <a:spcPct val="0"/>
                </a:spcBef>
                <a:spcAft>
                  <a:spcPct val="0"/>
                </a:spcAft>
                <a:buFontTx/>
                <a:buChar char="•"/>
              </a:pPr>
              <a:r>
                <a:rPr lang="el-GR" altLang="el-GR" sz="1700" b="1" dirty="0">
                  <a:latin typeface="Arial" pitchFamily="34" charset="0"/>
                  <a:ea typeface="Times New Roman" pitchFamily="18" charset="0"/>
                  <a:cs typeface="Arial" pitchFamily="34" charset="0"/>
                </a:rPr>
                <a:t>Οι διαστάσεις.</a:t>
              </a:r>
              <a:endParaRPr lang="el-GR" altLang="el-GR" sz="1700" b="1" dirty="0">
                <a:latin typeface="Arial" pitchFamily="34" charset="0"/>
                <a:cs typeface="Arial" pitchFamily="34" charset="0"/>
              </a:endParaRPr>
            </a:p>
            <a:p>
              <a:pPr defTabSz="774040" eaLnBrk="0" fontAlgn="base" hangingPunct="0">
                <a:spcBef>
                  <a:spcPct val="0"/>
                </a:spcBef>
                <a:spcAft>
                  <a:spcPct val="0"/>
                </a:spcAft>
                <a:buFontTx/>
                <a:buChar char="•"/>
              </a:pPr>
              <a:r>
                <a:rPr lang="el-GR" altLang="el-GR" sz="1700" b="1" dirty="0">
                  <a:latin typeface="Arial" pitchFamily="34" charset="0"/>
                  <a:ea typeface="Times New Roman" pitchFamily="18" charset="0"/>
                  <a:cs typeface="Arial" pitchFamily="34" charset="0"/>
                </a:rPr>
                <a:t>Η ποσότητα του νερού.</a:t>
              </a:r>
              <a:endParaRPr lang="el-GR" altLang="el-GR" sz="1700" b="1" dirty="0">
                <a:latin typeface="Arial" pitchFamily="34" charset="0"/>
                <a:cs typeface="Arial" pitchFamily="34" charset="0"/>
              </a:endParaRPr>
            </a:p>
            <a:p>
              <a:pPr defTabSz="774040" eaLnBrk="0" fontAlgn="base" hangingPunct="0">
                <a:spcBef>
                  <a:spcPct val="0"/>
                </a:spcBef>
                <a:spcAft>
                  <a:spcPct val="0"/>
                </a:spcAft>
                <a:buFontTx/>
                <a:buChar char="•"/>
              </a:pPr>
              <a:r>
                <a:rPr lang="el-GR" altLang="el-GR" sz="1700" b="1" dirty="0">
                  <a:latin typeface="Arial" pitchFamily="34" charset="0"/>
                  <a:ea typeface="Times New Roman" pitchFamily="18" charset="0"/>
                  <a:cs typeface="Arial" pitchFamily="34" charset="0"/>
                </a:rPr>
                <a:t>Τα θερμόμετρα.</a:t>
              </a:r>
              <a:endParaRPr lang="el-GR" altLang="el-GR" sz="1700" b="1" dirty="0">
                <a:latin typeface="Arial" pitchFamily="34" charset="0"/>
                <a:cs typeface="Arial" pitchFamily="34" charset="0"/>
              </a:endParaRPr>
            </a:p>
            <a:p>
              <a:pPr defTabSz="774040" eaLnBrk="0" fontAlgn="base" hangingPunct="0">
                <a:spcBef>
                  <a:spcPct val="0"/>
                </a:spcBef>
                <a:spcAft>
                  <a:spcPct val="0"/>
                </a:spcAft>
                <a:buFontTx/>
                <a:buChar char="•"/>
              </a:pPr>
              <a:r>
                <a:rPr lang="el-GR" altLang="el-GR" sz="1700" b="1" dirty="0">
                  <a:latin typeface="Arial" pitchFamily="34" charset="0"/>
                  <a:ea typeface="Times New Roman" pitchFamily="18" charset="0"/>
                  <a:cs typeface="Arial" pitchFamily="34" charset="0"/>
                </a:rPr>
                <a:t>Η φωτεινή ηλεκτρική πηγή.</a:t>
              </a:r>
              <a:endParaRPr lang="el-GR" altLang="el-GR" sz="1700" b="1" dirty="0">
                <a:latin typeface="Arial" pitchFamily="34" charset="0"/>
                <a:cs typeface="Arial" pitchFamily="34" charset="0"/>
              </a:endParaRPr>
            </a:p>
            <a:p>
              <a:pPr defTabSz="774040" eaLnBrk="0" fontAlgn="base" hangingPunct="0">
                <a:spcBef>
                  <a:spcPct val="0"/>
                </a:spcBef>
                <a:spcAft>
                  <a:spcPct val="0"/>
                </a:spcAft>
                <a:buFontTx/>
                <a:buChar char="•"/>
              </a:pPr>
              <a:r>
                <a:rPr lang="el-GR" altLang="el-GR" sz="1700" b="1" dirty="0">
                  <a:latin typeface="Arial" pitchFamily="34" charset="0"/>
                  <a:ea typeface="Times New Roman" pitchFamily="18" charset="0"/>
                  <a:cs typeface="Arial" pitchFamily="34" charset="0"/>
                </a:rPr>
                <a:t>Το είδος της φωτεινής ηλεκτρικής πηγής.</a:t>
              </a:r>
              <a:endParaRPr lang="el-GR" altLang="el-GR" sz="1700" b="1" dirty="0">
                <a:latin typeface="Arial" pitchFamily="34" charset="0"/>
                <a:cs typeface="Arial" pitchFamily="34" charset="0"/>
              </a:endParaRPr>
            </a:p>
            <a:p>
              <a:pPr defTabSz="774040" eaLnBrk="0" fontAlgn="base" hangingPunct="0">
                <a:spcBef>
                  <a:spcPct val="0"/>
                </a:spcBef>
                <a:spcAft>
                  <a:spcPct val="0"/>
                </a:spcAft>
                <a:buFontTx/>
                <a:buChar char="•"/>
              </a:pPr>
              <a:r>
                <a:rPr lang="el-GR" altLang="el-GR" sz="1700" b="1" dirty="0">
                  <a:latin typeface="Arial" pitchFamily="34" charset="0"/>
                  <a:ea typeface="Times New Roman" pitchFamily="18" charset="0"/>
                  <a:cs typeface="Arial" pitchFamily="34" charset="0"/>
                </a:rPr>
                <a:t>Η απόσταση της φωτεινής πηγής από τα δοχεία.</a:t>
              </a:r>
              <a:endParaRPr lang="el-GR" altLang="el-GR" sz="1700" b="1" dirty="0">
                <a:latin typeface="Arial" pitchFamily="34" charset="0"/>
                <a:cs typeface="Arial" pitchFamily="34" charset="0"/>
              </a:endParaRPr>
            </a:p>
          </p:txBody>
        </p:sp>
        <p:sp>
          <p:nvSpPr>
            <p:cNvPr id="5" name="Ορθογώνιο 4"/>
            <p:cNvSpPr/>
            <p:nvPr/>
          </p:nvSpPr>
          <p:spPr>
            <a:xfrm>
              <a:off x="488558" y="1626468"/>
              <a:ext cx="9793088" cy="763479"/>
            </a:xfrm>
            <a:prstGeom prst="rect">
              <a:avLst/>
            </a:prstGeom>
            <a:grpFill/>
          </p:spPr>
          <p:txBody>
            <a:bodyPr wrap="square">
              <a:spAutoFit/>
            </a:bodyPr>
            <a:lstStyle/>
            <a:p>
              <a:r>
                <a:rPr lang="el-GR" b="1" dirty="0" smtClean="0">
                  <a:solidFill>
                    <a:srgbClr val="FF0000"/>
                  </a:solidFill>
                </a:rPr>
                <a:t>Τίτλος έρευνας :</a:t>
              </a:r>
            </a:p>
            <a:p>
              <a:r>
                <a:rPr lang="el-GR" b="1" dirty="0" smtClean="0">
                  <a:solidFill>
                    <a:srgbClr val="FF0000"/>
                  </a:solidFill>
                </a:rPr>
                <a:t>Η </a:t>
              </a:r>
              <a:r>
                <a:rPr lang="el-GR" b="1" dirty="0">
                  <a:solidFill>
                    <a:srgbClr val="FF0000"/>
                  </a:solidFill>
                </a:rPr>
                <a:t>επίδραση του διοξειδίου του άνθρακα CO2 στη θερμοκρασία της ατμόσφαιρας.</a:t>
              </a:r>
            </a:p>
          </p:txBody>
        </p:sp>
      </p:grpSp>
      <p:pic>
        <p:nvPicPr>
          <p:cNvPr id="10" name="Picture 68" descr="DSC029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8440" y="4160510"/>
            <a:ext cx="3400305" cy="2451753"/>
          </a:xfrm>
          <a:prstGeom prst="rect">
            <a:avLst/>
          </a:prstGeom>
          <a:noFill/>
          <a:ln w="5715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4202371" y="5073724"/>
            <a:ext cx="4510977" cy="2017152"/>
          </a:xfrm>
          <a:prstGeom prst="rect">
            <a:avLst/>
          </a:prstGeom>
          <a:noFill/>
        </p:spPr>
        <p:txBody>
          <a:bodyPr wrap="square" lIns="77404" tIns="38702" rIns="77404" bIns="38702" rtlCol="0">
            <a:spAutoFit/>
          </a:bodyPr>
          <a:lstStyle/>
          <a:p>
            <a:pPr algn="ctr"/>
            <a:r>
              <a:rPr lang="el-GR" b="1" dirty="0" smtClean="0">
                <a:solidFill>
                  <a:srgbClr val="002060"/>
                </a:solidFill>
              </a:rPr>
              <a:t>Χρήσιμο εργαλείο : </a:t>
            </a:r>
          </a:p>
          <a:p>
            <a:pPr algn="ctr"/>
            <a:r>
              <a:rPr lang="el-GR" b="1" dirty="0" smtClean="0">
                <a:solidFill>
                  <a:srgbClr val="002060"/>
                </a:solidFill>
              </a:rPr>
              <a:t>Χρήση </a:t>
            </a:r>
            <a:r>
              <a:rPr lang="el-GR" b="1" dirty="0" smtClean="0">
                <a:solidFill>
                  <a:srgbClr val="002060"/>
                </a:solidFill>
                <a:hlinkClick r:id="" action="ppaction://noaction"/>
              </a:rPr>
              <a:t>εννοιολογικών χαρτών</a:t>
            </a:r>
            <a:endParaRPr lang="en-US" b="1" dirty="0" smtClean="0">
              <a:solidFill>
                <a:srgbClr val="002060"/>
              </a:solidFill>
            </a:endParaRPr>
          </a:p>
          <a:p>
            <a:pPr algn="ctr"/>
            <a:endParaRPr lang="en-US" b="1" dirty="0">
              <a:solidFill>
                <a:srgbClr val="002060"/>
              </a:solidFill>
            </a:endParaRPr>
          </a:p>
          <a:p>
            <a:pPr algn="ctr"/>
            <a:r>
              <a:rPr lang="en-US" b="1" dirty="0" smtClean="0">
                <a:solidFill>
                  <a:srgbClr val="002060"/>
                </a:solidFill>
                <a:hlinkClick r:id="rId3"/>
              </a:rPr>
              <a:t>https://www.youtube.com/watch?v=_3TH_afSvXI</a:t>
            </a:r>
            <a:endParaRPr lang="en-US" b="1" dirty="0" smtClean="0">
              <a:solidFill>
                <a:srgbClr val="002060"/>
              </a:solidFill>
            </a:endParaRPr>
          </a:p>
          <a:p>
            <a:pPr algn="ctr"/>
            <a:endParaRPr lang="en-US" b="1" dirty="0">
              <a:solidFill>
                <a:srgbClr val="002060"/>
              </a:solidFill>
            </a:endParaRPr>
          </a:p>
          <a:p>
            <a:pPr algn="ctr"/>
            <a:endParaRPr lang="el-GR" b="1" dirty="0">
              <a:solidFill>
                <a:srgbClr val="002060"/>
              </a:solidFill>
            </a:endParaRPr>
          </a:p>
        </p:txBody>
      </p:sp>
    </p:spTree>
    <p:extLst>
      <p:ext uri="{BB962C8B-B14F-4D97-AF65-F5344CB8AC3E}">
        <p14:creationId xmlns:p14="http://schemas.microsoft.com/office/powerpoint/2010/main" val="3870423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6993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r>
              <a:rPr lang="el-GR" sz="3000" b="1" u="sng" spc="85" dirty="0">
                <a:solidFill>
                  <a:srgbClr val="FFFF00"/>
                </a:solidFill>
                <a:latin typeface="Palatino Linotype" panose="02040502050505030304" pitchFamily="18" charset="0"/>
              </a:rPr>
              <a:t>Μεθοδολογία  έρευνας – Στάδιο 2</a:t>
            </a:r>
            <a:r>
              <a:rPr lang="el-GR" sz="3000" b="1" u="sng" spc="85" baseline="30000" dirty="0">
                <a:solidFill>
                  <a:srgbClr val="FFFF00"/>
                </a:solidFill>
                <a:latin typeface="Palatino Linotype" panose="02040502050505030304" pitchFamily="18" charset="0"/>
              </a:rPr>
              <a:t>ο</a:t>
            </a:r>
          </a:p>
          <a:p>
            <a:pPr algn="ctr"/>
            <a:r>
              <a:rPr lang="el-GR" sz="3000" b="1" spc="85" dirty="0">
                <a:solidFill>
                  <a:srgbClr val="FFFF00"/>
                </a:solidFill>
                <a:latin typeface="Palatino Linotype" panose="02040502050505030304" pitchFamily="18" charset="0"/>
              </a:rPr>
              <a:t>Βήμα 3</a:t>
            </a:r>
            <a:r>
              <a:rPr lang="el-GR" sz="3000" b="1" spc="85" baseline="30000" dirty="0">
                <a:solidFill>
                  <a:srgbClr val="FFFF00"/>
                </a:solidFill>
                <a:latin typeface="Palatino Linotype" panose="02040502050505030304" pitchFamily="18" charset="0"/>
              </a:rPr>
              <a:t>ο</a:t>
            </a:r>
            <a:r>
              <a:rPr lang="el-GR" sz="3000" b="1" spc="85" dirty="0">
                <a:solidFill>
                  <a:srgbClr val="FFFF00"/>
                </a:solidFill>
                <a:latin typeface="Palatino Linotype" panose="02040502050505030304" pitchFamily="18" charset="0"/>
              </a:rPr>
              <a:t>:  Πορεία εργασίας </a:t>
            </a:r>
          </a:p>
          <a:p>
            <a:pPr algn="ctr"/>
            <a:r>
              <a:rPr lang="el-GR" sz="3000" b="1" spc="85" dirty="0">
                <a:solidFill>
                  <a:srgbClr val="FFFF00"/>
                </a:solidFill>
                <a:latin typeface="Palatino Linotype" panose="02040502050505030304" pitchFamily="18" charset="0"/>
              </a:rPr>
              <a:t>( Διάγραμμα ροής)</a:t>
            </a: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graphicFrame>
        <p:nvGraphicFramePr>
          <p:cNvPr id="7" name="Diagram 3"/>
          <p:cNvGraphicFramePr/>
          <p:nvPr>
            <p:extLst>
              <p:ext uri="{D42A27DB-BD31-4B8C-83A1-F6EECF244321}">
                <p14:modId xmlns:p14="http://schemas.microsoft.com/office/powerpoint/2010/main" val="1037857204"/>
              </p:ext>
            </p:extLst>
          </p:nvPr>
        </p:nvGraphicFramePr>
        <p:xfrm>
          <a:off x="-548569" y="1844061"/>
          <a:ext cx="9875383" cy="47012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106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graphicEl>
                                              <a:dgm id="{A825D34D-7917-46BC-9F43-15DB0C01F2B3}"/>
                                            </p:graphicEl>
                                          </p:spTgt>
                                        </p:tgtEl>
                                        <p:attrNameLst>
                                          <p:attrName>style.visibility</p:attrName>
                                        </p:attrNameLst>
                                      </p:cBhvr>
                                      <p:to>
                                        <p:strVal val="visible"/>
                                      </p:to>
                                    </p:set>
                                    <p:animEffect transition="in" filter="wipe(up)">
                                      <p:cBhvr>
                                        <p:cTn id="7" dur="1000"/>
                                        <p:tgtEl>
                                          <p:spTgt spid="7">
                                            <p:graphicEl>
                                              <a:dgm id="{A825D34D-7917-46BC-9F43-15DB0C01F2B3}"/>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graphicEl>
                                              <a:dgm id="{359F0939-C172-4AF3-A4DA-100BF5645A50}"/>
                                            </p:graphicEl>
                                          </p:spTgt>
                                        </p:tgtEl>
                                        <p:attrNameLst>
                                          <p:attrName>style.visibility</p:attrName>
                                        </p:attrNameLst>
                                      </p:cBhvr>
                                      <p:to>
                                        <p:strVal val="visible"/>
                                      </p:to>
                                    </p:set>
                                    <p:animEffect transition="in" filter="fade">
                                      <p:cBhvr>
                                        <p:cTn id="12" dur="1000"/>
                                        <p:tgtEl>
                                          <p:spTgt spid="7">
                                            <p:graphicEl>
                                              <a:dgm id="{359F0939-C172-4AF3-A4DA-100BF5645A50}"/>
                                            </p:graphicEl>
                                          </p:spTgt>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7">
                                            <p:graphicEl>
                                              <a:dgm id="{6E5CCFEB-C28F-49A8-9B40-ECF36C53D65E}"/>
                                            </p:graphicEl>
                                          </p:spTgt>
                                        </p:tgtEl>
                                        <p:attrNameLst>
                                          <p:attrName>style.visibility</p:attrName>
                                        </p:attrNameLst>
                                      </p:cBhvr>
                                      <p:to>
                                        <p:strVal val="visible"/>
                                      </p:to>
                                    </p:set>
                                    <p:animEffect transition="in" filter="wipe(up)">
                                      <p:cBhvr>
                                        <p:cTn id="15" dur="1000"/>
                                        <p:tgtEl>
                                          <p:spTgt spid="7">
                                            <p:graphicEl>
                                              <a:dgm id="{6E5CCFEB-C28F-49A8-9B40-ECF36C53D65E}"/>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graphicEl>
                                              <a:dgm id="{6D716D2D-E801-4ECB-A287-FE9BF8CA3CC5}"/>
                                            </p:graphicEl>
                                          </p:spTgt>
                                        </p:tgtEl>
                                        <p:attrNameLst>
                                          <p:attrName>style.visibility</p:attrName>
                                        </p:attrNameLst>
                                      </p:cBhvr>
                                      <p:to>
                                        <p:strVal val="visible"/>
                                      </p:to>
                                    </p:set>
                                    <p:animEffect transition="in" filter="fade">
                                      <p:cBhvr>
                                        <p:cTn id="20" dur="1000"/>
                                        <p:tgtEl>
                                          <p:spTgt spid="7">
                                            <p:graphicEl>
                                              <a:dgm id="{6D716D2D-E801-4ECB-A287-FE9BF8CA3CC5}"/>
                                            </p:graphic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7">
                                            <p:graphicEl>
                                              <a:dgm id="{1F0B6240-3399-4A5F-9FCF-B67006B590F3}"/>
                                            </p:graphicEl>
                                          </p:spTgt>
                                        </p:tgtEl>
                                        <p:attrNameLst>
                                          <p:attrName>style.visibility</p:attrName>
                                        </p:attrNameLst>
                                      </p:cBhvr>
                                      <p:to>
                                        <p:strVal val="visible"/>
                                      </p:to>
                                    </p:set>
                                    <p:animEffect transition="in" filter="wipe(left)">
                                      <p:cBhvr>
                                        <p:cTn id="23" dur="1000"/>
                                        <p:tgtEl>
                                          <p:spTgt spid="7">
                                            <p:graphicEl>
                                              <a:dgm id="{1F0B6240-3399-4A5F-9FCF-B67006B590F3}"/>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500"/>
                                  </p:stCondLst>
                                  <p:childTnLst>
                                    <p:set>
                                      <p:cBhvr>
                                        <p:cTn id="27" dur="1" fill="hold">
                                          <p:stCondLst>
                                            <p:cond delay="0"/>
                                          </p:stCondLst>
                                        </p:cTn>
                                        <p:tgtEl>
                                          <p:spTgt spid="7">
                                            <p:graphicEl>
                                              <a:dgm id="{C8C2D2E4-3F77-4F50-8015-CEF32008F13C}"/>
                                            </p:graphicEl>
                                          </p:spTgt>
                                        </p:tgtEl>
                                        <p:attrNameLst>
                                          <p:attrName>style.visibility</p:attrName>
                                        </p:attrNameLst>
                                      </p:cBhvr>
                                      <p:to>
                                        <p:strVal val="visible"/>
                                      </p:to>
                                    </p:set>
                                    <p:animEffect transition="in" filter="fade">
                                      <p:cBhvr>
                                        <p:cTn id="28" dur="1000"/>
                                        <p:tgtEl>
                                          <p:spTgt spid="7">
                                            <p:graphicEl>
                                              <a:dgm id="{C8C2D2E4-3F77-4F50-8015-CEF32008F13C}"/>
                                            </p:graphicEl>
                                          </p:spTgt>
                                        </p:tgtEl>
                                      </p:cBhvr>
                                    </p:animEffect>
                                  </p:childTnLst>
                                </p:cTn>
                              </p:par>
                              <p:par>
                                <p:cTn id="29" presetID="22" presetClass="entr" presetSubtype="4" fill="hold" grpId="0" nodeType="withEffect">
                                  <p:stCondLst>
                                    <p:cond delay="500"/>
                                  </p:stCondLst>
                                  <p:childTnLst>
                                    <p:set>
                                      <p:cBhvr>
                                        <p:cTn id="30" dur="1" fill="hold">
                                          <p:stCondLst>
                                            <p:cond delay="0"/>
                                          </p:stCondLst>
                                        </p:cTn>
                                        <p:tgtEl>
                                          <p:spTgt spid="7">
                                            <p:graphicEl>
                                              <a:dgm id="{2895186A-AD0D-487D-9B62-060A08421EB9}"/>
                                            </p:graphicEl>
                                          </p:spTgt>
                                        </p:tgtEl>
                                        <p:attrNameLst>
                                          <p:attrName>style.visibility</p:attrName>
                                        </p:attrNameLst>
                                      </p:cBhvr>
                                      <p:to>
                                        <p:strVal val="visible"/>
                                      </p:to>
                                    </p:set>
                                    <p:animEffect transition="in" filter="wipe(down)">
                                      <p:cBhvr>
                                        <p:cTn id="31" dur="1000"/>
                                        <p:tgtEl>
                                          <p:spTgt spid="7">
                                            <p:graphicEl>
                                              <a:dgm id="{2895186A-AD0D-487D-9B62-060A08421EB9}"/>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500"/>
                                  </p:stCondLst>
                                  <p:childTnLst>
                                    <p:set>
                                      <p:cBhvr>
                                        <p:cTn id="35" dur="1" fill="hold">
                                          <p:stCondLst>
                                            <p:cond delay="0"/>
                                          </p:stCondLst>
                                        </p:cTn>
                                        <p:tgtEl>
                                          <p:spTgt spid="7">
                                            <p:graphicEl>
                                              <a:dgm id="{40874361-A332-43DB-86A3-34901600F867}"/>
                                            </p:graphicEl>
                                          </p:spTgt>
                                        </p:tgtEl>
                                        <p:attrNameLst>
                                          <p:attrName>style.visibility</p:attrName>
                                        </p:attrNameLst>
                                      </p:cBhvr>
                                      <p:to>
                                        <p:strVal val="visible"/>
                                      </p:to>
                                    </p:set>
                                    <p:animEffect transition="in" filter="fade">
                                      <p:cBhvr>
                                        <p:cTn id="36" dur="1000"/>
                                        <p:tgtEl>
                                          <p:spTgt spid="7">
                                            <p:graphicEl>
                                              <a:dgm id="{40874361-A332-43DB-86A3-34901600F867}"/>
                                            </p:graphicEl>
                                          </p:spTgt>
                                        </p:tgtEl>
                                      </p:cBhvr>
                                    </p:animEffect>
                                  </p:childTnLst>
                                </p:cTn>
                              </p:par>
                              <p:par>
                                <p:cTn id="37" presetID="22" presetClass="entr" presetSubtype="4" fill="hold" grpId="0" nodeType="withEffect">
                                  <p:stCondLst>
                                    <p:cond delay="500"/>
                                  </p:stCondLst>
                                  <p:childTnLst>
                                    <p:set>
                                      <p:cBhvr>
                                        <p:cTn id="38" dur="1" fill="hold">
                                          <p:stCondLst>
                                            <p:cond delay="0"/>
                                          </p:stCondLst>
                                        </p:cTn>
                                        <p:tgtEl>
                                          <p:spTgt spid="7">
                                            <p:graphicEl>
                                              <a:dgm id="{CB1D0317-D750-4EC2-99C1-72E77E443226}"/>
                                            </p:graphicEl>
                                          </p:spTgt>
                                        </p:tgtEl>
                                        <p:attrNameLst>
                                          <p:attrName>style.visibility</p:attrName>
                                        </p:attrNameLst>
                                      </p:cBhvr>
                                      <p:to>
                                        <p:strVal val="visible"/>
                                      </p:to>
                                    </p:set>
                                    <p:animEffect transition="in" filter="wipe(down)">
                                      <p:cBhvr>
                                        <p:cTn id="39" dur="1000"/>
                                        <p:tgtEl>
                                          <p:spTgt spid="7">
                                            <p:graphicEl>
                                              <a:dgm id="{CB1D0317-D750-4EC2-99C1-72E77E443226}"/>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
                                            <p:graphicEl>
                                              <a:dgm id="{2F6BB91D-D099-48CB-88BC-B3DC4BD0DEC1}"/>
                                            </p:graphicEl>
                                          </p:spTgt>
                                        </p:tgtEl>
                                        <p:attrNameLst>
                                          <p:attrName>style.visibility</p:attrName>
                                        </p:attrNameLst>
                                      </p:cBhvr>
                                      <p:to>
                                        <p:strVal val="visible"/>
                                      </p:to>
                                    </p:set>
                                    <p:animEffect transition="in" filter="fade">
                                      <p:cBhvr>
                                        <p:cTn id="44" dur="1000"/>
                                        <p:tgtEl>
                                          <p:spTgt spid="7">
                                            <p:graphicEl>
                                              <a:dgm id="{2F6BB91D-D099-48CB-88BC-B3DC4BD0DEC1}"/>
                                            </p:graphicEl>
                                          </p:spTgt>
                                        </p:tgtEl>
                                      </p:cBhvr>
                                    </p:animEffect>
                                  </p:childTnLst>
                                </p:cTn>
                              </p:par>
                              <p:par>
                                <p:cTn id="45" presetID="22" presetClass="entr" presetSubtype="8" fill="hold" grpId="0" nodeType="withEffect">
                                  <p:stCondLst>
                                    <p:cond delay="0"/>
                                  </p:stCondLst>
                                  <p:childTnLst>
                                    <p:set>
                                      <p:cBhvr>
                                        <p:cTn id="46" dur="1" fill="hold">
                                          <p:stCondLst>
                                            <p:cond delay="0"/>
                                          </p:stCondLst>
                                        </p:cTn>
                                        <p:tgtEl>
                                          <p:spTgt spid="7">
                                            <p:graphicEl>
                                              <a:dgm id="{4AC2243B-5A48-4939-8455-FF8717A595EB}"/>
                                            </p:graphicEl>
                                          </p:spTgt>
                                        </p:tgtEl>
                                        <p:attrNameLst>
                                          <p:attrName>style.visibility</p:attrName>
                                        </p:attrNameLst>
                                      </p:cBhvr>
                                      <p:to>
                                        <p:strVal val="visible"/>
                                      </p:to>
                                    </p:set>
                                    <p:animEffect transition="in" filter="wipe(left)">
                                      <p:cBhvr>
                                        <p:cTn id="47" dur="1000"/>
                                        <p:tgtEl>
                                          <p:spTgt spid="7">
                                            <p:graphicEl>
                                              <a:dgm id="{4AC2243B-5A48-4939-8455-FF8717A595EB}"/>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
                                            <p:graphicEl>
                                              <a:dgm id="{43387E63-C561-4047-8AA9-E34C0BBDDF41}"/>
                                            </p:graphicEl>
                                          </p:spTgt>
                                        </p:tgtEl>
                                        <p:attrNameLst>
                                          <p:attrName>style.visibility</p:attrName>
                                        </p:attrNameLst>
                                      </p:cBhvr>
                                      <p:to>
                                        <p:strVal val="visible"/>
                                      </p:to>
                                    </p:set>
                                    <p:animEffect transition="in" filter="fade">
                                      <p:cBhvr>
                                        <p:cTn id="52" dur="1000"/>
                                        <p:tgtEl>
                                          <p:spTgt spid="7">
                                            <p:graphicEl>
                                              <a:dgm id="{43387E63-C561-4047-8AA9-E34C0BBDDF41}"/>
                                            </p:graphicEl>
                                          </p:spTgt>
                                        </p:tgtEl>
                                      </p:cBhvr>
                                    </p:animEffect>
                                  </p:childTnLst>
                                </p:cTn>
                              </p:par>
                              <p:par>
                                <p:cTn id="53" presetID="22" presetClass="entr" presetSubtype="1" fill="hold" grpId="0" nodeType="withEffect">
                                  <p:stCondLst>
                                    <p:cond delay="0"/>
                                  </p:stCondLst>
                                  <p:childTnLst>
                                    <p:set>
                                      <p:cBhvr>
                                        <p:cTn id="54" dur="1" fill="hold">
                                          <p:stCondLst>
                                            <p:cond delay="0"/>
                                          </p:stCondLst>
                                        </p:cTn>
                                        <p:tgtEl>
                                          <p:spTgt spid="7">
                                            <p:graphicEl>
                                              <a:dgm id="{AF84F5D5-86D3-4287-AD16-123AF758185A}"/>
                                            </p:graphicEl>
                                          </p:spTgt>
                                        </p:tgtEl>
                                        <p:attrNameLst>
                                          <p:attrName>style.visibility</p:attrName>
                                        </p:attrNameLst>
                                      </p:cBhvr>
                                      <p:to>
                                        <p:strVal val="visible"/>
                                      </p:to>
                                    </p:set>
                                    <p:animEffect transition="in" filter="wipe(up)">
                                      <p:cBhvr>
                                        <p:cTn id="55" dur="1000"/>
                                        <p:tgtEl>
                                          <p:spTgt spid="7">
                                            <p:graphicEl>
                                              <a:dgm id="{AF84F5D5-86D3-4287-AD16-123AF758185A}"/>
                                            </p:graphic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7">
                                            <p:graphicEl>
                                              <a:dgm id="{C01A0330-BE23-4571-AC32-EFF57D13D09A}"/>
                                            </p:graphicEl>
                                          </p:spTgt>
                                        </p:tgtEl>
                                        <p:attrNameLst>
                                          <p:attrName>style.visibility</p:attrName>
                                        </p:attrNameLst>
                                      </p:cBhvr>
                                      <p:to>
                                        <p:strVal val="visible"/>
                                      </p:to>
                                    </p:set>
                                    <p:animEffect transition="in" filter="fade">
                                      <p:cBhvr>
                                        <p:cTn id="60" dur="1000"/>
                                        <p:tgtEl>
                                          <p:spTgt spid="7">
                                            <p:graphicEl>
                                              <a:dgm id="{C01A0330-BE23-4571-AC32-EFF57D13D09A}"/>
                                            </p:graphicEl>
                                          </p:spTgt>
                                        </p:tgtEl>
                                      </p:cBhvr>
                                    </p:animEffect>
                                  </p:childTnLst>
                                </p:cTn>
                              </p:par>
                              <p:par>
                                <p:cTn id="61" presetID="22" presetClass="entr" presetSubtype="1" fill="hold" grpId="0" nodeType="withEffect">
                                  <p:stCondLst>
                                    <p:cond delay="0"/>
                                  </p:stCondLst>
                                  <p:childTnLst>
                                    <p:set>
                                      <p:cBhvr>
                                        <p:cTn id="62" dur="1" fill="hold">
                                          <p:stCondLst>
                                            <p:cond delay="0"/>
                                          </p:stCondLst>
                                        </p:cTn>
                                        <p:tgtEl>
                                          <p:spTgt spid="7">
                                            <p:graphicEl>
                                              <a:dgm id="{50D763B5-A2C0-47FD-B48E-34BADBFAE12A}"/>
                                            </p:graphicEl>
                                          </p:spTgt>
                                        </p:tgtEl>
                                        <p:attrNameLst>
                                          <p:attrName>style.visibility</p:attrName>
                                        </p:attrNameLst>
                                      </p:cBhvr>
                                      <p:to>
                                        <p:strVal val="visible"/>
                                      </p:to>
                                    </p:set>
                                    <p:animEffect transition="in" filter="wipe(up)">
                                      <p:cBhvr>
                                        <p:cTn id="63" dur="1000"/>
                                        <p:tgtEl>
                                          <p:spTgt spid="7">
                                            <p:graphicEl>
                                              <a:dgm id="{50D763B5-A2C0-47FD-B48E-34BADBFAE12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4173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lnSpc>
                <a:spcPct val="200000"/>
              </a:lnSpc>
            </a:pPr>
            <a:r>
              <a:rPr lang="el-GR" sz="3000" b="1" u="sng" spc="85" dirty="0">
                <a:solidFill>
                  <a:srgbClr val="FFFF00"/>
                </a:solidFill>
                <a:latin typeface="Palatino Linotype" panose="02040502050505030304" pitchFamily="18" charset="0"/>
              </a:rPr>
              <a:t>Μεθοδολογία  έρευνας – Στάδιο 2</a:t>
            </a:r>
            <a:r>
              <a:rPr lang="el-GR" sz="3000" b="1" u="sng" spc="85" baseline="30000" dirty="0">
                <a:solidFill>
                  <a:srgbClr val="FFFF00"/>
                </a:solidFill>
                <a:latin typeface="Palatino Linotype" panose="02040502050505030304" pitchFamily="18" charset="0"/>
              </a:rPr>
              <a:t>ο</a:t>
            </a:r>
          </a:p>
          <a:p>
            <a:pPr algn="ctr"/>
            <a:r>
              <a:rPr lang="el-GR" sz="3000" b="1" spc="85" dirty="0">
                <a:solidFill>
                  <a:srgbClr val="FFFF00"/>
                </a:solidFill>
                <a:latin typeface="Palatino Linotype" panose="02040502050505030304" pitchFamily="18" charset="0"/>
              </a:rPr>
              <a:t>Εργαλεία για διάγραμμα ροής</a:t>
            </a: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sp>
        <p:nvSpPr>
          <p:cNvPr id="3" name="Ορθογώνιο 2"/>
          <p:cNvSpPr/>
          <p:nvPr/>
        </p:nvSpPr>
        <p:spPr>
          <a:xfrm>
            <a:off x="243900" y="1600225"/>
            <a:ext cx="8351404" cy="1589365"/>
          </a:xfrm>
          <a:prstGeom prst="rect">
            <a:avLst/>
          </a:prstGeom>
        </p:spPr>
        <p:txBody>
          <a:bodyPr wrap="square" lIns="77404" tIns="38702" rIns="77404" bIns="38702">
            <a:spAutoFit/>
          </a:bodyPr>
          <a:lstStyle/>
          <a:p>
            <a:r>
              <a:rPr lang="el-GR" sz="2700" b="1" dirty="0">
                <a:solidFill>
                  <a:srgbClr val="FF0000"/>
                </a:solidFill>
              </a:rPr>
              <a:t>drawings.google.com</a:t>
            </a:r>
          </a:p>
          <a:p>
            <a:r>
              <a:rPr lang="en-US" b="1" dirty="0">
                <a:hlinkClick r:id="rId2"/>
              </a:rPr>
              <a:t>https://</a:t>
            </a:r>
            <a:r>
              <a:rPr lang="en-US" b="1" dirty="0" smtClean="0">
                <a:hlinkClick r:id="rId2"/>
              </a:rPr>
              <a:t>docs.google.com/drawings/d/1APRn6L2YXQ5N2KlG2pPjip4-nmnx_PcmYiQluhiqyeg/edit</a:t>
            </a:r>
            <a:r>
              <a:rPr lang="el-GR" b="1" dirty="0" smtClean="0"/>
              <a:t>  </a:t>
            </a:r>
            <a:endParaRPr lang="en-US" b="1" dirty="0" smtClean="0"/>
          </a:p>
          <a:p>
            <a:r>
              <a:rPr lang="en-US" b="1" dirty="0">
                <a:hlinkClick r:id="rId3"/>
              </a:rPr>
              <a:t>https://</a:t>
            </a:r>
            <a:r>
              <a:rPr lang="en-US" b="1" dirty="0" smtClean="0">
                <a:hlinkClick r:id="rId3"/>
              </a:rPr>
              <a:t>support.google.com/docs/answer/179740?hl=en</a:t>
            </a:r>
            <a:r>
              <a:rPr lang="en-US" b="1" dirty="0" smtClean="0"/>
              <a:t>   (</a:t>
            </a:r>
            <a:r>
              <a:rPr lang="el-GR" b="1" dirty="0" smtClean="0"/>
              <a:t> </a:t>
            </a:r>
            <a:r>
              <a:rPr lang="en-US" b="1" dirty="0" smtClean="0"/>
              <a:t>o</a:t>
            </a:r>
            <a:r>
              <a:rPr lang="el-GR" b="1" dirty="0" smtClean="0"/>
              <a:t>δηγίες  χρήσης )</a:t>
            </a:r>
          </a:p>
          <a:p>
            <a:endParaRPr lang="el-GR"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73061" y="3189590"/>
            <a:ext cx="3414934" cy="30913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Εικόνα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23377" y="3307082"/>
            <a:ext cx="5220623" cy="3079376"/>
          </a:xfrm>
          <a:prstGeom prst="rect">
            <a:avLst/>
          </a:prstGeom>
        </p:spPr>
      </p:pic>
    </p:spTree>
    <p:extLst>
      <p:ext uri="{BB962C8B-B14F-4D97-AF65-F5344CB8AC3E}">
        <p14:creationId xmlns:p14="http://schemas.microsoft.com/office/powerpoint/2010/main" val="3112646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5392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r>
              <a:rPr lang="el-GR" sz="3000" b="1" u="sng" spc="85" dirty="0">
                <a:solidFill>
                  <a:srgbClr val="FFFF00"/>
                </a:solidFill>
                <a:latin typeface="Palatino Linotype" panose="02040502050505030304" pitchFamily="18" charset="0"/>
              </a:rPr>
              <a:t>Μεθοδολογία  έρευνας – Στάδιο 2</a:t>
            </a:r>
            <a:r>
              <a:rPr lang="el-GR" sz="3000" b="1" u="sng" spc="85" baseline="30000" dirty="0">
                <a:solidFill>
                  <a:srgbClr val="FFFF00"/>
                </a:solidFill>
                <a:latin typeface="Palatino Linotype" panose="02040502050505030304" pitchFamily="18" charset="0"/>
              </a:rPr>
              <a:t>ο</a:t>
            </a:r>
          </a:p>
          <a:p>
            <a:pPr lvl="0" algn="ctr"/>
            <a:r>
              <a:rPr lang="el-GR" sz="2700" b="1" spc="85" dirty="0">
                <a:solidFill>
                  <a:srgbClr val="FFFF00"/>
                </a:solidFill>
                <a:latin typeface="Palatino Linotype" panose="02040502050505030304" pitchFamily="18" charset="0"/>
              </a:rPr>
              <a:t>Βήμα 4</a:t>
            </a:r>
            <a:r>
              <a:rPr lang="el-GR" sz="2700" b="1" spc="85" baseline="30000" dirty="0">
                <a:solidFill>
                  <a:srgbClr val="FFFF00"/>
                </a:solidFill>
                <a:latin typeface="Palatino Linotype" panose="02040502050505030304" pitchFamily="18" charset="0"/>
              </a:rPr>
              <a:t>ο</a:t>
            </a:r>
            <a:r>
              <a:rPr lang="el-GR" sz="2700" b="1" spc="85" dirty="0">
                <a:solidFill>
                  <a:srgbClr val="FFFF00"/>
                </a:solidFill>
                <a:latin typeface="Palatino Linotype" panose="02040502050505030304" pitchFamily="18" charset="0"/>
              </a:rPr>
              <a:t> :Κατάλογος υλικών, εργαλείων και συσκευών</a:t>
            </a:r>
          </a:p>
          <a:p>
            <a:pPr algn="ctr"/>
            <a:endParaRPr lang="el-GR" sz="27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sp>
        <p:nvSpPr>
          <p:cNvPr id="3" name="Ορθογώνιο 2"/>
          <p:cNvSpPr/>
          <p:nvPr/>
        </p:nvSpPr>
        <p:spPr>
          <a:xfrm>
            <a:off x="0" y="1539267"/>
            <a:ext cx="9144000" cy="1016151"/>
          </a:xfrm>
          <a:prstGeom prst="rect">
            <a:avLst/>
          </a:prstGeom>
        </p:spPr>
        <p:txBody>
          <a:bodyPr wrap="square" lIns="77404" tIns="38702" rIns="77404" bIns="38702">
            <a:spAutoFit/>
          </a:bodyPr>
          <a:lstStyle/>
          <a:p>
            <a:r>
              <a:rPr lang="el-GR" sz="2000" b="1" dirty="0">
                <a:solidFill>
                  <a:srgbClr val="002060"/>
                </a:solidFill>
              </a:rPr>
              <a:t>Περιλαμβάνει υλικά (μηχανήματα, υλικά κατασκευής, εργαλεία κ.λπ.) που επινοήθηκαν και χρησιμοποιήθηκαν από τον ερευνητή</a:t>
            </a:r>
            <a:br>
              <a:rPr lang="el-GR" sz="2000" b="1" dirty="0">
                <a:solidFill>
                  <a:srgbClr val="002060"/>
                </a:solidFill>
              </a:rPr>
            </a:br>
            <a:endParaRPr lang="el-GR" sz="2000" b="1" dirty="0">
              <a:solidFill>
                <a:srgbClr val="002060"/>
              </a:solidFill>
            </a:endParaRPr>
          </a:p>
        </p:txBody>
      </p:sp>
      <p:graphicFrame>
        <p:nvGraphicFramePr>
          <p:cNvPr id="4" name="Πίνακας 3"/>
          <p:cNvGraphicFramePr>
            <a:graphicFrameLocks noGrp="1"/>
          </p:cNvGraphicFramePr>
          <p:nvPr>
            <p:extLst>
              <p:ext uri="{D42A27DB-BD31-4B8C-83A1-F6EECF244321}">
                <p14:modId xmlns:p14="http://schemas.microsoft.com/office/powerpoint/2010/main" val="1056026364"/>
              </p:ext>
            </p:extLst>
          </p:nvPr>
        </p:nvGraphicFramePr>
        <p:xfrm>
          <a:off x="142766" y="2243357"/>
          <a:ext cx="8858469" cy="4607970"/>
        </p:xfrm>
        <a:graphic>
          <a:graphicData uri="http://schemas.openxmlformats.org/drawingml/2006/table">
            <a:tbl>
              <a:tblPr firstRow="1" firstCol="1" bandRow="1">
                <a:tableStyleId>{5C22544A-7EE6-4342-B048-85BDC9FD1C3A}</a:tableStyleId>
              </a:tblPr>
              <a:tblGrid>
                <a:gridCol w="582946"/>
                <a:gridCol w="5274883"/>
                <a:gridCol w="1773029"/>
                <a:gridCol w="1227611"/>
              </a:tblGrid>
              <a:tr h="356084">
                <a:tc>
                  <a:txBody>
                    <a:bodyPr/>
                    <a:lstStyle/>
                    <a:p>
                      <a:pPr algn="ctr">
                        <a:lnSpc>
                          <a:spcPct val="115000"/>
                        </a:lnSpc>
                        <a:spcAft>
                          <a:spcPts val="0"/>
                        </a:spcAft>
                      </a:pPr>
                      <a:r>
                        <a:rPr lang="el-GR" sz="2000" dirty="0">
                          <a:effectLst/>
                        </a:rPr>
                        <a:t>Α/Α</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Υλικό – συσκευή-  εργαλείο- μηχανή</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ΠΟΣΟΤΗΤΑ</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ΚΟΣΤΟΣ</a:t>
                      </a:r>
                      <a:endParaRPr lang="el-GR" sz="2000" dirty="0">
                        <a:effectLst/>
                        <a:latin typeface="Calibri"/>
                        <a:ea typeface="Calibri"/>
                        <a:cs typeface="Times New Roman"/>
                      </a:endParaRPr>
                    </a:p>
                  </a:txBody>
                  <a:tcPr marL="51403" marR="51403" marT="0" marB="0" anchor="ctr"/>
                </a:tc>
              </a:tr>
              <a:tr h="371776">
                <a:tc>
                  <a:txBody>
                    <a:bodyPr/>
                    <a:lstStyle/>
                    <a:p>
                      <a:pPr algn="ctr">
                        <a:lnSpc>
                          <a:spcPct val="115000"/>
                        </a:lnSpc>
                        <a:spcAft>
                          <a:spcPts val="0"/>
                        </a:spcAft>
                      </a:pPr>
                      <a:r>
                        <a:rPr lang="el-GR" sz="2000" dirty="0">
                          <a:effectLst/>
                        </a:rPr>
                        <a:t>1.</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r>
              <a:tr h="371776">
                <a:tc>
                  <a:txBody>
                    <a:bodyPr/>
                    <a:lstStyle/>
                    <a:p>
                      <a:pPr algn="ctr">
                        <a:lnSpc>
                          <a:spcPct val="115000"/>
                        </a:lnSpc>
                        <a:spcAft>
                          <a:spcPts val="0"/>
                        </a:spcAft>
                      </a:pPr>
                      <a:r>
                        <a:rPr lang="el-GR" sz="2000" dirty="0">
                          <a:effectLst/>
                        </a:rPr>
                        <a:t>2.</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r>
              <a:tr h="371776">
                <a:tc>
                  <a:txBody>
                    <a:bodyPr/>
                    <a:lstStyle/>
                    <a:p>
                      <a:pPr algn="ctr">
                        <a:lnSpc>
                          <a:spcPct val="115000"/>
                        </a:lnSpc>
                        <a:spcAft>
                          <a:spcPts val="0"/>
                        </a:spcAft>
                      </a:pPr>
                      <a:r>
                        <a:rPr lang="el-GR" sz="2000" dirty="0">
                          <a:effectLst/>
                        </a:rPr>
                        <a:t>3.</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r>
              <a:tr h="371776">
                <a:tc>
                  <a:txBody>
                    <a:bodyPr/>
                    <a:lstStyle/>
                    <a:p>
                      <a:pPr algn="ctr">
                        <a:lnSpc>
                          <a:spcPct val="115000"/>
                        </a:lnSpc>
                        <a:spcAft>
                          <a:spcPts val="0"/>
                        </a:spcAft>
                      </a:pPr>
                      <a:r>
                        <a:rPr lang="el-GR" sz="2000" dirty="0">
                          <a:effectLst/>
                        </a:rPr>
                        <a:t>4.</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r>
              <a:tr h="371776">
                <a:tc>
                  <a:txBody>
                    <a:bodyPr/>
                    <a:lstStyle/>
                    <a:p>
                      <a:pPr algn="ctr">
                        <a:lnSpc>
                          <a:spcPct val="115000"/>
                        </a:lnSpc>
                        <a:spcAft>
                          <a:spcPts val="0"/>
                        </a:spcAft>
                      </a:pPr>
                      <a:r>
                        <a:rPr lang="el-GR" sz="2000" dirty="0">
                          <a:effectLst/>
                        </a:rPr>
                        <a:t>5.</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r>
              <a:tr h="371776">
                <a:tc>
                  <a:txBody>
                    <a:bodyPr/>
                    <a:lstStyle/>
                    <a:p>
                      <a:pPr algn="ctr">
                        <a:lnSpc>
                          <a:spcPct val="115000"/>
                        </a:lnSpc>
                        <a:spcAft>
                          <a:spcPts val="0"/>
                        </a:spcAft>
                      </a:pPr>
                      <a:r>
                        <a:rPr lang="el-GR" sz="2000" dirty="0">
                          <a:effectLst/>
                        </a:rPr>
                        <a:t>6.</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r>
              <a:tr h="371776">
                <a:tc>
                  <a:txBody>
                    <a:bodyPr/>
                    <a:lstStyle/>
                    <a:p>
                      <a:pPr algn="ctr">
                        <a:lnSpc>
                          <a:spcPct val="115000"/>
                        </a:lnSpc>
                        <a:spcAft>
                          <a:spcPts val="0"/>
                        </a:spcAft>
                      </a:pPr>
                      <a:r>
                        <a:rPr lang="el-GR" sz="2000" dirty="0">
                          <a:effectLst/>
                        </a:rPr>
                        <a:t>7.</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r>
              <a:tr h="371776">
                <a:tc>
                  <a:txBody>
                    <a:bodyPr/>
                    <a:lstStyle/>
                    <a:p>
                      <a:pPr algn="ctr">
                        <a:lnSpc>
                          <a:spcPct val="115000"/>
                        </a:lnSpc>
                        <a:spcAft>
                          <a:spcPts val="0"/>
                        </a:spcAft>
                      </a:pPr>
                      <a:r>
                        <a:rPr lang="el-GR" sz="2000" dirty="0">
                          <a:effectLst/>
                        </a:rPr>
                        <a:t>8.</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r>
              <a:tr h="371776">
                <a:tc>
                  <a:txBody>
                    <a:bodyPr/>
                    <a:lstStyle/>
                    <a:p>
                      <a:pPr algn="ctr">
                        <a:lnSpc>
                          <a:spcPct val="115000"/>
                        </a:lnSpc>
                        <a:spcAft>
                          <a:spcPts val="0"/>
                        </a:spcAft>
                      </a:pPr>
                      <a:r>
                        <a:rPr lang="el-GR" sz="2000" dirty="0">
                          <a:effectLst/>
                        </a:rPr>
                        <a:t>9.</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r>
              <a:tr h="371776">
                <a:tc>
                  <a:txBody>
                    <a:bodyPr/>
                    <a:lstStyle/>
                    <a:p>
                      <a:pPr algn="ctr">
                        <a:lnSpc>
                          <a:spcPct val="115000"/>
                        </a:lnSpc>
                        <a:spcAft>
                          <a:spcPts val="0"/>
                        </a:spcAft>
                      </a:pPr>
                      <a:r>
                        <a:rPr lang="el-GR" sz="2000" dirty="0">
                          <a:effectLst/>
                        </a:rPr>
                        <a:t>10.</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c>
                  <a:txBody>
                    <a:bodyPr/>
                    <a:lstStyle/>
                    <a:p>
                      <a:pPr algn="ctr">
                        <a:lnSpc>
                          <a:spcPct val="115000"/>
                        </a:lnSpc>
                        <a:spcAft>
                          <a:spcPts val="0"/>
                        </a:spcAft>
                      </a:pPr>
                      <a:r>
                        <a:rPr lang="el-GR" sz="2000" dirty="0">
                          <a:effectLst/>
                        </a:rPr>
                        <a:t> </a:t>
                      </a:r>
                      <a:endParaRPr lang="el-GR" sz="2000" dirty="0">
                        <a:effectLst/>
                        <a:latin typeface="Calibri"/>
                        <a:ea typeface="Calibri"/>
                        <a:cs typeface="Times New Roman"/>
                      </a:endParaRPr>
                    </a:p>
                  </a:txBody>
                  <a:tcPr marL="51403" marR="51403" marT="0" marB="0" anchor="ctr"/>
                </a:tc>
              </a:tr>
              <a:tr h="534126">
                <a:tc gridSpan="3">
                  <a:txBody>
                    <a:bodyPr/>
                    <a:lstStyle/>
                    <a:p>
                      <a:pPr algn="ctr">
                        <a:lnSpc>
                          <a:spcPct val="115000"/>
                        </a:lnSpc>
                        <a:spcAft>
                          <a:spcPts val="0"/>
                        </a:spcAft>
                      </a:pPr>
                      <a:r>
                        <a:rPr lang="el-GR" sz="3000" dirty="0">
                          <a:solidFill>
                            <a:srgbClr val="FF0000"/>
                          </a:solidFill>
                          <a:effectLst/>
                        </a:rPr>
                        <a:t>ΣΥΝΟΛΙΚΟ ΚΟΣΤΟΣ</a:t>
                      </a:r>
                      <a:endParaRPr lang="el-GR" sz="3000" dirty="0">
                        <a:solidFill>
                          <a:srgbClr val="FF0000"/>
                        </a:solidFill>
                        <a:effectLst/>
                        <a:latin typeface="Calibri"/>
                        <a:ea typeface="Calibri"/>
                        <a:cs typeface="Times New Roman"/>
                      </a:endParaRPr>
                    </a:p>
                  </a:txBody>
                  <a:tcPr marL="51403" marR="51403" marT="0" marB="0" anchor="ctr"/>
                </a:tc>
                <a:tc hMerge="1">
                  <a:txBody>
                    <a:bodyPr/>
                    <a:lstStyle/>
                    <a:p>
                      <a:endParaRPr lang="el-GR"/>
                    </a:p>
                  </a:txBody>
                  <a:tcPr/>
                </a:tc>
                <a:tc hMerge="1">
                  <a:txBody>
                    <a:bodyPr/>
                    <a:lstStyle/>
                    <a:p>
                      <a:endParaRPr lang="el-GR"/>
                    </a:p>
                  </a:txBody>
                  <a:tcPr/>
                </a:tc>
                <a:tc>
                  <a:txBody>
                    <a:bodyPr/>
                    <a:lstStyle/>
                    <a:p>
                      <a:pPr algn="ctr">
                        <a:lnSpc>
                          <a:spcPct val="115000"/>
                        </a:lnSpc>
                        <a:spcAft>
                          <a:spcPts val="0"/>
                        </a:spcAft>
                      </a:pPr>
                      <a:r>
                        <a:rPr lang="el-GR" sz="1100" dirty="0">
                          <a:effectLst/>
                        </a:rPr>
                        <a:t> </a:t>
                      </a:r>
                      <a:endParaRPr lang="el-GR" sz="900" dirty="0">
                        <a:effectLst/>
                        <a:latin typeface="Calibri"/>
                        <a:ea typeface="Calibri"/>
                        <a:cs typeface="Times New Roman"/>
                      </a:endParaRPr>
                    </a:p>
                  </a:txBody>
                  <a:tcPr marL="51403" marR="51403" marT="0" marB="0">
                    <a:solidFill>
                      <a:srgbClr val="FFFF00"/>
                    </a:solidFill>
                  </a:tcPr>
                </a:tc>
              </a:tr>
            </a:tbl>
          </a:graphicData>
        </a:graphic>
      </p:graphicFrame>
    </p:spTree>
    <p:extLst>
      <p:ext uri="{BB962C8B-B14F-4D97-AF65-F5344CB8AC3E}">
        <p14:creationId xmlns:p14="http://schemas.microsoft.com/office/powerpoint/2010/main" val="1343359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6366" y="0"/>
            <a:ext cx="9170366" cy="14783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7404" tIns="38702" rIns="77404" bIns="38702" rtlCol="0" anchor="ctr"/>
          <a:lstStyle/>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endParaRPr lang="el-GR" sz="3000" b="1" u="sng" spc="85" dirty="0">
              <a:solidFill>
                <a:srgbClr val="FFFF00"/>
              </a:solidFill>
              <a:latin typeface="Palatino Linotype" panose="02040502050505030304" pitchFamily="18" charset="0"/>
            </a:endParaRPr>
          </a:p>
          <a:p>
            <a:pPr algn="ctr"/>
            <a:r>
              <a:rPr lang="el-GR" sz="3000" b="1" u="sng" spc="85" dirty="0">
                <a:solidFill>
                  <a:srgbClr val="FFFF00"/>
                </a:solidFill>
                <a:latin typeface="Palatino Linotype" panose="02040502050505030304" pitchFamily="18" charset="0"/>
              </a:rPr>
              <a:t>Μεθοδολογία  έρευνας – Στάδιο 2</a:t>
            </a:r>
            <a:r>
              <a:rPr lang="el-GR" sz="3000" b="1" u="sng" spc="85" baseline="30000" dirty="0">
                <a:solidFill>
                  <a:srgbClr val="FFFF00"/>
                </a:solidFill>
                <a:latin typeface="Palatino Linotype" panose="02040502050505030304" pitchFamily="18" charset="0"/>
              </a:rPr>
              <a:t>ο</a:t>
            </a:r>
          </a:p>
          <a:p>
            <a:pPr algn="ctr"/>
            <a:r>
              <a:rPr lang="el-GR" sz="2700" b="1" spc="85" dirty="0">
                <a:solidFill>
                  <a:srgbClr val="FFFF00"/>
                </a:solidFill>
                <a:latin typeface="Palatino Linotype" panose="02040502050505030304" pitchFamily="18" charset="0"/>
              </a:rPr>
              <a:t>Βήμα 5</a:t>
            </a:r>
            <a:r>
              <a:rPr lang="el-GR" sz="2700" b="1" spc="85" baseline="30000" dirty="0">
                <a:solidFill>
                  <a:srgbClr val="FFFF00"/>
                </a:solidFill>
                <a:latin typeface="Palatino Linotype" panose="02040502050505030304" pitchFamily="18" charset="0"/>
              </a:rPr>
              <a:t>ο</a:t>
            </a:r>
            <a:r>
              <a:rPr lang="el-GR" sz="2700" b="1" spc="85" dirty="0">
                <a:solidFill>
                  <a:srgbClr val="FFFF00"/>
                </a:solidFill>
                <a:latin typeface="Palatino Linotype" panose="02040502050505030304" pitchFamily="18" charset="0"/>
              </a:rPr>
              <a:t> : Εκτέλεση πειράματος.</a:t>
            </a:r>
          </a:p>
          <a:p>
            <a:pPr algn="ctr"/>
            <a:r>
              <a:rPr lang="el-GR" sz="2700" b="1" spc="85" dirty="0">
                <a:solidFill>
                  <a:srgbClr val="FFFF00"/>
                </a:solidFill>
                <a:latin typeface="Palatino Linotype" panose="02040502050505030304" pitchFamily="18" charset="0"/>
              </a:rPr>
              <a:t>Μετρήσεις – τιμές μεταβλητών</a:t>
            </a:r>
          </a:p>
          <a:p>
            <a:pPr algn="ctr"/>
            <a:endParaRPr lang="el-GR" sz="27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algn="ctr"/>
            <a:endParaRPr lang="el-GR" sz="3000" b="1" spc="85" dirty="0">
              <a:solidFill>
                <a:srgbClr val="FFFF00"/>
              </a:solidFill>
              <a:latin typeface="Palatino Linotype" panose="02040502050505030304" pitchFamily="18" charset="0"/>
            </a:endParaRPr>
          </a:p>
          <a:p>
            <a:pPr indent="306391" algn="just" hangingPunct="0"/>
            <a:r>
              <a:rPr lang="el-GR" sz="1900" b="1" dirty="0">
                <a:solidFill>
                  <a:srgbClr val="002060"/>
                </a:solidFill>
              </a:rPr>
              <a:t>  </a:t>
            </a:r>
          </a:p>
        </p:txBody>
      </p:sp>
      <p:sp>
        <p:nvSpPr>
          <p:cNvPr id="4" name="Ορθογώνιο 3"/>
          <p:cNvSpPr/>
          <p:nvPr/>
        </p:nvSpPr>
        <p:spPr>
          <a:xfrm>
            <a:off x="121982" y="1526729"/>
            <a:ext cx="9022018" cy="1328813"/>
          </a:xfrm>
          <a:prstGeom prst="rect">
            <a:avLst/>
          </a:prstGeom>
        </p:spPr>
        <p:txBody>
          <a:bodyPr wrap="square" lIns="77404" tIns="38702" rIns="77404" bIns="38702">
            <a:spAutoFit/>
          </a:bodyPr>
          <a:lstStyle/>
          <a:p>
            <a:r>
              <a:rPr lang="el-GR" altLang="el-GR" sz="2000" b="1" dirty="0">
                <a:solidFill>
                  <a:srgbClr val="002060"/>
                </a:solidFill>
              </a:rPr>
              <a:t>Αφορά  την πορεία διεξαγωγής των μετρήσεων της Έρευνας</a:t>
            </a:r>
            <a:r>
              <a:rPr lang="el-GR" altLang="el-GR" sz="2000" dirty="0"/>
              <a:t> </a:t>
            </a:r>
            <a:r>
              <a:rPr lang="el-GR" altLang="el-GR" sz="2000" b="1" dirty="0">
                <a:solidFill>
                  <a:srgbClr val="002060"/>
                </a:solidFill>
              </a:rPr>
              <a:t>και  τη συγκέντρωση των αποτελεσμάτων των μετρήσεων που έγιναν στις μεταβλητές  μέσα από κείμενα, πίνακες, διαγράμματα, κ.λπ.</a:t>
            </a:r>
            <a:br>
              <a:rPr lang="el-GR" altLang="el-GR" sz="2000" b="1" dirty="0">
                <a:solidFill>
                  <a:srgbClr val="002060"/>
                </a:solidFill>
              </a:rPr>
            </a:br>
            <a:endParaRPr lang="el-GR" sz="2000" b="1" dirty="0">
              <a:solidFill>
                <a:srgbClr val="002060"/>
              </a:solidFill>
            </a:endParaRPr>
          </a:p>
        </p:txBody>
      </p:sp>
      <p:graphicFrame>
        <p:nvGraphicFramePr>
          <p:cNvPr id="5" name="Πίνακας 4"/>
          <p:cNvGraphicFramePr>
            <a:graphicFrameLocks noGrp="1"/>
          </p:cNvGraphicFramePr>
          <p:nvPr>
            <p:extLst>
              <p:ext uri="{D42A27DB-BD31-4B8C-83A1-F6EECF244321}">
                <p14:modId xmlns:p14="http://schemas.microsoft.com/office/powerpoint/2010/main" val="2045116457"/>
              </p:ext>
            </p:extLst>
          </p:nvPr>
        </p:nvGraphicFramePr>
        <p:xfrm>
          <a:off x="243901" y="2636531"/>
          <a:ext cx="8473323" cy="4055724"/>
        </p:xfrm>
        <a:graphic>
          <a:graphicData uri="http://schemas.openxmlformats.org/drawingml/2006/table">
            <a:tbl>
              <a:tblPr firstRow="1" firstCol="1" lastRow="1" lastCol="1" bandRow="1" bandCol="1">
                <a:tableStyleId>{5C22544A-7EE6-4342-B048-85BDC9FD1C3A}</a:tableStyleId>
              </a:tblPr>
              <a:tblGrid>
                <a:gridCol w="2824441"/>
                <a:gridCol w="2824441"/>
                <a:gridCol w="2824441"/>
              </a:tblGrid>
              <a:tr h="722489">
                <a:tc>
                  <a:txBody>
                    <a:bodyPr/>
                    <a:lstStyle/>
                    <a:p>
                      <a:pPr marR="294640" algn="ctr">
                        <a:spcAft>
                          <a:spcPts val="0"/>
                        </a:spcAft>
                        <a:tabLst>
                          <a:tab pos="4800600" algn="l"/>
                        </a:tabLst>
                      </a:pPr>
                      <a:r>
                        <a:rPr lang="en-US" sz="2400" dirty="0">
                          <a:effectLst/>
                        </a:rPr>
                        <a:t>Min</a:t>
                      </a:r>
                      <a:endParaRPr lang="el-GR" sz="2400" dirty="0">
                        <a:effectLst/>
                        <a:latin typeface="Times New Roman"/>
                        <a:ea typeface="Times New Roman"/>
                      </a:endParaRPr>
                    </a:p>
                  </a:txBody>
                  <a:tcPr marL="58057" marR="58057" marT="0" marB="0"/>
                </a:tc>
                <a:tc>
                  <a:txBody>
                    <a:bodyPr/>
                    <a:lstStyle/>
                    <a:p>
                      <a:pPr algn="ctr">
                        <a:spcAft>
                          <a:spcPts val="0"/>
                        </a:spcAft>
                        <a:tabLst>
                          <a:tab pos="4800600" algn="l"/>
                        </a:tabLst>
                      </a:pPr>
                      <a:r>
                        <a:rPr lang="el-GR" sz="2400" b="1" dirty="0">
                          <a:solidFill>
                            <a:srgbClr val="002060"/>
                          </a:solidFill>
                          <a:effectLst/>
                        </a:rPr>
                        <a:t>Με διοξείδιο του άνθρακα</a:t>
                      </a:r>
                      <a:endParaRPr lang="el-GR" sz="2400" b="1" dirty="0">
                        <a:solidFill>
                          <a:srgbClr val="002060"/>
                        </a:solidFill>
                        <a:effectLst/>
                        <a:latin typeface="Times New Roman"/>
                        <a:ea typeface="Times New Roman"/>
                      </a:endParaRPr>
                    </a:p>
                  </a:txBody>
                  <a:tcPr marL="58057" marR="58057" marT="0" marB="0">
                    <a:solidFill>
                      <a:schemeClr val="bg1">
                        <a:lumMod val="65000"/>
                      </a:schemeClr>
                    </a:solidFill>
                  </a:tcPr>
                </a:tc>
                <a:tc>
                  <a:txBody>
                    <a:bodyPr/>
                    <a:lstStyle/>
                    <a:p>
                      <a:pPr algn="ctr">
                        <a:spcAft>
                          <a:spcPts val="0"/>
                        </a:spcAft>
                        <a:tabLst>
                          <a:tab pos="4800600" algn="l"/>
                        </a:tabLst>
                      </a:pPr>
                      <a:r>
                        <a:rPr lang="el-GR" sz="2400" dirty="0">
                          <a:effectLst/>
                        </a:rPr>
                        <a:t>Χωρίς διοξείδιο του άνθρακα</a:t>
                      </a:r>
                      <a:endParaRPr lang="el-GR" sz="2400" dirty="0">
                        <a:effectLst/>
                        <a:latin typeface="Times New Roman"/>
                        <a:ea typeface="Times New Roman"/>
                      </a:endParaRPr>
                    </a:p>
                  </a:txBody>
                  <a:tcPr marL="58057" marR="58057" marT="0" marB="0"/>
                </a:tc>
              </a:tr>
              <a:tr h="369356">
                <a:tc>
                  <a:txBody>
                    <a:bodyPr/>
                    <a:lstStyle/>
                    <a:p>
                      <a:pPr algn="ctr">
                        <a:spcAft>
                          <a:spcPts val="0"/>
                        </a:spcAft>
                        <a:tabLst>
                          <a:tab pos="4800600" algn="l"/>
                        </a:tabLst>
                      </a:pPr>
                      <a:r>
                        <a:rPr lang="el-GR" sz="2400" dirty="0">
                          <a:effectLst/>
                        </a:rPr>
                        <a:t>0</a:t>
                      </a:r>
                      <a:endParaRPr lang="el-GR" sz="2400" dirty="0">
                        <a:effectLst/>
                        <a:latin typeface="Times New Roman"/>
                        <a:ea typeface="Times New Roman"/>
                      </a:endParaRPr>
                    </a:p>
                  </a:txBody>
                  <a:tcPr marL="58057" marR="58057" marT="0" marB="0"/>
                </a:tc>
                <a:tc>
                  <a:txBody>
                    <a:bodyPr/>
                    <a:lstStyle/>
                    <a:p>
                      <a:pPr algn="ctr">
                        <a:spcAft>
                          <a:spcPts val="0"/>
                        </a:spcAft>
                        <a:tabLst>
                          <a:tab pos="4800600" algn="l"/>
                        </a:tabLst>
                      </a:pPr>
                      <a:r>
                        <a:rPr lang="el-GR" sz="2400" b="1" dirty="0">
                          <a:solidFill>
                            <a:srgbClr val="002060"/>
                          </a:solidFill>
                          <a:effectLst/>
                        </a:rPr>
                        <a:t>23,6</a:t>
                      </a:r>
                      <a:endParaRPr lang="el-GR" sz="2400" b="1" dirty="0">
                        <a:solidFill>
                          <a:srgbClr val="002060"/>
                        </a:solidFill>
                        <a:effectLst/>
                        <a:latin typeface="Times New Roman"/>
                        <a:ea typeface="Times New Roman"/>
                      </a:endParaRPr>
                    </a:p>
                  </a:txBody>
                  <a:tcPr marL="58057" marR="58057" marT="0" marB="0">
                    <a:solidFill>
                      <a:schemeClr val="bg1">
                        <a:lumMod val="65000"/>
                      </a:schemeClr>
                    </a:solidFill>
                  </a:tcPr>
                </a:tc>
                <a:tc>
                  <a:txBody>
                    <a:bodyPr/>
                    <a:lstStyle/>
                    <a:p>
                      <a:pPr algn="ctr">
                        <a:spcAft>
                          <a:spcPts val="0"/>
                        </a:spcAft>
                        <a:tabLst>
                          <a:tab pos="4800600" algn="l"/>
                        </a:tabLst>
                      </a:pPr>
                      <a:r>
                        <a:rPr lang="el-GR" sz="2400" dirty="0">
                          <a:effectLst/>
                        </a:rPr>
                        <a:t>23,6</a:t>
                      </a:r>
                      <a:endParaRPr lang="el-GR" sz="2400" dirty="0">
                        <a:effectLst/>
                        <a:latin typeface="Times New Roman"/>
                        <a:ea typeface="Times New Roman"/>
                      </a:endParaRPr>
                    </a:p>
                  </a:txBody>
                  <a:tcPr marL="58057" marR="58057" marT="0" marB="0"/>
                </a:tc>
              </a:tr>
              <a:tr h="369356">
                <a:tc>
                  <a:txBody>
                    <a:bodyPr/>
                    <a:lstStyle/>
                    <a:p>
                      <a:pPr algn="ctr">
                        <a:spcAft>
                          <a:spcPts val="0"/>
                        </a:spcAft>
                        <a:tabLst>
                          <a:tab pos="4800600" algn="l"/>
                        </a:tabLst>
                      </a:pPr>
                      <a:r>
                        <a:rPr lang="el-GR" sz="2400" dirty="0">
                          <a:effectLst/>
                        </a:rPr>
                        <a:t>5</a:t>
                      </a:r>
                      <a:endParaRPr lang="el-GR" sz="2400" dirty="0">
                        <a:effectLst/>
                        <a:latin typeface="Times New Roman"/>
                        <a:ea typeface="Times New Roman"/>
                      </a:endParaRPr>
                    </a:p>
                  </a:txBody>
                  <a:tcPr marL="58057" marR="58057" marT="0" marB="0"/>
                </a:tc>
                <a:tc>
                  <a:txBody>
                    <a:bodyPr/>
                    <a:lstStyle/>
                    <a:p>
                      <a:pPr algn="ctr">
                        <a:spcAft>
                          <a:spcPts val="0"/>
                        </a:spcAft>
                        <a:tabLst>
                          <a:tab pos="4800600" algn="l"/>
                        </a:tabLst>
                      </a:pPr>
                      <a:r>
                        <a:rPr lang="el-GR" sz="2400" b="1" dirty="0">
                          <a:solidFill>
                            <a:srgbClr val="002060"/>
                          </a:solidFill>
                          <a:effectLst/>
                        </a:rPr>
                        <a:t>29</a:t>
                      </a:r>
                      <a:endParaRPr lang="el-GR" sz="2400" b="1" dirty="0">
                        <a:solidFill>
                          <a:srgbClr val="002060"/>
                        </a:solidFill>
                        <a:effectLst/>
                        <a:latin typeface="Times New Roman"/>
                        <a:ea typeface="Times New Roman"/>
                      </a:endParaRPr>
                    </a:p>
                  </a:txBody>
                  <a:tcPr marL="58057" marR="58057" marT="0" marB="0">
                    <a:solidFill>
                      <a:schemeClr val="bg1">
                        <a:lumMod val="65000"/>
                      </a:schemeClr>
                    </a:solidFill>
                  </a:tcPr>
                </a:tc>
                <a:tc>
                  <a:txBody>
                    <a:bodyPr/>
                    <a:lstStyle/>
                    <a:p>
                      <a:pPr algn="ctr">
                        <a:spcAft>
                          <a:spcPts val="0"/>
                        </a:spcAft>
                        <a:tabLst>
                          <a:tab pos="4800600" algn="l"/>
                        </a:tabLst>
                      </a:pPr>
                      <a:r>
                        <a:rPr lang="el-GR" sz="2400" dirty="0">
                          <a:effectLst/>
                        </a:rPr>
                        <a:t>26,3</a:t>
                      </a:r>
                      <a:endParaRPr lang="el-GR" sz="2400" dirty="0">
                        <a:effectLst/>
                        <a:latin typeface="Times New Roman"/>
                        <a:ea typeface="Times New Roman"/>
                      </a:endParaRPr>
                    </a:p>
                  </a:txBody>
                  <a:tcPr marL="58057" marR="58057" marT="0" marB="0"/>
                </a:tc>
              </a:tr>
              <a:tr h="369356">
                <a:tc>
                  <a:txBody>
                    <a:bodyPr/>
                    <a:lstStyle/>
                    <a:p>
                      <a:pPr algn="ctr">
                        <a:spcAft>
                          <a:spcPts val="0"/>
                        </a:spcAft>
                        <a:tabLst>
                          <a:tab pos="4800600" algn="l"/>
                        </a:tabLst>
                      </a:pPr>
                      <a:r>
                        <a:rPr lang="el-GR" sz="2400" dirty="0">
                          <a:effectLst/>
                        </a:rPr>
                        <a:t>10</a:t>
                      </a:r>
                      <a:endParaRPr lang="el-GR" sz="2400" dirty="0">
                        <a:effectLst/>
                        <a:latin typeface="Times New Roman"/>
                        <a:ea typeface="Times New Roman"/>
                      </a:endParaRPr>
                    </a:p>
                  </a:txBody>
                  <a:tcPr marL="58057" marR="58057" marT="0" marB="0"/>
                </a:tc>
                <a:tc>
                  <a:txBody>
                    <a:bodyPr/>
                    <a:lstStyle/>
                    <a:p>
                      <a:pPr algn="ctr">
                        <a:spcAft>
                          <a:spcPts val="0"/>
                        </a:spcAft>
                        <a:tabLst>
                          <a:tab pos="4800600" algn="l"/>
                        </a:tabLst>
                      </a:pPr>
                      <a:r>
                        <a:rPr lang="el-GR" sz="2400" b="1" dirty="0">
                          <a:solidFill>
                            <a:srgbClr val="002060"/>
                          </a:solidFill>
                          <a:effectLst/>
                        </a:rPr>
                        <a:t>32</a:t>
                      </a:r>
                      <a:endParaRPr lang="el-GR" sz="2400" b="1" dirty="0">
                        <a:solidFill>
                          <a:srgbClr val="002060"/>
                        </a:solidFill>
                        <a:effectLst/>
                        <a:latin typeface="Times New Roman"/>
                        <a:ea typeface="Times New Roman"/>
                      </a:endParaRPr>
                    </a:p>
                  </a:txBody>
                  <a:tcPr marL="58057" marR="58057" marT="0" marB="0">
                    <a:solidFill>
                      <a:schemeClr val="bg1">
                        <a:lumMod val="65000"/>
                      </a:schemeClr>
                    </a:solidFill>
                  </a:tcPr>
                </a:tc>
                <a:tc>
                  <a:txBody>
                    <a:bodyPr/>
                    <a:lstStyle/>
                    <a:p>
                      <a:pPr algn="ctr">
                        <a:spcAft>
                          <a:spcPts val="0"/>
                        </a:spcAft>
                        <a:tabLst>
                          <a:tab pos="4800600" algn="l"/>
                        </a:tabLst>
                      </a:pPr>
                      <a:r>
                        <a:rPr lang="el-GR" sz="2400" dirty="0">
                          <a:effectLst/>
                        </a:rPr>
                        <a:t>27,7</a:t>
                      </a:r>
                      <a:endParaRPr lang="el-GR" sz="2400" dirty="0">
                        <a:effectLst/>
                        <a:latin typeface="Times New Roman"/>
                        <a:ea typeface="Times New Roman"/>
                      </a:endParaRPr>
                    </a:p>
                  </a:txBody>
                  <a:tcPr marL="58057" marR="58057" marT="0" marB="0"/>
                </a:tc>
              </a:tr>
              <a:tr h="369356">
                <a:tc>
                  <a:txBody>
                    <a:bodyPr/>
                    <a:lstStyle/>
                    <a:p>
                      <a:pPr algn="ctr">
                        <a:spcAft>
                          <a:spcPts val="0"/>
                        </a:spcAft>
                        <a:tabLst>
                          <a:tab pos="4800600" algn="l"/>
                        </a:tabLst>
                      </a:pPr>
                      <a:r>
                        <a:rPr lang="el-GR" sz="2400" dirty="0">
                          <a:effectLst/>
                        </a:rPr>
                        <a:t>15</a:t>
                      </a:r>
                      <a:endParaRPr lang="el-GR" sz="2400" dirty="0">
                        <a:effectLst/>
                        <a:latin typeface="Times New Roman"/>
                        <a:ea typeface="Times New Roman"/>
                      </a:endParaRPr>
                    </a:p>
                  </a:txBody>
                  <a:tcPr marL="58057" marR="58057" marT="0" marB="0"/>
                </a:tc>
                <a:tc>
                  <a:txBody>
                    <a:bodyPr/>
                    <a:lstStyle/>
                    <a:p>
                      <a:pPr algn="ctr">
                        <a:spcAft>
                          <a:spcPts val="0"/>
                        </a:spcAft>
                        <a:tabLst>
                          <a:tab pos="4800600" algn="l"/>
                        </a:tabLst>
                      </a:pPr>
                      <a:r>
                        <a:rPr lang="el-GR" sz="2400" b="1" dirty="0">
                          <a:solidFill>
                            <a:srgbClr val="002060"/>
                          </a:solidFill>
                          <a:effectLst/>
                        </a:rPr>
                        <a:t>33,8</a:t>
                      </a:r>
                      <a:endParaRPr lang="el-GR" sz="2400" b="1" dirty="0">
                        <a:solidFill>
                          <a:srgbClr val="002060"/>
                        </a:solidFill>
                        <a:effectLst/>
                        <a:latin typeface="Times New Roman"/>
                        <a:ea typeface="Times New Roman"/>
                      </a:endParaRPr>
                    </a:p>
                  </a:txBody>
                  <a:tcPr marL="58057" marR="58057" marT="0" marB="0">
                    <a:solidFill>
                      <a:schemeClr val="bg1">
                        <a:lumMod val="65000"/>
                      </a:schemeClr>
                    </a:solidFill>
                  </a:tcPr>
                </a:tc>
                <a:tc>
                  <a:txBody>
                    <a:bodyPr/>
                    <a:lstStyle/>
                    <a:p>
                      <a:pPr algn="ctr">
                        <a:spcAft>
                          <a:spcPts val="0"/>
                        </a:spcAft>
                        <a:tabLst>
                          <a:tab pos="4800600" algn="l"/>
                        </a:tabLst>
                      </a:pPr>
                      <a:r>
                        <a:rPr lang="el-GR" sz="2400" dirty="0">
                          <a:effectLst/>
                        </a:rPr>
                        <a:t>28,7</a:t>
                      </a:r>
                      <a:endParaRPr lang="el-GR" sz="2400" dirty="0">
                        <a:effectLst/>
                        <a:latin typeface="Times New Roman"/>
                        <a:ea typeface="Times New Roman"/>
                      </a:endParaRPr>
                    </a:p>
                  </a:txBody>
                  <a:tcPr marL="58057" marR="58057" marT="0" marB="0"/>
                </a:tc>
              </a:tr>
              <a:tr h="369356">
                <a:tc>
                  <a:txBody>
                    <a:bodyPr/>
                    <a:lstStyle/>
                    <a:p>
                      <a:pPr algn="ctr">
                        <a:spcAft>
                          <a:spcPts val="0"/>
                        </a:spcAft>
                        <a:tabLst>
                          <a:tab pos="4800600" algn="l"/>
                        </a:tabLst>
                      </a:pPr>
                      <a:r>
                        <a:rPr lang="el-GR" sz="2400" dirty="0">
                          <a:effectLst/>
                        </a:rPr>
                        <a:t>20</a:t>
                      </a:r>
                      <a:endParaRPr lang="el-GR" sz="2400" dirty="0">
                        <a:effectLst/>
                        <a:latin typeface="Times New Roman"/>
                        <a:ea typeface="Times New Roman"/>
                      </a:endParaRPr>
                    </a:p>
                  </a:txBody>
                  <a:tcPr marL="58057" marR="58057" marT="0" marB="0"/>
                </a:tc>
                <a:tc>
                  <a:txBody>
                    <a:bodyPr/>
                    <a:lstStyle/>
                    <a:p>
                      <a:pPr algn="ctr">
                        <a:spcAft>
                          <a:spcPts val="0"/>
                        </a:spcAft>
                        <a:tabLst>
                          <a:tab pos="4800600" algn="l"/>
                        </a:tabLst>
                      </a:pPr>
                      <a:r>
                        <a:rPr lang="el-GR" sz="2400" b="1" dirty="0">
                          <a:solidFill>
                            <a:srgbClr val="002060"/>
                          </a:solidFill>
                          <a:effectLst/>
                        </a:rPr>
                        <a:t>34,8</a:t>
                      </a:r>
                      <a:endParaRPr lang="el-GR" sz="2400" b="1" dirty="0">
                        <a:solidFill>
                          <a:srgbClr val="002060"/>
                        </a:solidFill>
                        <a:effectLst/>
                        <a:latin typeface="Times New Roman"/>
                        <a:ea typeface="Times New Roman"/>
                      </a:endParaRPr>
                    </a:p>
                  </a:txBody>
                  <a:tcPr marL="58057" marR="58057" marT="0" marB="0">
                    <a:solidFill>
                      <a:schemeClr val="bg1">
                        <a:lumMod val="65000"/>
                      </a:schemeClr>
                    </a:solidFill>
                  </a:tcPr>
                </a:tc>
                <a:tc>
                  <a:txBody>
                    <a:bodyPr/>
                    <a:lstStyle/>
                    <a:p>
                      <a:pPr algn="ctr">
                        <a:spcAft>
                          <a:spcPts val="0"/>
                        </a:spcAft>
                        <a:tabLst>
                          <a:tab pos="4800600" algn="l"/>
                        </a:tabLst>
                      </a:pPr>
                      <a:r>
                        <a:rPr lang="el-GR" sz="2400" dirty="0">
                          <a:effectLst/>
                        </a:rPr>
                        <a:t>29,3</a:t>
                      </a:r>
                      <a:endParaRPr lang="el-GR" sz="2400" dirty="0">
                        <a:effectLst/>
                        <a:latin typeface="Times New Roman"/>
                        <a:ea typeface="Times New Roman"/>
                      </a:endParaRPr>
                    </a:p>
                  </a:txBody>
                  <a:tcPr marL="58057" marR="58057" marT="0" marB="0"/>
                </a:tc>
              </a:tr>
              <a:tr h="369356">
                <a:tc>
                  <a:txBody>
                    <a:bodyPr/>
                    <a:lstStyle/>
                    <a:p>
                      <a:pPr algn="ctr">
                        <a:spcAft>
                          <a:spcPts val="0"/>
                        </a:spcAft>
                        <a:tabLst>
                          <a:tab pos="4800600" algn="l"/>
                        </a:tabLst>
                      </a:pPr>
                      <a:r>
                        <a:rPr lang="el-GR" sz="2400" dirty="0">
                          <a:effectLst/>
                        </a:rPr>
                        <a:t>25</a:t>
                      </a:r>
                      <a:endParaRPr lang="el-GR" sz="2400" dirty="0">
                        <a:effectLst/>
                        <a:latin typeface="Times New Roman"/>
                        <a:ea typeface="Times New Roman"/>
                      </a:endParaRPr>
                    </a:p>
                  </a:txBody>
                  <a:tcPr marL="58057" marR="58057" marT="0" marB="0"/>
                </a:tc>
                <a:tc>
                  <a:txBody>
                    <a:bodyPr/>
                    <a:lstStyle/>
                    <a:p>
                      <a:pPr algn="ctr">
                        <a:spcAft>
                          <a:spcPts val="0"/>
                        </a:spcAft>
                        <a:tabLst>
                          <a:tab pos="4800600" algn="l"/>
                        </a:tabLst>
                      </a:pPr>
                      <a:r>
                        <a:rPr lang="el-GR" sz="2400" b="1" dirty="0">
                          <a:solidFill>
                            <a:srgbClr val="002060"/>
                          </a:solidFill>
                          <a:effectLst/>
                        </a:rPr>
                        <a:t>35,4</a:t>
                      </a:r>
                      <a:endParaRPr lang="el-GR" sz="2400" b="1" dirty="0">
                        <a:solidFill>
                          <a:srgbClr val="002060"/>
                        </a:solidFill>
                        <a:effectLst/>
                        <a:latin typeface="Times New Roman"/>
                        <a:ea typeface="Times New Roman"/>
                      </a:endParaRPr>
                    </a:p>
                  </a:txBody>
                  <a:tcPr marL="58057" marR="58057" marT="0" marB="0">
                    <a:solidFill>
                      <a:schemeClr val="bg1">
                        <a:lumMod val="65000"/>
                      </a:schemeClr>
                    </a:solidFill>
                  </a:tcPr>
                </a:tc>
                <a:tc>
                  <a:txBody>
                    <a:bodyPr/>
                    <a:lstStyle/>
                    <a:p>
                      <a:pPr algn="ctr">
                        <a:spcAft>
                          <a:spcPts val="0"/>
                        </a:spcAft>
                        <a:tabLst>
                          <a:tab pos="4800600" algn="l"/>
                        </a:tabLst>
                      </a:pPr>
                      <a:r>
                        <a:rPr lang="el-GR" sz="2400" dirty="0">
                          <a:effectLst/>
                        </a:rPr>
                        <a:t>30</a:t>
                      </a:r>
                      <a:endParaRPr lang="el-GR" sz="2400" dirty="0">
                        <a:effectLst/>
                        <a:latin typeface="Times New Roman"/>
                        <a:ea typeface="Times New Roman"/>
                      </a:endParaRPr>
                    </a:p>
                  </a:txBody>
                  <a:tcPr marL="58057" marR="58057" marT="0" marB="0"/>
                </a:tc>
              </a:tr>
              <a:tr h="369356">
                <a:tc>
                  <a:txBody>
                    <a:bodyPr/>
                    <a:lstStyle/>
                    <a:p>
                      <a:pPr algn="ctr">
                        <a:spcAft>
                          <a:spcPts val="0"/>
                        </a:spcAft>
                        <a:tabLst>
                          <a:tab pos="4800600" algn="l"/>
                        </a:tabLst>
                      </a:pPr>
                      <a:r>
                        <a:rPr lang="el-GR" sz="2400" dirty="0">
                          <a:effectLst/>
                        </a:rPr>
                        <a:t>30</a:t>
                      </a:r>
                      <a:endParaRPr lang="el-GR" sz="2400" dirty="0">
                        <a:effectLst/>
                        <a:latin typeface="Times New Roman"/>
                        <a:ea typeface="Times New Roman"/>
                      </a:endParaRPr>
                    </a:p>
                  </a:txBody>
                  <a:tcPr marL="58057" marR="58057" marT="0" marB="0"/>
                </a:tc>
                <a:tc>
                  <a:txBody>
                    <a:bodyPr/>
                    <a:lstStyle/>
                    <a:p>
                      <a:pPr algn="ctr">
                        <a:spcAft>
                          <a:spcPts val="0"/>
                        </a:spcAft>
                        <a:tabLst>
                          <a:tab pos="4800600" algn="l"/>
                        </a:tabLst>
                      </a:pPr>
                      <a:r>
                        <a:rPr lang="el-GR" sz="2400" b="1" dirty="0">
                          <a:solidFill>
                            <a:srgbClr val="002060"/>
                          </a:solidFill>
                          <a:effectLst/>
                        </a:rPr>
                        <a:t>35,9</a:t>
                      </a:r>
                      <a:endParaRPr lang="el-GR" sz="2400" b="1" dirty="0">
                        <a:solidFill>
                          <a:srgbClr val="002060"/>
                        </a:solidFill>
                        <a:effectLst/>
                        <a:latin typeface="Times New Roman"/>
                        <a:ea typeface="Times New Roman"/>
                      </a:endParaRPr>
                    </a:p>
                  </a:txBody>
                  <a:tcPr marL="58057" marR="58057" marT="0" marB="0">
                    <a:solidFill>
                      <a:schemeClr val="bg1">
                        <a:lumMod val="65000"/>
                      </a:schemeClr>
                    </a:solidFill>
                  </a:tcPr>
                </a:tc>
                <a:tc>
                  <a:txBody>
                    <a:bodyPr/>
                    <a:lstStyle/>
                    <a:p>
                      <a:pPr algn="ctr">
                        <a:spcAft>
                          <a:spcPts val="0"/>
                        </a:spcAft>
                        <a:tabLst>
                          <a:tab pos="4800600" algn="l"/>
                        </a:tabLst>
                      </a:pPr>
                      <a:r>
                        <a:rPr lang="el-GR" sz="2400" dirty="0">
                          <a:effectLst/>
                        </a:rPr>
                        <a:t>29,7</a:t>
                      </a:r>
                      <a:endParaRPr lang="el-GR" sz="2400" dirty="0">
                        <a:effectLst/>
                        <a:latin typeface="Times New Roman"/>
                        <a:ea typeface="Times New Roman"/>
                      </a:endParaRPr>
                    </a:p>
                  </a:txBody>
                  <a:tcPr marL="58057" marR="58057" marT="0" marB="0"/>
                </a:tc>
              </a:tr>
              <a:tr h="369356">
                <a:tc>
                  <a:txBody>
                    <a:bodyPr/>
                    <a:lstStyle/>
                    <a:p>
                      <a:pPr algn="ctr">
                        <a:spcAft>
                          <a:spcPts val="0"/>
                        </a:spcAft>
                        <a:tabLst>
                          <a:tab pos="4800600" algn="l"/>
                        </a:tabLst>
                      </a:pPr>
                      <a:r>
                        <a:rPr lang="el-GR" sz="2400" dirty="0">
                          <a:effectLst/>
                        </a:rPr>
                        <a:t>35</a:t>
                      </a:r>
                      <a:endParaRPr lang="el-GR" sz="2400" dirty="0">
                        <a:effectLst/>
                        <a:latin typeface="Times New Roman"/>
                        <a:ea typeface="Times New Roman"/>
                      </a:endParaRPr>
                    </a:p>
                  </a:txBody>
                  <a:tcPr marL="58057" marR="58057" marT="0" marB="0"/>
                </a:tc>
                <a:tc>
                  <a:txBody>
                    <a:bodyPr/>
                    <a:lstStyle/>
                    <a:p>
                      <a:pPr algn="ctr">
                        <a:spcAft>
                          <a:spcPts val="0"/>
                        </a:spcAft>
                        <a:tabLst>
                          <a:tab pos="4800600" algn="l"/>
                        </a:tabLst>
                      </a:pPr>
                      <a:r>
                        <a:rPr lang="el-GR" sz="2400" b="1" dirty="0">
                          <a:solidFill>
                            <a:srgbClr val="002060"/>
                          </a:solidFill>
                          <a:effectLst/>
                        </a:rPr>
                        <a:t>36,3</a:t>
                      </a:r>
                      <a:endParaRPr lang="el-GR" sz="2400" b="1" dirty="0">
                        <a:solidFill>
                          <a:srgbClr val="002060"/>
                        </a:solidFill>
                        <a:effectLst/>
                        <a:latin typeface="Times New Roman"/>
                        <a:ea typeface="Times New Roman"/>
                      </a:endParaRPr>
                    </a:p>
                  </a:txBody>
                  <a:tcPr marL="58057" marR="58057" marT="0" marB="0">
                    <a:solidFill>
                      <a:schemeClr val="bg1">
                        <a:lumMod val="65000"/>
                      </a:schemeClr>
                    </a:solidFill>
                  </a:tcPr>
                </a:tc>
                <a:tc>
                  <a:txBody>
                    <a:bodyPr/>
                    <a:lstStyle/>
                    <a:p>
                      <a:pPr algn="ctr">
                        <a:spcAft>
                          <a:spcPts val="0"/>
                        </a:spcAft>
                        <a:tabLst>
                          <a:tab pos="4800600" algn="l"/>
                        </a:tabLst>
                      </a:pPr>
                      <a:r>
                        <a:rPr lang="el-GR" sz="2400" dirty="0">
                          <a:effectLst/>
                        </a:rPr>
                        <a:t>29,7</a:t>
                      </a:r>
                      <a:endParaRPr lang="el-GR" sz="2400" dirty="0">
                        <a:effectLst/>
                        <a:latin typeface="Times New Roman"/>
                        <a:ea typeface="Times New Roman"/>
                      </a:endParaRPr>
                    </a:p>
                  </a:txBody>
                  <a:tcPr marL="58057" marR="58057" marT="0" marB="0"/>
                </a:tc>
              </a:tr>
              <a:tr h="369356">
                <a:tc>
                  <a:txBody>
                    <a:bodyPr/>
                    <a:lstStyle/>
                    <a:p>
                      <a:pPr algn="ctr">
                        <a:spcAft>
                          <a:spcPts val="0"/>
                        </a:spcAft>
                        <a:tabLst>
                          <a:tab pos="4800600" algn="l"/>
                        </a:tabLst>
                      </a:pPr>
                      <a:r>
                        <a:rPr lang="el-GR" sz="2400" dirty="0">
                          <a:effectLst/>
                        </a:rPr>
                        <a:t>40</a:t>
                      </a:r>
                      <a:endParaRPr lang="el-GR" sz="2400" dirty="0">
                        <a:effectLst/>
                        <a:latin typeface="Times New Roman"/>
                        <a:ea typeface="Times New Roman"/>
                      </a:endParaRPr>
                    </a:p>
                  </a:txBody>
                  <a:tcPr marL="58057" marR="58057" marT="0" marB="0"/>
                </a:tc>
                <a:tc>
                  <a:txBody>
                    <a:bodyPr/>
                    <a:lstStyle/>
                    <a:p>
                      <a:pPr algn="ctr">
                        <a:spcAft>
                          <a:spcPts val="0"/>
                        </a:spcAft>
                        <a:tabLst>
                          <a:tab pos="4800600" algn="l"/>
                        </a:tabLst>
                      </a:pPr>
                      <a:r>
                        <a:rPr lang="el-GR" sz="2400" b="1" dirty="0">
                          <a:solidFill>
                            <a:srgbClr val="002060"/>
                          </a:solidFill>
                          <a:effectLst/>
                        </a:rPr>
                        <a:t>36,6</a:t>
                      </a:r>
                      <a:endParaRPr lang="el-GR" sz="2400" b="1" dirty="0">
                        <a:solidFill>
                          <a:srgbClr val="002060"/>
                        </a:solidFill>
                        <a:effectLst/>
                        <a:latin typeface="Times New Roman"/>
                        <a:ea typeface="Times New Roman"/>
                      </a:endParaRPr>
                    </a:p>
                  </a:txBody>
                  <a:tcPr marL="58057" marR="58057" marT="0" marB="0">
                    <a:solidFill>
                      <a:schemeClr val="bg1">
                        <a:lumMod val="65000"/>
                      </a:schemeClr>
                    </a:solidFill>
                  </a:tcPr>
                </a:tc>
                <a:tc>
                  <a:txBody>
                    <a:bodyPr/>
                    <a:lstStyle/>
                    <a:p>
                      <a:pPr algn="ctr">
                        <a:spcAft>
                          <a:spcPts val="0"/>
                        </a:spcAft>
                        <a:tabLst>
                          <a:tab pos="4800600" algn="l"/>
                        </a:tabLst>
                      </a:pPr>
                      <a:r>
                        <a:rPr lang="el-GR" sz="2400" dirty="0">
                          <a:effectLst/>
                        </a:rPr>
                        <a:t>29,8</a:t>
                      </a:r>
                      <a:endParaRPr lang="el-GR" sz="2400" dirty="0">
                        <a:effectLst/>
                        <a:latin typeface="Times New Roman"/>
                        <a:ea typeface="Times New Roman"/>
                      </a:endParaRPr>
                    </a:p>
                  </a:txBody>
                  <a:tcPr marL="58057" marR="58057" marT="0" marB="0"/>
                </a:tc>
              </a:tr>
            </a:tbl>
          </a:graphicData>
        </a:graphic>
      </p:graphicFrame>
    </p:spTree>
    <p:extLst>
      <p:ext uri="{BB962C8B-B14F-4D97-AF65-F5344CB8AC3E}">
        <p14:creationId xmlns:p14="http://schemas.microsoft.com/office/powerpoint/2010/main" val="1644104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1299</Words>
  <Application>Microsoft Office PowerPoint</Application>
  <PresentationFormat>Προβολή στην οθόνη (4:3)</PresentationFormat>
  <Paragraphs>502</Paragraphs>
  <Slides>15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A</dc:creator>
  <cp:lastModifiedBy>A</cp:lastModifiedBy>
  <cp:revision>3</cp:revision>
  <dcterms:created xsi:type="dcterms:W3CDTF">2017-11-16T21:49:13Z</dcterms:created>
  <dcterms:modified xsi:type="dcterms:W3CDTF">2017-11-16T22:08:01Z</dcterms:modified>
</cp:coreProperties>
</file>