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2" r:id="rId10"/>
    <p:sldId id="266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7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8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6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2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BA480-DC32-4167-9EAE-73107B64A11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B8C6-4064-4AD7-B5E9-34699C66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1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sch.gr/mfanarioti/SYNTAGES/diadromes/byzantio/frouta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stronomion.blogspot.com/2014/05/blog-post_12.html" TargetMode="External"/><Relationship Id="rId5" Type="http://schemas.openxmlformats.org/officeDocument/2006/relationships/hyperlink" Target="https://www.archaiologia.gr/print-article/?print=70565" TargetMode="External"/><Relationship Id="rId4" Type="http://schemas.openxmlformats.org/officeDocument/2006/relationships/hyperlink" Target="https://www.historical-quest.com/ekdoseis/109-archive/mesaioniki-istoria/195-h-byzantini-kouzina-oi-diatrofikes-synitheies-tou-mesaiwnikou-ellinismou.html?srsltid=AfmBOooaSBQzE9YySyaE56lOOOYGLAmGY40xJjqLrdORcrMPxAah2y_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90"/>
            <a:ext cx="12192000" cy="7097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950" y="832655"/>
            <a:ext cx="11214100" cy="2387600"/>
          </a:xfrm>
        </p:spPr>
        <p:txBody>
          <a:bodyPr>
            <a:normAutofit/>
          </a:bodyPr>
          <a:lstStyle/>
          <a:p>
            <a:r>
              <a:rPr lang="el-GR" sz="8000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Φαγητό στο Βυζάντιο </a:t>
            </a:r>
            <a:endParaRPr lang="en-US" sz="8000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83365"/>
            <a:ext cx="9144000" cy="1655762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ΣΥΛΒΙΑ ΠΕΧΛΙΒΑΝΗ Β’2</a:t>
            </a:r>
            <a:endParaRPr lang="en-US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62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617029" cy="7177313"/>
          </a:xfrm>
        </p:spPr>
        <p:txBody>
          <a:bodyPr>
            <a:normAutofit/>
          </a:bodyPr>
          <a:lstStyle/>
          <a:p>
            <a:r>
              <a:rPr lang="el-GR" sz="2600" dirty="0">
                <a:latin typeface="Book Antiqua" panose="02040602050305030304" pitchFamily="18" charset="0"/>
              </a:rPr>
              <a:t>Όταν το γεύμα ήταν επίσημο, στο παλάτι ή σε κάποιο κοινοβιακό μοναστήρι πρώτα θα ξεκινούσε να τρώει ο βασιλιάς ή ο καθηγούμενος και στη συνέχεια οι υπόλοιποι</a:t>
            </a:r>
            <a:r>
              <a:rPr lang="el-GR" sz="2600" dirty="0" smtClean="0">
                <a:latin typeface="Book Antiqua" panose="02040602050305030304" pitchFamily="18" charset="0"/>
              </a:rPr>
              <a:t>.</a:t>
            </a:r>
          </a:p>
          <a:p>
            <a:endParaRPr lang="el-GR" sz="2600" dirty="0"/>
          </a:p>
          <a:p>
            <a:r>
              <a:rPr lang="el-GR" sz="2600" dirty="0">
                <a:latin typeface="Book Antiqua" panose="02040602050305030304" pitchFamily="18" charset="0"/>
              </a:rPr>
              <a:t>Μετά το φαγητό γινόταν η </a:t>
            </a:r>
            <a:r>
              <a:rPr lang="el-GR" sz="2600" b="1" dirty="0" smtClean="0">
                <a:latin typeface="Book Antiqua" panose="02040602050305030304" pitchFamily="18" charset="0"/>
              </a:rPr>
              <a:t>απόνιψις</a:t>
            </a:r>
            <a:r>
              <a:rPr lang="el-GR" sz="2600" dirty="0" smtClean="0">
                <a:latin typeface="Book Antiqua" panose="02040602050305030304" pitchFamily="18" charset="0"/>
              </a:rPr>
              <a:t> </a:t>
            </a:r>
            <a:r>
              <a:rPr lang="el-GR" sz="2600" dirty="0">
                <a:latin typeface="Book Antiqua" panose="02040602050305030304" pitchFamily="18" charset="0"/>
              </a:rPr>
              <a:t>των χεριών με </a:t>
            </a:r>
            <a:r>
              <a:rPr lang="el-GR" sz="2600" u="sng" dirty="0">
                <a:latin typeface="Book Antiqua" panose="02040602050305030304" pitchFamily="18" charset="0"/>
              </a:rPr>
              <a:t>ζεστό νερό</a:t>
            </a:r>
            <a:r>
              <a:rPr lang="el-GR" sz="2600" dirty="0">
                <a:latin typeface="Book Antiqua" panose="02040602050305030304" pitchFamily="18" charset="0"/>
              </a:rPr>
              <a:t>. Χρησιμοποιούσαν δύο σκεύη, τον </a:t>
            </a:r>
            <a:r>
              <a:rPr lang="el-GR" sz="2600" b="1" dirty="0" smtClean="0">
                <a:latin typeface="Book Antiqua" panose="02040602050305030304" pitchFamily="18" charset="0"/>
              </a:rPr>
              <a:t>επιχύτη</a:t>
            </a:r>
            <a:r>
              <a:rPr lang="el-GR" sz="2600" dirty="0" smtClean="0">
                <a:latin typeface="Book Antiqua" panose="02040602050305030304" pitchFamily="18" charset="0"/>
              </a:rPr>
              <a:t> </a:t>
            </a:r>
            <a:r>
              <a:rPr lang="el-GR" sz="2600" dirty="0">
                <a:latin typeface="Book Antiqua" panose="02040602050305030304" pitchFamily="18" charset="0"/>
              </a:rPr>
              <a:t>από τον οποίο έριχναν το ζεστό νερό και το </a:t>
            </a:r>
            <a:r>
              <a:rPr lang="el-GR" sz="2600" b="1" dirty="0" smtClean="0">
                <a:latin typeface="Book Antiqua" panose="02040602050305030304" pitchFamily="18" charset="0"/>
              </a:rPr>
              <a:t>χερνίβιον</a:t>
            </a:r>
            <a:r>
              <a:rPr lang="el-GR" sz="2600" dirty="0" smtClean="0">
                <a:latin typeface="Book Antiqua" panose="02040602050305030304" pitchFamily="18" charset="0"/>
              </a:rPr>
              <a:t>, </a:t>
            </a:r>
            <a:r>
              <a:rPr lang="el-GR" sz="2600" dirty="0">
                <a:latin typeface="Book Antiqua" panose="02040602050305030304" pitchFamily="18" charset="0"/>
              </a:rPr>
              <a:t>που ήταν μια λεκάνη για να δέχεται το νερό πλυσίματος. </a:t>
            </a:r>
            <a:r>
              <a:rPr lang="el-GR" sz="2600" dirty="0" smtClean="0">
                <a:latin typeface="Book Antiqua" panose="02040602050305030304" pitchFamily="18" charset="0"/>
              </a:rPr>
              <a:t>Στη </a:t>
            </a:r>
            <a:r>
              <a:rPr lang="el-GR" sz="2600" dirty="0">
                <a:latin typeface="Book Antiqua" panose="02040602050305030304" pitchFamily="18" charset="0"/>
              </a:rPr>
              <a:t>συνέχεια στέγνωναν τα χέρια τους με </a:t>
            </a:r>
            <a:r>
              <a:rPr lang="el-GR" sz="2600" b="1" dirty="0" smtClean="0">
                <a:latin typeface="Book Antiqua" panose="02040602050305030304" pitchFamily="18" charset="0"/>
              </a:rPr>
              <a:t>χειρόμακτρα</a:t>
            </a:r>
            <a:r>
              <a:rPr lang="el-GR" sz="2600" dirty="0" smtClean="0">
                <a:latin typeface="Book Antiqua" panose="02040602050305030304" pitchFamily="18" charset="0"/>
              </a:rPr>
              <a:t>.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8" y="1280391"/>
            <a:ext cx="6137943" cy="41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01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5378" y="365125"/>
            <a:ext cx="9578422" cy="1325563"/>
          </a:xfrm>
        </p:spPr>
        <p:txBody>
          <a:bodyPr>
            <a:normAutofit/>
          </a:bodyPr>
          <a:lstStyle/>
          <a:p>
            <a:r>
              <a:rPr lang="el-GR" sz="6000" b="1" i="1" u="sng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Κοινωνικές Διαφορές </a:t>
            </a:r>
            <a:endParaRPr lang="en-US" sz="6000" b="1" i="1" u="sng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2" y="210329"/>
            <a:ext cx="1347205" cy="148035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690689"/>
            <a:ext cx="11789229" cy="4938712"/>
          </a:xfrm>
        </p:spPr>
        <p:txBody>
          <a:bodyPr>
            <a:normAutofit fontScale="92500"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Ο </a:t>
            </a:r>
            <a:r>
              <a:rPr lang="el-GR" b="1" dirty="0" smtClean="0">
                <a:latin typeface="Book Antiqua" panose="02040602050305030304" pitchFamily="18" charset="0"/>
              </a:rPr>
              <a:t>μεταξωτός άρτος </a:t>
            </a:r>
            <a:r>
              <a:rPr lang="el-GR" dirty="0">
                <a:latin typeface="Book Antiqua" panose="02040602050305030304" pitchFamily="18" charset="0"/>
              </a:rPr>
              <a:t>λεγόταν έτσι γιατί γινόταν από σιταρένιο αλεύρι </a:t>
            </a:r>
            <a:r>
              <a:rPr lang="el-GR" dirty="0" smtClean="0">
                <a:latin typeface="Book Antiqua" panose="02040602050305030304" pitchFamily="18" charset="0"/>
              </a:rPr>
              <a:t>που </a:t>
            </a:r>
            <a:r>
              <a:rPr lang="el-GR" dirty="0">
                <a:latin typeface="Book Antiqua" panose="02040602050305030304" pitchFamily="18" charset="0"/>
              </a:rPr>
              <a:t>το κοσκίνιζαν σε λεπτή σίτα. </a:t>
            </a:r>
            <a:r>
              <a:rPr lang="el-GR" u="sng" dirty="0">
                <a:latin typeface="Book Antiqua" panose="02040602050305030304" pitchFamily="18" charset="0"/>
              </a:rPr>
              <a:t>Ήταν ιδιαίτερα ακριβό</a:t>
            </a:r>
            <a:r>
              <a:rPr lang="el-GR" dirty="0">
                <a:latin typeface="Book Antiqua" panose="02040602050305030304" pitchFamily="18" charset="0"/>
              </a:rPr>
              <a:t>, γιατί απαιτούσε ιδιαίτερη προετοιμασία και ήταν ευκολοχώνευτο, γι’ αυτό προοριζόταν </a:t>
            </a:r>
            <a:r>
              <a:rPr lang="el-GR" i="1" dirty="0">
                <a:latin typeface="Book Antiqua" panose="02040602050305030304" pitchFamily="18" charset="0"/>
              </a:rPr>
              <a:t>για αρρώστους ή πλούσιους</a:t>
            </a:r>
            <a:r>
              <a:rPr lang="el-GR" dirty="0">
                <a:latin typeface="Book Antiqua" panose="02040602050305030304" pitchFamily="18" charset="0"/>
              </a:rPr>
              <a:t>. </a:t>
            </a:r>
            <a:r>
              <a:rPr lang="el-GR" dirty="0" smtClean="0">
                <a:latin typeface="Book Antiqua" panose="02040602050305030304" pitchFamily="18" charset="0"/>
              </a:rPr>
              <a:t>Ο </a:t>
            </a:r>
            <a:r>
              <a:rPr lang="el-GR" b="1" dirty="0" smtClean="0">
                <a:latin typeface="Book Antiqua" panose="02040602050305030304" pitchFamily="18" charset="0"/>
              </a:rPr>
              <a:t>μέσος άρτος </a:t>
            </a:r>
            <a:r>
              <a:rPr lang="el-GR" dirty="0" smtClean="0">
                <a:latin typeface="Book Antiqua" panose="02040602050305030304" pitchFamily="18" charset="0"/>
              </a:rPr>
              <a:t>ήταν </a:t>
            </a:r>
            <a:r>
              <a:rPr lang="el-GR" dirty="0">
                <a:latin typeface="Book Antiqua" panose="02040602050305030304" pitchFamily="18" charset="0"/>
              </a:rPr>
              <a:t>ψωμί δεύτερης ποιότητας όπου το αλεύρι αναμειγνυόταν με άλλα δημητριακά. Ο </a:t>
            </a:r>
            <a:r>
              <a:rPr lang="el-GR" b="1" dirty="0" smtClean="0">
                <a:latin typeface="Book Antiqua" panose="02040602050305030304" pitchFamily="18" charset="0"/>
              </a:rPr>
              <a:t>ρυπαρός άρτος </a:t>
            </a:r>
            <a:r>
              <a:rPr lang="el-GR" dirty="0">
                <a:latin typeface="Book Antiqua" panose="02040602050305030304" pitchFamily="18" charset="0"/>
              </a:rPr>
              <a:t>ήταν ψωμί από κριθάρι ή πίτουρα, </a:t>
            </a:r>
            <a:r>
              <a:rPr lang="el-GR" i="1" dirty="0">
                <a:latin typeface="Book Antiqua" panose="02040602050305030304" pitchFamily="18" charset="0"/>
              </a:rPr>
              <a:t>που το έτρωγαν οι πολύ φτωχοί</a:t>
            </a:r>
            <a:r>
              <a:rPr lang="el-GR" dirty="0" smtClean="0">
                <a:latin typeface="Book Antiqua" panose="02040602050305030304" pitchFamily="18" charset="0"/>
              </a:rPr>
              <a:t>.</a:t>
            </a:r>
          </a:p>
          <a:p>
            <a:endParaRPr lang="el-GR" dirty="0" smtClean="0">
              <a:latin typeface="Book Antiqua" panose="02040602050305030304" pitchFamily="18" charset="0"/>
            </a:endParaRPr>
          </a:p>
          <a:p>
            <a:r>
              <a:rPr lang="el-GR" u="sng" dirty="0" smtClean="0">
                <a:latin typeface="Book Antiqua" panose="02040602050305030304" pitchFamily="18" charset="0"/>
              </a:rPr>
              <a:t>Το κρέας επειδή ήταν ακριβό</a:t>
            </a:r>
            <a:r>
              <a:rPr lang="el-GR" dirty="0" smtClean="0">
                <a:latin typeface="Book Antiqua" panose="02040602050305030304" pitchFamily="18" charset="0"/>
              </a:rPr>
              <a:t>, το έτρωγαν κυρίως </a:t>
            </a:r>
            <a:r>
              <a:rPr lang="el-GR" i="1" dirty="0" smtClean="0">
                <a:latin typeface="Book Antiqua" panose="02040602050305030304" pitchFamily="18" charset="0"/>
              </a:rPr>
              <a:t>πλούσιοι</a:t>
            </a:r>
            <a:r>
              <a:rPr lang="el-GR" dirty="0" smtClean="0">
                <a:latin typeface="Book Antiqua" panose="02040602050305030304" pitchFamily="18" charset="0"/>
              </a:rPr>
              <a:t>.</a:t>
            </a:r>
          </a:p>
          <a:p>
            <a:endParaRPr lang="el-GR" dirty="0">
              <a:latin typeface="Book Antiqua" panose="02040602050305030304" pitchFamily="18" charset="0"/>
            </a:endParaRPr>
          </a:p>
          <a:p>
            <a:r>
              <a:rPr lang="el-GR" i="1" dirty="0">
                <a:latin typeface="Book Antiqua" panose="02040602050305030304" pitchFamily="18" charset="0"/>
              </a:rPr>
              <a:t>Ο</a:t>
            </a:r>
            <a:r>
              <a:rPr lang="el-GR" i="1" dirty="0" smtClean="0">
                <a:latin typeface="Book Antiqua" panose="02040602050305030304" pitchFamily="18" charset="0"/>
              </a:rPr>
              <a:t>ι </a:t>
            </a:r>
            <a:r>
              <a:rPr lang="el-GR" i="1" dirty="0">
                <a:latin typeface="Book Antiqua" panose="02040602050305030304" pitchFamily="18" charset="0"/>
              </a:rPr>
              <a:t>πλούσιοι και οι άρχοντες </a:t>
            </a:r>
            <a:r>
              <a:rPr lang="el-GR" dirty="0">
                <a:latin typeface="Book Antiqua" panose="02040602050305030304" pitchFamily="18" charset="0"/>
              </a:rPr>
              <a:t>θέλοντας να εντυπωσιάσουν τους καλεσμένους τους επέλεγαν τράπεζες στολισμένες περίτεχνα με </a:t>
            </a:r>
            <a:r>
              <a:rPr lang="el-GR" b="1" dirty="0">
                <a:latin typeface="Book Antiqua" panose="02040602050305030304" pitchFamily="18" charset="0"/>
              </a:rPr>
              <a:t>ασήμι</a:t>
            </a:r>
            <a:r>
              <a:rPr lang="el-GR" dirty="0">
                <a:latin typeface="Book Antiqua" panose="02040602050305030304" pitchFamily="18" charset="0"/>
              </a:rPr>
              <a:t>, </a:t>
            </a:r>
            <a:r>
              <a:rPr lang="el-GR" b="1" dirty="0">
                <a:latin typeface="Book Antiqua" panose="02040602050305030304" pitchFamily="18" charset="0"/>
              </a:rPr>
              <a:t>ελεφαντόδοντο ή με επιχρυσωμένες </a:t>
            </a:r>
            <a:r>
              <a:rPr lang="el-GR" b="1" dirty="0" smtClean="0">
                <a:latin typeface="Book Antiqua" panose="02040602050305030304" pitchFamily="18" charset="0"/>
              </a:rPr>
              <a:t>επιφάνειες</a:t>
            </a:r>
            <a:r>
              <a:rPr lang="el-GR" dirty="0" smtClean="0">
                <a:latin typeface="Book Antiqua" panose="02040602050305030304" pitchFamily="18" charset="0"/>
              </a:rPr>
              <a:t>, ενώ οι φτωχοί είχαν ξύλινα τραπέζια.</a:t>
            </a:r>
            <a:endParaRPr lang="el-G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6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4445000" cy="1325563"/>
          </a:xfrm>
        </p:spPr>
        <p:txBody>
          <a:bodyPr/>
          <a:lstStyle/>
          <a:p>
            <a:r>
              <a:rPr lang="el-GR" b="1" i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Βιβλιογραφία </a:t>
            </a:r>
            <a:endParaRPr lang="en-US" b="1" i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127124"/>
            <a:ext cx="11963400" cy="5730875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users.sch.gr/mfanarioti/SYNTAGES/diadromes/byzantio/frouta.html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www.historical-quest.com/ekdoseis/109-archive/mesaioniki-istoria/195-h-byzantini-kouzina-oi-diatrofikes-synitheies-tou-mesaiwnikou-ellinismou.html?srsltid=AfmBOooaSBQzE9YySyaE56lOOOYGLAmGY40xJjqLrdORcrMPxAah2y_P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n-US" dirty="0">
                <a:hlinkClick r:id="rId5"/>
              </a:rPr>
              <a:t>https://www.archaiologia.gr/print-article/?</a:t>
            </a:r>
            <a:r>
              <a:rPr lang="en-US" dirty="0" smtClean="0">
                <a:hlinkClick r:id="rId5"/>
              </a:rPr>
              <a:t>print=70565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gastronomion.blogspot.com/2014/05/blog-post_12.html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62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986" y="1268639"/>
            <a:ext cx="6148614" cy="3626304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Ευχαριστώ για την προσοχή σας!</a:t>
            </a:r>
            <a:endParaRPr lang="en-US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8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492"/>
            <a:ext cx="10515600" cy="1817688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Book Antiqua" panose="02040602050305030304" pitchFamily="18" charset="0"/>
              </a:rPr>
              <a:t>Το </a:t>
            </a:r>
            <a:r>
              <a:rPr lang="el-GR" sz="2800" b="1" dirty="0" smtClean="0">
                <a:latin typeface="Book Antiqua" panose="02040602050305030304" pitchFamily="18" charset="0"/>
              </a:rPr>
              <a:t>φαγητό στο Βυζάντιο</a:t>
            </a:r>
            <a:r>
              <a:rPr lang="el-GR" sz="2800" dirty="0" smtClean="0">
                <a:latin typeface="Book Antiqua" panose="02040602050305030304" pitchFamily="18" charset="0"/>
              </a:rPr>
              <a:t> βασιζόταν κυρίως στη </a:t>
            </a:r>
            <a:r>
              <a:rPr lang="el-GR" sz="2800" i="1" dirty="0" smtClean="0">
                <a:latin typeface="Book Antiqua" panose="02040602050305030304" pitchFamily="18" charset="0"/>
              </a:rPr>
              <a:t>μεσογειακή διατροφή</a:t>
            </a:r>
            <a:r>
              <a:rPr lang="el-GR" sz="2800" dirty="0" smtClean="0">
                <a:latin typeface="Book Antiqua" panose="02040602050305030304" pitchFamily="18" charset="0"/>
              </a:rPr>
              <a:t>, με έντονες επιρροές από την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αρχαία ελληνική</a:t>
            </a:r>
            <a:r>
              <a:rPr lang="el-GR" sz="2800" b="1" dirty="0" smtClean="0">
                <a:latin typeface="Book Antiqua" panose="02040602050305030304" pitchFamily="18" charset="0"/>
              </a:rPr>
              <a:t>,</a:t>
            </a:r>
            <a:r>
              <a:rPr lang="el-GR" sz="2800" dirty="0" smtClean="0">
                <a:latin typeface="Book Antiqua" panose="02040602050305030304" pitchFamily="18" charset="0"/>
              </a:rPr>
              <a:t> 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ρωμαϊκή </a:t>
            </a:r>
            <a:r>
              <a:rPr lang="el-GR" sz="2800" b="1" dirty="0" smtClean="0">
                <a:latin typeface="Book Antiqua" panose="02040602050305030304" pitchFamily="18" charset="0"/>
              </a:rPr>
              <a:t>και </a:t>
            </a: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ανατολική</a:t>
            </a:r>
            <a:r>
              <a:rPr lang="el-GR" sz="2800" b="1" dirty="0" smtClean="0">
                <a:latin typeface="Book Antiqua" panose="02040602050305030304" pitchFamily="18" charset="0"/>
              </a:rPr>
              <a:t> κουζίνα.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04196"/>
            <a:ext cx="6184900" cy="4739870"/>
          </a:xfrm>
        </p:spPr>
        <p:txBody>
          <a:bodyPr>
            <a:noAutofit/>
          </a:bodyPr>
          <a:lstStyle/>
          <a:p>
            <a:r>
              <a:rPr lang="el-GR" u="sng" dirty="0" smtClean="0">
                <a:latin typeface="Book Antiqua" panose="02040602050305030304" pitchFamily="18" charset="0"/>
              </a:rPr>
              <a:t>Ενότητες</a:t>
            </a:r>
            <a:r>
              <a:rPr lang="el-GR" dirty="0" smtClean="0">
                <a:latin typeface="Book Antiqua" panose="02040602050305030304" pitchFamily="18" charset="0"/>
              </a:rPr>
              <a:t>=</a:t>
            </a:r>
          </a:p>
          <a:p>
            <a:r>
              <a:rPr lang="el-G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Βασικές</a:t>
            </a:r>
            <a:r>
              <a:rPr lang="el-G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l-G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τροφές</a:t>
            </a:r>
            <a:endParaRPr lang="el-GR" dirty="0" smtClean="0">
              <a:latin typeface="Arial Black" panose="020B0A04020102020204" pitchFamily="34" charset="0"/>
            </a:endParaRPr>
          </a:p>
          <a:p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Πρωτεΐνη</a:t>
            </a:r>
            <a:endParaRPr lang="el-GR" b="1" i="1" dirty="0" smtClean="0">
              <a:latin typeface="Arial Black" panose="020B0A04020102020204" pitchFamily="34" charset="0"/>
            </a:endParaRPr>
          </a:p>
          <a:p>
            <a:r>
              <a:rPr lang="el-GR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Φρούτα &amp; </a:t>
            </a:r>
            <a:r>
              <a:rPr lang="el-GR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Γλυκά</a:t>
            </a:r>
            <a:endParaRPr lang="el-GR" b="1" i="1" dirty="0" smtClean="0">
              <a:latin typeface="Arial Black" panose="020B0A04020102020204" pitchFamily="34" charset="0"/>
            </a:endParaRPr>
          </a:p>
          <a:p>
            <a:r>
              <a:rPr lang="el-GR" b="1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Μπαχαρικά &amp; Γεύσεις </a:t>
            </a:r>
            <a:endParaRPr lang="el-GR" b="1" i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l-GR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Δροσιστικά ποτά </a:t>
            </a:r>
            <a:r>
              <a:rPr lang="el-GR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&amp; Κρασί</a:t>
            </a:r>
            <a:endParaRPr lang="el-GR" b="1" i="1" dirty="0" smtClean="0">
              <a:latin typeface="Arial Black" panose="020B0A04020102020204" pitchFamily="34" charset="0"/>
            </a:endParaRPr>
          </a:p>
          <a:p>
            <a:r>
              <a:rPr lang="el-GR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Το βυζαντινό </a:t>
            </a:r>
            <a:r>
              <a:rPr lang="el-GR" i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τραπέζι</a:t>
            </a:r>
            <a:endParaRPr lang="el-GR" b="1" i="1" dirty="0" smtClean="0">
              <a:latin typeface="Arial Black" panose="020B0A04020102020204" pitchFamily="34" charset="0"/>
            </a:endParaRPr>
          </a:p>
          <a:p>
            <a:r>
              <a:rPr lang="el-GR" b="1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Κοινωνικές </a:t>
            </a:r>
            <a:r>
              <a:rPr lang="el-GR" b="1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Διαφορές</a:t>
            </a:r>
            <a:r>
              <a:rPr lang="el-GR" sz="3600" b="1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1544249"/>
            <a:ext cx="4826000" cy="4999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63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378" y="365125"/>
            <a:ext cx="9578422" cy="1325563"/>
          </a:xfrm>
        </p:spPr>
        <p:txBody>
          <a:bodyPr>
            <a:normAutofit/>
          </a:bodyPr>
          <a:lstStyle/>
          <a:p>
            <a:r>
              <a:rPr lang="el-GR" sz="60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Βασικές Τροφές</a:t>
            </a:r>
            <a:endParaRPr lang="en-US" sz="6000" b="1" i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5975"/>
            <a:ext cx="6629400" cy="2174875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Ψωμί</a:t>
            </a:r>
            <a:r>
              <a:rPr lang="el-GR" dirty="0" smtClean="0"/>
              <a:t>: </a:t>
            </a:r>
            <a:r>
              <a:rPr lang="el-GR" dirty="0" smtClean="0">
                <a:latin typeface="Book Antiqua" panose="02040602050305030304" pitchFamily="18" charset="0"/>
              </a:rPr>
              <a:t>το κύριο καθημερινό τρόφιμο.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l-G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Όσπρια</a:t>
            </a:r>
            <a:r>
              <a:rPr lang="el-GR" dirty="0" smtClean="0"/>
              <a:t>: </a:t>
            </a:r>
            <a:r>
              <a:rPr lang="el-GR" dirty="0" smtClean="0">
                <a:latin typeface="Book Antiqua" panose="02040602050305030304" pitchFamily="18" charset="0"/>
              </a:rPr>
              <a:t>φακές, ρεβίθια, κουκιά.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l-G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Λαχανικά</a:t>
            </a:r>
            <a:r>
              <a:rPr lang="el-GR" dirty="0" smtClean="0"/>
              <a:t>: </a:t>
            </a:r>
            <a:r>
              <a:rPr lang="el-GR" dirty="0" smtClean="0">
                <a:latin typeface="Book Antiqua" panose="02040602050305030304" pitchFamily="18" charset="0"/>
              </a:rPr>
              <a:t>λάχανο, κρεμμύδια, σκόρδο, πράσα, αγγούρια.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l-G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Ελαιόλαδο</a:t>
            </a:r>
            <a:r>
              <a:rPr lang="el-GR" dirty="0" smtClean="0"/>
              <a:t>: </a:t>
            </a:r>
            <a:r>
              <a:rPr lang="el-GR" dirty="0" smtClean="0">
                <a:latin typeface="Book Antiqua" panose="02040602050305030304" pitchFamily="18" charset="0"/>
              </a:rPr>
              <a:t>βασικό λίπος στη μαγειρική.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2" y="210329"/>
            <a:ext cx="1347205" cy="1480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516437"/>
            <a:ext cx="6653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Σημείωση= Το ψώμη ήταν </a:t>
            </a:r>
            <a:r>
              <a:rPr lang="el-GR" sz="28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λευκό για τους πλούσιους </a:t>
            </a:r>
            <a:r>
              <a:rPr lang="el-GR" sz="28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και </a:t>
            </a:r>
            <a:r>
              <a:rPr lang="el-GR" sz="28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πιο σκούρο για τον απλό λαό</a:t>
            </a:r>
            <a:r>
              <a:rPr lang="el-GR" sz="28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399" y="210329"/>
            <a:ext cx="2104217" cy="210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636" y="2467217"/>
            <a:ext cx="2638095" cy="170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381" y="4416690"/>
            <a:ext cx="2452252" cy="214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93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2" y="210329"/>
            <a:ext cx="1347205" cy="14803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5378" y="365125"/>
            <a:ext cx="9578422" cy="1325563"/>
          </a:xfrm>
        </p:spPr>
        <p:txBody>
          <a:bodyPr>
            <a:normAutofit/>
          </a:bodyPr>
          <a:lstStyle/>
          <a:p>
            <a:r>
              <a:rPr lang="el-GR" sz="6000" b="1" i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Πρωτεΐνη</a:t>
            </a:r>
            <a:r>
              <a:rPr lang="el-GR" sz="60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en-US" sz="6000" b="1" i="1" u="sng" dirty="0">
              <a:solidFill>
                <a:schemeClr val="accent1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172" y="1690688"/>
            <a:ext cx="6629400" cy="2110468"/>
          </a:xfrm>
        </p:spPr>
        <p:txBody>
          <a:bodyPr>
            <a:noAutofit/>
          </a:bodyPr>
          <a:lstStyle/>
          <a:p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Ψάρια και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θαλασσινά</a:t>
            </a:r>
            <a:r>
              <a:rPr lang="el-GR" sz="2600" dirty="0"/>
              <a:t>.</a:t>
            </a:r>
            <a:endParaRPr lang="en-US" sz="2600" dirty="0" smtClean="0">
              <a:latin typeface="Book Antiqua" panose="02040602050305030304" pitchFamily="18" charset="0"/>
            </a:endParaRPr>
          </a:p>
          <a:p>
            <a:r>
              <a:rPr lang="el-GR" sz="2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Κρέας</a:t>
            </a:r>
            <a:r>
              <a:rPr lang="el-GR" sz="2600" dirty="0"/>
              <a:t>: </a:t>
            </a:r>
            <a:r>
              <a:rPr lang="el-GR" sz="2600" dirty="0">
                <a:latin typeface="Book Antiqua" panose="02040602050305030304" pitchFamily="18" charset="0"/>
              </a:rPr>
              <a:t>χοιρινό, αρνί, κατσίκι, </a:t>
            </a:r>
            <a:r>
              <a:rPr lang="el-GR" sz="2600" dirty="0" smtClean="0">
                <a:latin typeface="Book Antiqua" panose="02040602050305030304" pitchFamily="18" charset="0"/>
              </a:rPr>
              <a:t>πουλερικά.</a:t>
            </a:r>
            <a:endParaRPr lang="el-GR" sz="2600" dirty="0">
              <a:latin typeface="Book Antiqua" panose="02040602050305030304" pitchFamily="18" charset="0"/>
            </a:endParaRPr>
          </a:p>
          <a:p>
            <a:r>
              <a:rPr lang="el-GR" sz="2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Αυγά και </a:t>
            </a:r>
            <a:r>
              <a:rPr lang="el-GR" sz="2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τυριά</a:t>
            </a:r>
            <a:r>
              <a:rPr lang="el-GR" sz="2600" dirty="0" smtClean="0"/>
              <a:t>.</a:t>
            </a:r>
          </a:p>
          <a:p>
            <a:r>
              <a:rPr lang="el-GR" sz="2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Γαλακτοκομικά</a:t>
            </a:r>
            <a:r>
              <a:rPr lang="el-GR" sz="2600" dirty="0"/>
              <a:t>: </a:t>
            </a:r>
            <a:r>
              <a:rPr lang="el-GR" sz="2600" dirty="0">
                <a:latin typeface="Book Antiqua" panose="02040602050305030304" pitchFamily="18" charset="0"/>
              </a:rPr>
              <a:t>γιαούρτι, τυρί (κυρίως </a:t>
            </a:r>
            <a:r>
              <a:rPr lang="el-GR" sz="2600" dirty="0" smtClean="0">
                <a:latin typeface="Book Antiqua" panose="02040602050305030304" pitchFamily="18" charset="0"/>
              </a:rPr>
              <a:t>πρόβειο/κατσικίσιο </a:t>
            </a:r>
            <a:r>
              <a:rPr lang="el-GR" sz="2600" dirty="0"/>
              <a:t>αγελαδινό και βουβαλίσιο</a:t>
            </a:r>
            <a:r>
              <a:rPr lang="el-GR" sz="2600" dirty="0" smtClean="0">
                <a:latin typeface="Book Antiqua" panose="02040602050305030304" pitchFamily="18" charset="0"/>
              </a:rPr>
              <a:t>)</a:t>
            </a:r>
            <a:r>
              <a:rPr lang="el-GR" sz="2600" dirty="0" smtClean="0">
                <a:latin typeface="Book Antiqua" panose="02040602050305030304" pitchFamily="18" charset="0"/>
              </a:rPr>
              <a:t>.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627" y="4715003"/>
            <a:ext cx="70657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Σημείωση= Για τα γαλακτοκομίκα,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σ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τις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πηγές αναφέρονται επίσης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το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ανθότυρο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μυζήθρα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το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οξύγαλα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(ξινόγαλο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) και το χαμηλής ποιότητας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ασβεστότυρο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915" y="534375"/>
            <a:ext cx="3843799" cy="270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396" y="3552521"/>
            <a:ext cx="4084636" cy="306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503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2" y="210329"/>
            <a:ext cx="1347205" cy="14803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5378" y="365125"/>
            <a:ext cx="9578422" cy="1325563"/>
          </a:xfrm>
        </p:spPr>
        <p:txBody>
          <a:bodyPr>
            <a:normAutofit/>
          </a:bodyPr>
          <a:lstStyle/>
          <a:p>
            <a:r>
              <a:rPr lang="el-GR" sz="6000" b="1" i="1" u="sng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Φρούτα &amp; Γλυκά</a:t>
            </a:r>
            <a:endParaRPr lang="en-US" sz="6000" b="1" i="1" u="sng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4785" y="1845484"/>
            <a:ext cx="7396843" cy="2465259"/>
          </a:xfrm>
        </p:spPr>
        <p:txBody>
          <a:bodyPr>
            <a:normAutofit/>
          </a:bodyPr>
          <a:lstStyle/>
          <a:p>
            <a:r>
              <a:rPr lang="el-GR" sz="2600" dirty="0">
                <a:solidFill>
                  <a:srgbClr val="7030A0"/>
                </a:solidFill>
                <a:latin typeface="Arial Black" panose="020B0A04020102020204" pitchFamily="34" charset="0"/>
              </a:rPr>
              <a:t>Σύκα, σταφύλια, μήλα, αχλάδια, </a:t>
            </a:r>
            <a:r>
              <a:rPr lang="el-GR" sz="2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ρόδια</a:t>
            </a:r>
            <a:r>
              <a:rPr lang="el-GR" sz="2600" dirty="0" smtClean="0"/>
              <a:t>.</a:t>
            </a:r>
          </a:p>
          <a:p>
            <a:r>
              <a:rPr lang="el-GR" sz="2600" dirty="0">
                <a:solidFill>
                  <a:srgbClr val="7030A0"/>
                </a:solidFill>
                <a:latin typeface="Arial Black" panose="020B0A04020102020204" pitchFamily="34" charset="0"/>
              </a:rPr>
              <a:t>Μέλι ως βασικό </a:t>
            </a:r>
            <a:r>
              <a:rPr lang="el-GR" sz="2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γλυκαντικό</a:t>
            </a:r>
            <a:r>
              <a:rPr lang="el-GR" sz="2600" dirty="0" smtClean="0">
                <a:latin typeface="Book Antiqua" panose="02040602050305030304" pitchFamily="18" charset="0"/>
              </a:rPr>
              <a:t>.</a:t>
            </a:r>
            <a:endParaRPr lang="el-GR" sz="2600" dirty="0">
              <a:latin typeface="Book Antiqua" panose="02040602050305030304" pitchFamily="18" charset="0"/>
            </a:endParaRPr>
          </a:p>
          <a:p>
            <a:r>
              <a:rPr lang="el-GR" sz="2600" dirty="0">
                <a:solidFill>
                  <a:srgbClr val="7030A0"/>
                </a:solidFill>
                <a:latin typeface="Arial Black" panose="020B0A04020102020204" pitchFamily="34" charset="0"/>
              </a:rPr>
              <a:t>Γλυκίσματα με ξηρούς </a:t>
            </a:r>
            <a:r>
              <a:rPr lang="el-GR" sz="2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καρπούς</a:t>
            </a:r>
            <a:r>
              <a:rPr lang="el-GR" sz="2400" dirty="0" smtClean="0"/>
              <a:t>:</a:t>
            </a:r>
            <a:r>
              <a:rPr lang="el-GR" sz="2600" dirty="0" smtClean="0">
                <a:latin typeface="Book Antiqua" panose="02040602050305030304" pitchFamily="18" charset="0"/>
              </a:rPr>
              <a:t> όπως τα </a:t>
            </a:r>
            <a:r>
              <a:rPr lang="el-GR" sz="2400" dirty="0">
                <a:latin typeface="Book Antiqua" panose="02040602050305030304" pitchFamily="18" charset="0"/>
              </a:rPr>
              <a:t>αμύγδαλα</a:t>
            </a:r>
            <a:r>
              <a:rPr lang="el-GR" sz="2400" b="1" dirty="0">
                <a:latin typeface="Book Antiqua" panose="02040602050305030304" pitchFamily="18" charset="0"/>
              </a:rPr>
              <a:t>, </a:t>
            </a:r>
            <a:r>
              <a:rPr lang="el-GR" sz="2400" dirty="0">
                <a:latin typeface="Book Antiqua" panose="02040602050305030304" pitchFamily="18" charset="0"/>
              </a:rPr>
              <a:t>κάστανα</a:t>
            </a:r>
            <a:r>
              <a:rPr lang="el-GR" sz="2400" b="1" dirty="0">
                <a:latin typeface="Book Antiqua" panose="02040602050305030304" pitchFamily="18" charset="0"/>
              </a:rPr>
              <a:t>, </a:t>
            </a:r>
            <a:r>
              <a:rPr lang="el-GR" sz="2400" dirty="0">
                <a:latin typeface="Book Antiqua" panose="02040602050305030304" pitchFamily="18" charset="0"/>
              </a:rPr>
              <a:t>φιστίκια και </a:t>
            </a:r>
            <a:r>
              <a:rPr lang="el-GR" sz="2400" dirty="0" smtClean="0">
                <a:latin typeface="Book Antiqua" panose="02040602050305030304" pitchFamily="18" charset="0"/>
              </a:rPr>
              <a:t>κουκουνάρια</a:t>
            </a:r>
            <a:r>
              <a:rPr lang="el-GR" sz="2400" b="1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el-GR" sz="2600" dirty="0">
                <a:solidFill>
                  <a:srgbClr val="7030A0"/>
                </a:solidFill>
                <a:latin typeface="Arial Black" panose="020B0A04020102020204" pitchFamily="34" charset="0"/>
              </a:rPr>
              <a:t>Μ</a:t>
            </a:r>
            <a:r>
              <a:rPr lang="el-GR" sz="2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έλι</a:t>
            </a:r>
            <a:r>
              <a:rPr lang="el-GR" sz="2600" dirty="0"/>
              <a:t>.</a:t>
            </a:r>
            <a:endParaRPr lang="el-GR" sz="2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628" y="1690688"/>
            <a:ext cx="3891641" cy="219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34785" y="4310743"/>
            <a:ext cx="110979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Σημείωση= </a:t>
            </a:r>
            <a:r>
              <a:rPr lang="el-GR" sz="28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Το </a:t>
            </a:r>
            <a:r>
              <a:rPr lang="el-GR" sz="2800" dirty="0">
                <a:solidFill>
                  <a:srgbClr val="7030A0"/>
                </a:solidFill>
                <a:latin typeface="Bahnschrift" panose="020B0502040204020203" pitchFamily="34" charset="0"/>
              </a:rPr>
              <a:t>επιδόρπιο ονομάζονταν και </a:t>
            </a:r>
            <a:r>
              <a:rPr lang="el-GR" sz="2800" u="sng" dirty="0">
                <a:solidFill>
                  <a:srgbClr val="7030A0"/>
                </a:solidFill>
                <a:latin typeface="Bahnschrift" panose="020B0502040204020203" pitchFamily="34" charset="0"/>
              </a:rPr>
              <a:t>αναδείπνιο ή επιδείπνιο</a:t>
            </a:r>
            <a:r>
              <a:rPr lang="el-GR" sz="2800" i="1" dirty="0">
                <a:solidFill>
                  <a:srgbClr val="7030A0"/>
                </a:solidFill>
                <a:latin typeface="Bahnschrift" panose="020B0502040204020203" pitchFamily="34" charset="0"/>
              </a:rPr>
              <a:t>.</a:t>
            </a:r>
            <a:r>
              <a:rPr lang="el-GR" sz="2800" dirty="0">
                <a:solidFill>
                  <a:srgbClr val="7030A0"/>
                </a:solidFill>
                <a:latin typeface="Bahnschrift" panose="020B0502040204020203" pitchFamily="34" charset="0"/>
              </a:rPr>
              <a:t> Τα γλυκά τα αγαπούσαν ιδιαίτερα οι Βυζαντινοί και τα </a:t>
            </a:r>
            <a:r>
              <a:rPr lang="el-GR" sz="28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ονόμαζαν </a:t>
            </a:r>
            <a:r>
              <a:rPr lang="el-GR" sz="2800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πλατσένται</a:t>
            </a:r>
            <a:r>
              <a:rPr lang="el-GR" sz="28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. Τα αγαπημένα τους ήταν κυρίως τα </a:t>
            </a:r>
            <a:r>
              <a:rPr lang="el-GR" sz="2800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μήλα</a:t>
            </a:r>
            <a:r>
              <a:rPr lang="el-GR" sz="28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 και το </a:t>
            </a:r>
            <a:r>
              <a:rPr lang="el-GR" sz="2800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μέλι</a:t>
            </a:r>
            <a:r>
              <a:rPr lang="el-GR" sz="28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.</a:t>
            </a:r>
            <a:endParaRPr lang="en-US" sz="2800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7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5378" y="365125"/>
            <a:ext cx="9578422" cy="1325563"/>
          </a:xfrm>
        </p:spPr>
        <p:txBody>
          <a:bodyPr>
            <a:normAutofit/>
          </a:bodyPr>
          <a:lstStyle/>
          <a:p>
            <a:r>
              <a:rPr lang="el-GR" sz="6000" b="1" i="1" u="sng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Μπαχαρικά &amp; Γεύσεις </a:t>
            </a:r>
            <a:endParaRPr lang="en-US" sz="6000" b="1" i="1" u="sng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2" y="210329"/>
            <a:ext cx="1347205" cy="148035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085975"/>
            <a:ext cx="6629400" cy="2174875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Πιπέρι, κύμινο, κόλιανδρος,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κανέλα,</a:t>
            </a:r>
            <a:r>
              <a:rPr lang="el-GR" dirty="0" smtClean="0"/>
              <a:t>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γαρίφαλο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και 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κάρδαμο.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Ξίδι και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γάρος</a:t>
            </a:r>
            <a:r>
              <a:rPr lang="el-GR" dirty="0" smtClean="0"/>
              <a:t>: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dirty="0" smtClean="0">
                <a:latin typeface="Book Antiqua" panose="02040602050305030304" pitchFamily="18" charset="0"/>
              </a:rPr>
              <a:t>σάλτσα </a:t>
            </a:r>
            <a:r>
              <a:rPr lang="el-GR" dirty="0">
                <a:latin typeface="Book Antiqua" panose="02040602050305030304" pitchFamily="18" charset="0"/>
              </a:rPr>
              <a:t>από </a:t>
            </a:r>
            <a:r>
              <a:rPr lang="el-GR" dirty="0" smtClean="0">
                <a:latin typeface="Book Antiqua" panose="02040602050305030304" pitchFamily="18" charset="0"/>
              </a:rPr>
              <a:t>ψάρια </a:t>
            </a:r>
            <a:r>
              <a:rPr lang="en-US" dirty="0" smtClean="0">
                <a:latin typeface="Book Antiqua" panose="02040602050305030304" pitchFamily="18" charset="0"/>
              </a:rPr>
              <a:t>(</a:t>
            </a:r>
            <a:r>
              <a:rPr lang="el-GR" dirty="0" smtClean="0">
                <a:latin typeface="Book Antiqua" panose="02040602050305030304" pitchFamily="18" charset="0"/>
              </a:rPr>
              <a:t>γάρον), </a:t>
            </a:r>
            <a:r>
              <a:rPr lang="el-GR" dirty="0">
                <a:latin typeface="Book Antiqua" panose="02040602050305030304" pitchFamily="18" charset="0"/>
              </a:rPr>
              <a:t>κληρονομιά από τους </a:t>
            </a:r>
            <a:r>
              <a:rPr lang="el-GR" dirty="0" smtClean="0">
                <a:latin typeface="Book Antiqua" panose="02040602050305030304" pitchFamily="18" charset="0"/>
              </a:rPr>
              <a:t>Ρωμαίους.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72" y="1690688"/>
            <a:ext cx="3494314" cy="493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7500" y="4341586"/>
            <a:ext cx="767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Σημείωση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=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 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χρησιμοποιούνται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κυρίως σε πλούσια τραπέζια, μαζί με τοπικά αρωματικά όπως άνηθο, μάραθο, ρίγανη, δενδρολίβανο και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κάπαρη.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03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2" y="210329"/>
            <a:ext cx="1347205" cy="14803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5378" y="365125"/>
            <a:ext cx="9578422" cy="1325563"/>
          </a:xfrm>
        </p:spPr>
        <p:txBody>
          <a:bodyPr>
            <a:normAutofit/>
          </a:bodyPr>
          <a:lstStyle/>
          <a:p>
            <a:r>
              <a:rPr lang="el-GR" sz="6000" b="1" i="1" u="sng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Δροσιστικά ποτά</a:t>
            </a:r>
            <a:r>
              <a:rPr lang="el-GR" sz="60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en-US" sz="6000" b="1" i="1" u="sng" dirty="0">
              <a:solidFill>
                <a:schemeClr val="accent1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8172" y="1845484"/>
            <a:ext cx="7471228" cy="5126816"/>
          </a:xfrm>
        </p:spPr>
        <p:txBody>
          <a:bodyPr>
            <a:noAutofit/>
          </a:bodyPr>
          <a:lstStyle/>
          <a:p>
            <a:r>
              <a:rPr lang="el-GR" sz="2600" dirty="0">
                <a:latin typeface="Book Antiqua" panose="02040602050305030304" pitchFamily="18" charset="0"/>
              </a:rPr>
              <a:t>Ως δροσιστικά ποτά οι Βυζαντινοί έπιναν ένα είδος σουμάδας, το </a:t>
            </a:r>
            <a:r>
              <a:rPr lang="el-GR" sz="2600" b="1" dirty="0" smtClean="0">
                <a:latin typeface="Book Antiqua" panose="02040602050305030304" pitchFamily="18" charset="0"/>
              </a:rPr>
              <a:t>θασόρροφον</a:t>
            </a:r>
            <a:r>
              <a:rPr lang="el-GR" sz="2600" dirty="0" smtClean="0">
                <a:latin typeface="Book Antiqua" panose="02040602050305030304" pitchFamily="18" charset="0"/>
              </a:rPr>
              <a:t>, </a:t>
            </a:r>
            <a:r>
              <a:rPr lang="el-GR" sz="2600" dirty="0">
                <a:latin typeface="Book Antiqua" panose="02040602050305030304" pitchFamily="18" charset="0"/>
              </a:rPr>
              <a:t>το </a:t>
            </a:r>
            <a:r>
              <a:rPr lang="el-GR" sz="2600" b="1" dirty="0" smtClean="0">
                <a:latin typeface="Book Antiqua" panose="02040602050305030304" pitchFamily="18" charset="0"/>
              </a:rPr>
              <a:t>ροδόμελι</a:t>
            </a:r>
            <a:r>
              <a:rPr lang="el-GR" sz="2600" dirty="0" smtClean="0">
                <a:latin typeface="Book Antiqua" panose="02040602050305030304" pitchFamily="18" charset="0"/>
              </a:rPr>
              <a:t>, </a:t>
            </a:r>
            <a:r>
              <a:rPr lang="el-GR" sz="2600" dirty="0">
                <a:latin typeface="Book Antiqua" panose="02040602050305030304" pitchFamily="18" charset="0"/>
              </a:rPr>
              <a:t>το </a:t>
            </a:r>
            <a:r>
              <a:rPr lang="el-GR" sz="2600" b="1" dirty="0" smtClean="0">
                <a:latin typeface="Book Antiqua" panose="02040602050305030304" pitchFamily="18" charset="0"/>
              </a:rPr>
              <a:t>μελίγαλα</a:t>
            </a:r>
            <a:r>
              <a:rPr lang="el-GR" sz="2600" dirty="0" smtClean="0">
                <a:latin typeface="Book Antiqua" panose="02040602050305030304" pitchFamily="18" charset="0"/>
              </a:rPr>
              <a:t> </a:t>
            </a:r>
            <a:r>
              <a:rPr lang="el-GR" sz="2600" dirty="0">
                <a:latin typeface="Book Antiqua" panose="02040602050305030304" pitchFamily="18" charset="0"/>
              </a:rPr>
              <a:t>και το </a:t>
            </a:r>
            <a:r>
              <a:rPr lang="el-GR" sz="2600" b="1" dirty="0" smtClean="0">
                <a:latin typeface="Book Antiqua" panose="02040602050305030304" pitchFamily="18" charset="0"/>
              </a:rPr>
              <a:t>υδρόμελι</a:t>
            </a:r>
            <a:r>
              <a:rPr lang="el-GR" sz="2600" dirty="0" smtClean="0">
                <a:latin typeface="Book Antiqua" panose="02040602050305030304" pitchFamily="18" charset="0"/>
              </a:rPr>
              <a:t>, </a:t>
            </a:r>
            <a:r>
              <a:rPr lang="el-GR" sz="2600" dirty="0">
                <a:latin typeface="Book Antiqua" panose="02040602050305030304" pitchFamily="18" charset="0"/>
              </a:rPr>
              <a:t>που το έφτιαχναν με ένα μέρος μελιού και δύο μέρη νερού που έβραζαν και αφαιρούσαν τον αφρό. Δεν παρέλειπαν και την κατανάλωση </a:t>
            </a:r>
            <a:r>
              <a:rPr lang="el-GR" sz="2600" b="1" dirty="0">
                <a:latin typeface="Book Antiqua" panose="02040602050305030304" pitchFamily="18" charset="0"/>
              </a:rPr>
              <a:t>ξινόγαλου</a:t>
            </a:r>
            <a:r>
              <a:rPr lang="el-GR" sz="2600" dirty="0">
                <a:latin typeface="Book Antiqua" panose="02040602050305030304" pitchFamily="18" charset="0"/>
              </a:rPr>
              <a:t> που το θεωρούσαν ιδιαίτερα υγιεινό.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210329"/>
            <a:ext cx="3222625" cy="636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9821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2" y="210329"/>
            <a:ext cx="1347205" cy="14803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5377" y="365125"/>
            <a:ext cx="10209793" cy="1325563"/>
          </a:xfrm>
        </p:spPr>
        <p:txBody>
          <a:bodyPr>
            <a:normAutofit/>
          </a:bodyPr>
          <a:lstStyle/>
          <a:p>
            <a:r>
              <a:rPr lang="el-GR" sz="6000" b="1" i="1" u="sng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Κρασί</a:t>
            </a:r>
            <a:endParaRPr lang="en-US" sz="6000" b="1" i="1" u="sng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75377" y="1845484"/>
            <a:ext cx="2728587" cy="483290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Χρώμα</a:t>
            </a:r>
          </a:p>
          <a:p>
            <a:pPr algn="ctr"/>
            <a:r>
              <a:rPr lang="el-GR" sz="3600" dirty="0" smtClean="0">
                <a:latin typeface="Book Antiqua" panose="02040602050305030304" pitchFamily="18" charset="0"/>
              </a:rPr>
              <a:t> </a:t>
            </a:r>
            <a:r>
              <a:rPr lang="el-GR" sz="3600" b="1" dirty="0" smtClean="0">
                <a:latin typeface="Book Antiqua" panose="02040602050305030304" pitchFamily="18" charset="0"/>
              </a:rPr>
              <a:t>Λευκός</a:t>
            </a:r>
            <a:endParaRPr lang="el-GR" sz="3600" b="1" dirty="0">
              <a:latin typeface="Book Antiqua" panose="02040602050305030304" pitchFamily="18" charset="0"/>
            </a:endParaRPr>
          </a:p>
          <a:p>
            <a:pPr algn="ctr"/>
            <a:r>
              <a:rPr lang="el-GR" sz="3600" dirty="0" smtClean="0">
                <a:latin typeface="Book Antiqua" panose="02040602050305030304" pitchFamily="18" charset="0"/>
              </a:rPr>
              <a:t> </a:t>
            </a:r>
            <a:r>
              <a:rPr lang="el-GR" sz="3600" b="1" dirty="0" smtClean="0">
                <a:latin typeface="Book Antiqua" panose="02040602050305030304" pitchFamily="18" charset="0"/>
              </a:rPr>
              <a:t>Κιρρός</a:t>
            </a:r>
            <a:r>
              <a:rPr lang="el-GR" sz="3600" dirty="0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l-GR" sz="3600" b="1" dirty="0" smtClean="0">
                <a:latin typeface="Book Antiqua" panose="02040602050305030304" pitchFamily="18" charset="0"/>
              </a:rPr>
              <a:t>Ρουσίος</a:t>
            </a:r>
            <a:r>
              <a:rPr lang="el-GR" sz="3600" dirty="0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l-GR" sz="3600" b="1" dirty="0" smtClean="0">
                <a:latin typeface="Book Antiqua" panose="02040602050305030304" pitchFamily="18" charset="0"/>
              </a:rPr>
              <a:t>Μέλανας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27057" y="1690688"/>
            <a:ext cx="0" cy="4628469"/>
          </a:xfrm>
          <a:prstGeom prst="line">
            <a:avLst/>
          </a:prstGeom>
          <a:ln w="666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667500" y="1845484"/>
            <a:ext cx="3611238" cy="483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Ουσία</a:t>
            </a:r>
          </a:p>
          <a:p>
            <a:r>
              <a:rPr lang="el-GR" sz="3600" b="1" dirty="0" smtClean="0">
                <a:latin typeface="Book Antiqua" panose="02040602050305030304" pitchFamily="18" charset="0"/>
              </a:rPr>
              <a:t>λεπτός-απαλός</a:t>
            </a:r>
          </a:p>
          <a:p>
            <a:r>
              <a:rPr lang="el-GR" sz="3600" dirty="0" smtClean="0">
                <a:latin typeface="Book Antiqua" panose="02040602050305030304" pitchFamily="18" charset="0"/>
              </a:rPr>
              <a:t> </a:t>
            </a:r>
            <a:r>
              <a:rPr lang="el-GR" sz="3600" b="1" dirty="0" smtClean="0">
                <a:latin typeface="Book Antiqua" panose="02040602050305030304" pitchFamily="18" charset="0"/>
              </a:rPr>
              <a:t>στύφοντας </a:t>
            </a:r>
            <a:r>
              <a:rPr lang="el-GR" sz="3600" b="1" dirty="0">
                <a:latin typeface="Book Antiqua" panose="02040602050305030304" pitchFamily="18" charset="0"/>
              </a:rPr>
              <a:t>ή </a:t>
            </a:r>
            <a:r>
              <a:rPr lang="el-GR" sz="3600" b="1" dirty="0" smtClean="0">
                <a:latin typeface="Book Antiqua" panose="02040602050305030304" pitchFamily="18" charset="0"/>
              </a:rPr>
              <a:t>αυστηρός</a:t>
            </a:r>
          </a:p>
          <a:p>
            <a:r>
              <a:rPr lang="el-GR" sz="3600" dirty="0" smtClean="0">
                <a:latin typeface="Book Antiqua" panose="02040602050305030304" pitchFamily="18" charset="0"/>
              </a:rPr>
              <a:t> </a:t>
            </a:r>
            <a:r>
              <a:rPr lang="el-GR" sz="3600" b="1" dirty="0" smtClean="0">
                <a:latin typeface="Book Antiqua" panose="02040602050305030304" pitchFamily="18" charset="0"/>
              </a:rPr>
              <a:t>γλυκάζοντας</a:t>
            </a:r>
            <a:endParaRPr lang="el-GR" sz="36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8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2" y="210329"/>
            <a:ext cx="1347205" cy="148035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" y="1845484"/>
            <a:ext cx="12426042" cy="4620630"/>
          </a:xfrm>
        </p:spPr>
        <p:txBody>
          <a:bodyPr>
            <a:normAutofit/>
          </a:bodyPr>
          <a:lstStyle/>
          <a:p>
            <a:r>
              <a:rPr lang="el-GR" sz="2600" dirty="0">
                <a:latin typeface="Book Antiqua" panose="02040602050305030304" pitchFamily="18" charset="0"/>
              </a:rPr>
              <a:t>Οι Βυζαντινοί έτρωγαν </a:t>
            </a:r>
            <a:r>
              <a:rPr lang="el-GR" sz="2600" u="sng" dirty="0">
                <a:latin typeface="Book Antiqua" panose="02040602050305030304" pitchFamily="18" charset="0"/>
              </a:rPr>
              <a:t>τέσσερις</a:t>
            </a:r>
            <a:r>
              <a:rPr lang="el-GR" sz="2600" dirty="0">
                <a:latin typeface="Book Antiqua" panose="02040602050305030304" pitchFamily="18" charset="0"/>
              </a:rPr>
              <a:t> φορές την ημέρα. Το πρωινό το ονόμαζαν </a:t>
            </a:r>
            <a:r>
              <a:rPr lang="el-GR" sz="2600" b="1" dirty="0" smtClean="0">
                <a:latin typeface="Book Antiqua" panose="02040602050305030304" pitchFamily="18" charset="0"/>
              </a:rPr>
              <a:t>πρόγευμα </a:t>
            </a:r>
            <a:r>
              <a:rPr lang="el-GR" sz="2600" b="1" dirty="0">
                <a:latin typeface="Book Antiqua" panose="02040602050305030304" pitchFamily="18" charset="0"/>
              </a:rPr>
              <a:t>ή </a:t>
            </a:r>
            <a:r>
              <a:rPr lang="el-GR" sz="2600" b="1" dirty="0" smtClean="0">
                <a:latin typeface="Book Antiqua" panose="02040602050305030304" pitchFamily="18" charset="0"/>
              </a:rPr>
              <a:t>πρόσφαγον</a:t>
            </a:r>
            <a:r>
              <a:rPr lang="el-GR" sz="2600" dirty="0" smtClean="0">
                <a:latin typeface="Book Antiqua" panose="02040602050305030304" pitchFamily="18" charset="0"/>
              </a:rPr>
              <a:t>, </a:t>
            </a:r>
            <a:r>
              <a:rPr lang="el-GR" sz="2600" dirty="0">
                <a:latin typeface="Book Antiqua" panose="02040602050305030304" pitchFamily="18" charset="0"/>
              </a:rPr>
              <a:t>το μεσημεριανό </a:t>
            </a:r>
            <a:r>
              <a:rPr lang="el-GR" sz="2600" b="1" dirty="0" smtClean="0">
                <a:latin typeface="Book Antiqua" panose="02040602050305030304" pitchFamily="18" charset="0"/>
              </a:rPr>
              <a:t>γεύμα ή άριτον</a:t>
            </a:r>
            <a:r>
              <a:rPr lang="el-GR" sz="2600" dirty="0" smtClean="0">
                <a:latin typeface="Book Antiqua" panose="02040602050305030304" pitchFamily="18" charset="0"/>
              </a:rPr>
              <a:t>, </a:t>
            </a:r>
            <a:r>
              <a:rPr lang="el-GR" sz="2600" dirty="0">
                <a:latin typeface="Book Antiqua" panose="02040602050305030304" pitchFamily="18" charset="0"/>
              </a:rPr>
              <a:t>το απογευματινό </a:t>
            </a:r>
            <a:r>
              <a:rPr lang="el-GR" sz="2600" b="1" dirty="0" smtClean="0">
                <a:latin typeface="Book Antiqua" panose="02040602050305030304" pitchFamily="18" charset="0"/>
              </a:rPr>
              <a:t>δειλινόν </a:t>
            </a:r>
            <a:r>
              <a:rPr lang="el-GR" sz="2600" b="1" dirty="0">
                <a:latin typeface="Book Antiqua" panose="02040602050305030304" pitchFamily="18" charset="0"/>
              </a:rPr>
              <a:t>ή </a:t>
            </a:r>
            <a:r>
              <a:rPr lang="el-GR" sz="2600" b="1" dirty="0" smtClean="0">
                <a:latin typeface="Book Antiqua" panose="02040602050305030304" pitchFamily="18" charset="0"/>
              </a:rPr>
              <a:t>δείλη </a:t>
            </a:r>
            <a:r>
              <a:rPr lang="el-GR" sz="2600" dirty="0">
                <a:latin typeface="Book Antiqua" panose="02040602050305030304" pitchFamily="18" charset="0"/>
              </a:rPr>
              <a:t>και το βραδινό </a:t>
            </a:r>
            <a:r>
              <a:rPr lang="el-GR" sz="2600" b="1" dirty="0" smtClean="0">
                <a:latin typeface="Book Antiqua" panose="02040602050305030304" pitchFamily="18" charset="0"/>
              </a:rPr>
              <a:t>δείπνο</a:t>
            </a:r>
            <a:r>
              <a:rPr lang="el-GR" sz="2600" dirty="0" smtClean="0">
                <a:latin typeface="Book Antiqua" panose="02040602050305030304" pitchFamily="18" charset="0"/>
              </a:rPr>
              <a:t>.</a:t>
            </a:r>
          </a:p>
          <a:p>
            <a:endParaRPr lang="el-GR" sz="2600" dirty="0" smtClean="0">
              <a:latin typeface="Book Antiqua" panose="02040602050305030304" pitchFamily="18" charset="0"/>
            </a:endParaRPr>
          </a:p>
          <a:p>
            <a:r>
              <a:rPr lang="el-GR" sz="2600" dirty="0">
                <a:latin typeface="Book Antiqua" panose="02040602050305030304" pitchFamily="18" charset="0"/>
              </a:rPr>
              <a:t>Το βυζαντινό τραπέζι ή </a:t>
            </a:r>
            <a:r>
              <a:rPr lang="el-GR" sz="2600" b="1" dirty="0" smtClean="0">
                <a:latin typeface="Book Antiqua" panose="02040602050305030304" pitchFamily="18" charset="0"/>
              </a:rPr>
              <a:t>τάβλα</a:t>
            </a:r>
            <a:r>
              <a:rPr lang="el-GR" sz="2600" dirty="0" smtClean="0">
                <a:latin typeface="Book Antiqua" panose="02040602050305030304" pitchFamily="18" charset="0"/>
              </a:rPr>
              <a:t> </a:t>
            </a:r>
            <a:r>
              <a:rPr lang="el-GR" sz="2600" dirty="0">
                <a:latin typeface="Book Antiqua" panose="02040602050305030304" pitchFamily="18" charset="0"/>
              </a:rPr>
              <a:t>ήταν στρογγυλό, για πρακτικούς </a:t>
            </a:r>
            <a:r>
              <a:rPr lang="el-GR" sz="2600" dirty="0" smtClean="0">
                <a:latin typeface="Book Antiqua" panose="02040602050305030304" pitchFamily="18" charset="0"/>
              </a:rPr>
              <a:t>λόγους. </a:t>
            </a:r>
            <a:r>
              <a:rPr lang="el-GR" dirty="0" smtClean="0">
                <a:latin typeface="Book Antiqua" panose="02040602050305030304" pitchFamily="18" charset="0"/>
              </a:rPr>
              <a:t>Υπήρχαν </a:t>
            </a:r>
            <a:r>
              <a:rPr lang="el-GR" dirty="0">
                <a:latin typeface="Book Antiqua" panose="02040602050305030304" pitchFamily="18" charset="0"/>
              </a:rPr>
              <a:t>επίσης τραπέζια </a:t>
            </a:r>
            <a:r>
              <a:rPr lang="el-GR" b="1" dirty="0" smtClean="0">
                <a:latin typeface="Book Antiqua" panose="02040602050305030304" pitchFamily="18" charset="0"/>
              </a:rPr>
              <a:t>συμβαλτά</a:t>
            </a:r>
            <a:r>
              <a:rPr lang="el-GR" dirty="0" smtClean="0">
                <a:latin typeface="Book Antiqua" panose="02040602050305030304" pitchFamily="18" charset="0"/>
              </a:rPr>
              <a:t>, </a:t>
            </a:r>
            <a:r>
              <a:rPr lang="el-GR" dirty="0">
                <a:latin typeface="Book Antiqua" panose="02040602050305030304" pitchFamily="18" charset="0"/>
              </a:rPr>
              <a:t>δηλαδή που ανοιγόκλειναν ανάλογα με τον αριθμό των παρακαθημένων</a:t>
            </a:r>
            <a:r>
              <a:rPr lang="el-GR" dirty="0" smtClean="0">
                <a:latin typeface="Book Antiqua" panose="02040602050305030304" pitchFamily="18" charset="0"/>
              </a:rPr>
              <a:t>.</a:t>
            </a:r>
          </a:p>
          <a:p>
            <a:endParaRPr lang="el-GR" dirty="0">
              <a:latin typeface="Book Antiqua" panose="02040602050305030304" pitchFamily="18" charset="0"/>
            </a:endParaRPr>
          </a:p>
          <a:p>
            <a:r>
              <a:rPr lang="el-GR" sz="2600" dirty="0">
                <a:latin typeface="Book Antiqua" panose="02040602050305030304" pitchFamily="18" charset="0"/>
              </a:rPr>
              <a:t>Οι γυναίκες έτρωγαν μαζί με τους άνδρες σε στενά οικογενειακά γεύματα, ενώ στα συμπόσια απείχαν.</a:t>
            </a:r>
            <a:endParaRPr lang="el-GR" sz="2600" dirty="0" smtClean="0">
              <a:latin typeface="Book Antiqua" panose="02040602050305030304" pitchFamily="18" charset="0"/>
            </a:endParaRPr>
          </a:p>
          <a:p>
            <a:endParaRPr lang="el-GR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75378" y="365125"/>
            <a:ext cx="9578422" cy="1325563"/>
          </a:xfrm>
        </p:spPr>
        <p:txBody>
          <a:bodyPr>
            <a:normAutofit/>
          </a:bodyPr>
          <a:lstStyle/>
          <a:p>
            <a:r>
              <a:rPr lang="el-GR" sz="6000" b="1" i="1" u="sng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Το βυζαντινό </a:t>
            </a:r>
            <a:r>
              <a:rPr lang="el-GR" sz="6000" b="1" i="1" u="sng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τραπέζι</a:t>
            </a:r>
            <a:endParaRPr lang="en-US" sz="6000" b="1" i="1" u="sng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44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569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Bahnschrift</vt:lpstr>
      <vt:lpstr>Book Antiqua</vt:lpstr>
      <vt:lpstr>Calibri</vt:lpstr>
      <vt:lpstr>Calibri Light</vt:lpstr>
      <vt:lpstr>Office Theme</vt:lpstr>
      <vt:lpstr>Φαγητό στο Βυζάντιο </vt:lpstr>
      <vt:lpstr>Το φαγητό στο Βυζάντιο βασιζόταν κυρίως στη μεσογειακή διατροφή, με έντονες επιρροές από την αρχαία ελληνική, ρωμαϊκή και ανατολική κουζίνα.</vt:lpstr>
      <vt:lpstr>Βασικές Τροφές</vt:lpstr>
      <vt:lpstr>Πρωτεΐνη </vt:lpstr>
      <vt:lpstr>Φρούτα &amp; Γλυκά</vt:lpstr>
      <vt:lpstr>Μπαχαρικά &amp; Γεύσεις </vt:lpstr>
      <vt:lpstr>Δροσιστικά ποτά </vt:lpstr>
      <vt:lpstr>Κρασί</vt:lpstr>
      <vt:lpstr>Το βυζαντινό τραπέζι</vt:lpstr>
      <vt:lpstr>PowerPoint Presentation</vt:lpstr>
      <vt:lpstr>Κοινωνικές Διαφορές </vt:lpstr>
      <vt:lpstr>Βιβλιογραφία </vt:lpstr>
      <vt:lpstr>Ευχαριστώ για την προσοχή σας!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Φαγητό στο Βυζάντιο</dc:title>
  <dc:creator>DiPe DiPe</dc:creator>
  <cp:lastModifiedBy>DiPe DiPe</cp:lastModifiedBy>
  <cp:revision>27</cp:revision>
  <dcterms:created xsi:type="dcterms:W3CDTF">2025-12-30T15:46:31Z</dcterms:created>
  <dcterms:modified xsi:type="dcterms:W3CDTF">2026-01-01T21:33:35Z</dcterms:modified>
</cp:coreProperties>
</file>