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sldIdLst>
    <p:sldId id="256" r:id="rId2"/>
    <p:sldId id="275" r:id="rId3"/>
    <p:sldId id="257" r:id="rId4"/>
    <p:sldId id="258" r:id="rId5"/>
    <p:sldId id="265" r:id="rId6"/>
    <p:sldId id="267" r:id="rId7"/>
    <p:sldId id="268" r:id="rId8"/>
    <p:sldId id="269" r:id="rId9"/>
    <p:sldId id="271" r:id="rId10"/>
    <p:sldId id="272" r:id="rId11"/>
    <p:sldId id="273" r:id="rId12"/>
    <p:sldId id="270" r:id="rId13"/>
    <p:sldId id="259" r:id="rId14"/>
    <p:sldId id="260" r:id="rId15"/>
    <p:sldId id="261" r:id="rId16"/>
    <p:sldId id="262" r:id="rId17"/>
    <p:sldId id="266" r:id="rId18"/>
    <p:sldId id="263" r:id="rId19"/>
    <p:sldId id="274" r:id="rId20"/>
    <p:sldId id="264" r:id="rId21"/>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CCCC"/>
    <a:srgbClr val="99CCFF"/>
    <a:srgbClr val="B6F16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Ref idx="1003">
        <a:schemeClr val="bg1"/>
      </p:bgRef>
    </p:bg>
    <p:spTree>
      <p:nvGrpSpPr>
        <p:cNvPr id="1" name=""/>
        <p:cNvGrpSpPr/>
        <p:nvPr/>
      </p:nvGrpSpPr>
      <p:grpSpPr>
        <a:xfrm>
          <a:off x="0" y="0"/>
          <a:ext cx="0" cy="0"/>
          <a:chOff x="0" y="0"/>
          <a:chExt cx="0" cy="0"/>
        </a:xfrm>
      </p:grpSpPr>
      <p:sp>
        <p:nvSpPr>
          <p:cNvPr id="12" name="11 - Ορθογώνιο"/>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12 - Στρογγυλεμένο ορθογώνιο"/>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8 - Υπότιτλος"/>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Κάντε κλικ για να επεξεργαστείτε τον υπότιτλο του υποδείγματος</a:t>
            </a:r>
            <a:endParaRPr kumimoji="0" lang="en-US"/>
          </a:p>
        </p:txBody>
      </p:sp>
      <p:sp>
        <p:nvSpPr>
          <p:cNvPr id="28" name="27 - Θέση ημερομηνίας"/>
          <p:cNvSpPr>
            <a:spLocks noGrp="1"/>
          </p:cNvSpPr>
          <p:nvPr>
            <p:ph type="dt" sz="half" idx="10"/>
          </p:nvPr>
        </p:nvSpPr>
        <p:spPr/>
        <p:txBody>
          <a:bodyPr/>
          <a:lstStyle/>
          <a:p>
            <a:fld id="{164F3BDC-80E6-4112-AB46-DDBF962CB4EC}" type="datetimeFigureOut">
              <a:rPr lang="el-GR" smtClean="0"/>
              <a:pPr/>
              <a:t>17/5/2020</a:t>
            </a:fld>
            <a:endParaRPr lang="el-GR"/>
          </a:p>
        </p:txBody>
      </p:sp>
      <p:sp>
        <p:nvSpPr>
          <p:cNvPr id="17" name="16 - Θέση υποσέλιδου"/>
          <p:cNvSpPr>
            <a:spLocks noGrp="1"/>
          </p:cNvSpPr>
          <p:nvPr>
            <p:ph type="ftr" sz="quarter" idx="11"/>
          </p:nvPr>
        </p:nvSpPr>
        <p:spPr/>
        <p:txBody>
          <a:bodyPr/>
          <a:lstStyle/>
          <a:p>
            <a:endParaRPr lang="el-GR"/>
          </a:p>
        </p:txBody>
      </p:sp>
      <p:sp>
        <p:nvSpPr>
          <p:cNvPr id="29" name="28 - Θέση αριθμού διαφάνειας"/>
          <p:cNvSpPr>
            <a:spLocks noGrp="1"/>
          </p:cNvSpPr>
          <p:nvPr>
            <p:ph type="sldNum" sz="quarter" idx="12"/>
          </p:nvPr>
        </p:nvSpPr>
        <p:spPr/>
        <p:txBody>
          <a:bodyPr lIns="0" tIns="0" rIns="0" bIns="0">
            <a:noAutofit/>
          </a:bodyPr>
          <a:lstStyle>
            <a:lvl1pPr>
              <a:defRPr sz="1400">
                <a:solidFill>
                  <a:srgbClr val="FFFFFF"/>
                </a:solidFill>
              </a:defRPr>
            </a:lvl1pPr>
          </a:lstStyle>
          <a:p>
            <a:fld id="{2C1D72CF-741D-40C0-8583-8D45412B7A34}" type="slidenum">
              <a:rPr lang="el-GR" smtClean="0"/>
              <a:pPr/>
              <a:t>‹#›</a:t>
            </a:fld>
            <a:endParaRPr lang="el-GR"/>
          </a:p>
        </p:txBody>
      </p:sp>
      <p:sp>
        <p:nvSpPr>
          <p:cNvPr id="7" name="6 - Ορθογώνιο"/>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 Ορθογώνιο"/>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Ορθογώνιο"/>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Τίτλος"/>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l-GR" smtClean="0"/>
              <a:t>Kλικ για επεξεργασία του τίτλου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164F3BDC-80E6-4112-AB46-DDBF962CB4EC}" type="datetimeFigureOut">
              <a:rPr lang="el-GR" smtClean="0"/>
              <a:pPr/>
              <a:t>17/5/2020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2C1D72CF-741D-40C0-8583-8D45412B7A34}"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41"/>
            <a:ext cx="2011680" cy="5851525"/>
          </a:xfrm>
        </p:spPr>
        <p:txBody>
          <a:bodyPr vert="eaVer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914400" y="274640"/>
            <a:ext cx="5562600" cy="5851525"/>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164F3BDC-80E6-4112-AB46-DDBF962CB4EC}" type="datetimeFigureOut">
              <a:rPr lang="el-GR" smtClean="0"/>
              <a:pPr/>
              <a:t>17/5/2020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2C1D72CF-741D-40C0-8583-8D45412B7A34}"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4" name="3 - Θέση ημερομηνίας"/>
          <p:cNvSpPr>
            <a:spLocks noGrp="1"/>
          </p:cNvSpPr>
          <p:nvPr>
            <p:ph type="dt" sz="half" idx="10"/>
          </p:nvPr>
        </p:nvSpPr>
        <p:spPr/>
        <p:txBody>
          <a:bodyPr/>
          <a:lstStyle/>
          <a:p>
            <a:fld id="{164F3BDC-80E6-4112-AB46-DDBF962CB4EC}" type="datetimeFigureOut">
              <a:rPr lang="el-GR" smtClean="0"/>
              <a:pPr/>
              <a:t>17/5/2020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2C1D72CF-741D-40C0-8583-8D45412B7A34}" type="slidenum">
              <a:rPr lang="el-GR" smtClean="0"/>
              <a:pPr/>
              <a:t>‹#›</a:t>
            </a:fld>
            <a:endParaRPr lang="el-GR"/>
          </a:p>
        </p:txBody>
      </p:sp>
      <p:sp>
        <p:nvSpPr>
          <p:cNvPr id="8" name="7 - Θέση περιεχομένου"/>
          <p:cNvSpPr>
            <a:spLocks noGrp="1"/>
          </p:cNvSpPr>
          <p:nvPr>
            <p:ph sz="quarter" idx="1"/>
          </p:nvPr>
        </p:nvSpPr>
        <p:spPr>
          <a:xfrm>
            <a:off x="914400" y="1447800"/>
            <a:ext cx="7772400" cy="4572000"/>
          </a:xfrm>
        </p:spPr>
        <p:txBody>
          <a:bodyPr vert="horz"/>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3">
        <a:schemeClr val="bg1"/>
      </p:bgRef>
    </p:bg>
    <p:spTree>
      <p:nvGrpSpPr>
        <p:cNvPr id="1" name=""/>
        <p:cNvGrpSpPr/>
        <p:nvPr/>
      </p:nvGrpSpPr>
      <p:grpSpPr>
        <a:xfrm>
          <a:off x="0" y="0"/>
          <a:ext cx="0" cy="0"/>
          <a:chOff x="0" y="0"/>
          <a:chExt cx="0" cy="0"/>
        </a:xfrm>
      </p:grpSpPr>
      <p:sp>
        <p:nvSpPr>
          <p:cNvPr id="11" name="10 - Ορθογώνιο"/>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9 - Στρογγυλεμένο ορθογώνιο"/>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 Τίτλος"/>
          <p:cNvSpPr>
            <a:spLocks noGrp="1"/>
          </p:cNvSpPr>
          <p:nvPr>
            <p:ph type="title"/>
          </p:nvPr>
        </p:nvSpPr>
        <p:spPr>
          <a:xfrm>
            <a:off x="722313" y="952500"/>
            <a:ext cx="7772400" cy="1362075"/>
          </a:xfrm>
        </p:spPr>
        <p:txBody>
          <a:bodyPr anchor="b" anchorCtr="0"/>
          <a:lstStyle>
            <a:lvl1pPr algn="l">
              <a:buNone/>
              <a:defRPr sz="4000" b="0" cap="none"/>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164F3BDC-80E6-4112-AB46-DDBF962CB4EC}" type="datetimeFigureOut">
              <a:rPr lang="el-GR" smtClean="0"/>
              <a:pPr/>
              <a:t>17/5/2020</a:t>
            </a:fld>
            <a:endParaRPr lang="el-GR"/>
          </a:p>
        </p:txBody>
      </p:sp>
      <p:sp>
        <p:nvSpPr>
          <p:cNvPr id="5" name="4 - Θέση υποσέλιδου"/>
          <p:cNvSpPr>
            <a:spLocks noGrp="1"/>
          </p:cNvSpPr>
          <p:nvPr>
            <p:ph type="ftr" sz="quarter" idx="11"/>
          </p:nvPr>
        </p:nvSpPr>
        <p:spPr>
          <a:xfrm>
            <a:off x="800100" y="6172200"/>
            <a:ext cx="4000500" cy="457200"/>
          </a:xfrm>
        </p:spPr>
        <p:txBody>
          <a:bodyPr/>
          <a:lstStyle/>
          <a:p>
            <a:endParaRPr lang="el-GR"/>
          </a:p>
        </p:txBody>
      </p:sp>
      <p:sp>
        <p:nvSpPr>
          <p:cNvPr id="7" name="6 - Ορθογώνιο"/>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Ορθογώνιο"/>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 Ορθογώνιο"/>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 Θέση αριθμού διαφάνειας"/>
          <p:cNvSpPr>
            <a:spLocks noGrp="1"/>
          </p:cNvSpPr>
          <p:nvPr>
            <p:ph type="sldNum" sz="quarter" idx="12"/>
          </p:nvPr>
        </p:nvSpPr>
        <p:spPr>
          <a:xfrm>
            <a:off x="146304" y="6208776"/>
            <a:ext cx="457200" cy="457200"/>
          </a:xfrm>
        </p:spPr>
        <p:txBody>
          <a:bodyPr/>
          <a:lstStyle/>
          <a:p>
            <a:fld id="{2C1D72CF-741D-40C0-8583-8D45412B7A34}" type="slidenum">
              <a:rPr lang="el-GR" smtClean="0"/>
              <a:pPr/>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5" name="4 - Θέση ημερομηνίας"/>
          <p:cNvSpPr>
            <a:spLocks noGrp="1"/>
          </p:cNvSpPr>
          <p:nvPr>
            <p:ph type="dt" sz="half" idx="10"/>
          </p:nvPr>
        </p:nvSpPr>
        <p:spPr/>
        <p:txBody>
          <a:bodyPr/>
          <a:lstStyle/>
          <a:p>
            <a:fld id="{164F3BDC-80E6-4112-AB46-DDBF962CB4EC}" type="datetimeFigureOut">
              <a:rPr lang="el-GR" smtClean="0"/>
              <a:pPr/>
              <a:t>17/5/2020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2C1D72CF-741D-40C0-8583-8D45412B7A34}" type="slidenum">
              <a:rPr lang="el-GR" smtClean="0"/>
              <a:pPr/>
              <a:t>‹#›</a:t>
            </a:fld>
            <a:endParaRPr lang="el-GR"/>
          </a:p>
        </p:txBody>
      </p:sp>
      <p:sp>
        <p:nvSpPr>
          <p:cNvPr id="9" name="8 - Θέση περιεχομένου"/>
          <p:cNvSpPr>
            <a:spLocks noGrp="1"/>
          </p:cNvSpPr>
          <p:nvPr>
            <p:ph sz="quarter" idx="1"/>
          </p:nvPr>
        </p:nvSpPr>
        <p:spPr>
          <a:xfrm>
            <a:off x="914400" y="1447800"/>
            <a:ext cx="3749040" cy="4572000"/>
          </a:xfrm>
        </p:spPr>
        <p:txBody>
          <a:bodyPr vert="horz"/>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1" name="10 - Θέση περιεχομένου"/>
          <p:cNvSpPr>
            <a:spLocks noGrp="1"/>
          </p:cNvSpPr>
          <p:nvPr>
            <p:ph sz="quarter" idx="2"/>
          </p:nvPr>
        </p:nvSpPr>
        <p:spPr>
          <a:xfrm>
            <a:off x="4933950" y="1447800"/>
            <a:ext cx="3749040" cy="4572000"/>
          </a:xfrm>
        </p:spPr>
        <p:txBody>
          <a:bodyPr vert="horz"/>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914400" y="273050"/>
            <a:ext cx="7772400" cy="1143000"/>
          </a:xfrm>
        </p:spPr>
        <p:txBody>
          <a:bodyPr anchor="b" anchorCtr="0"/>
          <a:lstStyle>
            <a:lvl1pPr>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7" name="6 - Θέση ημερομηνίας"/>
          <p:cNvSpPr>
            <a:spLocks noGrp="1"/>
          </p:cNvSpPr>
          <p:nvPr>
            <p:ph type="dt" sz="half" idx="10"/>
          </p:nvPr>
        </p:nvSpPr>
        <p:spPr/>
        <p:txBody>
          <a:bodyPr/>
          <a:lstStyle/>
          <a:p>
            <a:fld id="{164F3BDC-80E6-4112-AB46-DDBF962CB4EC}" type="datetimeFigureOut">
              <a:rPr lang="el-GR" smtClean="0"/>
              <a:pPr/>
              <a:t>17/5/2020</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2C1D72CF-741D-40C0-8583-8D45412B7A34}" type="slidenum">
              <a:rPr lang="el-GR" smtClean="0"/>
              <a:pPr/>
              <a:t>‹#›</a:t>
            </a:fld>
            <a:endParaRPr lang="el-GR"/>
          </a:p>
        </p:txBody>
      </p:sp>
      <p:sp>
        <p:nvSpPr>
          <p:cNvPr id="11" name="10 - Θέση περιεχομένου"/>
          <p:cNvSpPr>
            <a:spLocks noGrp="1"/>
          </p:cNvSpPr>
          <p:nvPr>
            <p:ph sz="half" idx="2"/>
          </p:nvPr>
        </p:nvSpPr>
        <p:spPr>
          <a:xfrm>
            <a:off x="914400" y="2247900"/>
            <a:ext cx="3733800" cy="3886200"/>
          </a:xfrm>
        </p:spPr>
        <p:txBody>
          <a:bodyPr vert="horz"/>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3" name="12 - Θέση περιεχομένου"/>
          <p:cNvSpPr>
            <a:spLocks noGrp="1"/>
          </p:cNvSpPr>
          <p:nvPr>
            <p:ph sz="half" idx="4"/>
          </p:nvPr>
        </p:nvSpPr>
        <p:spPr>
          <a:xfrm>
            <a:off x="4953000" y="2247900"/>
            <a:ext cx="3733800" cy="3886200"/>
          </a:xfrm>
        </p:spPr>
        <p:txBody>
          <a:bodyPr vert="horz"/>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fld id="{164F3BDC-80E6-4112-AB46-DDBF962CB4EC}" type="datetimeFigureOut">
              <a:rPr lang="el-GR" smtClean="0"/>
              <a:pPr/>
              <a:t>17/5/2020</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2C1D72CF-741D-40C0-8583-8D45412B7A34}"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164F3BDC-80E6-4112-AB46-DDBF962CB4EC}" type="datetimeFigureOut">
              <a:rPr lang="el-GR" smtClean="0"/>
              <a:pPr/>
              <a:t>17/5/2020</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2C1D72CF-741D-40C0-8583-8D45412B7A34}"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8" name="7 - Ορθογώνιο"/>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8 - Στρογγυλεμένο ορθογώνιο"/>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 Τίτλος"/>
          <p:cNvSpPr>
            <a:spLocks noGrp="1"/>
          </p:cNvSpPr>
          <p:nvPr>
            <p:ph type="title"/>
          </p:nvPr>
        </p:nvSpPr>
        <p:spPr>
          <a:xfrm>
            <a:off x="914400" y="273050"/>
            <a:ext cx="7772400" cy="1143000"/>
          </a:xfrm>
        </p:spPr>
        <p:txBody>
          <a:bodyPr anchor="b" anchorCtr="0"/>
          <a:lstStyle>
            <a:lvl1pPr algn="l">
              <a:buNone/>
              <a:defRPr sz="4000" b="0"/>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164F3BDC-80E6-4112-AB46-DDBF962CB4EC}" type="datetimeFigureOut">
              <a:rPr lang="el-GR" smtClean="0"/>
              <a:pPr/>
              <a:t>17/5/2020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2C1D72CF-741D-40C0-8583-8D45412B7A34}" type="slidenum">
              <a:rPr lang="el-GR" smtClean="0"/>
              <a:pPr/>
              <a:t>‹#›</a:t>
            </a:fld>
            <a:endParaRPr lang="el-GR"/>
          </a:p>
        </p:txBody>
      </p:sp>
      <p:sp>
        <p:nvSpPr>
          <p:cNvPr id="11" name="10 - Θέση περιεχομένου"/>
          <p:cNvSpPr>
            <a:spLocks noGrp="1"/>
          </p:cNvSpPr>
          <p:nvPr>
            <p:ph sz="quarter" idx="1"/>
          </p:nvPr>
        </p:nvSpPr>
        <p:spPr>
          <a:xfrm>
            <a:off x="2971800" y="1600200"/>
            <a:ext cx="5715000" cy="4495800"/>
          </a:xfrm>
        </p:spPr>
        <p:txBody>
          <a:bodyPr vert="horz"/>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l-GR" smtClean="0"/>
              <a:t>Kλικ για επεξεργασία του τίτλου</a:t>
            </a:r>
            <a:endParaRPr kumimoji="0" lang="en-US"/>
          </a:p>
        </p:txBody>
      </p:sp>
      <p:sp>
        <p:nvSpPr>
          <p:cNvPr id="4" name="3 - Θέση κειμένου"/>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164F3BDC-80E6-4112-AB46-DDBF962CB4EC}" type="datetimeFigureOut">
              <a:rPr lang="el-GR" smtClean="0"/>
              <a:pPr/>
              <a:t>17/5/2020</a:t>
            </a:fld>
            <a:endParaRPr lang="el-GR"/>
          </a:p>
        </p:txBody>
      </p:sp>
      <p:sp>
        <p:nvSpPr>
          <p:cNvPr id="6" name="5 - Θέση υποσέλιδου"/>
          <p:cNvSpPr>
            <a:spLocks noGrp="1"/>
          </p:cNvSpPr>
          <p:nvPr>
            <p:ph type="ftr" sz="quarter" idx="11"/>
          </p:nvPr>
        </p:nvSpPr>
        <p:spPr>
          <a:xfrm>
            <a:off x="914400" y="6172200"/>
            <a:ext cx="3886200" cy="457200"/>
          </a:xfrm>
        </p:spPr>
        <p:txBody>
          <a:bodyPr/>
          <a:lstStyle/>
          <a:p>
            <a:endParaRPr lang="el-GR"/>
          </a:p>
        </p:txBody>
      </p:sp>
      <p:sp>
        <p:nvSpPr>
          <p:cNvPr id="7" name="6 - Θέση αριθμού διαφάνειας"/>
          <p:cNvSpPr>
            <a:spLocks noGrp="1"/>
          </p:cNvSpPr>
          <p:nvPr>
            <p:ph type="sldNum" sz="quarter" idx="12"/>
          </p:nvPr>
        </p:nvSpPr>
        <p:spPr>
          <a:xfrm>
            <a:off x="146304" y="6208776"/>
            <a:ext cx="457200" cy="457200"/>
          </a:xfrm>
        </p:spPr>
        <p:txBody>
          <a:bodyPr/>
          <a:lstStyle/>
          <a:p>
            <a:fld id="{2C1D72CF-741D-40C0-8583-8D45412B7A34}" type="slidenum">
              <a:rPr lang="el-GR" smtClean="0"/>
              <a:pPr/>
              <a:t>‹#›</a:t>
            </a:fld>
            <a:endParaRPr lang="el-GR"/>
          </a:p>
        </p:txBody>
      </p:sp>
      <p:sp>
        <p:nvSpPr>
          <p:cNvPr id="11" name="10 - Ορθογώνιο"/>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 Ορθογώνιο"/>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 Ορθογώνιο"/>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2 - Θέση εικόνας"/>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 Ορθογώνιο"/>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7 - Στρογγυλεμένο ορθογώνιο"/>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21 - Θέση τίτλου"/>
          <p:cNvSpPr>
            <a:spLocks noGrp="1"/>
          </p:cNvSpPr>
          <p:nvPr>
            <p:ph type="title"/>
          </p:nvPr>
        </p:nvSpPr>
        <p:spPr>
          <a:xfrm>
            <a:off x="914400" y="274638"/>
            <a:ext cx="7772400" cy="1143000"/>
          </a:xfrm>
          <a:prstGeom prst="rect">
            <a:avLst/>
          </a:prstGeom>
        </p:spPr>
        <p:txBody>
          <a:bodyPr bIns="91440" anchor="b" anchorCtr="0">
            <a:normAutofit/>
          </a:bodyPr>
          <a:lstStyle/>
          <a:p>
            <a:r>
              <a:rPr kumimoji="0" lang="el-GR" smtClean="0"/>
              <a:t>Kλικ για επεξεργασία του τίτλου</a:t>
            </a:r>
            <a:endParaRPr kumimoji="0" lang="en-US"/>
          </a:p>
        </p:txBody>
      </p:sp>
      <p:sp>
        <p:nvSpPr>
          <p:cNvPr id="13" name="12 - Θέση κειμένου"/>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4" name="13 - Θέση ημερομηνίας"/>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164F3BDC-80E6-4112-AB46-DDBF962CB4EC}" type="datetimeFigureOut">
              <a:rPr lang="el-GR" smtClean="0"/>
              <a:pPr/>
              <a:t>17/5/2020</a:t>
            </a:fld>
            <a:endParaRPr lang="el-GR"/>
          </a:p>
        </p:txBody>
      </p:sp>
      <p:sp>
        <p:nvSpPr>
          <p:cNvPr id="3" name="2 - Θέση υποσέλιδου"/>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l-GR"/>
          </a:p>
        </p:txBody>
      </p:sp>
      <p:sp>
        <p:nvSpPr>
          <p:cNvPr id="23" name="22 - Θέση αριθμού διαφάνειας"/>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2C1D72CF-741D-40C0-8583-8D45412B7A34}"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s://webtv.ert.gr/mathainoume-sto-spiti/e-st-taxi-fysiki-agogi-aerovia-ikanotita-sto-spiti/"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10 - Τίτλος"/>
          <p:cNvSpPr>
            <a:spLocks noGrp="1"/>
          </p:cNvSpPr>
          <p:nvPr>
            <p:ph type="title"/>
          </p:nvPr>
        </p:nvSpPr>
        <p:spPr>
          <a:xfrm>
            <a:off x="642910" y="357166"/>
            <a:ext cx="7772400" cy="2786082"/>
          </a:xfrm>
        </p:spPr>
        <p:txBody>
          <a:bodyPr>
            <a:normAutofit fontScale="90000"/>
          </a:bodyPr>
          <a:lstStyle/>
          <a:p>
            <a:pPr algn="ctr"/>
            <a:r>
              <a:rPr lang="el-GR" b="1" dirty="0" smtClean="0">
                <a:solidFill>
                  <a:srgbClr val="0070C0"/>
                </a:solidFill>
              </a:rPr>
              <a:t>Φυσική Αγωγή-Εξ’ αποστάσεως μάθημα</a:t>
            </a:r>
            <a:br>
              <a:rPr lang="el-GR" b="1" dirty="0" smtClean="0">
                <a:solidFill>
                  <a:srgbClr val="0070C0"/>
                </a:solidFill>
              </a:rPr>
            </a:br>
            <a:r>
              <a:rPr lang="el-GR" b="1" dirty="0" smtClean="0">
                <a:solidFill>
                  <a:srgbClr val="0070C0"/>
                </a:solidFill>
              </a:rPr>
              <a:t> Δημοτικό Σχολείο Ελάτειας </a:t>
            </a:r>
            <a:r>
              <a:rPr lang="el-GR" b="1" dirty="0" smtClean="0">
                <a:solidFill>
                  <a:srgbClr val="0070C0"/>
                </a:solidFill>
              </a:rPr>
              <a:t/>
            </a:r>
            <a:br>
              <a:rPr lang="el-GR" b="1" dirty="0" smtClean="0">
                <a:solidFill>
                  <a:srgbClr val="0070C0"/>
                </a:solidFill>
              </a:rPr>
            </a:br>
            <a:r>
              <a:rPr lang="el-GR" b="1" dirty="0" smtClean="0">
                <a:solidFill>
                  <a:srgbClr val="0070C0"/>
                </a:solidFill>
              </a:rPr>
              <a:t>Μανιώτη </a:t>
            </a:r>
            <a:r>
              <a:rPr lang="el-GR" b="1" dirty="0" err="1" smtClean="0">
                <a:solidFill>
                  <a:srgbClr val="0070C0"/>
                </a:solidFill>
              </a:rPr>
              <a:t>Μόρφω</a:t>
            </a:r>
            <a:r>
              <a:rPr lang="el-GR" b="1" dirty="0" smtClean="0">
                <a:solidFill>
                  <a:srgbClr val="0070C0"/>
                </a:solidFill>
              </a:rPr>
              <a:t/>
            </a:r>
            <a:br>
              <a:rPr lang="el-GR" b="1" dirty="0" smtClean="0">
                <a:solidFill>
                  <a:srgbClr val="0070C0"/>
                </a:solidFill>
              </a:rPr>
            </a:br>
            <a:endParaRPr lang="el-GR" b="1" dirty="0">
              <a:solidFill>
                <a:srgbClr val="0070C0"/>
              </a:solidFill>
            </a:endParaRPr>
          </a:p>
        </p:txBody>
      </p:sp>
      <p:sp>
        <p:nvSpPr>
          <p:cNvPr id="12" name="11 - Θέση περιεχομένου"/>
          <p:cNvSpPr>
            <a:spLocks noGrp="1"/>
          </p:cNvSpPr>
          <p:nvPr>
            <p:ph sz="quarter" idx="1"/>
          </p:nvPr>
        </p:nvSpPr>
        <p:spPr>
          <a:xfrm>
            <a:off x="785786" y="2786058"/>
            <a:ext cx="7772400" cy="3500462"/>
          </a:xfrm>
        </p:spPr>
        <p:style>
          <a:lnRef idx="1">
            <a:schemeClr val="accent5"/>
          </a:lnRef>
          <a:fillRef idx="2">
            <a:schemeClr val="accent5"/>
          </a:fillRef>
          <a:effectRef idx="1">
            <a:schemeClr val="accent5"/>
          </a:effectRef>
          <a:fontRef idx="minor">
            <a:schemeClr val="dk1"/>
          </a:fontRef>
        </p:style>
        <p:txBody>
          <a:bodyPr>
            <a:normAutofit/>
          </a:bodyPr>
          <a:lstStyle/>
          <a:p>
            <a:pPr algn="ctr"/>
            <a:endParaRPr lang="el-GR" sz="3200" dirty="0" smtClean="0"/>
          </a:p>
          <a:p>
            <a:pPr algn="ctr"/>
            <a:r>
              <a:rPr lang="el-GR" sz="3200" dirty="0" smtClean="0"/>
              <a:t>Φυσική κατάσταση</a:t>
            </a:r>
          </a:p>
          <a:p>
            <a:pPr algn="ctr">
              <a:buNone/>
            </a:pPr>
            <a:endParaRPr lang="el-GR" sz="3200" dirty="0" smtClean="0"/>
          </a:p>
          <a:p>
            <a:pPr algn="ctr"/>
            <a:r>
              <a:rPr lang="el-GR" sz="3200" dirty="0" smtClean="0"/>
              <a:t>Αερόβια άσκηση</a:t>
            </a:r>
            <a:endParaRPr lang="el-GR" sz="3200"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ctr"/>
            <a:r>
              <a:rPr lang="el-GR" b="1" dirty="0" smtClean="0">
                <a:solidFill>
                  <a:srgbClr val="0070C0"/>
                </a:solidFill>
              </a:rPr>
              <a:t>Αερόβια άσκηση στο σπίτι </a:t>
            </a:r>
            <a:endParaRPr lang="el-GR" b="1" dirty="0">
              <a:solidFill>
                <a:srgbClr val="0070C0"/>
              </a:solidFill>
            </a:endParaRPr>
          </a:p>
        </p:txBody>
      </p:sp>
      <p:pic>
        <p:nvPicPr>
          <p:cNvPr id="4" name="3 - Θέση περιεχομένου" descr="aerovia03.jpg"/>
          <p:cNvPicPr>
            <a:picLocks noGrp="1" noChangeAspect="1"/>
          </p:cNvPicPr>
          <p:nvPr>
            <p:ph sz="quarter" idx="1"/>
          </p:nvPr>
        </p:nvPicPr>
        <p:blipFill>
          <a:blip r:embed="rId2"/>
          <a:stretch>
            <a:fillRect/>
          </a:stretch>
        </p:blipFill>
        <p:spPr>
          <a:xfrm>
            <a:off x="914400" y="1574800"/>
            <a:ext cx="7772400" cy="4318000"/>
          </a:xfrm>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914400" y="274638"/>
            <a:ext cx="7772400" cy="939784"/>
          </a:xfrm>
        </p:spPr>
        <p:txBody>
          <a:bodyPr/>
          <a:lstStyle/>
          <a:p>
            <a:pPr algn="ctr"/>
            <a:r>
              <a:rPr lang="el-GR" b="1" dirty="0" smtClean="0">
                <a:solidFill>
                  <a:srgbClr val="0070C0"/>
                </a:solidFill>
              </a:rPr>
              <a:t>Αερόβια άσκηση στο σπίτι </a:t>
            </a:r>
            <a:endParaRPr lang="el-GR" dirty="0"/>
          </a:p>
        </p:txBody>
      </p:sp>
      <p:pic>
        <p:nvPicPr>
          <p:cNvPr id="4" name="3 - Θέση περιεχομένου" descr="covid-19-askisi1.jpg"/>
          <p:cNvPicPr>
            <a:picLocks noGrp="1" noChangeAspect="1"/>
          </p:cNvPicPr>
          <p:nvPr>
            <p:ph sz="quarter" idx="1"/>
          </p:nvPr>
        </p:nvPicPr>
        <p:blipFill>
          <a:blip r:embed="rId2"/>
          <a:stretch>
            <a:fillRect/>
          </a:stretch>
        </p:blipFill>
        <p:spPr>
          <a:xfrm>
            <a:off x="857224" y="1571612"/>
            <a:ext cx="7858180" cy="4572032"/>
          </a:xfrm>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pPr algn="ctr"/>
            <a:r>
              <a:rPr lang="el-GR" b="1" dirty="0" smtClean="0">
                <a:solidFill>
                  <a:srgbClr val="0070C0"/>
                </a:solidFill>
              </a:rPr>
              <a:t>Δραστηριότητες αερόβιες για φυσική κατάσταση</a:t>
            </a:r>
            <a:endParaRPr lang="el-GR" dirty="0"/>
          </a:p>
        </p:txBody>
      </p:sp>
      <p:pic>
        <p:nvPicPr>
          <p:cNvPr id="4" name="3 - Θέση περιεχομένου" descr="C:\Users\WinUser\Documents\κατάλογος.jpg"/>
          <p:cNvPicPr>
            <a:picLocks noGrp="1"/>
          </p:cNvPicPr>
          <p:nvPr>
            <p:ph sz="quarter" idx="1"/>
          </p:nvPr>
        </p:nvPicPr>
        <p:blipFill>
          <a:blip r:embed="rId2"/>
          <a:srcRect/>
          <a:stretch>
            <a:fillRect/>
          </a:stretch>
        </p:blipFill>
        <p:spPr bwMode="auto">
          <a:xfrm>
            <a:off x="1285852" y="1571612"/>
            <a:ext cx="6500858" cy="500066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571472" y="274638"/>
            <a:ext cx="8115328" cy="1143000"/>
          </a:xfrm>
        </p:spPr>
        <p:txBody>
          <a:bodyPr>
            <a:normAutofit fontScale="90000"/>
          </a:bodyPr>
          <a:lstStyle/>
          <a:p>
            <a:pPr algn="ctr"/>
            <a:r>
              <a:rPr lang="el-GR" b="1" dirty="0" smtClean="0">
                <a:solidFill>
                  <a:srgbClr val="0070C0"/>
                </a:solidFill>
              </a:rPr>
              <a:t>Γιατί είναι σημαντική η αερόβια άσκηση για την υγεία μας</a:t>
            </a:r>
            <a:endParaRPr lang="el-GR" dirty="0">
              <a:solidFill>
                <a:srgbClr val="0070C0"/>
              </a:solidFill>
            </a:endParaRPr>
          </a:p>
        </p:txBody>
      </p:sp>
      <p:sp>
        <p:nvSpPr>
          <p:cNvPr id="3" name="2 - Θέση περιεχομένου"/>
          <p:cNvSpPr>
            <a:spLocks noGrp="1"/>
          </p:cNvSpPr>
          <p:nvPr>
            <p:ph sz="quarter" idx="1"/>
          </p:nvPr>
        </p:nvSpPr>
        <p:spPr>
          <a:xfrm>
            <a:off x="428596" y="1447800"/>
            <a:ext cx="8501122" cy="4910158"/>
          </a:xfrm>
        </p:spPr>
        <p:style>
          <a:lnRef idx="1">
            <a:schemeClr val="accent5"/>
          </a:lnRef>
          <a:fillRef idx="2">
            <a:schemeClr val="accent5"/>
          </a:fillRef>
          <a:effectRef idx="1">
            <a:schemeClr val="accent5"/>
          </a:effectRef>
          <a:fontRef idx="minor">
            <a:schemeClr val="dk1"/>
          </a:fontRef>
        </p:style>
        <p:txBody>
          <a:bodyPr/>
          <a:lstStyle/>
          <a:p>
            <a:r>
              <a:rPr lang="el-GR" dirty="0" smtClean="0"/>
              <a:t>Τα άτομα που γυμνάζονται προσέχουν περισσότερο τη διατροφή τους, μειώνουν το ποσοστό του σωματικού λίπους λόγω κατανάλωσης θερμίδων και έχουν λιγότερες πιθανότητες να αναπτύξουν παχυσαρκία</a:t>
            </a:r>
          </a:p>
          <a:p>
            <a:r>
              <a:rPr lang="el-GR" dirty="0" smtClean="0"/>
              <a:t>Οι πιθανότητες για καρδιοπάθειες είναι διπλάσιες σε αυτούς που δε γυμνάζονται σε σχέση με αυτούς που γυμνάζονται. Η αερόβια άσκηση βελτιώνει τη λειτουργία του κυκλοφορικού συστήματος, δυναμώνει τους καρδιακούς μύες και μειώνει τον κίνδυνο καρδιαγγειακών νοσημάτων.</a:t>
            </a:r>
            <a:endParaRPr lang="el-G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914400" y="142852"/>
            <a:ext cx="7772400" cy="1714512"/>
          </a:xfrm>
        </p:spPr>
        <p:txBody>
          <a:bodyPr>
            <a:normAutofit fontScale="90000"/>
          </a:bodyPr>
          <a:lstStyle/>
          <a:p>
            <a:pPr algn="ctr"/>
            <a:r>
              <a:rPr lang="el-GR" b="1" dirty="0" smtClean="0">
                <a:solidFill>
                  <a:srgbClr val="0070C0"/>
                </a:solidFill>
              </a:rPr>
              <a:t>Γιατί είναι σημαντική η αερόβια άσκηση για την υγεία μας</a:t>
            </a:r>
            <a:r>
              <a:rPr lang="el-GR" dirty="0" smtClean="0">
                <a:solidFill>
                  <a:srgbClr val="0070C0"/>
                </a:solidFill>
              </a:rPr>
              <a:t/>
            </a:r>
            <a:br>
              <a:rPr lang="el-GR" dirty="0" smtClean="0">
                <a:solidFill>
                  <a:srgbClr val="0070C0"/>
                </a:solidFill>
              </a:rPr>
            </a:br>
            <a:endParaRPr lang="el-GR" dirty="0">
              <a:solidFill>
                <a:srgbClr val="0070C0"/>
              </a:solidFill>
            </a:endParaRPr>
          </a:p>
        </p:txBody>
      </p:sp>
      <p:sp>
        <p:nvSpPr>
          <p:cNvPr id="3" name="2 - Θέση περιεχομένου"/>
          <p:cNvSpPr>
            <a:spLocks noGrp="1"/>
          </p:cNvSpPr>
          <p:nvPr>
            <p:ph sz="quarter" idx="1"/>
          </p:nvPr>
        </p:nvSpPr>
        <p:spPr>
          <a:xfrm>
            <a:off x="571472" y="1571612"/>
            <a:ext cx="8115328" cy="4929222"/>
          </a:xfrm>
        </p:spPr>
        <p:style>
          <a:lnRef idx="1">
            <a:schemeClr val="accent5"/>
          </a:lnRef>
          <a:fillRef idx="2">
            <a:schemeClr val="accent5"/>
          </a:fillRef>
          <a:effectRef idx="1">
            <a:schemeClr val="accent5"/>
          </a:effectRef>
          <a:fontRef idx="minor">
            <a:schemeClr val="dk1"/>
          </a:fontRef>
        </p:style>
        <p:txBody>
          <a:bodyPr/>
          <a:lstStyle/>
          <a:p>
            <a:pPr lvl="0"/>
            <a:r>
              <a:rPr lang="el-GR" dirty="0" smtClean="0"/>
              <a:t>Η συστηματική αερόβια άσκηση ρυθμίζει καλύτερα το σάκχαρο στο αίμα. </a:t>
            </a:r>
          </a:p>
          <a:p>
            <a:pPr lvl="0"/>
            <a:r>
              <a:rPr lang="el-GR" dirty="0" smtClean="0"/>
              <a:t>Η συστηματική άσκηση αυξάνει τα επίπεδα της «καλής» χοληστερίνης (HDL). </a:t>
            </a:r>
          </a:p>
          <a:p>
            <a:pPr lvl="0"/>
            <a:r>
              <a:rPr lang="el-GR" dirty="0" smtClean="0"/>
              <a:t>Η συστηματική άσκηση αυξάνει τη διάρκεια ζωής σε σχέση με το μέσο όρο ζωής. </a:t>
            </a:r>
          </a:p>
          <a:p>
            <a:pPr lvl="0"/>
            <a:r>
              <a:rPr lang="el-GR" dirty="0" smtClean="0"/>
              <a:t>Τα άτομα που δε γυμνάζονται αρκετά έχουν περισσότερες πιθανότητες για υπέρταση σε σχέση με τα άτομα που γυμνάζονται συστηματικά. </a:t>
            </a:r>
            <a:endParaRPr lang="el-G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785786" y="357166"/>
            <a:ext cx="7772400" cy="917596"/>
          </a:xfrm>
        </p:spPr>
        <p:txBody>
          <a:bodyPr>
            <a:normAutofit fontScale="90000"/>
          </a:bodyPr>
          <a:lstStyle/>
          <a:p>
            <a:pPr algn="ctr"/>
            <a:r>
              <a:rPr lang="el-GR" b="1" dirty="0" smtClean="0">
                <a:solidFill>
                  <a:srgbClr val="0070C0"/>
                </a:solidFill>
              </a:rPr>
              <a:t>Σχέση φυσικής κατάστασης και υγείας</a:t>
            </a:r>
            <a:endParaRPr lang="el-GR" dirty="0">
              <a:solidFill>
                <a:srgbClr val="0070C0"/>
              </a:solidFill>
            </a:endParaRPr>
          </a:p>
        </p:txBody>
      </p:sp>
      <p:sp>
        <p:nvSpPr>
          <p:cNvPr id="3" name="2 - Θέση περιεχομένου"/>
          <p:cNvSpPr>
            <a:spLocks noGrp="1"/>
          </p:cNvSpPr>
          <p:nvPr>
            <p:ph sz="quarter" idx="1"/>
          </p:nvPr>
        </p:nvSpPr>
        <p:spPr>
          <a:xfrm>
            <a:off x="642910" y="1447800"/>
            <a:ext cx="8043890" cy="4572000"/>
          </a:xfrm>
        </p:spPr>
        <p:style>
          <a:lnRef idx="1">
            <a:schemeClr val="accent5"/>
          </a:lnRef>
          <a:fillRef idx="2">
            <a:schemeClr val="accent5"/>
          </a:fillRef>
          <a:effectRef idx="1">
            <a:schemeClr val="accent5"/>
          </a:effectRef>
          <a:fontRef idx="minor">
            <a:schemeClr val="dk1"/>
          </a:fontRef>
        </p:style>
        <p:txBody>
          <a:bodyPr/>
          <a:lstStyle/>
          <a:p>
            <a:r>
              <a:rPr lang="el-GR" dirty="0" smtClean="0"/>
              <a:t>Φυσική κατάσταση είναι η ικανότητα του σώματός σου να αντιμετωπίζει με επιτυχία τις απαιτήσεις της καθημερινής ζωής.</a:t>
            </a:r>
            <a:endParaRPr lang="el-G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857224" y="214290"/>
            <a:ext cx="7772400" cy="1071546"/>
          </a:xfrm>
        </p:spPr>
        <p:txBody>
          <a:bodyPr>
            <a:normAutofit fontScale="90000"/>
          </a:bodyPr>
          <a:lstStyle/>
          <a:p>
            <a:pPr algn="ctr"/>
            <a:r>
              <a:rPr lang="el-GR" b="1" dirty="0" smtClean="0">
                <a:solidFill>
                  <a:srgbClr val="0070C0"/>
                </a:solidFill>
              </a:rPr>
              <a:t>Δείκτες της καλής φυσικής κατάστασης είναι</a:t>
            </a:r>
            <a:r>
              <a:rPr lang="el-GR" dirty="0" smtClean="0">
                <a:solidFill>
                  <a:srgbClr val="0070C0"/>
                </a:solidFill>
              </a:rPr>
              <a:t>:</a:t>
            </a:r>
            <a:endParaRPr lang="el-GR" dirty="0">
              <a:solidFill>
                <a:srgbClr val="0070C0"/>
              </a:solidFill>
            </a:endParaRPr>
          </a:p>
        </p:txBody>
      </p:sp>
      <p:sp>
        <p:nvSpPr>
          <p:cNvPr id="3" name="2 - Θέση περιεχομένου"/>
          <p:cNvSpPr>
            <a:spLocks noGrp="1"/>
          </p:cNvSpPr>
          <p:nvPr>
            <p:ph sz="quarter" idx="1"/>
          </p:nvPr>
        </p:nvSpPr>
        <p:spPr>
          <a:xfrm>
            <a:off x="714348" y="1214422"/>
            <a:ext cx="7772400" cy="5429264"/>
          </a:xfrm>
        </p:spPr>
        <p:style>
          <a:lnRef idx="1">
            <a:schemeClr val="accent5"/>
          </a:lnRef>
          <a:fillRef idx="2">
            <a:schemeClr val="accent5"/>
          </a:fillRef>
          <a:effectRef idx="1">
            <a:schemeClr val="accent5"/>
          </a:effectRef>
          <a:fontRef idx="minor">
            <a:schemeClr val="dk1"/>
          </a:fontRef>
        </p:style>
        <p:txBody>
          <a:bodyPr>
            <a:normAutofit lnSpcReduction="10000"/>
          </a:bodyPr>
          <a:lstStyle/>
          <a:p>
            <a:r>
              <a:rPr lang="el-GR" b="1" dirty="0" smtClean="0"/>
              <a:t>Αντοχή</a:t>
            </a:r>
            <a:r>
              <a:rPr lang="el-GR" dirty="0" smtClean="0"/>
              <a:t> είναι η ικανότητα του σώματος να εργάζεται για μεγάλες χρονικές περιόδους χωρίς να κουράζεται. Είναι συνδυασμός </a:t>
            </a:r>
            <a:r>
              <a:rPr lang="el-GR" dirty="0" err="1" smtClean="0"/>
              <a:t>καρδιοαναπνευστικής</a:t>
            </a:r>
            <a:r>
              <a:rPr lang="el-GR" dirty="0" smtClean="0"/>
              <a:t> αντοχής και μυϊκής δύναμης. </a:t>
            </a:r>
          </a:p>
          <a:p>
            <a:r>
              <a:rPr lang="el-GR" b="1" dirty="0" smtClean="0"/>
              <a:t>Δύναμη</a:t>
            </a:r>
            <a:r>
              <a:rPr lang="el-GR" dirty="0" smtClean="0"/>
              <a:t> είναι η ικανότητα ενός μυός ή ομάδας μυών να παράγουν έργο. </a:t>
            </a:r>
          </a:p>
          <a:p>
            <a:r>
              <a:rPr lang="el-GR" b="1" dirty="0" smtClean="0"/>
              <a:t>Ευλυγισία ή ευκαμψία</a:t>
            </a:r>
            <a:r>
              <a:rPr lang="el-GR" dirty="0" smtClean="0"/>
              <a:t> είναι το εύρος κίνησης μιας άρθρωσης</a:t>
            </a:r>
          </a:p>
          <a:p>
            <a:r>
              <a:rPr lang="el-GR" b="1" dirty="0" smtClean="0"/>
              <a:t>Ταχύτητα</a:t>
            </a:r>
            <a:r>
              <a:rPr lang="el-GR" dirty="0" smtClean="0"/>
              <a:t> είναι η ικανότητα να κινείς το σώμα σου ή μέρος αυτού γρήγορα.</a:t>
            </a:r>
          </a:p>
          <a:p>
            <a:r>
              <a:rPr lang="el-GR" dirty="0" smtClean="0"/>
              <a:t> </a:t>
            </a:r>
            <a:r>
              <a:rPr lang="el-GR" b="1" dirty="0" smtClean="0"/>
              <a:t>Σύνθεση σώματος</a:t>
            </a:r>
            <a:r>
              <a:rPr lang="el-GR" dirty="0" smtClean="0"/>
              <a:t> είναι το ποσοστό λίπους και </a:t>
            </a:r>
            <a:r>
              <a:rPr lang="el-GR" dirty="0" err="1" smtClean="0"/>
              <a:t>άλιπης</a:t>
            </a:r>
            <a:r>
              <a:rPr lang="el-GR" dirty="0" smtClean="0"/>
              <a:t> μάζας του σώματός σου. Το σωματικό λίπος δεν πρέπει να είναι πάρα πολύ ή πολύ λίγο.</a:t>
            </a:r>
          </a:p>
          <a:p>
            <a:endParaRPr lang="el-GR"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785786" y="214290"/>
            <a:ext cx="7772400" cy="917596"/>
          </a:xfrm>
        </p:spPr>
        <p:txBody>
          <a:bodyPr>
            <a:normAutofit fontScale="90000"/>
          </a:bodyPr>
          <a:lstStyle/>
          <a:p>
            <a:r>
              <a:rPr lang="el-GR" b="1" dirty="0" smtClean="0">
                <a:solidFill>
                  <a:srgbClr val="0070C0"/>
                </a:solidFill>
              </a:rPr>
              <a:t>Δείκτες της καλής φυσικής κατάστασης</a:t>
            </a:r>
            <a:endParaRPr lang="el-GR" dirty="0"/>
          </a:p>
        </p:txBody>
      </p:sp>
      <p:pic>
        <p:nvPicPr>
          <p:cNvPr id="1026" name="Picture 2" descr="C:\Users\WinUser\Documents\unnamed.jpg"/>
          <p:cNvPicPr>
            <a:picLocks noGrp="1" noChangeAspect="1" noChangeArrowheads="1"/>
          </p:cNvPicPr>
          <p:nvPr>
            <p:ph sz="quarter" idx="1"/>
          </p:nvPr>
        </p:nvPicPr>
        <p:blipFill>
          <a:blip r:embed="rId2"/>
          <a:srcRect/>
          <a:stretch>
            <a:fillRect/>
          </a:stretch>
        </p:blipFill>
        <p:spPr bwMode="auto">
          <a:xfrm>
            <a:off x="500034" y="1214422"/>
            <a:ext cx="8143932" cy="5357850"/>
          </a:xfrm>
          <a:prstGeom prst="rect">
            <a:avLst/>
          </a:prstGeom>
        </p:spPr>
        <p:style>
          <a:lnRef idx="1">
            <a:schemeClr val="accent5"/>
          </a:lnRef>
          <a:fillRef idx="2">
            <a:schemeClr val="accent5"/>
          </a:fillRef>
          <a:effectRef idx="1">
            <a:schemeClr val="accent5"/>
          </a:effectRef>
          <a:fontRef idx="minor">
            <a:schemeClr val="dk1"/>
          </a:fontRef>
        </p:style>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914400" y="274638"/>
            <a:ext cx="7772400" cy="868346"/>
          </a:xfrm>
        </p:spPr>
        <p:txBody>
          <a:bodyPr>
            <a:normAutofit fontScale="90000"/>
          </a:bodyPr>
          <a:lstStyle/>
          <a:p>
            <a:r>
              <a:rPr lang="el-GR" b="1" dirty="0" smtClean="0">
                <a:solidFill>
                  <a:srgbClr val="0070C0"/>
                </a:solidFill>
              </a:rPr>
              <a:t>Σχέση φυσικής κατάστασης και υγείας</a:t>
            </a:r>
            <a:endParaRPr lang="el-GR" dirty="0"/>
          </a:p>
        </p:txBody>
      </p:sp>
      <p:sp>
        <p:nvSpPr>
          <p:cNvPr id="3" name="2 - Θέση περιεχομένου"/>
          <p:cNvSpPr>
            <a:spLocks noGrp="1"/>
          </p:cNvSpPr>
          <p:nvPr>
            <p:ph sz="quarter" idx="1"/>
          </p:nvPr>
        </p:nvSpPr>
        <p:spPr>
          <a:xfrm>
            <a:off x="914400" y="1447800"/>
            <a:ext cx="7772400" cy="4410092"/>
          </a:xfrm>
        </p:spPr>
        <p:style>
          <a:lnRef idx="1">
            <a:schemeClr val="accent5"/>
          </a:lnRef>
          <a:fillRef idx="2">
            <a:schemeClr val="accent5"/>
          </a:fillRef>
          <a:effectRef idx="1">
            <a:schemeClr val="accent5"/>
          </a:effectRef>
          <a:fontRef idx="minor">
            <a:schemeClr val="dk1"/>
          </a:fontRef>
        </p:style>
        <p:txBody>
          <a:bodyPr/>
          <a:lstStyle/>
          <a:p>
            <a:pPr>
              <a:buNone/>
            </a:pPr>
            <a:endParaRPr lang="el-GR" dirty="0" smtClean="0"/>
          </a:p>
          <a:p>
            <a:r>
              <a:rPr lang="el-GR" dirty="0" smtClean="0"/>
              <a:t>Χρειάζεσαι ένα ελάχιστο επίπεδο φυσικής κατάστασης σε κάθε κατηγορία. </a:t>
            </a:r>
          </a:p>
          <a:p>
            <a:r>
              <a:rPr lang="el-GR" dirty="0" smtClean="0"/>
              <a:t>Το επίπεδο που χρειάζεσαι εξαρτάται από τις απαιτήσεις του περιβάλλοντος που ζεις. </a:t>
            </a:r>
          </a:p>
          <a:p>
            <a:r>
              <a:rPr lang="el-GR" dirty="0" smtClean="0"/>
              <a:t>Οι αθλητές χρειάζονται υψηλότερο επίπεδο φυσικής κατάστασης από τους άλλους ανθρώπους. </a:t>
            </a:r>
            <a:endParaRPr lang="el-GR"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914400" y="274638"/>
            <a:ext cx="7772400" cy="1011222"/>
          </a:xfrm>
        </p:spPr>
        <p:txBody>
          <a:bodyPr/>
          <a:lstStyle/>
          <a:p>
            <a:pPr algn="ctr"/>
            <a:r>
              <a:rPr lang="el-GR" b="1" dirty="0" smtClean="0">
                <a:solidFill>
                  <a:srgbClr val="0070C0"/>
                </a:solidFill>
              </a:rPr>
              <a:t>Ενότητα στην ψηφιακή τάξη </a:t>
            </a:r>
            <a:endParaRPr lang="el-GR" b="1" dirty="0">
              <a:solidFill>
                <a:srgbClr val="0070C0"/>
              </a:solidFill>
            </a:endParaRPr>
          </a:p>
        </p:txBody>
      </p:sp>
      <p:sp>
        <p:nvSpPr>
          <p:cNvPr id="3" name="2 - Θέση περιεχομένου"/>
          <p:cNvSpPr>
            <a:spLocks noGrp="1"/>
          </p:cNvSpPr>
          <p:nvPr>
            <p:ph sz="quarter" idx="1"/>
          </p:nvPr>
        </p:nvSpPr>
        <p:spPr/>
        <p:style>
          <a:lnRef idx="1">
            <a:schemeClr val="accent5"/>
          </a:lnRef>
          <a:fillRef idx="2">
            <a:schemeClr val="accent5"/>
          </a:fillRef>
          <a:effectRef idx="1">
            <a:schemeClr val="accent5"/>
          </a:effectRef>
          <a:fontRef idx="minor">
            <a:schemeClr val="dk1"/>
          </a:fontRef>
        </p:style>
        <p:txBody>
          <a:bodyPr/>
          <a:lstStyle/>
          <a:p>
            <a:endParaRPr lang="el-GR" b="1" dirty="0" smtClean="0"/>
          </a:p>
          <a:p>
            <a:r>
              <a:rPr lang="el-GR" dirty="0" smtClean="0"/>
              <a:t>Να σας υπενθυμίσω την ενότητα της εβδομάδας</a:t>
            </a:r>
          </a:p>
          <a:p>
            <a:r>
              <a:rPr lang="el-GR" dirty="0" smtClean="0"/>
              <a:t>Μαθαίνουμε σπίτι-Ε΄ΣΤ΄ -Αερόβια ικανότητα στο σπίτι, ΕΡΤ</a:t>
            </a:r>
          </a:p>
          <a:p>
            <a:r>
              <a:rPr lang="en-US" u="sng" dirty="0" smtClean="0">
                <a:hlinkClick r:id="rId2"/>
              </a:rPr>
              <a:t>https://webtv.ert.gr/mathainoume-sto-spiti/e-st-taxi-fysiki-agogi-aerovia-ikanotita-sto-spiti</a:t>
            </a:r>
            <a:r>
              <a:rPr lang="en-US" u="sng" dirty="0" smtClean="0">
                <a:hlinkClick r:id="rId2"/>
              </a:rPr>
              <a:t>/</a:t>
            </a:r>
            <a:r>
              <a:rPr lang="el-GR" u="sng" dirty="0" smtClean="0"/>
              <a:t>  </a:t>
            </a:r>
            <a:r>
              <a:rPr lang="el-GR" dirty="0" smtClean="0"/>
              <a:t> </a:t>
            </a:r>
            <a:endParaRPr lang="el-G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914400" y="357166"/>
            <a:ext cx="7772400" cy="1714512"/>
          </a:xfrm>
        </p:spPr>
        <p:txBody>
          <a:bodyPr>
            <a:normAutofit fontScale="90000"/>
          </a:bodyPr>
          <a:lstStyle/>
          <a:p>
            <a:pPr algn="ctr"/>
            <a:r>
              <a:rPr lang="el-GR" b="1" dirty="0" smtClean="0">
                <a:solidFill>
                  <a:srgbClr val="0070C0"/>
                </a:solidFill>
              </a:rPr>
              <a:t>Τι είναι η καλή φυσική κατάσταση για την υγεία</a:t>
            </a:r>
            <a:r>
              <a:rPr lang="el-GR" dirty="0" smtClean="0"/>
              <a:t/>
            </a:r>
            <a:br>
              <a:rPr lang="el-GR" dirty="0" smtClean="0"/>
            </a:br>
            <a:endParaRPr lang="el-GR" dirty="0"/>
          </a:p>
        </p:txBody>
      </p:sp>
      <p:sp>
        <p:nvSpPr>
          <p:cNvPr id="3" name="2 - Θέση περιεχομένου"/>
          <p:cNvSpPr>
            <a:spLocks noGrp="1"/>
          </p:cNvSpPr>
          <p:nvPr>
            <p:ph sz="quarter" idx="1"/>
          </p:nvPr>
        </p:nvSpPr>
        <p:spPr>
          <a:xfrm>
            <a:off x="914400" y="2071678"/>
            <a:ext cx="7772400" cy="3948122"/>
          </a:xfrm>
          <a:gradFill flip="none" rotWithShape="1">
            <a:gsLst>
              <a:gs pos="0">
                <a:schemeClr val="accent6">
                  <a:tint val="10000"/>
                  <a:satMod val="300000"/>
                </a:schemeClr>
              </a:gs>
              <a:gs pos="34000">
                <a:schemeClr val="accent6">
                  <a:tint val="13500"/>
                  <a:satMod val="250000"/>
                </a:schemeClr>
              </a:gs>
              <a:gs pos="100000">
                <a:schemeClr val="accent6">
                  <a:tint val="60000"/>
                  <a:satMod val="200000"/>
                </a:schemeClr>
              </a:gs>
            </a:gsLst>
            <a:lin ang="5400000" scaled="1"/>
            <a:tileRect/>
          </a:gradFill>
        </p:spPr>
        <p:style>
          <a:lnRef idx="1">
            <a:schemeClr val="accent6"/>
          </a:lnRef>
          <a:fillRef idx="2">
            <a:schemeClr val="accent6"/>
          </a:fillRef>
          <a:effectRef idx="1">
            <a:schemeClr val="accent6"/>
          </a:effectRef>
          <a:fontRef idx="minor">
            <a:schemeClr val="dk1"/>
          </a:fontRef>
        </p:style>
        <p:txBody>
          <a:bodyPr/>
          <a:lstStyle/>
          <a:p>
            <a:pPr lvl="0"/>
            <a:endParaRPr lang="el-GR" dirty="0" smtClean="0"/>
          </a:p>
          <a:p>
            <a:pPr lvl="0"/>
            <a:r>
              <a:rPr lang="el-GR" dirty="0" smtClean="0"/>
              <a:t>Είναι </a:t>
            </a:r>
            <a:r>
              <a:rPr lang="el-GR" dirty="0" smtClean="0"/>
              <a:t>η ικανότητα των ατόμων να ανταποκρίνονται στις απαιτήσεις του περιβάλλοντος. Όταν κατορθώνεις να ανταποκρίνεσαι σε όλες τις υποχρεώσεις σου και σε όλες τις δραστηριότητες χωρίς να κουράζεσαι και συνεχίζεις να έχεις ενέργεια για έκτακτες απαιτήσεις, τότε η φυσική σου κατάσταση για υγεία είναι σε καλό επίπεδο </a:t>
            </a:r>
          </a:p>
          <a:p>
            <a:endParaRPr lang="el-G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857224" y="0"/>
            <a:ext cx="7772400" cy="1571636"/>
          </a:xfrm>
        </p:spPr>
        <p:txBody>
          <a:bodyPr>
            <a:normAutofit fontScale="90000"/>
          </a:bodyPr>
          <a:lstStyle/>
          <a:p>
            <a:pPr algn="ctr"/>
            <a:r>
              <a:rPr lang="el-GR" b="1" dirty="0" smtClean="0">
                <a:solidFill>
                  <a:srgbClr val="0070C0"/>
                </a:solidFill>
              </a:rPr>
              <a:t>Μιλήσαμε λοιπόν για τη φυσική κατάσταση και την  αερόβια άσκηση</a:t>
            </a:r>
            <a:endParaRPr lang="el-GR" b="1" dirty="0">
              <a:solidFill>
                <a:srgbClr val="0070C0"/>
              </a:solidFill>
            </a:endParaRPr>
          </a:p>
        </p:txBody>
      </p:sp>
      <p:sp>
        <p:nvSpPr>
          <p:cNvPr id="3" name="2 - Θέση περιεχομένου"/>
          <p:cNvSpPr>
            <a:spLocks noGrp="1"/>
          </p:cNvSpPr>
          <p:nvPr>
            <p:ph sz="quarter" idx="1"/>
          </p:nvPr>
        </p:nvSpPr>
        <p:spPr>
          <a:xfrm>
            <a:off x="571472" y="1928802"/>
            <a:ext cx="8043890" cy="4357718"/>
          </a:xfrm>
        </p:spPr>
        <p:style>
          <a:lnRef idx="1">
            <a:schemeClr val="accent5"/>
          </a:lnRef>
          <a:fillRef idx="2">
            <a:schemeClr val="accent5"/>
          </a:fillRef>
          <a:effectRef idx="1">
            <a:schemeClr val="accent5"/>
          </a:effectRef>
          <a:fontRef idx="minor">
            <a:schemeClr val="dk1"/>
          </a:fontRef>
        </p:style>
        <p:txBody>
          <a:bodyPr>
            <a:normAutofit/>
          </a:bodyPr>
          <a:lstStyle/>
          <a:p>
            <a:pPr algn="ctr">
              <a:buNone/>
            </a:pPr>
            <a:endParaRPr lang="el-GR" sz="7200" dirty="0" smtClean="0">
              <a:solidFill>
                <a:srgbClr val="0070C0"/>
              </a:solidFill>
            </a:endParaRPr>
          </a:p>
          <a:p>
            <a:pPr algn="ctr">
              <a:buNone/>
            </a:pPr>
            <a:r>
              <a:rPr lang="el-GR" sz="7200" dirty="0" smtClean="0">
                <a:solidFill>
                  <a:srgbClr val="0070C0"/>
                </a:solidFill>
              </a:rPr>
              <a:t>Σας ευχαριστώ</a:t>
            </a:r>
          </a:p>
          <a:p>
            <a:pPr algn="ctr">
              <a:buNone/>
            </a:pPr>
            <a:r>
              <a:rPr lang="el-GR" sz="7200" dirty="0" smtClean="0">
                <a:solidFill>
                  <a:srgbClr val="0070C0"/>
                </a:solidFill>
              </a:rPr>
              <a:t>παιδιά μου</a:t>
            </a:r>
            <a:r>
              <a:rPr lang="el-GR" sz="7200" dirty="0" smtClean="0">
                <a:solidFill>
                  <a:srgbClr val="0070C0"/>
                </a:solidFill>
              </a:rPr>
              <a:t>!</a:t>
            </a:r>
            <a:endParaRPr lang="el-GR" sz="7200" dirty="0">
              <a:solidFill>
                <a:srgbClr val="0070C0"/>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Βλέπε μερικά παραδείγματα: </a:t>
            </a:r>
            <a:br>
              <a:rPr lang="el-GR" dirty="0" smtClean="0"/>
            </a:br>
            <a:endParaRPr lang="el-GR" dirty="0"/>
          </a:p>
        </p:txBody>
      </p:sp>
      <p:pic>
        <p:nvPicPr>
          <p:cNvPr id="4" name="3 - Θέση περιεχομένου" descr="C:\Users\WinUser\Documents\img3_3.jpg"/>
          <p:cNvPicPr>
            <a:picLocks noGrp="1"/>
          </p:cNvPicPr>
          <p:nvPr>
            <p:ph sz="quarter" idx="1"/>
          </p:nvPr>
        </p:nvPicPr>
        <p:blipFill>
          <a:blip r:embed="rId2"/>
          <a:srcRect/>
          <a:stretch>
            <a:fillRect/>
          </a:stretch>
        </p:blipFill>
        <p:spPr bwMode="auto">
          <a:xfrm>
            <a:off x="214282" y="928670"/>
            <a:ext cx="8929717" cy="557216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914400" y="0"/>
            <a:ext cx="7772400" cy="1428736"/>
          </a:xfrm>
        </p:spPr>
        <p:txBody>
          <a:bodyPr>
            <a:normAutofit fontScale="90000"/>
          </a:bodyPr>
          <a:lstStyle/>
          <a:p>
            <a:pPr algn="ctr"/>
            <a:r>
              <a:rPr lang="el-GR" b="1" dirty="0" smtClean="0"/>
              <a:t/>
            </a:r>
            <a:br>
              <a:rPr lang="el-GR" b="1" dirty="0" smtClean="0"/>
            </a:br>
            <a:r>
              <a:rPr lang="el-GR" b="1" dirty="0" smtClean="0"/>
              <a:t/>
            </a:r>
            <a:br>
              <a:rPr lang="el-GR" b="1" dirty="0" smtClean="0"/>
            </a:br>
            <a:r>
              <a:rPr lang="el-GR" b="1" dirty="0" smtClean="0">
                <a:solidFill>
                  <a:srgbClr val="0070C0"/>
                </a:solidFill>
              </a:rPr>
              <a:t>Αερόβια άσκηση και υγεία </a:t>
            </a:r>
            <a:r>
              <a:rPr lang="el-GR" dirty="0" smtClean="0">
                <a:solidFill>
                  <a:srgbClr val="0070C0"/>
                </a:solidFill>
              </a:rPr>
              <a:t/>
            </a:r>
            <a:br>
              <a:rPr lang="el-GR" dirty="0" smtClean="0">
                <a:solidFill>
                  <a:srgbClr val="0070C0"/>
                </a:solidFill>
              </a:rPr>
            </a:br>
            <a:endParaRPr lang="el-GR" dirty="0">
              <a:solidFill>
                <a:srgbClr val="0070C0"/>
              </a:solidFill>
            </a:endParaRPr>
          </a:p>
        </p:txBody>
      </p:sp>
      <p:sp>
        <p:nvSpPr>
          <p:cNvPr id="3" name="2 - Θέση περιεχομένου"/>
          <p:cNvSpPr>
            <a:spLocks noGrp="1"/>
          </p:cNvSpPr>
          <p:nvPr>
            <p:ph sz="quarter" idx="1"/>
          </p:nvPr>
        </p:nvSpPr>
        <p:spPr>
          <a:xfrm>
            <a:off x="571472" y="1142984"/>
            <a:ext cx="8115328" cy="5072098"/>
          </a:xfrm>
        </p:spPr>
        <p:style>
          <a:lnRef idx="1">
            <a:schemeClr val="accent5"/>
          </a:lnRef>
          <a:fillRef idx="2">
            <a:schemeClr val="accent5"/>
          </a:fillRef>
          <a:effectRef idx="1">
            <a:schemeClr val="accent5"/>
          </a:effectRef>
          <a:fontRef idx="minor">
            <a:schemeClr val="dk1"/>
          </a:fontRef>
        </p:style>
        <p:txBody>
          <a:bodyPr>
            <a:normAutofit/>
          </a:bodyPr>
          <a:lstStyle/>
          <a:p>
            <a:r>
              <a:rPr lang="el-GR" dirty="0" smtClean="0"/>
              <a:t>Με τον όρο αερόβια άσκηση εννοούμε κάθε μορφή άσκησης σχετικά χαμηλή σε ένταση και μεγάλη σε διάρκεια, κατά την οποία ασκούνται μεγάλες μυϊκές ομάδες</a:t>
            </a:r>
          </a:p>
          <a:p>
            <a:r>
              <a:rPr lang="el-GR" dirty="0" smtClean="0"/>
              <a:t>Αυτή η μορφή άσκησης, όταν γίνεται συστηματικά, ενδυναμώνει το </a:t>
            </a:r>
            <a:r>
              <a:rPr lang="el-GR" dirty="0" err="1" smtClean="0"/>
              <a:t>καρδιοαναπνευστικό</a:t>
            </a:r>
            <a:r>
              <a:rPr lang="el-GR" dirty="0" smtClean="0"/>
              <a:t> σύστημα και αναπτύσσει την αντοχή.</a:t>
            </a:r>
          </a:p>
          <a:p>
            <a:r>
              <a:rPr lang="el-GR" dirty="0" smtClean="0"/>
              <a:t>Τέτοιες μορφές άσκησης που γίνονται με χαμηλή ένταση και μεγάλη διάρκεια είναι ιδιαίτερα </a:t>
            </a:r>
            <a:r>
              <a:rPr lang="el-GR" b="1" dirty="0" smtClean="0">
                <a:solidFill>
                  <a:srgbClr val="7030A0"/>
                </a:solidFill>
              </a:rPr>
              <a:t>το κολύμπι, το περπάτημα, το τρέξιμο, το ποδήλατο κ.λπ. </a:t>
            </a:r>
            <a:endParaRPr lang="el-GR" dirty="0" smtClean="0">
              <a:solidFill>
                <a:srgbClr val="7030A0"/>
              </a:solidFill>
            </a:endParaRPr>
          </a:p>
          <a:p>
            <a:endParaRPr lang="el-G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857224" y="357166"/>
            <a:ext cx="7772400" cy="939784"/>
          </a:xfrm>
        </p:spPr>
        <p:txBody>
          <a:bodyPr>
            <a:normAutofit fontScale="90000"/>
          </a:bodyPr>
          <a:lstStyle/>
          <a:p>
            <a:pPr algn="ctr"/>
            <a:r>
              <a:rPr lang="el-GR" b="1" dirty="0" smtClean="0">
                <a:solidFill>
                  <a:srgbClr val="0070C0"/>
                </a:solidFill>
              </a:rPr>
              <a:t>Δραστηριότητες αερόβιες για φυσική κατάσταση</a:t>
            </a:r>
            <a:endParaRPr lang="el-GR" b="1" dirty="0">
              <a:solidFill>
                <a:srgbClr val="0070C0"/>
              </a:solidFill>
            </a:endParaRPr>
          </a:p>
        </p:txBody>
      </p:sp>
      <p:pic>
        <p:nvPicPr>
          <p:cNvPr id="6" name="5 - Θέση περιεχομένου" descr="7-Λόγοι-για-να-Βάλεις-το-Σχοινάκι-στην-Προπόνηση-σου.jpg"/>
          <p:cNvPicPr>
            <a:picLocks noGrp="1" noChangeAspect="1"/>
          </p:cNvPicPr>
          <p:nvPr>
            <p:ph sz="quarter" idx="1"/>
          </p:nvPr>
        </p:nvPicPr>
        <p:blipFill>
          <a:blip r:embed="rId2"/>
          <a:stretch>
            <a:fillRect/>
          </a:stretch>
        </p:blipFill>
        <p:spPr>
          <a:xfrm>
            <a:off x="1142976" y="1447800"/>
            <a:ext cx="7000924" cy="5124472"/>
          </a:xfr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pPr algn="ctr"/>
            <a:r>
              <a:rPr lang="el-GR" b="1" dirty="0" smtClean="0">
                <a:solidFill>
                  <a:srgbClr val="0070C0"/>
                </a:solidFill>
              </a:rPr>
              <a:t>Δραστηριότητες αερόβιες για φυσική κατάσταση</a:t>
            </a:r>
            <a:endParaRPr lang="el-GR" dirty="0"/>
          </a:p>
        </p:txBody>
      </p:sp>
      <p:pic>
        <p:nvPicPr>
          <p:cNvPr id="4" name="3 - Θέση περιεχομένου" descr="0-338.jpg"/>
          <p:cNvPicPr>
            <a:picLocks noGrp="1" noChangeAspect="1"/>
          </p:cNvPicPr>
          <p:nvPr>
            <p:ph sz="quarter" idx="1"/>
          </p:nvPr>
        </p:nvPicPr>
        <p:blipFill>
          <a:blip r:embed="rId2"/>
          <a:stretch>
            <a:fillRect/>
          </a:stretch>
        </p:blipFill>
        <p:spPr>
          <a:xfrm>
            <a:off x="928662" y="1500174"/>
            <a:ext cx="7205688" cy="4572032"/>
          </a:xfr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914400" y="285728"/>
            <a:ext cx="7772400" cy="1131910"/>
          </a:xfrm>
        </p:spPr>
        <p:txBody>
          <a:bodyPr>
            <a:normAutofit fontScale="90000"/>
          </a:bodyPr>
          <a:lstStyle/>
          <a:p>
            <a:pPr algn="ctr"/>
            <a:r>
              <a:rPr lang="el-GR" b="1" dirty="0" smtClean="0">
                <a:solidFill>
                  <a:srgbClr val="0070C0"/>
                </a:solidFill>
              </a:rPr>
              <a:t>Το τρέξιμο η πιο διαχρονική αερόβια άσκηση</a:t>
            </a:r>
            <a:endParaRPr lang="el-GR" b="1" dirty="0">
              <a:solidFill>
                <a:srgbClr val="0070C0"/>
              </a:solidFill>
            </a:endParaRPr>
          </a:p>
        </p:txBody>
      </p:sp>
      <p:pic>
        <p:nvPicPr>
          <p:cNvPr id="4" name="3 - Θέση περιεχομένου" descr="treximo-kef.jpg"/>
          <p:cNvPicPr>
            <a:picLocks noGrp="1" noChangeAspect="1"/>
          </p:cNvPicPr>
          <p:nvPr>
            <p:ph sz="quarter" idx="1"/>
          </p:nvPr>
        </p:nvPicPr>
        <p:blipFill>
          <a:blip r:embed="rId2"/>
          <a:stretch>
            <a:fillRect/>
          </a:stretch>
        </p:blipFill>
        <p:spPr>
          <a:xfrm>
            <a:off x="1071538" y="1857364"/>
            <a:ext cx="7072362" cy="4143404"/>
          </a:xfr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914400" y="274638"/>
            <a:ext cx="7772400" cy="939784"/>
          </a:xfrm>
        </p:spPr>
        <p:txBody>
          <a:bodyPr/>
          <a:lstStyle/>
          <a:p>
            <a:pPr algn="ctr"/>
            <a:r>
              <a:rPr lang="el-GR" b="1" dirty="0" smtClean="0">
                <a:solidFill>
                  <a:srgbClr val="0070C0"/>
                </a:solidFill>
              </a:rPr>
              <a:t>Κολύμβηση</a:t>
            </a:r>
            <a:endParaRPr lang="el-GR" b="1" dirty="0">
              <a:solidFill>
                <a:srgbClr val="0070C0"/>
              </a:solidFill>
            </a:endParaRPr>
          </a:p>
        </p:txBody>
      </p:sp>
      <p:pic>
        <p:nvPicPr>
          <p:cNvPr id="4" name="3 - Θέση περιεχομένου" descr="swimming-workouts-beginners-1030x687.jpg"/>
          <p:cNvPicPr>
            <a:picLocks noGrp="1" noChangeAspect="1"/>
          </p:cNvPicPr>
          <p:nvPr>
            <p:ph sz="quarter" idx="1"/>
          </p:nvPr>
        </p:nvPicPr>
        <p:blipFill>
          <a:blip r:embed="rId2"/>
          <a:stretch>
            <a:fillRect/>
          </a:stretch>
        </p:blipFill>
        <p:spPr>
          <a:xfrm>
            <a:off x="571472" y="1428736"/>
            <a:ext cx="4143404" cy="4429156"/>
          </a:xfrm>
        </p:spPr>
      </p:pic>
      <p:pic>
        <p:nvPicPr>
          <p:cNvPr id="2050" name="Picture 2" descr="C:\Users\WinUser\Documents\90701d02ae3da0e5a21abbd900c25748_M.jpg"/>
          <p:cNvPicPr>
            <a:picLocks noChangeAspect="1" noChangeArrowheads="1"/>
          </p:cNvPicPr>
          <p:nvPr/>
        </p:nvPicPr>
        <p:blipFill>
          <a:blip r:embed="rId3"/>
          <a:srcRect/>
          <a:stretch>
            <a:fillRect/>
          </a:stretch>
        </p:blipFill>
        <p:spPr bwMode="auto">
          <a:xfrm>
            <a:off x="4500562" y="1357298"/>
            <a:ext cx="4429156" cy="4500594"/>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914400" y="274638"/>
            <a:ext cx="7772400" cy="1011222"/>
          </a:xfrm>
        </p:spPr>
        <p:txBody>
          <a:bodyPr/>
          <a:lstStyle/>
          <a:p>
            <a:pPr algn="ctr"/>
            <a:r>
              <a:rPr lang="el-GR" b="1" dirty="0" smtClean="0">
                <a:solidFill>
                  <a:srgbClr val="0070C0"/>
                </a:solidFill>
              </a:rPr>
              <a:t>Περπάτημα</a:t>
            </a:r>
            <a:endParaRPr lang="el-GR" b="1" dirty="0">
              <a:solidFill>
                <a:srgbClr val="0070C0"/>
              </a:solidFill>
            </a:endParaRPr>
          </a:p>
        </p:txBody>
      </p:sp>
      <p:pic>
        <p:nvPicPr>
          <p:cNvPr id="4" name="3 - Θέση περιεχομένου" descr="κατάλογος.jpg"/>
          <p:cNvPicPr>
            <a:picLocks noGrp="1" noChangeAspect="1"/>
          </p:cNvPicPr>
          <p:nvPr>
            <p:ph sz="quarter" idx="1"/>
          </p:nvPr>
        </p:nvPicPr>
        <p:blipFill>
          <a:blip r:embed="rId2"/>
          <a:stretch>
            <a:fillRect/>
          </a:stretch>
        </p:blipFill>
        <p:spPr>
          <a:xfrm>
            <a:off x="928662" y="1428736"/>
            <a:ext cx="7572428" cy="4786346"/>
          </a:xfrm>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Δικαιοσύνη">
  <a:themeElements>
    <a:clrScheme name="Δικαιοσύνη">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Δικαιοσύνη">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Ζωντάνια">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774</TotalTime>
  <Words>521</Words>
  <Application>Microsoft Office PowerPoint</Application>
  <PresentationFormat>Προβολή στην οθόνη (4:3)</PresentationFormat>
  <Paragraphs>52</Paragraphs>
  <Slides>20</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20</vt:i4>
      </vt:variant>
    </vt:vector>
  </HeadingPairs>
  <TitlesOfParts>
    <vt:vector size="21" baseType="lpstr">
      <vt:lpstr>Δικαιοσύνη</vt:lpstr>
      <vt:lpstr>Φυσική Αγωγή-Εξ’ αποστάσεως μάθημα  Δημοτικό Σχολείο Ελάτειας  Μανιώτη Μόρφω </vt:lpstr>
      <vt:lpstr>Τι είναι η καλή φυσική κατάσταση για την υγεία </vt:lpstr>
      <vt:lpstr>Βλέπε μερικά παραδείγματα:  </vt:lpstr>
      <vt:lpstr>  Αερόβια άσκηση και υγεία  </vt:lpstr>
      <vt:lpstr>Δραστηριότητες αερόβιες για φυσική κατάσταση</vt:lpstr>
      <vt:lpstr>Δραστηριότητες αερόβιες για φυσική κατάσταση</vt:lpstr>
      <vt:lpstr>Το τρέξιμο η πιο διαχρονική αερόβια άσκηση</vt:lpstr>
      <vt:lpstr>Κολύμβηση</vt:lpstr>
      <vt:lpstr>Περπάτημα</vt:lpstr>
      <vt:lpstr>Αερόβια άσκηση στο σπίτι </vt:lpstr>
      <vt:lpstr>Αερόβια άσκηση στο σπίτι </vt:lpstr>
      <vt:lpstr>Δραστηριότητες αερόβιες για φυσική κατάσταση</vt:lpstr>
      <vt:lpstr>Γιατί είναι σημαντική η αερόβια άσκηση για την υγεία μας</vt:lpstr>
      <vt:lpstr>Γιατί είναι σημαντική η αερόβια άσκηση για την υγεία μας </vt:lpstr>
      <vt:lpstr>Σχέση φυσικής κατάστασης και υγείας</vt:lpstr>
      <vt:lpstr>Δείκτες της καλής φυσικής κατάστασης είναι:</vt:lpstr>
      <vt:lpstr>Δείκτες της καλής φυσικής κατάστασης</vt:lpstr>
      <vt:lpstr>Σχέση φυσικής κατάστασης και υγείας</vt:lpstr>
      <vt:lpstr>Ενότητα στην ψηφιακή τάξη </vt:lpstr>
      <vt:lpstr>Μιλήσαμε λοιπόν για τη φυσική κατάσταση και την  αερόβια άσκηση</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WinUser</dc:creator>
  <cp:lastModifiedBy>WinUser</cp:lastModifiedBy>
  <cp:revision>37</cp:revision>
  <dcterms:created xsi:type="dcterms:W3CDTF">2020-05-16T21:47:34Z</dcterms:created>
  <dcterms:modified xsi:type="dcterms:W3CDTF">2020-05-17T16:57:13Z</dcterms:modified>
</cp:coreProperties>
</file>