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405" r:id="rId4"/>
    <p:sldId id="387" r:id="rId5"/>
    <p:sldId id="406" r:id="rId6"/>
    <p:sldId id="407" r:id="rId7"/>
    <p:sldId id="408" r:id="rId8"/>
    <p:sldId id="410" r:id="rId9"/>
    <p:sldId id="388" r:id="rId10"/>
    <p:sldId id="411" r:id="rId11"/>
    <p:sldId id="403" r:id="rId12"/>
    <p:sldId id="404" r:id="rId13"/>
    <p:sldId id="391" r:id="rId14"/>
    <p:sldId id="401" r:id="rId15"/>
    <p:sldId id="394" r:id="rId16"/>
    <p:sldId id="409" r:id="rId17"/>
    <p:sldId id="257" r:id="rId18"/>
    <p:sldId id="412" r:id="rId19"/>
    <p:sldId id="41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3922" autoAdjust="0"/>
  </p:normalViewPr>
  <p:slideViewPr>
    <p:cSldViewPr snapToGrid="0">
      <p:cViewPr varScale="1">
        <p:scale>
          <a:sx n="103" d="100"/>
          <a:sy n="103" d="100"/>
        </p:scale>
        <p:origin x="7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90408E-1BAF-9133-C123-1F53C4D8596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0F9E437C-83AD-F56A-AE57-80789E87B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DF37F021-FFF0-6503-9CEC-B6760DA898A7}"/>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5" name="Θέση υποσέλιδου 4">
            <a:extLst>
              <a:ext uri="{FF2B5EF4-FFF2-40B4-BE49-F238E27FC236}">
                <a16:creationId xmlns:a16="http://schemas.microsoft.com/office/drawing/2014/main" id="{4997C285-B40D-065A-FDAE-E12D19B062BF}"/>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75B717CD-FF95-FBF5-8338-E13335F618A8}"/>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175732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D33819-C922-601E-2419-F75CCCCCDFB6}"/>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F9A28A64-3658-0D15-F548-52E4C5BCFEC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C29D8075-F162-6CB9-CFC3-98B6D9F92A22}"/>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5" name="Θέση υποσέλιδου 4">
            <a:extLst>
              <a:ext uri="{FF2B5EF4-FFF2-40B4-BE49-F238E27FC236}">
                <a16:creationId xmlns:a16="http://schemas.microsoft.com/office/drawing/2014/main" id="{4352ABF4-6249-4A92-C5FF-330B6F41F65D}"/>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3A2490AD-DF4C-E46A-93F5-618F1EEDC714}"/>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181417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723045F-3C6B-A8F3-ED7B-C50EDD065B8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0EFB3152-C4E9-CDA1-154B-CA3736B7272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31003499-E957-4175-8964-1BFF4FE701C0}"/>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5" name="Θέση υποσέλιδου 4">
            <a:extLst>
              <a:ext uri="{FF2B5EF4-FFF2-40B4-BE49-F238E27FC236}">
                <a16:creationId xmlns:a16="http://schemas.microsoft.com/office/drawing/2014/main" id="{6C016056-1252-9C63-5BF3-2F4957CA471D}"/>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891607CA-6AE2-8194-54D4-5DAC49493124}"/>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69946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D5F809-1D90-72C9-AFEF-D67793F454B0}"/>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FD02917C-3BAE-5C3B-8C07-52629AAFFB3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B04448B5-37BC-E628-C7BD-12E77DC150E1}"/>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5" name="Θέση υποσέλιδου 4">
            <a:extLst>
              <a:ext uri="{FF2B5EF4-FFF2-40B4-BE49-F238E27FC236}">
                <a16:creationId xmlns:a16="http://schemas.microsoft.com/office/drawing/2014/main" id="{7B93ABA2-3E6B-A9A9-210B-15034DC18B4B}"/>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B25C75DA-5388-BD0B-FF3F-2A8056411837}"/>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17996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BBD306-0B7C-CCF6-3BE6-F193B8D06F2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E989D4EC-040B-8BB1-109E-89F71C3DA5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7DC1B40-93AB-04CC-3403-2268A8BD7008}"/>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5" name="Θέση υποσέλιδου 4">
            <a:extLst>
              <a:ext uri="{FF2B5EF4-FFF2-40B4-BE49-F238E27FC236}">
                <a16:creationId xmlns:a16="http://schemas.microsoft.com/office/drawing/2014/main" id="{A5909785-2FD8-C6AC-04C4-5006D36D2C95}"/>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E34520FA-0344-1C6D-F5AF-C9B55147D835}"/>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3216844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052040-8067-9E68-8508-7AA85BD061E0}"/>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7421BEA0-E08C-E608-FD11-3623017499C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09CF91AD-3B43-43CD-3100-AA6F6DD8D82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D86E429D-37FB-EF89-AAC4-F9B0C9A29E63}"/>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6" name="Θέση υποσέλιδου 5">
            <a:extLst>
              <a:ext uri="{FF2B5EF4-FFF2-40B4-BE49-F238E27FC236}">
                <a16:creationId xmlns:a16="http://schemas.microsoft.com/office/drawing/2014/main" id="{EA3A2355-7A28-2429-B528-1D0503350626}"/>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2E95BBA6-44FB-AB6B-C2E9-70181492A83F}"/>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408059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254829-77DB-AEB9-3486-EDB36A31A16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43B944D1-709B-ECE6-668A-F7BFFE5AF6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B630DAB-DEFE-9626-7D84-6F4380CAB5F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312698C5-8A94-5A1A-8EFA-A63685DCE5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EFF3EA3-2A4E-4E86-DE23-CAF5E41FE6B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AD208E5A-D96C-B1EE-5655-AAB337A005E7}"/>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8" name="Θέση υποσέλιδου 7">
            <a:extLst>
              <a:ext uri="{FF2B5EF4-FFF2-40B4-BE49-F238E27FC236}">
                <a16:creationId xmlns:a16="http://schemas.microsoft.com/office/drawing/2014/main" id="{9226C101-36A4-232F-9F57-19EF14EA902F}"/>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5819752C-41C9-D184-532A-5B6E056A9786}"/>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10730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764739-D695-6194-87E7-06C70DC990D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104458EA-F7EB-8532-B0B8-9167A8ADD8B3}"/>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4" name="Θέση υποσέλιδου 3">
            <a:extLst>
              <a:ext uri="{FF2B5EF4-FFF2-40B4-BE49-F238E27FC236}">
                <a16:creationId xmlns:a16="http://schemas.microsoft.com/office/drawing/2014/main" id="{92FA310A-1E4F-BED4-0F1B-89D84DB977A9}"/>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E9281816-54A4-51F7-DA21-6F6BE7568C55}"/>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62039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61FFB35-848D-5E10-418B-3451757ECC19}"/>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3" name="Θέση υποσέλιδου 2">
            <a:extLst>
              <a:ext uri="{FF2B5EF4-FFF2-40B4-BE49-F238E27FC236}">
                <a16:creationId xmlns:a16="http://schemas.microsoft.com/office/drawing/2014/main" id="{5881EB72-89DA-BEF0-DD2F-EF44B752B0DE}"/>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0991ED1F-B4D0-C10A-1D7F-E701F56A5B63}"/>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195601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9474AF-1B10-AF94-6BCB-788FDA7B672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5AA34ED3-BEA4-E38D-BC09-E5EFD3A26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E727102C-9DD0-CF52-452A-A708F8141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ED4D9F5-654D-D3FD-FD2C-1B3ED2B69D23}"/>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6" name="Θέση υποσέλιδου 5">
            <a:extLst>
              <a:ext uri="{FF2B5EF4-FFF2-40B4-BE49-F238E27FC236}">
                <a16:creationId xmlns:a16="http://schemas.microsoft.com/office/drawing/2014/main" id="{88DBD55A-4EB4-0D93-EF5A-E1ADE168AF26}"/>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D415F963-07BC-032B-7A53-748DC02AED60}"/>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30690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36CB16-A958-37EB-67D4-8A765734376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12334D64-79B1-6D96-3FA6-45C5F83A1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E4875617-CC9C-AAD4-9942-2185A9E7B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BE3014B-5F52-60BF-E6FA-D5DDEF6C3EF1}"/>
              </a:ext>
            </a:extLst>
          </p:cNvPr>
          <p:cNvSpPr>
            <a:spLocks noGrp="1"/>
          </p:cNvSpPr>
          <p:nvPr>
            <p:ph type="dt" sz="half" idx="10"/>
          </p:nvPr>
        </p:nvSpPr>
        <p:spPr/>
        <p:txBody>
          <a:bodyPr/>
          <a:lstStyle/>
          <a:p>
            <a:fld id="{1B3112F8-1CC6-4B16-A03D-D3B28188D7D5}" type="datetimeFigureOut">
              <a:rPr lang="en-GB" smtClean="0"/>
              <a:t>20/10/2023</a:t>
            </a:fld>
            <a:endParaRPr lang="en-GB"/>
          </a:p>
        </p:txBody>
      </p:sp>
      <p:sp>
        <p:nvSpPr>
          <p:cNvPr id="6" name="Θέση υποσέλιδου 5">
            <a:extLst>
              <a:ext uri="{FF2B5EF4-FFF2-40B4-BE49-F238E27FC236}">
                <a16:creationId xmlns:a16="http://schemas.microsoft.com/office/drawing/2014/main" id="{83D2CD93-5F56-6399-5383-457630BC3DDF}"/>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C3D9FC48-46C4-3C20-74DE-25B75E7AF5A4}"/>
              </a:ext>
            </a:extLst>
          </p:cNvPr>
          <p:cNvSpPr>
            <a:spLocks noGrp="1"/>
          </p:cNvSpPr>
          <p:nvPr>
            <p:ph type="sldNum" sz="quarter" idx="12"/>
          </p:nvPr>
        </p:nvSpPr>
        <p:spPr/>
        <p:txBody>
          <a:bodyPr/>
          <a:lstStyle/>
          <a:p>
            <a:fld id="{394E95F9-FF77-4F2D-A62B-786D237927BB}" type="slidenum">
              <a:rPr lang="en-GB" smtClean="0"/>
              <a:t>‹#›</a:t>
            </a:fld>
            <a:endParaRPr lang="en-GB"/>
          </a:p>
        </p:txBody>
      </p:sp>
    </p:spTree>
    <p:extLst>
      <p:ext uri="{BB962C8B-B14F-4D97-AF65-F5344CB8AC3E}">
        <p14:creationId xmlns:p14="http://schemas.microsoft.com/office/powerpoint/2010/main" val="246947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8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356F52C-0209-E0EE-3293-32C5836B34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595C05C4-8315-489C-1ED5-A251F3AAB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5944513B-B110-F615-D8FD-86D06B0F1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112F8-1CC6-4B16-A03D-D3B28188D7D5}" type="datetimeFigureOut">
              <a:rPr lang="en-GB" smtClean="0"/>
              <a:t>20/10/2023</a:t>
            </a:fld>
            <a:endParaRPr lang="en-GB"/>
          </a:p>
        </p:txBody>
      </p:sp>
      <p:sp>
        <p:nvSpPr>
          <p:cNvPr id="5" name="Θέση υποσέλιδου 4">
            <a:extLst>
              <a:ext uri="{FF2B5EF4-FFF2-40B4-BE49-F238E27FC236}">
                <a16:creationId xmlns:a16="http://schemas.microsoft.com/office/drawing/2014/main" id="{AB65612A-3815-54A8-EEE8-7DED95BD9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B5C4C38E-8298-32B2-77B7-9E0FA8430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E95F9-FF77-4F2D-A62B-786D237927BB}" type="slidenum">
              <a:rPr lang="en-GB" smtClean="0"/>
              <a:t>‹#›</a:t>
            </a:fld>
            <a:endParaRPr lang="en-GB"/>
          </a:p>
        </p:txBody>
      </p:sp>
    </p:spTree>
    <p:extLst>
      <p:ext uri="{BB962C8B-B14F-4D97-AF65-F5344CB8AC3E}">
        <p14:creationId xmlns:p14="http://schemas.microsoft.com/office/powerpoint/2010/main" val="2241658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hare.net/katerinaaroni/schrodingerdiamantispdf"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7.jfif"/><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phet.colorado.edu/sims/cheerpj/quantum-wave-interference/latest/quantum-wave-interference.html?simulation=quantum-wave-interferenc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doi.org/10.1119/1.16104" TargetMode="External"/><Relationship Id="rId1" Type="http://schemas.openxmlformats.org/officeDocument/2006/relationships/slideLayout" Target="../slideLayouts/slideLayout6.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4" Type="http://schemas.openxmlformats.org/officeDocument/2006/relationships/image" Target="../media/image5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l.wikipedia.org/wiki/%CE%A0%CE%B5%CE%AF%CF%81%CE%B1%CE%BC%CE%B1_%CF%84%CF%89%CE%BD_%CE%B4%CF%8D%CE%BF_%CF%83%CF%87%CE%B9%CF%83%CE%BC%CF%8E%CE%BD#/media/%CE%91%CF%81%CF%87%CE%B5%CE%AF%CE%BF:Slits.gif"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hyperlink" Target="https://www.youtube.com/watch?v=ZeWAXsHCKTs" TargetMode="External"/><Relationship Id="rId4" Type="http://schemas.openxmlformats.org/officeDocument/2006/relationships/hyperlink" Target="https://el.wikipedia.org/wiki/%CE%A3%CF%85%CE%BC%CE%B2%CE%BF%CE%BB%CE%A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Ε.Φ.">
            <a:extLst>
              <a:ext uri="{FF2B5EF4-FFF2-40B4-BE49-F238E27FC236}">
                <a16:creationId xmlns:a16="http://schemas.microsoft.com/office/drawing/2014/main" id="{1A761AE7-C0C8-C30D-9008-E8D24B855C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34" r="1318" b="4974"/>
          <a:stretch/>
        </p:blipFill>
        <p:spPr bwMode="auto">
          <a:xfrm>
            <a:off x="0" y="0"/>
            <a:ext cx="12452155" cy="8753404"/>
          </a:xfrm>
          <a:prstGeom prst="rect">
            <a:avLst/>
          </a:prstGeom>
          <a:noFill/>
          <a:extLst>
            <a:ext uri="{909E8E84-426E-40DD-AFC4-6F175D3DCCD1}">
              <a14:hiddenFill xmlns:a14="http://schemas.microsoft.com/office/drawing/2010/main">
                <a:solidFill>
                  <a:srgbClr val="FFFFFF"/>
                </a:solidFill>
              </a14:hiddenFill>
            </a:ext>
          </a:extLst>
        </p:spPr>
      </p:pic>
      <p:sp>
        <p:nvSpPr>
          <p:cNvPr id="6" name="Τίτλος 1">
            <a:extLst>
              <a:ext uri="{FF2B5EF4-FFF2-40B4-BE49-F238E27FC236}">
                <a16:creationId xmlns:a16="http://schemas.microsoft.com/office/drawing/2014/main" id="{0C28A572-B223-0A11-493E-CD1ABE8A0F20}"/>
              </a:ext>
            </a:extLst>
          </p:cNvPr>
          <p:cNvSpPr txBox="1">
            <a:spLocks/>
          </p:cNvSpPr>
          <p:nvPr/>
        </p:nvSpPr>
        <p:spPr>
          <a:xfrm>
            <a:off x="0" y="6419021"/>
            <a:ext cx="9144000" cy="238760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buFont typeface="Arial" panose="020B0604020202020204" pitchFamily="34" charset="0"/>
              <a:buNone/>
              <a:defRPr/>
            </a:pPr>
            <a:r>
              <a:rPr lang="el-GR" sz="8000" b="1" dirty="0">
                <a:solidFill>
                  <a:prstClr val="white"/>
                </a:solidFill>
                <a:latin typeface="Times New Roman" panose="02020603050405020304" pitchFamily="18" charset="0"/>
                <a:ea typeface="+mn-ea"/>
                <a:cs typeface="Times New Roman" panose="02020603050405020304" pitchFamily="18" charset="0"/>
              </a:rPr>
              <a:t>Στοιχεία Κβαντομηχανικής</a:t>
            </a:r>
            <a:endParaRPr lang="el-GR" b="1" dirty="0">
              <a:solidFill>
                <a:schemeClr val="bg1"/>
              </a:solidFill>
              <a:latin typeface="Times New Roman" panose="02020603050405020304" pitchFamily="18" charset="0"/>
              <a:ea typeface="+mn-ea"/>
              <a:cs typeface="Times New Roman" panose="02020603050405020304" pitchFamily="18" charset="0"/>
            </a:endParaRPr>
          </a:p>
          <a:p>
            <a:pPr algn="l">
              <a:lnSpc>
                <a:spcPct val="100000"/>
              </a:lnSpc>
              <a:spcBef>
                <a:spcPts val="0"/>
              </a:spcBef>
              <a:buFont typeface="Arial" panose="020B0604020202020204" pitchFamily="34" charset="0"/>
              <a:buNone/>
              <a:defRPr/>
            </a:pPr>
            <a:endParaRPr lang="el-GR" b="1" dirty="0">
              <a:solidFill>
                <a:schemeClr val="bg1"/>
              </a:solidFill>
              <a:latin typeface="Times New Roman" panose="02020603050405020304" pitchFamily="18" charset="0"/>
              <a:ea typeface="+mn-ea"/>
              <a:cs typeface="Times New Roman" panose="02020603050405020304" pitchFamily="18" charset="0"/>
            </a:endParaRPr>
          </a:p>
          <a:p>
            <a:pPr algn="l">
              <a:lnSpc>
                <a:spcPct val="100000"/>
              </a:lnSpc>
              <a:spcBef>
                <a:spcPts val="0"/>
              </a:spcBef>
              <a:buFont typeface="Arial" panose="020B0604020202020204" pitchFamily="34" charset="0"/>
              <a:buNone/>
              <a:defRPr/>
            </a:pPr>
            <a:r>
              <a:rPr lang="el-GR" b="1" dirty="0">
                <a:solidFill>
                  <a:schemeClr val="bg1"/>
                </a:solidFill>
                <a:latin typeface="Times New Roman" panose="02020603050405020304" pitchFamily="18" charset="0"/>
                <a:ea typeface="+mn-ea"/>
                <a:cs typeface="Times New Roman" panose="02020603050405020304" pitchFamily="18" charset="0"/>
              </a:rPr>
              <a:t>Υλικά Κύματα</a:t>
            </a:r>
            <a:endParaRPr lang="en-GB" dirty="0">
              <a:solidFill>
                <a:schemeClr val="bg1"/>
              </a:solidFill>
            </a:endParaRPr>
          </a:p>
        </p:txBody>
      </p:sp>
      <p:sp>
        <p:nvSpPr>
          <p:cNvPr id="3" name="TextBox 2">
            <a:extLst>
              <a:ext uri="{FF2B5EF4-FFF2-40B4-BE49-F238E27FC236}">
                <a16:creationId xmlns:a16="http://schemas.microsoft.com/office/drawing/2014/main" id="{6872D97D-2544-1567-7521-A2BB7FF79657}"/>
              </a:ext>
            </a:extLst>
          </p:cNvPr>
          <p:cNvSpPr txBox="1"/>
          <p:nvPr/>
        </p:nvSpPr>
        <p:spPr>
          <a:xfrm>
            <a:off x="9071914" y="6380798"/>
            <a:ext cx="3452327" cy="646331"/>
          </a:xfrm>
          <a:prstGeom prst="rect">
            <a:avLst/>
          </a:prstGeom>
          <a:noFill/>
        </p:spPr>
        <p:txBody>
          <a:bodyPr wrap="square">
            <a:spAutoFit/>
          </a:bodyPr>
          <a:lstStyle/>
          <a:p>
            <a:r>
              <a:rPr lang="el-GR" sz="1800" b="1" dirty="0">
                <a:solidFill>
                  <a:schemeClr val="bg1"/>
                </a:solidFill>
              </a:rPr>
              <a:t>Σοφία </a:t>
            </a:r>
            <a:r>
              <a:rPr lang="el-GR" sz="1800" b="1" dirty="0" err="1">
                <a:solidFill>
                  <a:schemeClr val="bg1"/>
                </a:solidFill>
              </a:rPr>
              <a:t>Αραβανή</a:t>
            </a:r>
            <a:r>
              <a:rPr lang="el-GR" sz="1800" b="1" dirty="0">
                <a:solidFill>
                  <a:schemeClr val="bg1"/>
                </a:solidFill>
              </a:rPr>
              <a:t>, φυσικός</a:t>
            </a:r>
          </a:p>
          <a:p>
            <a:r>
              <a:rPr lang="el-GR" sz="1800" b="1" dirty="0">
                <a:solidFill>
                  <a:schemeClr val="bg1"/>
                </a:solidFill>
              </a:rPr>
              <a:t>1</a:t>
            </a:r>
            <a:r>
              <a:rPr lang="el-GR" sz="1800" b="1" baseline="30000" dirty="0">
                <a:solidFill>
                  <a:schemeClr val="bg1"/>
                </a:solidFill>
              </a:rPr>
              <a:t>ο</a:t>
            </a:r>
            <a:r>
              <a:rPr lang="el-GR" sz="1800" b="1" dirty="0">
                <a:solidFill>
                  <a:schemeClr val="bg1"/>
                </a:solidFill>
              </a:rPr>
              <a:t> Πειραματικό </a:t>
            </a:r>
            <a:r>
              <a:rPr lang="el-GR" sz="1800" b="1" dirty="0" err="1">
                <a:solidFill>
                  <a:schemeClr val="bg1"/>
                </a:solidFill>
              </a:rPr>
              <a:t>Γελ</a:t>
            </a:r>
            <a:r>
              <a:rPr lang="el-GR" sz="1800" b="1" dirty="0">
                <a:solidFill>
                  <a:schemeClr val="bg1"/>
                </a:solidFill>
              </a:rPr>
              <a:t>. Αμαρουσίου</a:t>
            </a:r>
            <a:endParaRPr lang="en-GB" sz="1800" b="1" dirty="0">
              <a:solidFill>
                <a:schemeClr val="bg1"/>
              </a:solidFill>
            </a:endParaRPr>
          </a:p>
        </p:txBody>
      </p:sp>
      <p:sp>
        <p:nvSpPr>
          <p:cNvPr id="4" name="TextBox 3">
            <a:extLst>
              <a:ext uri="{FF2B5EF4-FFF2-40B4-BE49-F238E27FC236}">
                <a16:creationId xmlns:a16="http://schemas.microsoft.com/office/drawing/2014/main" id="{DB3D8E04-A894-DBB9-04B2-1B9866A9E140}"/>
              </a:ext>
            </a:extLst>
          </p:cNvPr>
          <p:cNvSpPr txBox="1"/>
          <p:nvPr/>
        </p:nvSpPr>
        <p:spPr>
          <a:xfrm>
            <a:off x="4572000" y="1222644"/>
            <a:ext cx="3669081" cy="769441"/>
          </a:xfrm>
          <a:prstGeom prst="rect">
            <a:avLst/>
          </a:prstGeom>
          <a:noFill/>
        </p:spPr>
        <p:txBody>
          <a:bodyPr wrap="none" rtlCol="0">
            <a:spAutoFit/>
          </a:bodyPr>
          <a:lstStyle/>
          <a:p>
            <a:r>
              <a:rPr lang="el-GR" sz="4400" b="1" dirty="0">
                <a:solidFill>
                  <a:schemeClr val="bg1"/>
                </a:solidFill>
              </a:rPr>
              <a:t>ΥΛΙΚΑ ΚΥΜΑΤΑ</a:t>
            </a:r>
            <a:endParaRPr lang="en-GB" sz="4400" b="1" dirty="0">
              <a:solidFill>
                <a:schemeClr val="bg1"/>
              </a:solidFill>
            </a:endParaRPr>
          </a:p>
        </p:txBody>
      </p:sp>
      <p:sp>
        <p:nvSpPr>
          <p:cNvPr id="2" name="TextBox 1">
            <a:extLst>
              <a:ext uri="{FF2B5EF4-FFF2-40B4-BE49-F238E27FC236}">
                <a16:creationId xmlns:a16="http://schemas.microsoft.com/office/drawing/2014/main" id="{92CE7CC0-BC61-2788-9675-66095892AE34}"/>
              </a:ext>
            </a:extLst>
          </p:cNvPr>
          <p:cNvSpPr txBox="1"/>
          <p:nvPr/>
        </p:nvSpPr>
        <p:spPr>
          <a:xfrm>
            <a:off x="1379375" y="5635356"/>
            <a:ext cx="9433249" cy="646331"/>
          </a:xfrm>
          <a:prstGeom prst="rect">
            <a:avLst/>
          </a:prstGeom>
          <a:noFill/>
        </p:spPr>
        <p:txBody>
          <a:bodyPr wrap="square" rtlCol="0">
            <a:spAutoFit/>
          </a:bodyPr>
          <a:lstStyle/>
          <a:p>
            <a:r>
              <a:rPr lang="el-GR" altLang="en-US" b="1" i="1" dirty="0">
                <a:solidFill>
                  <a:schemeClr val="bg1"/>
                </a:solidFill>
              </a:rPr>
              <a:t>Μερικές από τις διαφάνειες αυτής της ενότητας είναι από δουλειά του Φυσικού </a:t>
            </a:r>
            <a:r>
              <a:rPr lang="el-GR" altLang="en-US" b="1" i="1" dirty="0">
                <a:solidFill>
                  <a:schemeClr val="bg1"/>
                </a:solidFill>
                <a:hlinkClick r:id="rId3">
                  <a:extLst>
                    <a:ext uri="{A12FA001-AC4F-418D-AE19-62706E023703}">
                      <ahyp:hlinkClr xmlns:ahyp="http://schemas.microsoft.com/office/drawing/2018/hyperlinkcolor" val="tx"/>
                    </a:ext>
                  </a:extLst>
                </a:hlinkClick>
              </a:rPr>
              <a:t>Νίκου Διαμαντή</a:t>
            </a:r>
            <a:endParaRPr lang="el-GR" altLang="en-US" b="1" dirty="0">
              <a:solidFill>
                <a:schemeClr val="bg1"/>
              </a:solidFill>
            </a:endParaRPr>
          </a:p>
          <a:p>
            <a:endParaRPr lang="en-GB" dirty="0"/>
          </a:p>
        </p:txBody>
      </p:sp>
    </p:spTree>
    <p:extLst>
      <p:ext uri="{BB962C8B-B14F-4D97-AF65-F5344CB8AC3E}">
        <p14:creationId xmlns:p14="http://schemas.microsoft.com/office/powerpoint/2010/main" val="1409187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E73FC0A-201C-0057-A125-4D7CFDF954B0}"/>
              </a:ext>
            </a:extLst>
          </p:cNvPr>
          <p:cNvPicPr>
            <a:picLocks noChangeAspect="1"/>
          </p:cNvPicPr>
          <p:nvPr/>
        </p:nvPicPr>
        <p:blipFill>
          <a:blip r:embed="rId2"/>
          <a:stretch>
            <a:fillRect/>
          </a:stretch>
        </p:blipFill>
        <p:spPr>
          <a:xfrm>
            <a:off x="3964577" y="2786143"/>
            <a:ext cx="3695238" cy="12857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C20655-D4C3-0579-F1AD-3C985E423DA4}"/>
                  </a:ext>
                </a:extLst>
              </p:cNvPr>
              <p:cNvSpPr txBox="1"/>
              <p:nvPr/>
            </p:nvSpPr>
            <p:spPr>
              <a:xfrm>
                <a:off x="2764196" y="555065"/>
                <a:ext cx="6096000" cy="2110450"/>
              </a:xfrm>
              <a:prstGeom prst="rect">
                <a:avLst/>
              </a:prstGeom>
              <a:noFill/>
            </p:spPr>
            <p:txBody>
              <a:bodyPr wrap="square">
                <a:spAutoFit/>
              </a:body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Ø"/>
                  <a:tabLst/>
                  <a:defRPr/>
                </a:pP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Α</a:t>
                </a:r>
                <a14:m>
                  <m:oMath xmlns:m="http://schemas.openxmlformats.org/officeDocument/2006/math">
                    <m:r>
                      <m:rPr>
                        <m:sty m:val="p"/>
                      </m:rPr>
                      <a:rPr kumimoji="0" lang="el-GR" sz="2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ν</m:t>
                    </m:r>
                    <m:r>
                      <a:rPr kumimoji="0" lang="el-GR"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r>
                      <a:rPr kumimoji="0" lang="el-GR"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&lt;&lt;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m:t>
                    </m:r>
                    <m:r>
                      <a:rPr kumimoji="0" lang="el-GR"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είναι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r>
                      <a:rPr kumimoji="0" lang="el-GR"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𝑚𝑢</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και το μήκος κύματος έχει την τιμή:</a:t>
                </a:r>
                <a:endParaRPr kumimoji="0" lang="el-G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 xmlns:m="http://schemas.openxmlformats.org/officeDocument/2006/math">
                    <m:r>
                      <a:rPr kumimoji="0" lang="el-GR" sz="3600" b="1"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𝝀</m:t>
                    </m:r>
                    <m:r>
                      <a:rPr kumimoji="0" lang="el-GR" sz="3600" b="1"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36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36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𝒉</m:t>
                        </m:r>
                      </m:num>
                      <m:den>
                        <m:r>
                          <a:rPr kumimoji="0" lang="el-GR" sz="36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𝒎𝒖</m:t>
                        </m:r>
                      </m:den>
                    </m:f>
                  </m:oMath>
                </a14:m>
                <a:r>
                  <a:rPr kumimoji="0" lang="el-GR"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6" name="TextBox 5">
                <a:extLst>
                  <a:ext uri="{FF2B5EF4-FFF2-40B4-BE49-F238E27FC236}">
                    <a16:creationId xmlns:a16="http://schemas.microsoft.com/office/drawing/2014/main" id="{E0C20655-D4C3-0579-F1AD-3C985E423DA4}"/>
                  </a:ext>
                </a:extLst>
              </p:cNvPr>
              <p:cNvSpPr txBox="1">
                <a:spLocks noRot="1" noChangeAspect="1" noMove="1" noResize="1" noEditPoints="1" noAdjustHandles="1" noChangeArrowheads="1" noChangeShapeType="1" noTextEdit="1"/>
              </p:cNvSpPr>
              <p:nvPr/>
            </p:nvSpPr>
            <p:spPr>
              <a:xfrm>
                <a:off x="2764196" y="555065"/>
                <a:ext cx="6096000" cy="2110450"/>
              </a:xfrm>
              <a:prstGeom prst="rect">
                <a:avLst/>
              </a:prstGeom>
              <a:blipFill>
                <a:blip r:embed="rId3"/>
                <a:stretch>
                  <a:fillRect l="-1700" t="-2890"/>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F75D55CA-F613-3165-B4B6-63D6F7D6605C}"/>
              </a:ext>
            </a:extLst>
          </p:cNvPr>
          <p:cNvSpPr txBox="1"/>
          <p:nvPr/>
        </p:nvSpPr>
        <p:spPr>
          <a:xfrm>
            <a:off x="1798319" y="5102606"/>
            <a:ext cx="8595361" cy="1200329"/>
          </a:xfrm>
          <a:prstGeom prst="rect">
            <a:avLst/>
          </a:prstGeom>
          <a:noFill/>
        </p:spPr>
        <p:txBody>
          <a:bodyPr wrap="square" rtlCol="0">
            <a:spAutoFit/>
          </a:bodyPr>
          <a:lstStyle/>
          <a:p>
            <a:r>
              <a:rPr lang="el-GR" dirty="0"/>
              <a:t>Στην περίπτωση όμως των </a:t>
            </a:r>
            <a:r>
              <a:rPr lang="el-GR" dirty="0" err="1"/>
              <a:t>μακροκοσμικών</a:t>
            </a:r>
            <a:r>
              <a:rPr lang="el-GR" dirty="0"/>
              <a:t> σωμάτων, η μάζα στον παρονομαστή είναι πολύ μεγάλη και επομένως το μήκος κύματος μη ανιχνεύσιμο. Δεν μπορούμε επομένως να πούμε ότι ένα μακροσκοπικό σώμα, π.χ. εμείς ή μία μπάλα ότι  έχει και κυματικές ιδιότητες. </a:t>
            </a:r>
            <a:endParaRPr lang="en-GB" dirty="0"/>
          </a:p>
        </p:txBody>
      </p:sp>
      <p:pic>
        <p:nvPicPr>
          <p:cNvPr id="2" name="Εικόνα 1">
            <a:extLst>
              <a:ext uri="{FF2B5EF4-FFF2-40B4-BE49-F238E27FC236}">
                <a16:creationId xmlns:a16="http://schemas.microsoft.com/office/drawing/2014/main" id="{56886DC0-3713-D5E9-C5A9-D566A95994A2}"/>
              </a:ext>
            </a:extLst>
          </p:cNvPr>
          <p:cNvPicPr>
            <a:picLocks noChangeAspect="1"/>
          </p:cNvPicPr>
          <p:nvPr/>
        </p:nvPicPr>
        <p:blipFill>
          <a:blip r:embed="rId4"/>
          <a:stretch>
            <a:fillRect/>
          </a:stretch>
        </p:blipFill>
        <p:spPr>
          <a:xfrm>
            <a:off x="9614263" y="149397"/>
            <a:ext cx="2446954" cy="2974314"/>
          </a:xfrm>
          <a:prstGeom prst="rect">
            <a:avLst/>
          </a:prstGeom>
          <a:ln>
            <a:noFill/>
          </a:ln>
          <a:effectLst>
            <a:softEdge rad="112500"/>
          </a:effectLst>
        </p:spPr>
      </p:pic>
      <p:pic>
        <p:nvPicPr>
          <p:cNvPr id="3" name="Θέση περιεχομένου 7">
            <a:extLst>
              <a:ext uri="{FF2B5EF4-FFF2-40B4-BE49-F238E27FC236}">
                <a16:creationId xmlns:a16="http://schemas.microsoft.com/office/drawing/2014/main" id="{9DE742FD-0842-0763-FCD5-5E8C3055FA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048" y="2147333"/>
            <a:ext cx="2486931" cy="1634012"/>
          </a:xfrm>
          <a:prstGeom prst="rect">
            <a:avLst/>
          </a:prstGeom>
        </p:spPr>
      </p:pic>
    </p:spTree>
    <p:extLst>
      <p:ext uri="{BB962C8B-B14F-4D97-AF65-F5344CB8AC3E}">
        <p14:creationId xmlns:p14="http://schemas.microsoft.com/office/powerpoint/2010/main" val="24134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2931373" y="136525"/>
            <a:ext cx="7142054" cy="530225"/>
          </a:xfrm>
        </p:spPr>
        <p:txBody>
          <a:bodyPr>
            <a:normAutofit fontScale="90000"/>
          </a:bodyPr>
          <a:lstStyle/>
          <a:p>
            <a:r>
              <a:rPr lang="el-GR" sz="4400"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Θεωρητικό μοντέλο ερμηνείας.</a:t>
            </a:r>
          </a:p>
        </p:txBody>
      </p:sp>
      <mc:AlternateContent xmlns:mc="http://schemas.openxmlformats.org/markup-compatibility/2006" xmlns:a14="http://schemas.microsoft.com/office/drawing/2010/main">
        <mc:Choice Requires="a14">
          <p:sp>
            <p:nvSpPr>
              <p:cNvPr id="19" name="Θέση κειμένου 18">
                <a:extLst>
                  <a:ext uri="{FF2B5EF4-FFF2-40B4-BE49-F238E27FC236}">
                    <a16:creationId xmlns:a16="http://schemas.microsoft.com/office/drawing/2014/main" id="{5FC44B8B-FFE7-3026-1E98-04C0A31581EE}"/>
                  </a:ext>
                </a:extLst>
              </p:cNvPr>
              <p:cNvSpPr>
                <a:spLocks noGrp="1"/>
              </p:cNvSpPr>
              <p:nvPr>
                <p:ph type="body" sz="half" idx="2"/>
              </p:nvPr>
            </p:nvSpPr>
            <p:spPr>
              <a:xfrm>
                <a:off x="719927" y="1270784"/>
                <a:ext cx="5391384" cy="3181190"/>
              </a:xfrm>
            </p:spPr>
            <p:txBody>
              <a:bodyPr>
                <a:noAutofit/>
              </a:bodyPr>
              <a:lstStyle/>
              <a:p>
                <a:pPr marL="342900" indent="-342900">
                  <a:buFont typeface="Wingdings" panose="05000000000000000000" pitchFamily="2" charset="2"/>
                  <a:buChar char="Ø"/>
                </a:pPr>
                <a:r>
                  <a:rPr kumimoji="0" lang="el-G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Υπόθεση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de Broglie</a:t>
                </a:r>
                <a:r>
                  <a:rPr lang="el-GR" sz="2400" dirty="0">
                    <a:solidFill>
                      <a:prstClr val="black"/>
                    </a:solidFill>
                    <a:latin typeface="Times New Roman" panose="02020603050405020304" pitchFamily="18" charset="0"/>
                    <a:ea typeface="Calibri" panose="020F0502020204030204" pitchFamily="34" charset="0"/>
                  </a:rPr>
                  <a:t>: </a:t>
                </a:r>
                <a:r>
                  <a:rPr lang="el-GR" sz="2400" dirty="0">
                    <a:solidFill>
                      <a:prstClr val="black"/>
                    </a:solidFill>
                    <a:latin typeface="Times New Roman" panose="02020603050405020304" pitchFamily="18" charset="0"/>
                    <a:cs typeface="Times New Roman" panose="02020603050405020304" pitchFamily="18" charset="0"/>
                  </a:rPr>
                  <a:t>Το ηλεκτρόνιο είναι κύμα με</a:t>
                </a:r>
              </a:p>
              <a:p>
                <a:pPr algn="ctr"/>
                <a14:m>
                  <m:oMath xmlns:m="http://schemas.openxmlformats.org/officeDocument/2006/math">
                    <m:r>
                      <a:rPr lang="el-GR" sz="2400" b="0" i="1" smtClean="0">
                        <a:latin typeface="Cambria Math" panose="02040503050406030204" pitchFamily="18" charset="0"/>
                      </a:rPr>
                      <m:t>𝜆</m:t>
                    </m:r>
                    <m:r>
                      <a:rPr lang="el-GR" sz="2400" b="0" i="1" smtClean="0">
                        <a:latin typeface="Cambria Math" panose="02040503050406030204" pitchFamily="18" charset="0"/>
                      </a:rPr>
                      <m:t>=</m:t>
                    </m:r>
                    <m:f>
                      <m:fPr>
                        <m:ctrlPr>
                          <a:rPr lang="el-GR" sz="2400" b="0" i="1" smtClean="0">
                            <a:latin typeface="Cambria Math" panose="02040503050406030204" pitchFamily="18" charset="0"/>
                          </a:rPr>
                        </m:ctrlPr>
                      </m:fPr>
                      <m:num>
                        <m:r>
                          <a:rPr lang="en-US" sz="2400" b="0" i="1" smtClean="0">
                            <a:latin typeface="Cambria Math" panose="02040503050406030204" pitchFamily="18" charset="0"/>
                          </a:rPr>
                          <m:t>h</m:t>
                        </m:r>
                      </m:num>
                      <m:den>
                        <m:rad>
                          <m:radPr>
                            <m:degHide m:val="on"/>
                            <m:ctrlPr>
                              <a:rPr lang="el-GR" sz="2400" b="0" i="1" smtClean="0">
                                <a:latin typeface="Cambria Math" panose="02040503050406030204" pitchFamily="18" charset="0"/>
                              </a:rPr>
                            </m:ctrlPr>
                          </m:radPr>
                          <m:deg/>
                          <m:e>
                            <m:r>
                              <a:rPr lang="en-US" sz="2400" b="0" i="1" smtClean="0">
                                <a:latin typeface="Cambria Math" panose="02040503050406030204" pitchFamily="18" charset="0"/>
                              </a:rPr>
                              <m:t>2</m:t>
                            </m:r>
                            <m:r>
                              <a:rPr lang="en-US" sz="2400" b="0" i="1" smtClean="0">
                                <a:latin typeface="Cambria Math" panose="02040503050406030204" pitchFamily="18" charset="0"/>
                              </a:rPr>
                              <m:t>𝑚𝑒𝑉</m:t>
                            </m:r>
                          </m:e>
                        </m:rad>
                      </m:den>
                    </m:f>
                  </m:oMath>
                </a14:m>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 ή    </a:t>
                </a:r>
                <a14:m>
                  <m:oMath xmlns:m="http://schemas.openxmlformats.org/officeDocument/2006/math">
                    <m:r>
                      <a:rPr lang="el-GR" sz="2400" i="1">
                        <a:latin typeface="Cambria Math" panose="02040503050406030204" pitchFamily="18" charset="0"/>
                      </a:rPr>
                      <m:t>𝜆</m:t>
                    </m:r>
                    <m:r>
                      <a:rPr lang="el-GR" sz="2400" i="1">
                        <a:latin typeface="Cambria Math" panose="02040503050406030204" pitchFamily="18" charset="0"/>
                      </a:rPr>
                      <m:t>=</m:t>
                    </m:r>
                    <m:f>
                      <m:fPr>
                        <m:ctrlPr>
                          <a:rPr lang="el-GR" sz="2400" i="1">
                            <a:latin typeface="Cambria Math" panose="02040503050406030204" pitchFamily="18" charset="0"/>
                          </a:rPr>
                        </m:ctrlPr>
                      </m:fPr>
                      <m:num>
                        <m:r>
                          <a:rPr lang="el-GR" sz="2400" b="0" i="1" smtClean="0">
                            <a:latin typeface="Cambria Math" panose="02040503050406030204" pitchFamily="18" charset="0"/>
                          </a:rPr>
                          <m:t>12,3</m:t>
                        </m:r>
                      </m:num>
                      <m:den>
                        <m:rad>
                          <m:radPr>
                            <m:degHide m:val="on"/>
                            <m:ctrlPr>
                              <a:rPr lang="el-GR" sz="2400" i="1">
                                <a:latin typeface="Cambria Math" panose="02040503050406030204" pitchFamily="18" charset="0"/>
                              </a:rPr>
                            </m:ctrlPr>
                          </m:radPr>
                          <m:deg/>
                          <m:e>
                            <m:r>
                              <a:rPr lang="en-US" sz="2400" i="1">
                                <a:latin typeface="Cambria Math" panose="02040503050406030204" pitchFamily="18" charset="0"/>
                              </a:rPr>
                              <m:t>𝑉</m:t>
                            </m:r>
                          </m:e>
                        </m:rad>
                      </m:den>
                    </m:f>
                    <m:r>
                      <a:rPr lang="en-US" sz="2400" i="1" smtClean="0">
                        <a:latin typeface="Cambria Math" panose="02040503050406030204" pitchFamily="18" charset="0"/>
                        <a:ea typeface="Cambria Math" panose="02040503050406030204" pitchFamily="18" charset="0"/>
                      </a:rPr>
                      <m:t>Å</m:t>
                    </m:r>
                  </m:oMath>
                </a14:m>
                <a:r>
                  <a:rPr lang="el-GR" sz="2400" dirty="0">
                    <a:latin typeface="Times New Roman" panose="02020603050405020304" pitchFamily="18" charset="0"/>
                    <a:cs typeface="Times New Roman" panose="02020603050405020304" pitchFamily="18" charset="0"/>
                  </a:rPr>
                  <a:t>   </a:t>
                </a:r>
              </a:p>
              <a:p>
                <a:r>
                  <a:rPr lang="el-GR" sz="2400" dirty="0">
                    <a:latin typeface="Times New Roman" panose="02020603050405020304" pitchFamily="18" charset="0"/>
                    <a:cs typeface="Times New Roman" panose="02020603050405020304" pitchFamily="18" charset="0"/>
                  </a:rPr>
                  <a:t>Η παραπάνω έκφραση συμφωνεί με την διπλανή γραφική παράσταση.</a:t>
                </a:r>
              </a:p>
              <a:p>
                <a:r>
                  <a:rPr lang="el-GR" sz="2400" dirty="0">
                    <a:latin typeface="Times New Roman" panose="02020603050405020304" pitchFamily="18" charset="0"/>
                    <a:cs typeface="Times New Roman" panose="02020603050405020304" pitchFamily="18" charset="0"/>
                  </a:rPr>
                  <a:t>Συνεπώς ή υπόθεση </a:t>
                </a:r>
                <a:r>
                  <a:rPr lang="en-US" sz="2400" dirty="0">
                    <a:latin typeface="Times New Roman" panose="02020603050405020304" pitchFamily="18" charset="0"/>
                    <a:cs typeface="Times New Roman" panose="02020603050405020304" pitchFamily="18" charset="0"/>
                  </a:rPr>
                  <a:t>de Broglie,</a:t>
                </a:r>
                <a:r>
                  <a:rPr lang="el-GR" sz="2400" dirty="0">
                    <a:latin typeface="Times New Roman" panose="02020603050405020304" pitchFamily="18" charset="0"/>
                    <a:cs typeface="Times New Roman" panose="02020603050405020304" pitchFamily="18" charset="0"/>
                  </a:rPr>
                  <a:t> των υλικών κυμάτων συμφωνεί και εξηγεί τα πειραματικά αποτελέσματα.</a:t>
                </a:r>
              </a:p>
              <a:p>
                <a:pPr marL="342900" indent="-342900">
                  <a:buFont typeface="Wingdings" panose="05000000000000000000" pitchFamily="2" charset="2"/>
                  <a:buChar char="Ø"/>
                </a:pPr>
                <a:r>
                  <a:rPr lang="el-GR" sz="2400" dirty="0">
                    <a:solidFill>
                      <a:prstClr val="black"/>
                    </a:solidFill>
                    <a:latin typeface="Times New Roman" panose="02020603050405020304" pitchFamily="18" charset="0"/>
                    <a:cs typeface="Times New Roman" panose="02020603050405020304" pitchFamily="18" charset="0"/>
                  </a:rPr>
                  <a:t>Για την ιστορία,  οι </a:t>
                </a:r>
                <a:r>
                  <a:rPr lang="en-US" sz="2400" dirty="0">
                    <a:latin typeface="Times New Roman" panose="02020603050405020304" pitchFamily="18" charset="0"/>
                    <a:cs typeface="Times New Roman" panose="02020603050405020304" pitchFamily="18" charset="0"/>
                  </a:rPr>
                  <a:t>Davisson </a:t>
                </a:r>
                <a:r>
                  <a:rPr lang="el-GR" sz="2400" dirty="0">
                    <a:latin typeface="Times New Roman" panose="02020603050405020304" pitchFamily="18" charset="0"/>
                    <a:cs typeface="Times New Roman" panose="02020603050405020304" pitchFamily="18" charset="0"/>
                  </a:rPr>
                  <a:t>και </a:t>
                </a:r>
                <a:r>
                  <a:rPr lang="en-US" sz="2400" dirty="0">
                    <a:latin typeface="Times New Roman" panose="02020603050405020304" pitchFamily="18" charset="0"/>
                    <a:cs typeface="Times New Roman" panose="02020603050405020304" pitchFamily="18" charset="0"/>
                  </a:rPr>
                  <a:t>Germer</a:t>
                </a:r>
                <a:r>
                  <a:rPr lang="el-GR" sz="2400" dirty="0">
                    <a:latin typeface="Times New Roman" panose="02020603050405020304" pitchFamily="18" charset="0"/>
                    <a:cs typeface="Times New Roman" panose="02020603050405020304" pitchFamily="18" charset="0"/>
                  </a:rPr>
                  <a:t> για </a:t>
                </a:r>
                <a14:m>
                  <m:oMath xmlns:m="http://schemas.openxmlformats.org/officeDocument/2006/math">
                    <m:r>
                      <a:rPr lang="en-US" sz="2400" i="1">
                        <a:latin typeface="Cambria Math" panose="02040503050406030204" pitchFamily="18" charset="0"/>
                      </a:rPr>
                      <m:t>𝑉</m:t>
                    </m:r>
                    <m:r>
                      <a:rPr lang="el-GR" sz="2400" i="1">
                        <a:latin typeface="Cambria Math" panose="02040503050406030204" pitchFamily="18" charset="0"/>
                      </a:rPr>
                      <m:t>=</m:t>
                    </m:r>
                    <m:r>
                      <a:rPr lang="en-US" sz="2400" i="1">
                        <a:latin typeface="Cambria Math" panose="02040503050406030204" pitchFamily="18" charset="0"/>
                      </a:rPr>
                      <m:t>54</m:t>
                    </m:r>
                    <m:r>
                      <m:rPr>
                        <m:sty m:val="p"/>
                      </m:rPr>
                      <a:rPr lang="en-US" sz="2400">
                        <a:latin typeface="Cambria Math" panose="02040503050406030204" pitchFamily="18" charset="0"/>
                      </a:rPr>
                      <m:t>V</m:t>
                    </m:r>
                  </m:oMath>
                </a14:m>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όπου το αντίστοιχο  μήκος </a:t>
                </a:r>
                <a:r>
                  <a:rPr lang="en-US" sz="2400" dirty="0">
                    <a:latin typeface="Times New Roman" panose="02020603050405020304" pitchFamily="18" charset="0"/>
                    <a:cs typeface="Times New Roman" panose="02020603050405020304" pitchFamily="18" charset="0"/>
                  </a:rPr>
                  <a:t>de Broglie</a:t>
                </a:r>
                <a:r>
                  <a:rPr lang="el-GR" sz="2400" dirty="0">
                    <a:latin typeface="Times New Roman" panose="02020603050405020304" pitchFamily="18" charset="0"/>
                    <a:cs typeface="Times New Roman" panose="02020603050405020304" pitchFamily="18" charset="0"/>
                  </a:rPr>
                  <a:t> είναι </a:t>
                </a:r>
                <a14:m>
                  <m:oMath xmlns:m="http://schemas.openxmlformats.org/officeDocument/2006/math">
                    <m:r>
                      <a:rPr lang="el-GR" sz="2400" i="1">
                        <a:latin typeface="Cambria Math" panose="02040503050406030204" pitchFamily="18" charset="0"/>
                      </a:rPr>
                      <m:t>𝜆</m:t>
                    </m:r>
                    <m:r>
                      <a:rPr lang="el-GR" sz="2400" i="1">
                        <a:latin typeface="Cambria Math" panose="02040503050406030204" pitchFamily="18" charset="0"/>
                      </a:rPr>
                      <m:t>=1,66Å</m:t>
                    </m:r>
                  </m:oMath>
                </a14:m>
                <a:r>
                  <a:rPr lang="el-GR" sz="2400" dirty="0">
                    <a:latin typeface="Times New Roman" panose="02020603050405020304" pitchFamily="18" charset="0"/>
                    <a:cs typeface="Times New Roman" panose="02020603050405020304" pitchFamily="18" charset="0"/>
                  </a:rPr>
                  <a:t>  είχαν μετρήσει </a:t>
                </a:r>
                <a14:m>
                  <m:oMath xmlns:m="http://schemas.openxmlformats.org/officeDocument/2006/math">
                    <m:sSup>
                      <m:sSupPr>
                        <m:ctrlPr>
                          <a:rPr lang="en-US" sz="2400" i="1" dirty="0">
                            <a:solidFill>
                              <a:prstClr val="black"/>
                            </a:solidFill>
                            <a:latin typeface="Cambria Math" panose="02040503050406030204" pitchFamily="18" charset="0"/>
                            <a:cs typeface="Times New Roman" panose="02020603050405020304" pitchFamily="18" charset="0"/>
                          </a:rPr>
                        </m:ctrlPr>
                      </m:sSupPr>
                      <m:e>
                        <m:r>
                          <a:rPr lang="el-GR" sz="2400" b="0" i="1" dirty="0" smtClean="0">
                            <a:solidFill>
                              <a:prstClr val="black"/>
                            </a:solidFill>
                            <a:latin typeface="Cambria Math" panose="02040503050406030204" pitchFamily="18" charset="0"/>
                            <a:cs typeface="Times New Roman" panose="02020603050405020304" pitchFamily="18" charset="0"/>
                          </a:rPr>
                          <m:t>𝛼</m:t>
                        </m:r>
                        <m:r>
                          <a:rPr lang="el-GR" sz="2400" i="1" dirty="0">
                            <a:solidFill>
                              <a:prstClr val="black"/>
                            </a:solidFill>
                            <a:latin typeface="Cambria Math" panose="02040503050406030204" pitchFamily="18" charset="0"/>
                            <a:cs typeface="Times New Roman" panose="02020603050405020304" pitchFamily="18" charset="0"/>
                          </a:rPr>
                          <m:t>=50</m:t>
                        </m:r>
                      </m:e>
                      <m:sup>
                        <m:r>
                          <a:rPr lang="en-US" sz="24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l-GR" sz="2400" dirty="0">
                    <a:latin typeface="Times New Roman" panose="02020603050405020304" pitchFamily="18" charset="0"/>
                    <a:cs typeface="Times New Roman" panose="02020603050405020304" pitchFamily="18" charset="0"/>
                  </a:rPr>
                  <a:t> και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𝑑 </a:t>
                </a:r>
                <a:r>
                  <a:rPr lang="el-GR"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0.91</a:t>
                </a:r>
                <a14:m>
                  <m:oMath xmlns:m="http://schemas.openxmlformats.org/officeDocument/2006/math">
                    <m:r>
                      <a:rPr lang="el-GR" sz="2400" i="1">
                        <a:latin typeface="Cambria Math" panose="02040503050406030204" pitchFamily="18" charset="0"/>
                      </a:rPr>
                      <m:t>Å</m:t>
                    </m:r>
                  </m:oMath>
                </a14:m>
                <a:r>
                  <a:rPr lang="en-US" sz="2400" dirty="0">
                    <a:solidFill>
                      <a:prstClr val="black"/>
                    </a:solidFill>
                    <a:latin typeface="Times New Roman" panose="02020603050405020304" pitchFamily="18" charset="0"/>
                    <a:cs typeface="Times New Roman" panose="02020603050405020304" pitchFamily="18" charset="0"/>
                  </a:rPr>
                  <a:t> </a:t>
                </a:r>
                <a:r>
                  <a:rPr lang="el-GR" sz="2400" dirty="0">
                    <a:solidFill>
                      <a:prstClr val="black"/>
                    </a:solidFill>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που αντιστοιχεί σε </a:t>
                </a:r>
                <a14:m>
                  <m:oMath xmlns:m="http://schemas.openxmlformats.org/officeDocument/2006/math">
                    <m:r>
                      <a:rPr lang="el-GR" sz="2400" i="1">
                        <a:latin typeface="Cambria Math" panose="02040503050406030204" pitchFamily="18" charset="0"/>
                      </a:rPr>
                      <m:t>𝜆</m:t>
                    </m:r>
                    <m:r>
                      <a:rPr lang="el-GR" sz="2400" i="1">
                        <a:latin typeface="Cambria Math" panose="02040503050406030204" pitchFamily="18" charset="0"/>
                      </a:rPr>
                      <m:t>=1,65Å</m:t>
                    </m:r>
                  </m:oMath>
                </a14:m>
                <a:endParaRPr lang="el-GR" sz="2400" dirty="0">
                  <a:latin typeface="Times New Roman" panose="02020603050405020304" pitchFamily="18" charset="0"/>
                  <a:cs typeface="Times New Roman" panose="02020603050405020304" pitchFamily="18" charset="0"/>
                </a:endParaRPr>
              </a:p>
              <a:p>
                <a:endParaRPr lang="el-GR" sz="2400" dirty="0"/>
              </a:p>
              <a:p>
                <a:endParaRPr lang="el-GR" sz="2400" dirty="0"/>
              </a:p>
            </p:txBody>
          </p:sp>
        </mc:Choice>
        <mc:Fallback xmlns="">
          <p:sp>
            <p:nvSpPr>
              <p:cNvPr id="19" name="Θέση κειμένου 18">
                <a:extLst>
                  <a:ext uri="{FF2B5EF4-FFF2-40B4-BE49-F238E27FC236}">
                    <a16:creationId xmlns:a16="http://schemas.microsoft.com/office/drawing/2014/main" id="{5FC44B8B-FFE7-3026-1E98-04C0A31581EE}"/>
                  </a:ext>
                </a:extLst>
              </p:cNvPr>
              <p:cNvSpPr>
                <a:spLocks noGrp="1" noRot="1" noChangeAspect="1" noMove="1" noResize="1" noEditPoints="1" noAdjustHandles="1" noChangeArrowheads="1" noChangeShapeType="1" noTextEdit="1"/>
              </p:cNvSpPr>
              <p:nvPr>
                <p:ph type="body" sz="half" idx="2"/>
              </p:nvPr>
            </p:nvSpPr>
            <p:spPr>
              <a:xfrm>
                <a:off x="719927" y="1270784"/>
                <a:ext cx="5391384" cy="3181190"/>
              </a:xfrm>
              <a:blipFill>
                <a:blip r:embed="rId2"/>
                <a:stretch>
                  <a:fillRect l="-1695" t="-2682" r="-339" b="-63985"/>
                </a:stretch>
              </a:blipFill>
            </p:spPr>
            <p:txBody>
              <a:bodyPr/>
              <a:lstStyle/>
              <a:p>
                <a:r>
                  <a:rPr lang="en-GB">
                    <a:noFill/>
                  </a:rPr>
                  <a:t> </a:t>
                </a:r>
              </a:p>
            </p:txBody>
          </p:sp>
        </mc:Fallback>
      </mc:AlternateContent>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Εικόνα 9">
            <a:extLst>
              <a:ext uri="{FF2B5EF4-FFF2-40B4-BE49-F238E27FC236}">
                <a16:creationId xmlns:a16="http://schemas.microsoft.com/office/drawing/2014/main" id="{2A92841E-E7DB-556A-D772-A7E0D8AE5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00" y="2239518"/>
            <a:ext cx="4969673" cy="3210337"/>
          </a:xfrm>
          <a:prstGeom prst="rect">
            <a:avLst/>
          </a:prstGeom>
        </p:spPr>
      </p:pic>
    </p:spTree>
    <p:extLst>
      <p:ext uri="{BB962C8B-B14F-4D97-AF65-F5344CB8AC3E}">
        <p14:creationId xmlns:p14="http://schemas.microsoft.com/office/powerpoint/2010/main" val="352583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1947374" y="136164"/>
            <a:ext cx="7975060" cy="1325563"/>
          </a:xfrm>
        </p:spPr>
        <p:txBody>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Πειραματική μελέτη.2</a:t>
            </a:r>
            <a:r>
              <a:rPr lang="el-GR" sz="2400" b="1" i="1" baseline="30000" dirty="0">
                <a:solidFill>
                  <a:srgbClr val="002060"/>
                </a:solidFill>
                <a:latin typeface="Times New Roman" panose="02020603050405020304" pitchFamily="18" charset="0"/>
                <a:cs typeface="Times New Roman" panose="02020603050405020304" pitchFamily="18" charset="0"/>
              </a:rPr>
              <a:t>ο</a:t>
            </a:r>
            <a:r>
              <a:rPr lang="el-GR" sz="2400" b="1" i="1" dirty="0">
                <a:solidFill>
                  <a:srgbClr val="002060"/>
                </a:solidFill>
                <a:latin typeface="Times New Roman" panose="02020603050405020304" pitchFamily="18" charset="0"/>
                <a:cs typeface="Times New Roman" panose="02020603050405020304" pitchFamily="18" charset="0"/>
              </a:rPr>
              <a:t> Πείραμα. </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693462" y="1819997"/>
            <a:ext cx="5241442" cy="4239057"/>
          </a:xfrm>
          <a:prstGeom prst="rect">
            <a:avLst/>
          </a:prstGeom>
          <a:ln w="28575">
            <a:solidFill>
              <a:schemeClr val="bg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buFont typeface="Wingdings" panose="05000000000000000000" pitchFamily="2" charset="2"/>
              <a:buChar char="Ø"/>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hlinkClick r:id="rId2"/>
              </a:rPr>
              <a:t>Πείραμα </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rPr>
              <a:t>A. Tonomura, J. Endo, T. Matsuda, and T. Kawasaki </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Συμβολή ηλεκτρονίων από δύο </a:t>
            </a:r>
            <a:r>
              <a:rPr lang="el-GR" sz="19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σχισμές (προσομοίωση).</a:t>
            </a: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Εξοικείωση με την προσομοίωση.</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Χρησιμοποιείστε «δύο σχισμές» και «ηλεκτρόνια».</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Επιλέξετε «υψηλή πυκνότητα» ή «απλό σωματίδιο». Στο «απλό σωματίδιο» μόνο ένα ηλεκτρόνιο στη διάταξη.</a:t>
            </a: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Λάβετε φωτογραφίες του </a:t>
            </a:r>
            <a:r>
              <a:rPr kumimoji="0" lang="el-GR" sz="19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πετάσματος</a:t>
            </a:r>
            <a:r>
              <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σε τακτά χρονικά διαστήματα(</a:t>
            </a:r>
            <a:r>
              <a:rPr kumimoji="0" 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copy screen).</a:t>
            </a:r>
            <a:endParaRPr kumimoji="0" lang="el-GR"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Εικόνα 7">
            <a:extLst>
              <a:ext uri="{FF2B5EF4-FFF2-40B4-BE49-F238E27FC236}">
                <a16:creationId xmlns:a16="http://schemas.microsoft.com/office/drawing/2014/main" id="{48B23F9C-CD97-FA61-354C-FABB4E58C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133" y="1900468"/>
            <a:ext cx="4909667" cy="3874913"/>
          </a:xfrm>
          <a:prstGeom prst="rect">
            <a:avLst/>
          </a:prstGeom>
        </p:spPr>
      </p:pic>
    </p:spTree>
    <p:extLst>
      <p:ext uri="{BB962C8B-B14F-4D97-AF65-F5344CB8AC3E}">
        <p14:creationId xmlns:p14="http://schemas.microsoft.com/office/powerpoint/2010/main" val="368361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2400300" y="36846"/>
            <a:ext cx="7391400" cy="1325563"/>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Πειραματική μελέτη.2</a:t>
            </a:r>
            <a:r>
              <a:rPr lang="el-GR" sz="2400" b="1" i="1" baseline="30000" dirty="0">
                <a:solidFill>
                  <a:srgbClr val="002060"/>
                </a:solidFill>
                <a:latin typeface="Times New Roman" panose="02020603050405020304" pitchFamily="18" charset="0"/>
                <a:cs typeface="Times New Roman" panose="02020603050405020304" pitchFamily="18" charset="0"/>
              </a:rPr>
              <a:t>ο</a:t>
            </a:r>
            <a:r>
              <a:rPr lang="el-GR" sz="2400" b="1" i="1" dirty="0">
                <a:solidFill>
                  <a:srgbClr val="002060"/>
                </a:solidFill>
                <a:latin typeface="Times New Roman" panose="02020603050405020304" pitchFamily="18" charset="0"/>
                <a:cs typeface="Times New Roman" panose="02020603050405020304" pitchFamily="18" charset="0"/>
              </a:rPr>
              <a:t> Πείραμα. Επεξεργασία και ερμηνεία  αποτελεσμάτων </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1015654" y="1362409"/>
            <a:ext cx="5080346" cy="3317915"/>
          </a:xfrm>
          <a:prstGeom prst="rect">
            <a:avLst/>
          </a:prstGeom>
          <a:ln w="28575">
            <a:solidFill>
              <a:schemeClr val="bg1"/>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Πείραμα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Tonomura, J. Endo, T. Matsuda, and T. Kawasaki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Συμβολή ηλεκτρονίων από δύο σχισμές.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Εναλλακτικά χρησιμοποιείστε τα δεδομένα της διπλανής εικόνας τα οποία είναι αυτά του άρθρου του πειράματος: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Journal of Physics 57, 117 (1989);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rPr>
              <a:t>https://doi.org/10.1119/1.16104</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Τα αποτελέσματα συμφωνούν με τη υπόθεση των υλικών κυμάτων.</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 name="Ομάδα 8">
            <a:extLst>
              <a:ext uri="{FF2B5EF4-FFF2-40B4-BE49-F238E27FC236}">
                <a16:creationId xmlns:a16="http://schemas.microsoft.com/office/drawing/2014/main" id="{584EA555-C4E9-7D44-C272-B321C285E3ED}"/>
              </a:ext>
            </a:extLst>
          </p:cNvPr>
          <p:cNvGrpSpPr/>
          <p:nvPr/>
        </p:nvGrpSpPr>
        <p:grpSpPr>
          <a:xfrm>
            <a:off x="6203952" y="1198391"/>
            <a:ext cx="5749096" cy="4659196"/>
            <a:chOff x="5781675" y="1095375"/>
            <a:chExt cx="6032420" cy="4867276"/>
          </a:xfrm>
        </p:grpSpPr>
        <p:pic>
          <p:nvPicPr>
            <p:cNvPr id="10" name="Θέση περιεχομένου 7">
              <a:extLst>
                <a:ext uri="{FF2B5EF4-FFF2-40B4-BE49-F238E27FC236}">
                  <a16:creationId xmlns:a16="http://schemas.microsoft.com/office/drawing/2014/main" id="{6340BB1B-83C0-57C2-366A-854F51972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298" y="1095375"/>
              <a:ext cx="2570968" cy="1971675"/>
            </a:xfrm>
            <a:prstGeom prst="rect">
              <a:avLst/>
            </a:prstGeom>
          </p:spPr>
        </p:pic>
        <p:pic>
          <p:nvPicPr>
            <p:cNvPr id="11" name="Εικόνα 10">
              <a:extLst>
                <a:ext uri="{FF2B5EF4-FFF2-40B4-BE49-F238E27FC236}">
                  <a16:creationId xmlns:a16="http://schemas.microsoft.com/office/drawing/2014/main" id="{7471FA17-1494-7112-2CB6-7131F4B4F924}"/>
                </a:ext>
              </a:extLst>
            </p:cNvPr>
            <p:cNvPicPr>
              <a:picLocks noChangeAspect="1"/>
            </p:cNvPicPr>
            <p:nvPr/>
          </p:nvPicPr>
          <p:blipFill rotWithShape="1">
            <a:blip r:embed="rId4">
              <a:extLst>
                <a:ext uri="{28A0092B-C50C-407E-A947-70E740481C1C}">
                  <a14:useLocalDpi xmlns:a14="http://schemas.microsoft.com/office/drawing/2010/main" val="0"/>
                </a:ext>
              </a:extLst>
            </a:blip>
            <a:srcRect l="14228" t="1079" r="7464" b="16415"/>
            <a:stretch/>
          </p:blipFill>
          <p:spPr>
            <a:xfrm>
              <a:off x="5781675" y="3095625"/>
              <a:ext cx="5886450" cy="2183497"/>
            </a:xfrm>
            <a:prstGeom prst="rect">
              <a:avLst/>
            </a:prstGeom>
          </p:spPr>
        </p:pic>
        <p:pic>
          <p:nvPicPr>
            <p:cNvPr id="12" name="Εικόνα 11">
              <a:extLst>
                <a:ext uri="{FF2B5EF4-FFF2-40B4-BE49-F238E27FC236}">
                  <a16:creationId xmlns:a16="http://schemas.microsoft.com/office/drawing/2014/main" id="{20224A42-AAEE-157F-9272-CBD8A07DEE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1675" y="5336272"/>
              <a:ext cx="6032420" cy="626379"/>
            </a:xfrm>
            <a:prstGeom prst="rect">
              <a:avLst/>
            </a:prstGeom>
          </p:spPr>
        </p:pic>
      </p:grpSp>
    </p:spTree>
    <p:extLst>
      <p:ext uri="{BB962C8B-B14F-4D97-AF65-F5344CB8AC3E}">
        <p14:creationId xmlns:p14="http://schemas.microsoft.com/office/powerpoint/2010/main" val="146452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2624036" y="0"/>
            <a:ext cx="6943928" cy="1325563"/>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Τεχνολογικές εφαρμογές.</a:t>
            </a: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838200" y="2503488"/>
            <a:ext cx="3918527" cy="720003"/>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Ηλεκτρονικό μικροσκόπιο. </a:t>
            </a:r>
            <a:endParaRPr kumimoji="0" lang="el-GR"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7000"/>
              </a:lnSpc>
              <a:spcBef>
                <a:spcPts val="1000"/>
              </a:spcBef>
              <a:spcAft>
                <a:spcPts val="800"/>
              </a:spcAft>
              <a:buClrTx/>
              <a:buSzTx/>
              <a:buFont typeface="Arial" panose="020B0604020202020204" pitchFamily="34" charset="0"/>
              <a:buAutoNum type="arabicPeriod"/>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Εικόνα 7">
            <a:extLst>
              <a:ext uri="{FF2B5EF4-FFF2-40B4-BE49-F238E27FC236}">
                <a16:creationId xmlns:a16="http://schemas.microsoft.com/office/drawing/2014/main" id="{AF4725F8-D7AE-D2A3-37DD-58DFF2D26791}"/>
              </a:ext>
            </a:extLst>
          </p:cNvPr>
          <p:cNvPicPr>
            <a:picLocks noChangeAspect="1"/>
          </p:cNvPicPr>
          <p:nvPr/>
        </p:nvPicPr>
        <p:blipFill>
          <a:blip r:embed="rId2"/>
          <a:stretch>
            <a:fillRect/>
          </a:stretch>
        </p:blipFill>
        <p:spPr>
          <a:xfrm>
            <a:off x="7028945" y="1482003"/>
            <a:ext cx="3163310" cy="4401127"/>
          </a:xfrm>
          <a:prstGeom prst="rect">
            <a:avLst/>
          </a:prstGeom>
        </p:spPr>
      </p:pic>
    </p:spTree>
    <p:extLst>
      <p:ext uri="{BB962C8B-B14F-4D97-AF65-F5344CB8AC3E}">
        <p14:creationId xmlns:p14="http://schemas.microsoft.com/office/powerpoint/2010/main" val="347176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711200" y="538828"/>
            <a:ext cx="11323782" cy="1089529"/>
          </a:xfrm>
        </p:spPr>
        <p:txBody>
          <a:bodyPr>
            <a:normAutofit fontScale="90000"/>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kumimoji="0" lang="el-GR" sz="3600" b="1" i="1" u="none" strike="noStrike" kern="1200" cap="none" spc="0" normalizeH="0" baseline="0" noProof="0" dirty="0">
                <a:ln>
                  <a:noFill/>
                </a:ln>
                <a:solidFill>
                  <a:srgbClr val="92D050"/>
                </a:solidFill>
                <a:effectLst/>
                <a:uLnTx/>
                <a:uFillTx/>
                <a:latin typeface="Times New Roman" panose="02020603050405020304" pitchFamily="18" charset="0"/>
                <a:ea typeface="+mj-ea"/>
                <a:cs typeface="Times New Roman" panose="02020603050405020304" pitchFamily="18" charset="0"/>
              </a:rPr>
              <a:t>Απόπειρα ερμηνείας της κυματοσυνάρτησης</a:t>
            </a: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761288" y="2147402"/>
            <a:ext cx="5080346" cy="2496388"/>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Αρμονικό κύμα, η διαταραχή είναι το ηλεκτρικό πεδίο Ε.</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Συμβολή αρμονικών κυμάτων.</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Η ένταση της ακτινοβολίας Ι είναι η πιθανότητα να ανιχνευθεί το φωτόνιο.</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Η ένταση της ακτινοβολίας συνεπώς και η πιθανότητα  είναι ανάλογη του Ε</a:t>
            </a:r>
            <a:r>
              <a:rPr kumimoji="0" lang="el-GR" sz="20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Θέση κειμένου 14">
            <a:extLst>
              <a:ext uri="{FF2B5EF4-FFF2-40B4-BE49-F238E27FC236}">
                <a16:creationId xmlns:a16="http://schemas.microsoft.com/office/drawing/2014/main" id="{AC3DEADF-7639-D93B-D29B-E41191819956}"/>
              </a:ext>
            </a:extLst>
          </p:cNvPr>
          <p:cNvSpPr txBox="1">
            <a:spLocks/>
          </p:cNvSpPr>
          <p:nvPr/>
        </p:nvSpPr>
        <p:spPr>
          <a:xfrm>
            <a:off x="6166513" y="2147402"/>
            <a:ext cx="5080346" cy="2528075"/>
          </a:xfrm>
          <a:prstGeom prst="rect">
            <a:avLst/>
          </a:prstGeom>
          <a:ln w="285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Αρμονικό κύμα(?), η διαταραχή είναι η κυματοσυνάρτηση Ψ(</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Συμβολή αρμονικών κυμάτων(?)</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Αντίστοιχη ένταση(?) ίση με την  πιθανότητα ανίχνευσης του ηλεκτρονίου.</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Η πιθανότητα ανάλογη της Ψ</a:t>
            </a:r>
            <a:r>
              <a:rPr kumimoji="0" lang="el-GR" sz="20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7000"/>
              </a:lnSpc>
              <a:spcBef>
                <a:spcPts val="1000"/>
              </a:spcBef>
              <a:spcAft>
                <a:spcPts val="0"/>
              </a:spcAft>
              <a:buClrTx/>
              <a:buSzTx/>
              <a:buFont typeface="Arial" panose="020B0604020202020204" pitchFamily="34" charset="0"/>
              <a:buNone/>
              <a:tabLst/>
              <a:defRPr/>
            </a:pPr>
            <a:endPar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Θέση κειμένου 5">
            <a:extLst>
              <a:ext uri="{FF2B5EF4-FFF2-40B4-BE49-F238E27FC236}">
                <a16:creationId xmlns:a16="http://schemas.microsoft.com/office/drawing/2014/main" id="{300569E2-4BCD-6401-AD3B-7113508E892F}"/>
              </a:ext>
            </a:extLst>
          </p:cNvPr>
          <p:cNvSpPr txBox="1">
            <a:spLocks/>
          </p:cNvSpPr>
          <p:nvPr/>
        </p:nvSpPr>
        <p:spPr>
          <a:xfrm>
            <a:off x="945141" y="1837569"/>
            <a:ext cx="5150859" cy="36195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Πείραμα </a:t>
            </a:r>
            <a:r>
              <a:rPr kumimoji="0" lang="en-US"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Taylor</a:t>
            </a:r>
            <a:endParaRPr kumimoji="0" lang="el-GR"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16" name="Θέση κειμένου 7">
            <a:extLst>
              <a:ext uri="{FF2B5EF4-FFF2-40B4-BE49-F238E27FC236}">
                <a16:creationId xmlns:a16="http://schemas.microsoft.com/office/drawing/2014/main" id="{E8546ABD-1C40-4804-3C70-41444FF5E820}"/>
              </a:ext>
            </a:extLst>
          </p:cNvPr>
          <p:cNvSpPr txBox="1">
            <a:spLocks/>
          </p:cNvSpPr>
          <p:nvPr/>
        </p:nvSpPr>
        <p:spPr>
          <a:xfrm>
            <a:off x="6420879" y="1820574"/>
            <a:ext cx="5183188" cy="36195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Πείραμα </a:t>
            </a:r>
            <a:r>
              <a:rPr kumimoji="0" lang="en-US"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Tonomura</a:t>
            </a:r>
            <a:r>
              <a:rPr kumimoji="0" lang="el-GR" sz="28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 και συνεργατών</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A624A77-1C9E-8EEC-B6FA-41E11CC30022}"/>
                  </a:ext>
                </a:extLst>
              </p:cNvPr>
              <p:cNvSpPr txBox="1"/>
              <p:nvPr/>
            </p:nvSpPr>
            <p:spPr>
              <a:xfrm>
                <a:off x="2919413" y="4883258"/>
                <a:ext cx="7062787" cy="1045286"/>
              </a:xfrm>
              <a:prstGeom prst="rect">
                <a:avLst/>
              </a:prstGeom>
              <a:solidFill>
                <a:srgbClr val="FF0000">
                  <a:alpha val="36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Το τετράγωνο του μέτρου της κυματοσυνάρτησης είναι  η πυκνότητα πιθανότητας ανίχνευσης του σωματιδίου.</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𝑑𝑃</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𝛹</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d>
                        </m:e>
                        <m:sup>
                          <m:r>
                            <a:rPr kumimoji="0" lang="el-GR"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𝑑𝑥</m:t>
                      </m:r>
                    </m:oMath>
                  </m:oMathPara>
                </a14:m>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7A624A77-1C9E-8EEC-B6FA-41E11CC30022}"/>
                  </a:ext>
                </a:extLst>
              </p:cNvPr>
              <p:cNvSpPr txBox="1">
                <a:spLocks noRot="1" noChangeAspect="1" noMove="1" noResize="1" noEditPoints="1" noAdjustHandles="1" noChangeArrowheads="1" noChangeShapeType="1" noTextEdit="1"/>
              </p:cNvSpPr>
              <p:nvPr/>
            </p:nvSpPr>
            <p:spPr>
              <a:xfrm>
                <a:off x="2919413" y="4883258"/>
                <a:ext cx="7062787" cy="1045286"/>
              </a:xfrm>
              <a:prstGeom prst="rect">
                <a:avLst/>
              </a:prstGeom>
              <a:blipFill>
                <a:blip r:embed="rId4"/>
                <a:stretch>
                  <a:fillRect l="-777" t="-2907"/>
                </a:stretch>
              </a:blipFill>
            </p:spPr>
            <p:txBody>
              <a:bodyPr/>
              <a:lstStyle/>
              <a:p>
                <a:r>
                  <a:rPr lang="el-GR">
                    <a:noFill/>
                  </a:rPr>
                  <a:t> </a:t>
                </a:r>
              </a:p>
            </p:txBody>
          </p:sp>
        </mc:Fallback>
      </mc:AlternateContent>
    </p:spTree>
    <p:extLst>
      <p:ext uri="{BB962C8B-B14F-4D97-AF65-F5344CB8AC3E}">
        <p14:creationId xmlns:p14="http://schemas.microsoft.com/office/powerpoint/2010/main" val="206373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8FEF7-0281-944F-A1B1-40F577EA5540}"/>
              </a:ext>
            </a:extLst>
          </p:cNvPr>
          <p:cNvSpPr txBox="1"/>
          <p:nvPr/>
        </p:nvSpPr>
        <p:spPr>
          <a:xfrm>
            <a:off x="3048838" y="1416223"/>
            <a:ext cx="6094324" cy="3178178"/>
          </a:xfrm>
          <a:prstGeom prst="rect">
            <a:avLst/>
          </a:prstGeom>
          <a:noFill/>
        </p:spPr>
        <p:txBody>
          <a:bodyPr wrap="square">
            <a:spAutoFit/>
          </a:bodyPr>
          <a:lstStyle/>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b="1" dirty="0">
                <a:solidFill>
                  <a:srgbClr val="FF0000"/>
                </a:solidFill>
                <a:effectLst/>
                <a:ea typeface="Times New Roman" panose="02020603050405020304" pitchFamily="18" charset="0"/>
                <a:cs typeface="Times New Roman" panose="02020603050405020304" pitchFamily="18" charset="0"/>
              </a:rPr>
              <a:t>ΠΗΓΗ</a:t>
            </a:r>
          </a:p>
          <a:p>
            <a:pPr marL="285750" indent="-285750" algn="just">
              <a:lnSpc>
                <a:spcPct val="107000"/>
              </a:lnSpc>
              <a:spcAft>
                <a:spcPts val="800"/>
              </a:spcAft>
              <a:buFont typeface="Wingdings" panose="05000000000000000000" pitchFamily="2" charset="2"/>
              <a:buChar char="Ø"/>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b="1" dirty="0">
                <a:solidFill>
                  <a:srgbClr val="0070C0"/>
                </a:solidFill>
                <a:effectLst/>
                <a:ea typeface="Times New Roman" panose="02020603050405020304" pitchFamily="18" charset="0"/>
                <a:cs typeface="Times New Roman" panose="02020603050405020304" pitchFamily="18" charset="0"/>
              </a:rPr>
              <a:t>ΣΤΟΙΧΕΙΑ ΚΒΑΝΤΟΜΗΧΑΝΙΚΗΣ </a:t>
            </a:r>
            <a:r>
              <a:rPr lang="el-GR" sz="1800" b="1" dirty="0" err="1">
                <a:solidFill>
                  <a:srgbClr val="0070C0"/>
                </a:solidFill>
                <a:effectLst/>
                <a:ea typeface="Times New Roman" panose="02020603050405020304" pitchFamily="18" charset="0"/>
                <a:cs typeface="Times New Roman" panose="02020603050405020304" pitchFamily="18" charset="0"/>
              </a:rPr>
              <a:t>Γ΄Γενικού</a:t>
            </a:r>
            <a:r>
              <a:rPr lang="el-GR" sz="1800" b="1" dirty="0">
                <a:solidFill>
                  <a:srgbClr val="0070C0"/>
                </a:solidFill>
                <a:effectLst/>
                <a:ea typeface="Times New Roman" panose="02020603050405020304" pitchFamily="18" charset="0"/>
                <a:cs typeface="Times New Roman" panose="02020603050405020304" pitchFamily="18" charset="0"/>
              </a:rPr>
              <a:t> Λυκείου </a:t>
            </a:r>
            <a:endParaRPr lang="en-GB" sz="1800" dirty="0">
              <a:solidFill>
                <a:srgbClr val="0070C0"/>
              </a:solidFill>
              <a:effectLst/>
              <a:ea typeface="Calibri" panose="020F0502020204030204" pitchFamily="34" charset="0"/>
              <a:cs typeface="Times New Roman" panose="02020603050405020304" pitchFamily="18" charset="0"/>
            </a:endParaRP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b="1" dirty="0">
                <a:solidFill>
                  <a:srgbClr val="0070C0"/>
                </a:solidFill>
                <a:effectLst/>
                <a:ea typeface="Times New Roman" panose="02020603050405020304" pitchFamily="18" charset="0"/>
                <a:cs typeface="Times New Roman" panose="02020603050405020304" pitchFamily="18" charset="0"/>
              </a:rPr>
              <a:t>ΠΡΟΣΑΝΑΤΟΛΙΣΜΟΣ ΘΕΤΙΚΩΝ ΕΠΙΣΤΗΜΩΝ </a:t>
            </a:r>
            <a:endParaRPr lang="en-GB" sz="1800" dirty="0">
              <a:solidFill>
                <a:srgbClr val="0070C0"/>
              </a:solidFill>
              <a:effectLst/>
              <a:ea typeface="Calibri" panose="020F0502020204030204" pitchFamily="34" charset="0"/>
              <a:cs typeface="Times New Roman" panose="02020603050405020304" pitchFamily="18" charset="0"/>
            </a:endParaRP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b="1" dirty="0">
                <a:solidFill>
                  <a:srgbClr val="0070C0"/>
                </a:solidFill>
                <a:effectLst/>
                <a:ea typeface="Times New Roman" panose="02020603050405020304" pitchFamily="18" charset="0"/>
                <a:cs typeface="Times New Roman" panose="02020603050405020304" pitchFamily="18" charset="0"/>
              </a:rPr>
              <a:t>                              ΝΙΚΟΣ  ΔΙΑΜΑΝΤΗΣ</a:t>
            </a:r>
          </a:p>
          <a:p>
            <a:r>
              <a:rPr lang="el-GR" dirty="0">
                <a:solidFill>
                  <a:schemeClr val="bg1"/>
                </a:solidFill>
                <a:latin typeface="Times New Roman" panose="02020603050405020304" pitchFamily="18" charset="0"/>
                <a:cs typeface="Times New Roman" panose="02020603050405020304" pitchFamily="18" charset="0"/>
              </a:rPr>
              <a:t>Νικόλαος Γ. Διαμαντής</a:t>
            </a:r>
          </a:p>
          <a:p>
            <a:r>
              <a:rPr lang="el-GR" b="1" dirty="0">
                <a:solidFill>
                  <a:srgbClr val="0070C0"/>
                </a:solidFill>
                <a:latin typeface="Times New Roman" panose="02020603050405020304" pitchFamily="18" charset="0"/>
                <a:cs typeface="Times New Roman" panose="02020603050405020304" pitchFamily="18" charset="0"/>
              </a:rPr>
              <a:t>ΣΕΕ των ΠΕ04 του ΠΕΚΕΣ Θεσσαλίας</a:t>
            </a:r>
          </a:p>
          <a:p>
            <a:r>
              <a:rPr lang="el-GR" dirty="0">
                <a:solidFill>
                  <a:srgbClr val="0070C0"/>
                </a:solidFill>
                <a:latin typeface="Times New Roman" panose="02020603050405020304" pitchFamily="18" charset="0"/>
                <a:cs typeface="Times New Roman" panose="02020603050405020304" pitchFamily="18" charset="0"/>
              </a:rPr>
              <a:t>Νικόλαος Γ. Διαμαντής</a:t>
            </a:r>
          </a:p>
          <a:p>
            <a:r>
              <a:rPr lang="el-GR" dirty="0">
                <a:solidFill>
                  <a:srgbClr val="0070C0"/>
                </a:solidFill>
                <a:latin typeface="Times New Roman" panose="02020603050405020304" pitchFamily="18" charset="0"/>
                <a:cs typeface="Times New Roman" panose="02020603050405020304" pitchFamily="18" charset="0"/>
              </a:rPr>
              <a:t>       ΣΕΕ των ΠΕ04 του ΠΕΚΕΣ Θεσσαλίας</a:t>
            </a:r>
            <a:r>
              <a:rPr lang="el-GR" b="1" dirty="0">
                <a:solidFill>
                  <a:srgbClr val="0070C0"/>
                </a:solidFill>
                <a:latin typeface="Times New Roman" panose="02020603050405020304" pitchFamily="18" charset="0"/>
                <a:cs typeface="Times New Roman" panose="02020603050405020304" pitchFamily="18" charset="0"/>
              </a:rPr>
              <a:t>.</a:t>
            </a: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l-GR" sz="1800" b="1" dirty="0">
              <a:solidFill>
                <a:srgbClr val="0070C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95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AB20938-8528-F88B-9C1D-504259C22509}"/>
                  </a:ext>
                </a:extLst>
              </p:cNvPr>
              <p:cNvSpPr txBox="1"/>
              <p:nvPr/>
            </p:nvSpPr>
            <p:spPr>
              <a:xfrm>
                <a:off x="104931" y="372813"/>
                <a:ext cx="11982138" cy="5980291"/>
              </a:xfrm>
              <a:prstGeom prst="rect">
                <a:avLst/>
              </a:prstGeom>
              <a:noFill/>
            </p:spPr>
            <p:txBody>
              <a:bodyPr wrap="square">
                <a:spAutoFit/>
              </a:bodyPr>
              <a:lstStyle/>
              <a:p>
                <a:pPr>
                  <a:lnSpc>
                    <a:spcPct val="107000"/>
                  </a:lnSpc>
                  <a:spcAft>
                    <a:spcPts val="800"/>
                  </a:spcAft>
                </a:pPr>
                <a:r>
                  <a:rPr lang="el-GR"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1</a:t>
                </a: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Υπολογίστε το αντίστοιχο κατά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de Broglie</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μήκος κύματος στις ακόλουθες περιπτώσεις: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Ενός ηλεκτρονίου ταχύτητας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r>
                      <a:rPr lang="el-GR" sz="2400" i="1">
                        <a:effectLst/>
                        <a:latin typeface="Cambria Math" panose="02040503050406030204" pitchFamily="18" charset="0"/>
                        <a:ea typeface="Calibri" panose="020F0502020204030204" pitchFamily="34" charset="0"/>
                        <a:cs typeface="Times New Roman" panose="02020603050405020304" pitchFamily="18" charset="0"/>
                      </a:rPr>
                      <m:t>=2,0×</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5</m:t>
                        </m:r>
                      </m:sup>
                    </m:sSup>
                    <m:r>
                      <a:rPr lang="el-GR" sz="24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m:t>
                    </m:r>
                    <m:r>
                      <a:rPr lang="el-GR"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m:t>
                    </m:r>
                  </m:oMath>
                </a14:m>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Ενός μορίου μάζας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𝑚</m:t>
                    </m:r>
                    <m:r>
                      <a:rPr lang="el-GR" sz="2400" i="1">
                        <a:effectLst/>
                        <a:latin typeface="Cambria Math" panose="02040503050406030204" pitchFamily="18" charset="0"/>
                        <a:ea typeface="Calibri" panose="020F0502020204030204" pitchFamily="34" charset="0"/>
                        <a:cs typeface="Times New Roman" panose="02020603050405020304" pitchFamily="18" charset="0"/>
                      </a:rPr>
                      <m:t>=3,0×</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−26</m:t>
                        </m:r>
                      </m:sup>
                    </m:sSup>
                    <m:r>
                      <a:rPr lang="el-GR" sz="2400"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k</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και ταχύτητας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r>
                      <a:rPr lang="el-GR" sz="2400" i="1">
                        <a:effectLst/>
                        <a:latin typeface="Cambria Math" panose="02040503050406030204" pitchFamily="18" charset="0"/>
                        <a:ea typeface="Calibri" panose="020F0502020204030204" pitchFamily="34" charset="0"/>
                        <a:cs typeface="Times New Roman" panose="02020603050405020304" pitchFamily="18" charset="0"/>
                      </a:rPr>
                      <m:t>=1500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m:t>
                    </m:r>
                    <m:r>
                      <a:rPr lang="el-GR"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Μιας μπάλας του τένις μάζας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𝑚</m:t>
                    </m:r>
                    <m:r>
                      <a:rPr lang="el-GR" sz="2400" i="1">
                        <a:effectLst/>
                        <a:latin typeface="Cambria Math" panose="02040503050406030204" pitchFamily="18" charset="0"/>
                        <a:ea typeface="Calibri" panose="020F0502020204030204" pitchFamily="34" charset="0"/>
                        <a:cs typeface="Times New Roman" panose="02020603050405020304" pitchFamily="18" charset="0"/>
                      </a:rPr>
                      <m:t>=50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g</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και ταχύτητας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r>
                      <a:rPr lang="el-GR" sz="2400" i="1">
                        <a:effectLst/>
                        <a:latin typeface="Cambria Math" panose="02040503050406030204" pitchFamily="18" charset="0"/>
                        <a:ea typeface="Calibri" panose="020F0502020204030204" pitchFamily="34" charset="0"/>
                        <a:cs typeface="Times New Roman" panose="02020603050405020304" pitchFamily="18" charset="0"/>
                      </a:rPr>
                      <m:t>=50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m</m:t>
                    </m:r>
                    <m:r>
                      <a:rPr lang="el-GR"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i="1" dirty="0">
                    <a:effectLst/>
                    <a:latin typeface="Times New Roman" panose="02020603050405020304" pitchFamily="18" charset="0"/>
                    <a:ea typeface="Times New Roman" panose="02020603050405020304" pitchFamily="18" charset="0"/>
                    <a:cs typeface="Times New Roman" panose="02020603050405020304" pitchFamily="18" charset="0"/>
                  </a:rPr>
                  <a:t>Δίνονται η σταθερά του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Planck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h</m:t>
                    </m:r>
                    <m:r>
                      <a:rPr lang="el-GR" sz="2400" i="1">
                        <a:effectLst/>
                        <a:latin typeface="Cambria Math" panose="02040503050406030204" pitchFamily="18" charset="0"/>
                        <a:ea typeface="Calibri" panose="020F0502020204030204" pitchFamily="34" charset="0"/>
                        <a:cs typeface="Times New Roman" panose="02020603050405020304" pitchFamily="18" charset="0"/>
                      </a:rPr>
                      <m:t>=6,6×</m:t>
                    </m:r>
                    <m:sSup>
                      <m:sSupPr>
                        <m:ctrlPr>
                          <a:rPr lang="en-GB" sz="2400" i="1">
                            <a:effectLst/>
                            <a:latin typeface="Cambria Math" panose="02040503050406030204" pitchFamily="18"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−34</m:t>
                        </m:r>
                      </m:sup>
                    </m:sSup>
                    <m:r>
                      <a:rPr lang="el-GR" sz="2400" i="1"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J</m:t>
                    </m:r>
                    <m:r>
                      <a:rPr lang="el-GR"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m:t>
                    </m:r>
                  </m:oMath>
                </a14:m>
                <a:r>
                  <a:rPr lang="el-GR" sz="2400" dirty="0">
                    <a:effectLst/>
                    <a:latin typeface="Times New Roman" panose="02020603050405020304" pitchFamily="18" charset="0"/>
                    <a:ea typeface="Times New Roman" panose="02020603050405020304" pitchFamily="18" charset="0"/>
                  </a:rPr>
                  <a:t>,  </a:t>
                </a:r>
                <a:r>
                  <a:rPr lang="el-GR" sz="2400" i="1" dirty="0">
                    <a:effectLst/>
                    <a:latin typeface="Times New Roman" panose="02020603050405020304" pitchFamily="18" charset="0"/>
                    <a:ea typeface="Times New Roman" panose="02020603050405020304" pitchFamily="18" charset="0"/>
                  </a:rPr>
                  <a:t>η μάζα του ηλεκτρονίου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=9,1×</m:t>
                    </m:r>
                    <m:sSup>
                      <m:sSup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−31</m:t>
                        </m:r>
                      </m:sup>
                    </m:sSup>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kg</m:t>
                    </m:r>
                  </m:oMath>
                </a14:m>
                <a:r>
                  <a:rPr lang="en-US" sz="2400" i="1" dirty="0">
                    <a:effectLst/>
                    <a:latin typeface="Times New Roman" panose="02020603050405020304" pitchFamily="18" charset="0"/>
                    <a:ea typeface="Times New Roman" panose="02020603050405020304" pitchFamily="18" charset="0"/>
                  </a:rPr>
                  <a:t> </a:t>
                </a:r>
                <a:r>
                  <a:rPr lang="el-GR" sz="2400" i="1" dirty="0">
                    <a:effectLst/>
                    <a:latin typeface="Times New Roman" panose="02020603050405020304" pitchFamily="18" charset="0"/>
                    <a:ea typeface="Times New Roman" panose="02020603050405020304" pitchFamily="18" charset="0"/>
                  </a:rPr>
                  <a:t> </a:t>
                </a:r>
                <a:r>
                  <a:rPr lang="el-GR" sz="2400" i="1" dirty="0">
                    <a:effectLst/>
                    <a:latin typeface="Times New Roman" panose="02020603050405020304" pitchFamily="18" charset="0"/>
                    <a:ea typeface="Calibri" panose="020F0502020204030204" pitchFamily="34" charset="0"/>
                  </a:rPr>
                  <a:t>και η απόλυτη τιμή του φορτίου του ηλεκτρονίου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𝑒</m:t>
                    </m:r>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l-GR" sz="2400">
                        <a:effectLst/>
                        <a:latin typeface="Cambria Math" panose="02040503050406030204" pitchFamily="18" charset="0"/>
                        <a:ea typeface="Calibri" panose="020F0502020204030204" pitchFamily="34" charset="0"/>
                        <a:cs typeface="Times New Roman" panose="02020603050405020304" pitchFamily="18" charset="0"/>
                      </a:rPr>
                      <m:t>1,6×</m:t>
                    </m:r>
                    <m:sSup>
                      <m:sSupPr>
                        <m:ctrlPr>
                          <a:rPr lang="en-GB" sz="2400" i="1">
                            <a:effectLst/>
                            <a:latin typeface="Cambria Math" panose="02040503050406030204" pitchFamily="18" charset="0"/>
                            <a:cs typeface="Times New Roman" panose="02020603050405020304" pitchFamily="18" charset="0"/>
                          </a:rPr>
                        </m:ctrlPr>
                      </m:sSupPr>
                      <m:e>
                        <m:r>
                          <a:rPr lang="el-GR" sz="2400">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l-GR" sz="2400">
                            <a:effectLst/>
                            <a:latin typeface="Cambria Math" panose="02040503050406030204" pitchFamily="18" charset="0"/>
                            <a:ea typeface="Calibri" panose="020F0502020204030204" pitchFamily="34" charset="0"/>
                            <a:cs typeface="Times New Roman" panose="02020603050405020304" pitchFamily="18" charset="0"/>
                          </a:rPr>
                          <m:t>19</m:t>
                        </m:r>
                      </m:sup>
                    </m:sSup>
                    <m:r>
                      <a:rPr lang="el-GR" sz="2400" i="1"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C</m:t>
                    </m:r>
                  </m:oMath>
                </a14:m>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i="1" dirty="0">
                    <a:effectLst/>
                    <a:latin typeface="Times New Roman" panose="02020603050405020304" pitchFamily="18" charset="0"/>
                    <a:ea typeface="Times New Roman" panose="02020603050405020304" pitchFamily="18" charset="0"/>
                    <a:cs typeface="Times New Roman" panose="02020603050405020304" pitchFamily="18" charset="0"/>
                  </a:rPr>
                  <a:t>Είναι σημαντικό να γίνει ο συσχετισμός του μήκους κύματος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de Broglie</a:t>
                </a:r>
                <a:r>
                  <a:rPr lang="el-GR" sz="2000" i="1" dirty="0">
                    <a:effectLst/>
                    <a:latin typeface="Times New Roman" panose="02020603050405020304" pitchFamily="18" charset="0"/>
                    <a:ea typeface="Times New Roman" panose="02020603050405020304" pitchFamily="18" charset="0"/>
                    <a:cs typeface="Times New Roman" panose="02020603050405020304" pitchFamily="18" charset="0"/>
                  </a:rPr>
                  <a:t> ενός σώματος με τις διαστάσεις του σώματος. Η κλασική ακτίνα του ηλεκτρονίου  είναι περίπου </a:t>
                </a:r>
                <a14:m>
                  <m:oMath xmlns:m="http://schemas.openxmlformats.org/officeDocument/2006/math">
                    <m:r>
                      <a:rPr lang="el-GR" sz="2000" i="1">
                        <a:effectLst/>
                        <a:latin typeface="Cambria Math" panose="02040503050406030204" pitchFamily="18" charset="0"/>
                        <a:ea typeface="Times New Roman" panose="02020603050405020304" pitchFamily="18" charset="0"/>
                        <a:cs typeface="Times New Roman" panose="02020603050405020304" pitchFamily="18" charset="0"/>
                      </a:rPr>
                      <m:t>1 </m:t>
                    </m:r>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fm</m:t>
                    </m:r>
                  </m:oMath>
                </a14:m>
                <a:r>
                  <a:rPr lang="el-GR" sz="2000" i="1" dirty="0">
                    <a:effectLst/>
                    <a:latin typeface="Times New Roman" panose="02020603050405020304" pitchFamily="18" charset="0"/>
                    <a:ea typeface="Times New Roman" panose="02020603050405020304" pitchFamily="18" charset="0"/>
                    <a:cs typeface="Times New Roman" panose="02020603050405020304" pitchFamily="18" charset="0"/>
                  </a:rPr>
                  <a:t>, η ακτίνα ενός  μορίου  είναι μερικά </a:t>
                </a:r>
                <a14:m>
                  <m:oMath xmlns:m="http://schemas.openxmlformats.org/officeDocument/2006/math">
                    <m:r>
                      <a:rPr lang="el-GR" sz="2000" i="1">
                        <a:effectLst/>
                        <a:latin typeface="Cambria Math" panose="02040503050406030204" pitchFamily="18" charset="0"/>
                        <a:ea typeface="Times New Roman" panose="02020603050405020304" pitchFamily="18" charset="0"/>
                        <a:cs typeface="Times New Roman" panose="02020603050405020304" pitchFamily="18" charset="0"/>
                      </a:rPr>
                      <m:t>Å</m:t>
                    </m:r>
                  </m:oMath>
                </a14:m>
                <a:r>
                  <a:rPr lang="el-GR" sz="2000" i="1" dirty="0">
                    <a:effectLst/>
                    <a:latin typeface="Times New Roman" panose="02020603050405020304" pitchFamily="18" charset="0"/>
                    <a:ea typeface="Times New Roman" panose="02020603050405020304" pitchFamily="18" charset="0"/>
                    <a:cs typeface="Times New Roman" panose="02020603050405020304" pitchFamily="18" charset="0"/>
                  </a:rPr>
                  <a:t> και  η ακτίνα της μπάλας του τένις μερικά </a:t>
                </a:r>
                <a14:m>
                  <m:oMath xmlns:m="http://schemas.openxmlformats.org/officeDocument/2006/math">
                    <m:r>
                      <m:rPr>
                        <m:sty m:val="p"/>
                      </m:rPr>
                      <a:rPr lang="en-US" sz="2000">
                        <a:effectLst/>
                        <a:latin typeface="Cambria Math" panose="02040503050406030204" pitchFamily="18" charset="0"/>
                        <a:ea typeface="Times New Roman" panose="02020603050405020304" pitchFamily="18" charset="0"/>
                        <a:cs typeface="Times New Roman" panose="02020603050405020304" pitchFamily="18" charset="0"/>
                      </a:rPr>
                      <m:t>cm</m:t>
                    </m:r>
                  </m:oMath>
                </a14:m>
                <a:r>
                  <a:rPr lang="el-GR" sz="2000" i="1" dirty="0">
                    <a:effectLst/>
                    <a:latin typeface="Times New Roman" panose="02020603050405020304" pitchFamily="18" charset="0"/>
                    <a:ea typeface="Times New Roman" panose="02020603050405020304" pitchFamily="18" charset="0"/>
                    <a:cs typeface="Times New Roman" panose="02020603050405020304" pitchFamily="18" charset="0"/>
                  </a:rPr>
                  <a:t>. Συνεπώς για το ηλεκτρόνιο το μέγεθός του είναι αμελητέο ως προς  το μήκος κύματος που το συνοδεύει, για το μόριο περίπου ίσο και για την μπάλα του τένις το μήκος κύματος που την συνοδεύει είναι αμελητέο ως προς το μέγεθός της</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BAB20938-8528-F88B-9C1D-504259C22509}"/>
                  </a:ext>
                </a:extLst>
              </p:cNvPr>
              <p:cNvSpPr txBox="1">
                <a:spLocks noRot="1" noChangeAspect="1" noMove="1" noResize="1" noEditPoints="1" noAdjustHandles="1" noChangeArrowheads="1" noChangeShapeType="1" noTextEdit="1"/>
              </p:cNvSpPr>
              <p:nvPr/>
            </p:nvSpPr>
            <p:spPr>
              <a:xfrm>
                <a:off x="104931" y="372813"/>
                <a:ext cx="11982138" cy="5980291"/>
              </a:xfrm>
              <a:prstGeom prst="rect">
                <a:avLst/>
              </a:prstGeom>
              <a:blipFill>
                <a:blip r:embed="rId2"/>
                <a:stretch>
                  <a:fillRect l="-1017" t="-1019" r="-509"/>
                </a:stretch>
              </a:blipFill>
            </p:spPr>
            <p:txBody>
              <a:bodyPr/>
              <a:lstStyle/>
              <a:p>
                <a:r>
                  <a:rPr lang="en-GB">
                    <a:noFill/>
                  </a:rPr>
                  <a:t> </a:t>
                </a:r>
              </a:p>
            </p:txBody>
          </p:sp>
        </mc:Fallback>
      </mc:AlternateContent>
    </p:spTree>
    <p:extLst>
      <p:ext uri="{BB962C8B-B14F-4D97-AF65-F5344CB8AC3E}">
        <p14:creationId xmlns:p14="http://schemas.microsoft.com/office/powerpoint/2010/main" val="289862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1F96AD5-553C-5497-B395-124FF7B57458}"/>
                  </a:ext>
                </a:extLst>
              </p:cNvPr>
              <p:cNvSpPr txBox="1"/>
              <p:nvPr/>
            </p:nvSpPr>
            <p:spPr>
              <a:xfrm>
                <a:off x="3049250" y="629507"/>
                <a:ext cx="7199650" cy="3936655"/>
              </a:xfrm>
              <a:prstGeom prst="rect">
                <a:avLst/>
              </a:prstGeom>
              <a:noFill/>
            </p:spPr>
            <p:txBody>
              <a:bodyPr wrap="square">
                <a:spAutoFit/>
              </a:bodyPr>
              <a:lstStyle/>
              <a:p>
                <a:pPr>
                  <a:lnSpc>
                    <a:spcPct val="107000"/>
                  </a:lnSpc>
                  <a:spcAft>
                    <a:spcPts val="800"/>
                  </a:spcAft>
                </a:pPr>
                <a:r>
                  <a:rPr lang="el-G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2</a:t>
                </a:r>
                <a:r>
                  <a:rPr lang="el-GR" sz="24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ο</a:t>
                </a:r>
                <a:r>
                  <a:rPr lang="el-G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l-GR"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Ηλεκτρόνιο επιταχύνεται από τάση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𝑉</m:t>
                    </m:r>
                    <m:r>
                      <a:rPr lang="el-GR" sz="2400" i="1">
                        <a:effectLst/>
                        <a:latin typeface="Cambria Math" panose="02040503050406030204" pitchFamily="18" charset="0"/>
                        <a:ea typeface="Calibri" panose="020F0502020204030204" pitchFamily="34" charset="0"/>
                        <a:cs typeface="Times New Roman" panose="02020603050405020304" pitchFamily="18" charset="0"/>
                      </a:rPr>
                      <m:t>=400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V</m:t>
                    </m:r>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Να υπολογίσετε:</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Την κινητική ενέργεια που αποκτά το ηλεκτρόνιο.</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Την ορμή του ηλεκτρονίου.</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Το αντίστοιχο μήκος κύματος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de Broglie</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που συνδέεται με το ηλεκτρόνιο.</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i="1" dirty="0">
                    <a:effectLst/>
                    <a:latin typeface="Times New Roman" panose="02020603050405020304" pitchFamily="18" charset="0"/>
                    <a:ea typeface="Times New Roman" panose="02020603050405020304" pitchFamily="18" charset="0"/>
                    <a:cs typeface="Times New Roman" panose="02020603050405020304" pitchFamily="18" charset="0"/>
                  </a:rPr>
                  <a:t>Δίνονται η σταθερά του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Planck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h</m:t>
                    </m:r>
                    <m:r>
                      <a:rPr lang="el-GR" sz="2400" i="1">
                        <a:effectLst/>
                        <a:latin typeface="Cambria Math" panose="02040503050406030204" pitchFamily="18" charset="0"/>
                        <a:ea typeface="Calibri" panose="020F0502020204030204" pitchFamily="34" charset="0"/>
                        <a:cs typeface="Times New Roman" panose="02020603050405020304" pitchFamily="18" charset="0"/>
                      </a:rPr>
                      <m:t>=6,6×</m:t>
                    </m:r>
                    <m:sSup>
                      <m:sSup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i="1">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400" i="1">
                            <a:effectLst/>
                            <a:latin typeface="Cambria Math" panose="02040503050406030204" pitchFamily="18" charset="0"/>
                            <a:ea typeface="Calibri" panose="020F0502020204030204" pitchFamily="34" charset="0"/>
                            <a:cs typeface="Times New Roman" panose="02020603050405020304" pitchFamily="18" charset="0"/>
                          </a:rPr>
                          <m:t>−34</m:t>
                        </m:r>
                      </m:sup>
                    </m:sSup>
                    <m:r>
                      <a:rPr lang="el-GR" sz="2400" i="1"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J</m:t>
                    </m:r>
                    <m:r>
                      <a:rPr lang="el-GR" sz="2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s</m:t>
                    </m:r>
                  </m:oMath>
                </a14:m>
                <a:r>
                  <a:rPr lang="el-G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400" i="1" dirty="0">
                    <a:effectLst/>
                    <a:latin typeface="Times New Roman" panose="02020603050405020304" pitchFamily="18" charset="0"/>
                    <a:ea typeface="Times New Roman" panose="02020603050405020304" pitchFamily="18" charset="0"/>
                    <a:cs typeface="Times New Roman" panose="02020603050405020304" pitchFamily="18" charset="0"/>
                  </a:rPr>
                  <a:t>και η μάζα του ηλεκτρονίου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=9,1×</m:t>
                    </m:r>
                    <m:sSup>
                      <m:sSupPr>
                        <m:ctrlPr>
                          <a:rPr lang="en-GB"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−31</m:t>
                        </m:r>
                      </m:sup>
                    </m:sSup>
                    <m:r>
                      <a:rPr lang="el-GR" sz="2400" i="1">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a:effectLst/>
                        <a:latin typeface="Cambria Math" panose="02040503050406030204" pitchFamily="18" charset="0"/>
                        <a:ea typeface="Times New Roman" panose="02020603050405020304" pitchFamily="18" charset="0"/>
                        <a:cs typeface="Times New Roman" panose="02020603050405020304" pitchFamily="18" charset="0"/>
                      </a:rPr>
                      <m:t>kg</m:t>
                    </m:r>
                  </m:oMath>
                </a14:m>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A1F96AD5-553C-5497-B395-124FF7B57458}"/>
                  </a:ext>
                </a:extLst>
              </p:cNvPr>
              <p:cNvSpPr txBox="1">
                <a:spLocks noRot="1" noChangeAspect="1" noMove="1" noResize="1" noEditPoints="1" noAdjustHandles="1" noChangeArrowheads="1" noChangeShapeType="1" noTextEdit="1"/>
              </p:cNvSpPr>
              <p:nvPr/>
            </p:nvSpPr>
            <p:spPr>
              <a:xfrm>
                <a:off x="3049250" y="629507"/>
                <a:ext cx="7199650" cy="3936655"/>
              </a:xfrm>
              <a:prstGeom prst="rect">
                <a:avLst/>
              </a:prstGeom>
              <a:blipFill>
                <a:blip r:embed="rId2"/>
                <a:stretch>
                  <a:fillRect l="-1270" t="-1238" r="-2456" b="-2477"/>
                </a:stretch>
              </a:blipFill>
            </p:spPr>
            <p:txBody>
              <a:bodyPr/>
              <a:lstStyle/>
              <a:p>
                <a:r>
                  <a:rPr lang="en-GB">
                    <a:noFill/>
                  </a:rPr>
                  <a:t> </a:t>
                </a:r>
              </a:p>
            </p:txBody>
          </p:sp>
        </mc:Fallback>
      </mc:AlternateContent>
    </p:spTree>
    <p:extLst>
      <p:ext uri="{BB962C8B-B14F-4D97-AF65-F5344CB8AC3E}">
        <p14:creationId xmlns:p14="http://schemas.microsoft.com/office/powerpoint/2010/main" val="418283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8EC27C2-5DEA-4FB9-4A9E-DEF673BEC62F}"/>
                  </a:ext>
                </a:extLst>
              </p:cNvPr>
              <p:cNvSpPr txBox="1"/>
              <p:nvPr/>
            </p:nvSpPr>
            <p:spPr>
              <a:xfrm>
                <a:off x="2088525" y="1556917"/>
                <a:ext cx="8014949" cy="4710713"/>
              </a:xfrm>
              <a:prstGeom prst="rect">
                <a:avLst/>
              </a:prstGeom>
              <a:noFill/>
            </p:spPr>
            <p:txBody>
              <a:bodyPr wrap="square">
                <a:spAutoFit/>
              </a:bodyPr>
              <a:lstStyle/>
              <a:p>
                <a:pPr>
                  <a:lnSpc>
                    <a:spcPct val="107000"/>
                  </a:lnSpc>
                  <a:spcAft>
                    <a:spcPts val="800"/>
                  </a:spcAft>
                </a:pPr>
                <a:r>
                  <a:rPr lang="el-G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3</a:t>
                </a:r>
                <a:r>
                  <a:rPr lang="el-GR" sz="24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ο</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Ένα δοχείο περιέχει μονατομικό αέριο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σε θερμοκρασία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𝜃</m:t>
                    </m:r>
                    <m:r>
                      <a:rPr lang="el-GR" sz="2400" i="1">
                        <a:effectLst/>
                        <a:latin typeface="Cambria Math" panose="02040503050406030204" pitchFamily="18" charset="0"/>
                        <a:ea typeface="Calibri" panose="020F0502020204030204" pitchFamily="34" charset="0"/>
                        <a:cs typeface="Times New Roman" panose="02020603050405020304" pitchFamily="18" charset="0"/>
                      </a:rPr>
                      <m:t>=27</m:t>
                    </m:r>
                    <m:sPre>
                      <m:sPre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PreP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𝑜</m:t>
                        </m:r>
                      </m:sup>
                      <m:e>
                        <m:r>
                          <a:rPr lang="en-US" sz="2400" i="1">
                            <a:effectLst/>
                            <a:latin typeface="Cambria Math" panose="02040503050406030204" pitchFamily="18" charset="0"/>
                            <a:ea typeface="Calibri" panose="020F0502020204030204" pitchFamily="34" charset="0"/>
                            <a:cs typeface="Times New Roman" panose="02020603050405020304" pitchFamily="18" charset="0"/>
                          </a:rPr>
                          <m:t>𝐶</m:t>
                        </m:r>
                      </m:e>
                    </m:sPre>
                  </m:oMath>
                </a14:m>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Υπολογίστε:</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Την ορμή του μορίου του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του οποίου η ταχύτητα είναι η ενεργός ταχύτητα για τη συγκεκριμένη θερμοκρασία..</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Yu Gothic Medium" panose="020B0500000000000000" pitchFamily="34" charset="-128"/>
                  <a:buAutoNum type="arabicPeriod"/>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Το μήκος κύματος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de Broglie</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που συνοδεύει ένα μόριο με ταχύτητα ίση με την ενεργό ταχύτητα των μορίων.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Δίνεται η σταθερά του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Planck</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l-GR" sz="2000" i="1" smtClean="0">
                        <a:effectLst/>
                        <a:latin typeface="Cambria Math" panose="02040503050406030204" pitchFamily="18" charset="0"/>
                        <a:ea typeface="Calibri" panose="020F0502020204030204" pitchFamily="34" charset="0"/>
                        <a:cs typeface="Times New Roman" panose="02020603050405020304" pitchFamily="18" charset="0"/>
                      </a:rPr>
                      <m:t>h</m:t>
                    </m:r>
                    <m:r>
                      <a:rPr lang="el-GR" sz="2000">
                        <a:effectLst/>
                        <a:latin typeface="Cambria Math" panose="02040503050406030204" pitchFamily="18" charset="0"/>
                        <a:ea typeface="Calibri" panose="020F0502020204030204" pitchFamily="34" charset="0"/>
                        <a:cs typeface="Times New Roman" panose="02020603050405020304" pitchFamily="18" charset="0"/>
                      </a:rPr>
                      <m:t>=6,6×</m:t>
                    </m:r>
                    <m:sSup>
                      <m:sSup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000">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000" i="1">
                            <a:effectLst/>
                            <a:latin typeface="Cambria Math" panose="02040503050406030204" pitchFamily="18" charset="0"/>
                            <a:ea typeface="Calibri" panose="020F0502020204030204" pitchFamily="34" charset="0"/>
                            <a:cs typeface="Times New Roman" panose="02020603050405020304" pitchFamily="18" charset="0"/>
                          </a:rPr>
                          <m:t>−</m:t>
                        </m:r>
                        <m:r>
                          <a:rPr lang="el-GR" sz="2000">
                            <a:effectLst/>
                            <a:latin typeface="Cambria Math" panose="02040503050406030204" pitchFamily="18" charset="0"/>
                            <a:ea typeface="Calibri" panose="020F0502020204030204" pitchFamily="34" charset="0"/>
                            <a:cs typeface="Times New Roman" panose="02020603050405020304" pitchFamily="18" charset="0"/>
                          </a:rPr>
                          <m:t>34</m:t>
                        </m:r>
                      </m:sup>
                    </m:sSup>
                    <m:r>
                      <a:rPr lang="el-GR" sz="2000"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J</m:t>
                    </m:r>
                    <m:r>
                      <a:rPr lang="el-GR" sz="2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s</m:t>
                    </m:r>
                  </m:oMath>
                </a14:m>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η γραμμομοριακή μάζα του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𝑟</m:t>
                        </m:r>
                      </m:sub>
                    </m:sSub>
                    <m:r>
                      <a:rPr lang="el-GR" sz="2000" i="1">
                        <a:effectLst/>
                        <a:latin typeface="Cambria Math" panose="02040503050406030204" pitchFamily="18" charset="0"/>
                        <a:ea typeface="Calibri" panose="020F0502020204030204" pitchFamily="34" charset="0"/>
                        <a:cs typeface="Times New Roman" panose="02020603050405020304" pitchFamily="18" charset="0"/>
                      </a:rPr>
                      <m:t>=</m:t>
                    </m:r>
                    <m:r>
                      <a:rPr lang="el-GR" sz="2000">
                        <a:effectLst/>
                        <a:latin typeface="Cambria Math" panose="02040503050406030204" pitchFamily="18" charset="0"/>
                        <a:ea typeface="Calibri" panose="020F0502020204030204" pitchFamily="34" charset="0"/>
                        <a:cs typeface="Times New Roman" panose="02020603050405020304" pitchFamily="18" charset="0"/>
                      </a:rPr>
                      <m:t>4,0×</m:t>
                    </m:r>
                    <m:sSup>
                      <m:sSup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000">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000" i="1">
                            <a:effectLst/>
                            <a:latin typeface="Cambria Math" panose="02040503050406030204" pitchFamily="18" charset="0"/>
                            <a:ea typeface="Calibri" panose="020F0502020204030204" pitchFamily="34" charset="0"/>
                            <a:cs typeface="Times New Roman" panose="02020603050405020304" pitchFamily="18" charset="0"/>
                          </a:rPr>
                          <m:t>−</m:t>
                        </m:r>
                        <m:r>
                          <a:rPr lang="el-GR" sz="2000">
                            <a:effectLst/>
                            <a:latin typeface="Cambria Math" panose="02040503050406030204" pitchFamily="18" charset="0"/>
                            <a:ea typeface="Calibri" panose="020F0502020204030204" pitchFamily="34" charset="0"/>
                            <a:cs typeface="Times New Roman" panose="02020603050405020304" pitchFamily="18" charset="0"/>
                          </a:rPr>
                          <m:t>3</m:t>
                        </m:r>
                      </m:sup>
                    </m:sSup>
                    <m:r>
                      <a:rPr lang="el-GR" sz="2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kg</m:t>
                    </m:r>
                    <m:r>
                      <a:rPr lang="el-GR" sz="2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mol</m:t>
                        </m:r>
                      </m:e>
                      <m:sup>
                        <m:r>
                          <a:rPr lang="el-GR" sz="2000" i="1">
                            <a:effectLst/>
                            <a:latin typeface="Cambria Math" panose="02040503050406030204" pitchFamily="18" charset="0"/>
                            <a:ea typeface="Calibri" panose="020F0502020204030204" pitchFamily="34" charset="0"/>
                            <a:cs typeface="Times New Roman" panose="02020603050405020304" pitchFamily="18" charset="0"/>
                          </a:rPr>
                          <m:t>−</m:t>
                        </m:r>
                        <m:r>
                          <a:rPr lang="el-GR" sz="2000">
                            <a:effectLst/>
                            <a:latin typeface="Cambria Math" panose="02040503050406030204" pitchFamily="18" charset="0"/>
                            <a:ea typeface="Calibri" panose="020F0502020204030204" pitchFamily="34" charset="0"/>
                            <a:cs typeface="Times New Roman" panose="02020603050405020304" pitchFamily="18" charset="0"/>
                          </a:rPr>
                          <m:t>1</m:t>
                        </m:r>
                      </m:sup>
                    </m:sSup>
                  </m:oMath>
                </a14:m>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i="1" dirty="0">
                    <a:effectLst/>
                    <a:latin typeface="Times New Roman" panose="02020603050405020304" pitchFamily="18" charset="0"/>
                    <a:ea typeface="Calibri" panose="020F0502020204030204" pitchFamily="34" charset="0"/>
                    <a:cs typeface="Times New Roman" panose="02020603050405020304" pitchFamily="18" charset="0"/>
                  </a:rPr>
                  <a:t>η σταθερά του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Boltzmann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𝑘</m:t>
                    </m:r>
                    <m:r>
                      <a:rPr lang="el-GR" sz="2000">
                        <a:effectLst/>
                        <a:latin typeface="Cambria Math" panose="02040503050406030204" pitchFamily="18" charset="0"/>
                        <a:ea typeface="Calibri" panose="020F0502020204030204" pitchFamily="34" charset="0"/>
                        <a:cs typeface="Times New Roman" panose="02020603050405020304" pitchFamily="18" charset="0"/>
                      </a:rPr>
                      <m:t> =1,4</m:t>
                    </m:r>
                    <m:r>
                      <a:rPr lang="el-GR" sz="20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000">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000" i="1">
                            <a:effectLst/>
                            <a:latin typeface="Cambria Math" panose="02040503050406030204" pitchFamily="18" charset="0"/>
                            <a:ea typeface="Calibri" panose="020F0502020204030204" pitchFamily="34" charset="0"/>
                            <a:cs typeface="Times New Roman" panose="02020603050405020304" pitchFamily="18" charset="0"/>
                          </a:rPr>
                          <m:t>−</m:t>
                        </m:r>
                        <m:r>
                          <a:rPr lang="el-GR" sz="2000">
                            <a:effectLst/>
                            <a:latin typeface="Cambria Math" panose="02040503050406030204" pitchFamily="18" charset="0"/>
                            <a:ea typeface="Calibri" panose="020F0502020204030204" pitchFamily="34" charset="0"/>
                            <a:cs typeface="Times New Roman" panose="02020603050405020304" pitchFamily="18" charset="0"/>
                          </a:rPr>
                          <m:t>23</m:t>
                        </m:r>
                      </m:sup>
                    </m:sSup>
                    <m:r>
                      <a:rPr lang="el-GR" sz="2000" baseline="30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J</m:t>
                    </m:r>
                    <m:r>
                      <a:rPr lang="el-GR" sz="2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K</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i="1" dirty="0">
                    <a:effectLst/>
                    <a:latin typeface="Times New Roman" panose="02020603050405020304" pitchFamily="18" charset="0"/>
                    <a:ea typeface="Calibri" panose="020F0502020204030204" pitchFamily="34" charset="0"/>
                    <a:cs typeface="Times New Roman" panose="02020603050405020304" pitchFamily="18" charset="0"/>
                  </a:rPr>
                  <a:t>και η σταθερά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Avogadro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𝑁</m:t>
                        </m:r>
                      </m:e>
                      <m:sub>
                        <m:r>
                          <m:rPr>
                            <m:sty m:val="p"/>
                          </m:rPr>
                          <a:rPr lang="en-US" sz="2000" baseline="-25000">
                            <a:effectLst/>
                            <a:latin typeface="Cambria Math" panose="02040503050406030204" pitchFamily="18" charset="0"/>
                            <a:ea typeface="Calibri" panose="020F0502020204030204" pitchFamily="34" charset="0"/>
                            <a:cs typeface="Times New Roman" panose="02020603050405020304" pitchFamily="18" charset="0"/>
                          </a:rPr>
                          <m:t>A</m:t>
                        </m:r>
                      </m:sub>
                    </m:sSub>
                    <m:r>
                      <a:rPr lang="el-GR" sz="2000">
                        <a:effectLst/>
                        <a:latin typeface="Cambria Math" panose="02040503050406030204" pitchFamily="18" charset="0"/>
                        <a:ea typeface="Calibri" panose="020F0502020204030204" pitchFamily="34" charset="0"/>
                        <a:cs typeface="Times New Roman" panose="02020603050405020304" pitchFamily="18" charset="0"/>
                      </a:rPr>
                      <m:t>=6,0</m:t>
                    </m:r>
                    <m:r>
                      <a:rPr lang="el-GR" sz="20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000">
                            <a:effectLst/>
                            <a:latin typeface="Cambria Math" panose="02040503050406030204" pitchFamily="18" charset="0"/>
                            <a:ea typeface="Calibri" panose="020F0502020204030204" pitchFamily="34" charset="0"/>
                            <a:cs typeface="Times New Roman" panose="02020603050405020304" pitchFamily="18" charset="0"/>
                          </a:rPr>
                          <m:t>10</m:t>
                        </m:r>
                      </m:e>
                      <m:sup>
                        <m:r>
                          <a:rPr lang="el-GR" sz="2000" baseline="30000">
                            <a:effectLst/>
                            <a:latin typeface="Cambria Math" panose="02040503050406030204" pitchFamily="18" charset="0"/>
                            <a:ea typeface="Calibri" panose="020F0502020204030204" pitchFamily="34" charset="0"/>
                            <a:cs typeface="Times New Roman" panose="02020603050405020304" pitchFamily="18" charset="0"/>
                          </a:rPr>
                          <m:t>23</m:t>
                        </m:r>
                      </m:sup>
                    </m:sSup>
                    <m:r>
                      <a:rPr lang="el-GR" sz="200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l-GR" sz="2000">
                        <a:effectLst/>
                        <a:latin typeface="Cambria Math" panose="02040503050406030204" pitchFamily="18" charset="0"/>
                        <a:ea typeface="Calibri" panose="020F0502020204030204" pitchFamily="34" charset="0"/>
                        <a:cs typeface="Times New Roman" panose="02020603050405020304" pitchFamily="18" charset="0"/>
                      </a:rPr>
                      <m:t>μόρια</m:t>
                    </m:r>
                    <m:r>
                      <a:rPr lang="el-GR" sz="2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mole</m:t>
                    </m:r>
                  </m:oMath>
                </a14:m>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A8EC27C2-5DEA-4FB9-4A9E-DEF673BEC62F}"/>
                  </a:ext>
                </a:extLst>
              </p:cNvPr>
              <p:cNvSpPr txBox="1">
                <a:spLocks noRot="1" noChangeAspect="1" noMove="1" noResize="1" noEditPoints="1" noAdjustHandles="1" noChangeArrowheads="1" noChangeShapeType="1" noTextEdit="1"/>
              </p:cNvSpPr>
              <p:nvPr/>
            </p:nvSpPr>
            <p:spPr>
              <a:xfrm>
                <a:off x="2088525" y="1556917"/>
                <a:ext cx="8014949" cy="4710713"/>
              </a:xfrm>
              <a:prstGeom prst="rect">
                <a:avLst/>
              </a:prstGeom>
              <a:blipFill>
                <a:blip r:embed="rId2"/>
                <a:stretch>
                  <a:fillRect l="-1218" t="-1035" r="-837"/>
                </a:stretch>
              </a:blipFill>
            </p:spPr>
            <p:txBody>
              <a:bodyPr/>
              <a:lstStyle/>
              <a:p>
                <a:r>
                  <a:rPr lang="en-GB">
                    <a:noFill/>
                  </a:rPr>
                  <a:t> </a:t>
                </a:r>
              </a:p>
            </p:txBody>
          </p:sp>
        </mc:Fallback>
      </mc:AlternateContent>
    </p:spTree>
    <p:extLst>
      <p:ext uri="{BB962C8B-B14F-4D97-AF65-F5344CB8AC3E}">
        <p14:creationId xmlns:p14="http://schemas.microsoft.com/office/powerpoint/2010/main" val="248383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672BA1A1-A1C6-F725-26B9-8B77FCB39B86}"/>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449B693-556B-A843-C7AA-2247D2F508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Εικόνα 4">
            <a:extLst>
              <a:ext uri="{FF2B5EF4-FFF2-40B4-BE49-F238E27FC236}">
                <a16:creationId xmlns:a16="http://schemas.microsoft.com/office/drawing/2014/main" id="{C439CD81-53D9-7180-F131-B37BDF97D4F5}"/>
              </a:ext>
            </a:extLst>
          </p:cNvPr>
          <p:cNvPicPr>
            <a:picLocks noChangeAspect="1"/>
          </p:cNvPicPr>
          <p:nvPr/>
        </p:nvPicPr>
        <p:blipFill>
          <a:blip r:embed="rId2"/>
          <a:stretch>
            <a:fillRect/>
          </a:stretch>
        </p:blipFill>
        <p:spPr>
          <a:xfrm>
            <a:off x="6350" y="136525"/>
            <a:ext cx="11353800" cy="6386513"/>
          </a:xfrm>
          <a:prstGeom prst="rect">
            <a:avLst/>
          </a:prstGeom>
        </p:spPr>
      </p:pic>
    </p:spTree>
    <p:extLst>
      <p:ext uri="{BB962C8B-B14F-4D97-AF65-F5344CB8AC3E}">
        <p14:creationId xmlns:p14="http://schemas.microsoft.com/office/powerpoint/2010/main" val="210033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DF6E6-427C-BCA1-B144-C7EA005050CC}"/>
              </a:ext>
            </a:extLst>
          </p:cNvPr>
          <p:cNvSpPr txBox="1"/>
          <p:nvPr/>
        </p:nvSpPr>
        <p:spPr>
          <a:xfrm>
            <a:off x="1349012" y="735476"/>
            <a:ext cx="6098344" cy="3750707"/>
          </a:xfrm>
          <a:prstGeom prst="rect">
            <a:avLst/>
          </a:prstGeom>
          <a:noFill/>
        </p:spPr>
        <p:txBody>
          <a:bodyPr wrap="square">
            <a:spAutoFit/>
          </a:bodyPr>
          <a:lstStyle/>
          <a:p>
            <a:pPr lvl="0">
              <a:lnSpc>
                <a:spcPct val="107000"/>
              </a:lnSpc>
              <a:spcAft>
                <a:spcPts val="800"/>
              </a:spcAft>
            </a:pPr>
            <a:endParaRPr lang="el-G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Τα σωματίδια </a:t>
            </a:r>
            <a:r>
              <a:rPr lang="el-G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είναι χωρικά εντοπισμένα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και </a:t>
            </a:r>
            <a:r>
              <a:rPr lang="el-G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αδιαίρετα</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η ενέργειά τους είναι αδιάσπαστη οντότητα  και επίσης δίνουν φαινόμενα κρούσης.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l-GR" sz="2400" dirty="0">
                <a:effectLst/>
                <a:latin typeface="Times New Roman" panose="02020603050405020304" pitchFamily="18" charset="0"/>
                <a:ea typeface="Calibri" panose="020F0502020204030204" pitchFamily="34" charset="0"/>
              </a:rPr>
              <a:t>Τα κύματα είναι </a:t>
            </a:r>
            <a:r>
              <a:rPr lang="el-GR" sz="2400" b="1" dirty="0">
                <a:solidFill>
                  <a:srgbClr val="FF0000"/>
                </a:solidFill>
                <a:effectLst/>
                <a:latin typeface="Times New Roman" panose="02020603050405020304" pitchFamily="18" charset="0"/>
                <a:ea typeface="Calibri" panose="020F0502020204030204" pitchFamily="34" charset="0"/>
              </a:rPr>
              <a:t>εκτεταμένα</a:t>
            </a:r>
            <a:r>
              <a:rPr lang="el-GR" sz="2400" dirty="0">
                <a:effectLst/>
                <a:latin typeface="Times New Roman" panose="02020603050405020304" pitchFamily="18" charset="0"/>
                <a:ea typeface="Calibri" panose="020F0502020204030204" pitchFamily="34" charset="0"/>
              </a:rPr>
              <a:t>  και </a:t>
            </a:r>
            <a:r>
              <a:rPr lang="el-GR" sz="2400" b="1" dirty="0">
                <a:solidFill>
                  <a:srgbClr val="FF0000"/>
                </a:solidFill>
                <a:effectLst/>
                <a:latin typeface="Times New Roman" panose="02020603050405020304" pitchFamily="18" charset="0"/>
                <a:ea typeface="Calibri" panose="020F0502020204030204" pitchFamily="34" charset="0"/>
              </a:rPr>
              <a:t>διαιρετά</a:t>
            </a:r>
            <a:r>
              <a:rPr lang="el-GR" sz="2400" dirty="0">
                <a:effectLst/>
                <a:latin typeface="Times New Roman" panose="02020603050405020304" pitchFamily="18" charset="0"/>
                <a:ea typeface="Calibri" panose="020F0502020204030204" pitchFamily="34" charset="0"/>
              </a:rPr>
              <a:t>, η ενέργειά τους είναι </a:t>
            </a:r>
            <a:r>
              <a:rPr lang="el-GR" sz="2400" b="1" dirty="0">
                <a:effectLst/>
                <a:latin typeface="Times New Roman" panose="02020603050405020304" pitchFamily="18" charset="0"/>
                <a:ea typeface="Calibri" panose="020F0502020204030204" pitchFamily="34" charset="0"/>
              </a:rPr>
              <a:t>συνεχής στο χώρο </a:t>
            </a:r>
            <a:r>
              <a:rPr lang="el-GR" sz="2400" dirty="0">
                <a:effectLst/>
                <a:latin typeface="Times New Roman" panose="02020603050405020304" pitchFamily="18" charset="0"/>
                <a:ea typeface="Calibri" panose="020F0502020204030204" pitchFamily="34" charset="0"/>
              </a:rPr>
              <a:t>και δίνουν φαινόμενα </a:t>
            </a:r>
            <a:r>
              <a:rPr lang="el-GR" sz="2400" b="1" dirty="0">
                <a:solidFill>
                  <a:srgbClr val="FF0000"/>
                </a:solidFill>
                <a:effectLst/>
                <a:latin typeface="Times New Roman" panose="02020603050405020304" pitchFamily="18" charset="0"/>
                <a:ea typeface="Calibri" panose="020F0502020204030204" pitchFamily="34" charset="0"/>
              </a:rPr>
              <a:t>συμβολής</a:t>
            </a:r>
            <a:r>
              <a:rPr lang="el-GR" sz="2400" dirty="0">
                <a:effectLst/>
                <a:latin typeface="Times New Roman" panose="02020603050405020304" pitchFamily="18" charset="0"/>
                <a:ea typeface="Calibri" panose="020F0502020204030204" pitchFamily="34" charset="0"/>
              </a:rPr>
              <a:t> και </a:t>
            </a:r>
            <a:r>
              <a:rPr lang="el-GR" sz="2400" b="1" dirty="0">
                <a:solidFill>
                  <a:srgbClr val="FF0000"/>
                </a:solidFill>
                <a:effectLst/>
                <a:latin typeface="Times New Roman" panose="02020603050405020304" pitchFamily="18" charset="0"/>
                <a:ea typeface="Calibri" panose="020F0502020204030204" pitchFamily="34" charset="0"/>
              </a:rPr>
              <a:t>περίθλασης</a:t>
            </a:r>
            <a:endParaRPr lang="en-GB" sz="2400" b="1" dirty="0">
              <a:solidFill>
                <a:srgbClr val="FF0000"/>
              </a:solidFill>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endParaRPr lang="en-GB" sz="2400" b="1" dirty="0">
              <a:solidFill>
                <a:srgbClr val="FF0000"/>
              </a:solidFill>
            </a:endParaRPr>
          </a:p>
        </p:txBody>
      </p:sp>
      <p:sp>
        <p:nvSpPr>
          <p:cNvPr id="5" name="Φυσαλίδα σκέψης: Σύννεφο 4">
            <a:extLst>
              <a:ext uri="{FF2B5EF4-FFF2-40B4-BE49-F238E27FC236}">
                <a16:creationId xmlns:a16="http://schemas.microsoft.com/office/drawing/2014/main" id="{3311D4FA-C951-375C-5B54-785198DA9ADE}"/>
              </a:ext>
            </a:extLst>
          </p:cNvPr>
          <p:cNvSpPr/>
          <p:nvPr/>
        </p:nvSpPr>
        <p:spPr>
          <a:xfrm>
            <a:off x="7794169" y="1097280"/>
            <a:ext cx="2046516" cy="879566"/>
          </a:xfrm>
          <a:prstGeom prst="cloudCallout">
            <a:avLst>
              <a:gd name="adj1" fmla="val -68474"/>
              <a:gd name="adj2" fmla="val 714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Τα σωματίδια</a:t>
            </a:r>
            <a:endParaRPr lang="en-GB" dirty="0"/>
          </a:p>
        </p:txBody>
      </p:sp>
      <p:sp>
        <p:nvSpPr>
          <p:cNvPr id="6" name="Φυσαλίδα σκέψης: Σύννεφο 5">
            <a:extLst>
              <a:ext uri="{FF2B5EF4-FFF2-40B4-BE49-F238E27FC236}">
                <a16:creationId xmlns:a16="http://schemas.microsoft.com/office/drawing/2014/main" id="{43160444-38DC-B425-8845-4E68786255CE}"/>
              </a:ext>
            </a:extLst>
          </p:cNvPr>
          <p:cNvSpPr/>
          <p:nvPr/>
        </p:nvSpPr>
        <p:spPr>
          <a:xfrm>
            <a:off x="7916090" y="2299062"/>
            <a:ext cx="1802675" cy="1236617"/>
          </a:xfrm>
          <a:prstGeom prst="cloudCallout">
            <a:avLst>
              <a:gd name="adj1" fmla="val -83597"/>
              <a:gd name="adj2" fmla="val 57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Τα κύματα</a:t>
            </a:r>
            <a:endParaRPr lang="en-GB" dirty="0"/>
          </a:p>
        </p:txBody>
      </p:sp>
      <p:sp>
        <p:nvSpPr>
          <p:cNvPr id="7" name="TextBox 6">
            <a:extLst>
              <a:ext uri="{FF2B5EF4-FFF2-40B4-BE49-F238E27FC236}">
                <a16:creationId xmlns:a16="http://schemas.microsoft.com/office/drawing/2014/main" id="{71F6EBFA-5933-9C88-949D-B40F45228605}"/>
              </a:ext>
            </a:extLst>
          </p:cNvPr>
          <p:cNvSpPr txBox="1"/>
          <p:nvPr/>
        </p:nvSpPr>
        <p:spPr>
          <a:xfrm>
            <a:off x="4368741" y="110554"/>
            <a:ext cx="3454518" cy="769441"/>
          </a:xfrm>
          <a:prstGeom prst="rect">
            <a:avLst/>
          </a:prstGeom>
          <a:noFill/>
        </p:spPr>
        <p:txBody>
          <a:bodyPr wrap="square">
            <a:spAutoFit/>
          </a:bodyPr>
          <a:lstStyle/>
          <a:p>
            <a:r>
              <a:rPr lang="el-GR" sz="4400" b="1" i="1" dirty="0">
                <a:solidFill>
                  <a:srgbClr val="FF0000"/>
                </a:solidFill>
                <a:latin typeface="Times New Roman" panose="02020603050405020304" pitchFamily="18" charset="0"/>
                <a:cs typeface="Times New Roman" panose="02020603050405020304" pitchFamily="18" charset="0"/>
              </a:rPr>
              <a:t>Υλικά κύματα</a:t>
            </a:r>
            <a:endParaRPr lang="en-GB" sz="4400" dirty="0"/>
          </a:p>
        </p:txBody>
      </p:sp>
    </p:spTree>
    <p:extLst>
      <p:ext uri="{BB962C8B-B14F-4D97-AF65-F5344CB8AC3E}">
        <p14:creationId xmlns:p14="http://schemas.microsoft.com/office/powerpoint/2010/main" val="28033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838200" y="365125"/>
            <a:ext cx="5544127" cy="1325563"/>
          </a:xfrm>
        </p:spPr>
        <p:txBody>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a:t>
            </a:r>
            <a:br>
              <a:rPr lang="el-GR" b="1" i="1" dirty="0">
                <a:solidFill>
                  <a:srgbClr val="FF0000"/>
                </a:solidFill>
              </a:rPr>
            </a:br>
            <a:r>
              <a:rPr lang="el-GR" sz="2400" b="1" i="1" dirty="0">
                <a:solidFill>
                  <a:srgbClr val="002060"/>
                </a:solidFill>
                <a:latin typeface="Times New Roman" panose="02020603050405020304" pitchFamily="18" charset="0"/>
                <a:cs typeface="Times New Roman" panose="02020603050405020304" pitchFamily="18" charset="0"/>
              </a:rPr>
              <a:t>Έναυσμα ενδιαφέροντος.</a:t>
            </a:r>
            <a:endParaRPr lang="el-GR" sz="2000" dirty="0">
              <a:solidFill>
                <a:srgbClr val="002060"/>
              </a:solidFill>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Ορθογώνιο 7">
            <a:extLst>
              <a:ext uri="{FF2B5EF4-FFF2-40B4-BE49-F238E27FC236}">
                <a16:creationId xmlns:a16="http://schemas.microsoft.com/office/drawing/2014/main" id="{C973203C-EC52-0220-8A2D-B5D3FFD749BC}"/>
              </a:ext>
            </a:extLst>
          </p:cNvPr>
          <p:cNvSpPr/>
          <p:nvPr/>
        </p:nvSpPr>
        <p:spPr>
          <a:xfrm>
            <a:off x="1842114" y="1749531"/>
            <a:ext cx="1958109" cy="141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rPr>
              <a:t>Φως είναι κύμα</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rPr>
              <a:t>στην κλασική φυσική</a:t>
            </a:r>
          </a:p>
        </p:txBody>
      </p:sp>
      <p:sp>
        <p:nvSpPr>
          <p:cNvPr id="19" name="Ορθογώνιο 18">
            <a:extLst>
              <a:ext uri="{FF2B5EF4-FFF2-40B4-BE49-F238E27FC236}">
                <a16:creationId xmlns:a16="http://schemas.microsoft.com/office/drawing/2014/main" id="{546D0A72-73EE-FC62-F4E6-84C04BBFE7C0}"/>
              </a:ext>
            </a:extLst>
          </p:cNvPr>
          <p:cNvSpPr/>
          <p:nvPr/>
        </p:nvSpPr>
        <p:spPr>
          <a:xfrm>
            <a:off x="727364" y="3481156"/>
            <a:ext cx="1745674" cy="9605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Κυματικά χαρακτηριστικά</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λ</a:t>
            </a:r>
          </a:p>
        </p:txBody>
      </p:sp>
      <p:sp>
        <p:nvSpPr>
          <p:cNvPr id="20" name="Ορθογώνιο 19">
            <a:extLst>
              <a:ext uri="{FF2B5EF4-FFF2-40B4-BE49-F238E27FC236}">
                <a16:creationId xmlns:a16="http://schemas.microsoft.com/office/drawing/2014/main" id="{53C98B7B-C7A4-F76F-23BD-13E06F8315AB}"/>
              </a:ext>
            </a:extLst>
          </p:cNvPr>
          <p:cNvSpPr/>
          <p:nvPr/>
        </p:nvSpPr>
        <p:spPr>
          <a:xfrm>
            <a:off x="7412722" y="1749531"/>
            <a:ext cx="1958109" cy="141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rPr>
              <a:t>Σώμα  για την κλασική φυσική, π.χ. ηλεκτρόνιο</a:t>
            </a:r>
          </a:p>
        </p:txBody>
      </p:sp>
      <p:sp>
        <p:nvSpPr>
          <p:cNvPr id="21" name="Ορθογώνιο 20">
            <a:extLst>
              <a:ext uri="{FF2B5EF4-FFF2-40B4-BE49-F238E27FC236}">
                <a16:creationId xmlns:a16="http://schemas.microsoft.com/office/drawing/2014/main" id="{D05B1F80-8691-79A5-30C7-9265DDD660B7}"/>
              </a:ext>
            </a:extLst>
          </p:cNvPr>
          <p:cNvSpPr/>
          <p:nvPr/>
        </p:nvSpPr>
        <p:spPr>
          <a:xfrm>
            <a:off x="3481491" y="3478496"/>
            <a:ext cx="1745674" cy="9605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Σωματιδιακά  χαρακτηριστικά</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hf,  p=h/</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λ</a:t>
            </a:r>
          </a:p>
        </p:txBody>
      </p:sp>
      <p:sp>
        <p:nvSpPr>
          <p:cNvPr id="23" name="Ορθογώνιο 22">
            <a:extLst>
              <a:ext uri="{FF2B5EF4-FFF2-40B4-BE49-F238E27FC236}">
                <a16:creationId xmlns:a16="http://schemas.microsoft.com/office/drawing/2014/main" id="{53C4DD2A-3C1D-6CF3-6AA7-A6B59A016753}"/>
              </a:ext>
            </a:extLst>
          </p:cNvPr>
          <p:cNvSpPr/>
          <p:nvPr/>
        </p:nvSpPr>
        <p:spPr>
          <a:xfrm>
            <a:off x="9038935" y="3456410"/>
            <a:ext cx="1745674" cy="9605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Κυματικά χαρακτηριστικά</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λ=??</a:t>
            </a:r>
          </a:p>
        </p:txBody>
      </p:sp>
      <p:sp>
        <p:nvSpPr>
          <p:cNvPr id="24" name="Ορθογώνιο 23">
            <a:extLst>
              <a:ext uri="{FF2B5EF4-FFF2-40B4-BE49-F238E27FC236}">
                <a16:creationId xmlns:a16="http://schemas.microsoft.com/office/drawing/2014/main" id="{5B2ADB12-1EF1-2FB5-AAE7-DE458E87FC99}"/>
              </a:ext>
            </a:extLst>
          </p:cNvPr>
          <p:cNvSpPr/>
          <p:nvPr/>
        </p:nvSpPr>
        <p:spPr>
          <a:xfrm>
            <a:off x="6260213" y="3429000"/>
            <a:ext cx="1745674" cy="9605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Σωματιδιακά  χαρακτηριστικά</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t>
            </a: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Βέλος: Δεξιό 24">
            <a:extLst>
              <a:ext uri="{FF2B5EF4-FFF2-40B4-BE49-F238E27FC236}">
                <a16:creationId xmlns:a16="http://schemas.microsoft.com/office/drawing/2014/main" id="{B626B5D0-4917-EE8E-B7F1-9A8B054F6273}"/>
              </a:ext>
            </a:extLst>
          </p:cNvPr>
          <p:cNvSpPr/>
          <p:nvPr/>
        </p:nvSpPr>
        <p:spPr>
          <a:xfrm>
            <a:off x="2610079" y="3909291"/>
            <a:ext cx="734371" cy="22967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Βέλος: Δεξιό 25">
            <a:extLst>
              <a:ext uri="{FF2B5EF4-FFF2-40B4-BE49-F238E27FC236}">
                <a16:creationId xmlns:a16="http://schemas.microsoft.com/office/drawing/2014/main" id="{020E5989-DE5E-EE3B-B304-3ECB36573FE0}"/>
              </a:ext>
            </a:extLst>
          </p:cNvPr>
          <p:cNvSpPr/>
          <p:nvPr/>
        </p:nvSpPr>
        <p:spPr>
          <a:xfrm>
            <a:off x="8155226" y="3909290"/>
            <a:ext cx="734371" cy="22967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Φυσαλίδα σκέψης: Σύννεφο 26">
            <a:extLst>
              <a:ext uri="{FF2B5EF4-FFF2-40B4-BE49-F238E27FC236}">
                <a16:creationId xmlns:a16="http://schemas.microsoft.com/office/drawing/2014/main" id="{1E8D5459-CAC5-58D6-71BD-F67D5A14CECC}"/>
              </a:ext>
            </a:extLst>
          </p:cNvPr>
          <p:cNvSpPr/>
          <p:nvPr/>
        </p:nvSpPr>
        <p:spPr>
          <a:xfrm>
            <a:off x="10076874" y="1912290"/>
            <a:ext cx="824345" cy="12694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8" name="TextBox 27">
            <a:extLst>
              <a:ext uri="{FF2B5EF4-FFF2-40B4-BE49-F238E27FC236}">
                <a16:creationId xmlns:a16="http://schemas.microsoft.com/office/drawing/2014/main" id="{64E0274D-0F50-54AE-DCD3-A305D69909AD}"/>
              </a:ext>
            </a:extLst>
          </p:cNvPr>
          <p:cNvSpPr txBox="1"/>
          <p:nvPr/>
        </p:nvSpPr>
        <p:spPr>
          <a:xfrm>
            <a:off x="838200" y="4885374"/>
            <a:ext cx="631625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Προβληματισμοί υποθέσεις:</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Αφού το φως έχει </a:t>
            </a:r>
            <a:r>
              <a:rPr kumimoji="0" lang="el-GR"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διτή</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φύση, μήπως έχει και η ύλη;</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Ποια θα μπορούσαν να είναι   τα αντίστοιχα κυματικά χαρακτηριστικά;  </a:t>
            </a:r>
          </a:p>
        </p:txBody>
      </p:sp>
    </p:spTree>
    <p:extLst>
      <p:ext uri="{BB962C8B-B14F-4D97-AF65-F5344CB8AC3E}">
        <p14:creationId xmlns:p14="http://schemas.microsoft.com/office/powerpoint/2010/main" val="34920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grpId="0" nodeType="clickEffect">
                                  <p:stCondLst>
                                    <p:cond delay="0"/>
                                  </p:stCondLst>
                                  <p:childTnLst>
                                    <p:animRot by="21600000">
                                      <p:cBhvr>
                                        <p:cTn id="44" dur="2000" fill="hold"/>
                                        <p:tgtEl>
                                          <p:spTgt spid="2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animBg="1"/>
      <p:bldP spid="21"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5B568A-4789-A795-FB7C-75F9CF57EE16}"/>
              </a:ext>
            </a:extLst>
          </p:cNvPr>
          <p:cNvSpPr txBox="1"/>
          <p:nvPr/>
        </p:nvSpPr>
        <p:spPr>
          <a:xfrm>
            <a:off x="553627" y="1604879"/>
            <a:ext cx="6503487" cy="4985980"/>
          </a:xfrm>
          <a:prstGeom prst="rect">
            <a:avLst/>
          </a:prstGeom>
          <a:noFill/>
        </p:spPr>
        <p:txBody>
          <a:bodyPr wrap="square">
            <a:spAutoFit/>
          </a:bodyPr>
          <a:lstStyle/>
          <a:p>
            <a:r>
              <a:rPr lang="el-GR" sz="2000" dirty="0">
                <a:effectLst/>
                <a:latin typeface="Times New Roman" panose="02020603050405020304" pitchFamily="18" charset="0"/>
                <a:ea typeface="Calibri" panose="020F0502020204030204" pitchFamily="34" charset="0"/>
              </a:rPr>
              <a:t>Με το πείραμα του</a:t>
            </a:r>
            <a:r>
              <a:rPr lang="el-GR" sz="2000" b="1" dirty="0">
                <a:effectLst/>
                <a:latin typeface="Times New Roman" panose="02020603050405020304" pitchFamily="18" charset="0"/>
                <a:ea typeface="Calibri" panose="020F0502020204030204" pitchFamily="34" charset="0"/>
              </a:rPr>
              <a:t> </a:t>
            </a:r>
            <a:r>
              <a:rPr lang="en-US" sz="2000" b="1" dirty="0">
                <a:effectLst/>
                <a:latin typeface="Times New Roman" panose="02020603050405020304" pitchFamily="18" charset="0"/>
                <a:ea typeface="Calibri" panose="020F0502020204030204" pitchFamily="34" charset="0"/>
              </a:rPr>
              <a:t>Young</a:t>
            </a:r>
            <a:r>
              <a:rPr lang="el-GR" sz="2000" b="1" dirty="0">
                <a:effectLst/>
                <a:latin typeface="Times New Roman" panose="02020603050405020304" pitchFamily="18" charset="0"/>
                <a:ea typeface="Calibri" panose="020F0502020204030204" pitchFamily="34" charset="0"/>
              </a:rPr>
              <a:t> </a:t>
            </a:r>
            <a:r>
              <a:rPr lang="el-GR" sz="2000" dirty="0">
                <a:effectLst/>
                <a:latin typeface="Times New Roman" panose="02020603050405020304" pitchFamily="18" charset="0"/>
                <a:ea typeface="Calibri" panose="020F0502020204030204" pitchFamily="34" charset="0"/>
              </a:rPr>
              <a:t>το 1801 παρατηρήθηκαν φαινόμενα </a:t>
            </a:r>
            <a:r>
              <a:rPr lang="el-GR" sz="2000" b="1" dirty="0">
                <a:effectLst/>
                <a:latin typeface="Times New Roman" panose="02020603050405020304" pitchFamily="18" charset="0"/>
                <a:ea typeface="Calibri" panose="020F0502020204030204" pitchFamily="34" charset="0"/>
              </a:rPr>
              <a:t>συμβολής</a:t>
            </a:r>
            <a:r>
              <a:rPr lang="el-GR" sz="2000" dirty="0">
                <a:effectLst/>
                <a:latin typeface="Times New Roman" panose="02020603050405020304" pitchFamily="18" charset="0"/>
                <a:ea typeface="Calibri" panose="020F0502020204030204" pitchFamily="34" charset="0"/>
              </a:rPr>
              <a:t> και </a:t>
            </a:r>
            <a:r>
              <a:rPr lang="el-GR" sz="2000" b="1" dirty="0">
                <a:effectLst/>
                <a:latin typeface="Times New Roman" panose="02020603050405020304" pitchFamily="18" charset="0"/>
                <a:ea typeface="Calibri" panose="020F0502020204030204" pitchFamily="34" charset="0"/>
              </a:rPr>
              <a:t>περίθλασης </a:t>
            </a:r>
            <a:r>
              <a:rPr lang="el-GR" sz="2000" dirty="0">
                <a:effectLst/>
                <a:latin typeface="Times New Roman" panose="02020603050405020304" pitchFamily="18" charset="0"/>
                <a:ea typeface="Calibri" panose="020F0502020204030204" pitchFamily="34" charset="0"/>
              </a:rPr>
              <a:t>επιβεβαιώνοντας  </a:t>
            </a:r>
            <a:r>
              <a:rPr lang="el-GR" sz="2000" b="1" dirty="0">
                <a:effectLst/>
                <a:latin typeface="Times New Roman" panose="02020603050405020304" pitchFamily="18" charset="0"/>
                <a:ea typeface="Calibri" panose="020F0502020204030204" pitchFamily="34" charset="0"/>
              </a:rPr>
              <a:t>τον κυματικό χαρακτήρα του φωτός</a:t>
            </a:r>
            <a:r>
              <a:rPr lang="el-GR" sz="2000" dirty="0">
                <a:effectLst/>
                <a:latin typeface="Times New Roman" panose="02020603050405020304" pitchFamily="18" charset="0"/>
                <a:ea typeface="Calibri" panose="020F0502020204030204" pitchFamily="34" charset="0"/>
              </a:rPr>
              <a:t>. Στη διπλανή εικόνα  αναπαρίσταται το συγκεκριμένο πείραμα. </a:t>
            </a:r>
          </a:p>
          <a:p>
            <a:r>
              <a:rPr lang="el-GR" sz="2000" dirty="0">
                <a:effectLst/>
                <a:latin typeface="Times New Roman" panose="02020603050405020304" pitchFamily="18" charset="0"/>
                <a:ea typeface="Calibri" panose="020F0502020204030204" pitchFamily="34" charset="0"/>
              </a:rPr>
              <a:t>Παράλληλες ακτίνες φωτός προσπίπτουν στο </a:t>
            </a:r>
            <a:r>
              <a:rPr lang="el-GR" sz="2000" dirty="0" err="1">
                <a:effectLst/>
                <a:latin typeface="Times New Roman" panose="02020603050405020304" pitchFamily="18" charset="0"/>
                <a:ea typeface="Calibri" panose="020F0502020204030204" pitchFamily="34" charset="0"/>
              </a:rPr>
              <a:t>πέτασμα</a:t>
            </a:r>
            <a:r>
              <a:rPr lang="el-GR" sz="2000" dirty="0">
                <a:effectLst/>
                <a:latin typeface="Times New Roman" panose="02020603050405020304" pitchFamily="18" charset="0"/>
                <a:ea typeface="Calibri" panose="020F0502020204030204" pitchFamily="34" charset="0"/>
              </a:rPr>
              <a:t> των δύο σχισμών, των οποίων το πλάτος είναι μικρό σε σχέση με το μήκος κύματος. Από τις δύο παράλληλες σχισμές διαδίδονται κύματα προς όλες τις κατευθύνσεις (περίθλαση). </a:t>
            </a:r>
          </a:p>
          <a:p>
            <a:r>
              <a:rPr lang="el-GR" sz="2000" dirty="0">
                <a:effectLst/>
                <a:latin typeface="Times New Roman" panose="02020603050405020304" pitchFamily="18" charset="0"/>
                <a:ea typeface="Calibri" panose="020F0502020204030204" pitchFamily="34" charset="0"/>
              </a:rPr>
              <a:t>Στο </a:t>
            </a:r>
            <a:r>
              <a:rPr lang="el-GR" sz="2000" dirty="0" err="1">
                <a:effectLst/>
                <a:latin typeface="Times New Roman" panose="02020603050405020304" pitchFamily="18" charset="0"/>
                <a:ea typeface="Calibri" panose="020F0502020204030204" pitchFamily="34" charset="0"/>
              </a:rPr>
              <a:t>πέτασμα</a:t>
            </a:r>
            <a:r>
              <a:rPr lang="el-GR" sz="2000" dirty="0">
                <a:effectLst/>
                <a:latin typeface="Times New Roman" panose="02020603050405020304" pitchFamily="18" charset="0"/>
                <a:ea typeface="Calibri" panose="020F0502020204030204" pitchFamily="34" charset="0"/>
              </a:rPr>
              <a:t> που γίνεται η ανίχνευση του φωτός, έχουμε  έντονο φωτισμό ή ενισχυτική συμβολή</a:t>
            </a:r>
            <a:r>
              <a:rPr lang="el-GR" sz="2000" dirty="0">
                <a:latin typeface="Times New Roman" panose="02020603050405020304" pitchFamily="18" charset="0"/>
                <a:ea typeface="Calibri" panose="020F0502020204030204" pitchFamily="34" charset="0"/>
                <a:cs typeface="Times New Roman" panose="02020603050405020304" pitchFamily="18" charset="0"/>
              </a:rPr>
              <a:t> και μ</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ηδενικό φωτισμό ή απόσβεση.</a:t>
            </a:r>
          </a:p>
          <a:p>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Εξετάζοντας το φως ως σωματίδια, έντονος φωτισμός σημαίνει ότι εκεί καταφθάνουν περισσότερα φωτόνια, ενώ στις περιοχές μηδενικού φωτισμού δεν καταφθάνουν φωτόνια</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Εικόνα 3">
            <a:extLst>
              <a:ext uri="{FF2B5EF4-FFF2-40B4-BE49-F238E27FC236}">
                <a16:creationId xmlns:a16="http://schemas.microsoft.com/office/drawing/2014/main" id="{7E20BCD7-D2D2-0775-EAF7-FAF8D9F3F4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2" t="10569" r="6023" b="7724"/>
          <a:stretch/>
        </p:blipFill>
        <p:spPr bwMode="auto">
          <a:xfrm>
            <a:off x="7174953" y="1604879"/>
            <a:ext cx="4899901" cy="364824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CB86E55-6350-601E-34EB-E75F5BE78E78}"/>
              </a:ext>
            </a:extLst>
          </p:cNvPr>
          <p:cNvSpPr txBox="1"/>
          <p:nvPr/>
        </p:nvSpPr>
        <p:spPr>
          <a:xfrm>
            <a:off x="553627" y="1081659"/>
            <a:ext cx="4899901" cy="523220"/>
          </a:xfrm>
          <a:prstGeom prst="rect">
            <a:avLst/>
          </a:prstGeom>
          <a:noFill/>
        </p:spPr>
        <p:txBody>
          <a:bodyPr wrap="square">
            <a:spAutoFit/>
          </a:bodyPr>
          <a:lstStyle/>
          <a:p>
            <a:r>
              <a:rPr lang="en-GB" sz="2800" b="1" dirty="0">
                <a:solidFill>
                  <a:srgbClr val="FF0000"/>
                </a:solidFill>
                <a:effectLst/>
                <a:latin typeface="Times New Roman" panose="02020603050405020304" pitchFamily="18" charset="0"/>
                <a:ea typeface="Calibri" panose="020F0502020204030204" pitchFamily="34" charset="0"/>
              </a:rPr>
              <a:t>T</a:t>
            </a:r>
            <a:r>
              <a:rPr lang="el-GR" sz="2800" b="1" dirty="0">
                <a:solidFill>
                  <a:srgbClr val="FF0000"/>
                </a:solidFill>
                <a:effectLst/>
                <a:latin typeface="Times New Roman" panose="02020603050405020304" pitchFamily="18" charset="0"/>
                <a:ea typeface="Calibri" panose="020F0502020204030204" pitchFamily="34" charset="0"/>
              </a:rPr>
              <a:t>ο πείραμα του </a:t>
            </a:r>
            <a:r>
              <a:rPr lang="en-US" sz="2800" b="1" dirty="0">
                <a:solidFill>
                  <a:srgbClr val="FF0000"/>
                </a:solidFill>
                <a:effectLst/>
                <a:latin typeface="Times New Roman" panose="02020603050405020304" pitchFamily="18" charset="0"/>
                <a:ea typeface="Calibri" panose="020F0502020204030204" pitchFamily="34" charset="0"/>
              </a:rPr>
              <a:t>Young </a:t>
            </a:r>
            <a:r>
              <a:rPr lang="el-GR" sz="2800" b="1" dirty="0">
                <a:solidFill>
                  <a:srgbClr val="FF0000"/>
                </a:solidFill>
                <a:effectLst/>
                <a:latin typeface="Times New Roman" panose="02020603050405020304" pitchFamily="18" charset="0"/>
                <a:ea typeface="Calibri" panose="020F0502020204030204" pitchFamily="34" charset="0"/>
              </a:rPr>
              <a:t>με φως </a:t>
            </a:r>
            <a:endParaRPr lang="en-GB" sz="2800" dirty="0"/>
          </a:p>
        </p:txBody>
      </p:sp>
      <p:sp>
        <p:nvSpPr>
          <p:cNvPr id="6" name="TextBox 5">
            <a:extLst>
              <a:ext uri="{FF2B5EF4-FFF2-40B4-BE49-F238E27FC236}">
                <a16:creationId xmlns:a16="http://schemas.microsoft.com/office/drawing/2014/main" id="{85B96DCF-DDCC-E390-CC27-05486B4BAB1C}"/>
              </a:ext>
            </a:extLst>
          </p:cNvPr>
          <p:cNvSpPr txBox="1"/>
          <p:nvPr/>
        </p:nvSpPr>
        <p:spPr>
          <a:xfrm>
            <a:off x="4344024" y="189108"/>
            <a:ext cx="3503952" cy="769441"/>
          </a:xfrm>
          <a:prstGeom prst="rect">
            <a:avLst/>
          </a:prstGeom>
          <a:noFill/>
        </p:spPr>
        <p:txBody>
          <a:bodyPr wrap="square">
            <a:spAutoFit/>
          </a:bodyPr>
          <a:lstStyle/>
          <a:p>
            <a:r>
              <a:rPr lang="el-GR" sz="4400" b="1" i="1" dirty="0">
                <a:solidFill>
                  <a:srgbClr val="FF0000"/>
                </a:solidFill>
                <a:latin typeface="Times New Roman" panose="02020603050405020304" pitchFamily="18" charset="0"/>
                <a:cs typeface="Times New Roman" panose="02020603050405020304" pitchFamily="18" charset="0"/>
              </a:rPr>
              <a:t>Υλικά κύματα</a:t>
            </a:r>
            <a:endParaRPr lang="en-GB" sz="4400" dirty="0"/>
          </a:p>
        </p:txBody>
      </p:sp>
    </p:spTree>
    <p:extLst>
      <p:ext uri="{BB962C8B-B14F-4D97-AF65-F5344CB8AC3E}">
        <p14:creationId xmlns:p14="http://schemas.microsoft.com/office/powerpoint/2010/main" val="288854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BBA92-5D6E-6C0A-FC10-6BB7DC11B278}"/>
              </a:ext>
            </a:extLst>
          </p:cNvPr>
          <p:cNvSpPr txBox="1"/>
          <p:nvPr/>
        </p:nvSpPr>
        <p:spPr>
          <a:xfrm>
            <a:off x="425972" y="2264302"/>
            <a:ext cx="7668717" cy="5909310"/>
          </a:xfrm>
          <a:prstGeom prst="rect">
            <a:avLst/>
          </a:prstGeom>
          <a:noFill/>
        </p:spPr>
        <p:txBody>
          <a:bodyPr wrap="square">
            <a:spAutoFit/>
          </a:bodyPr>
          <a:lstStyle/>
          <a:p>
            <a:pPr marL="285750" indent="-285750">
              <a:buFont typeface="Wingdings" panose="05000000000000000000" pitchFamily="2" charset="2"/>
              <a:buChar char="Ø"/>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Το πείραμα  των δύο σχισμών γίνεται ακόμα και με πολύ αμυδρή μονοχρωματική δέσμη, τέτοια ώστε να θεωρούμε ότι </a:t>
            </a:r>
            <a:r>
              <a:rPr lang="el-G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ένα μόνο φωτόνιο υπάρχει στη διάταξη κάθε χρονική στιγμή</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Και σε αυτή την περίπτωση παρατηρούμε φαινόμενα συμβολής. </a:t>
            </a:r>
          </a:p>
          <a:p>
            <a:pPr marL="285750" indent="-285750">
              <a:buFont typeface="Wingdings" panose="05000000000000000000" pitchFamily="2" charset="2"/>
              <a:buChar char="Ø"/>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Το πείραμα δείχνει ότι, παρόλο που το φωτόνιο έχει χωρικό εντοπισμό (δηλαδή δεν είναι απλωμένο ηλεκτρομαγνητικό κύμα στο χώρο), η κβαντική του συμπεριφορά το κάνει να συμβάλει κατά κάποιο τρόπο με τον εαυτό του. Δηλαδή το μοναδικό φωτόνιο που διαπερνά κάθε φορά από τις δύο σχισμές, έχει πιθανότητα να ανιχνευτεί σε διάφορες θέσεις στον ανιχνευτή. Συνεπώς μπορούμε, να συσχετίσουμε την ένταση της ακτινοβολίας, που φτάνει σε κάποια θέση στον ανιχνευτή, με την πιθανότητα να φτάσει εκεί ένα ξεχωριστό φωτόνιο.</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b="1" dirty="0">
              <a:solidFill>
                <a:srgbClr val="FF0000"/>
              </a:solidFill>
              <a:latin typeface="Times New Roman" panose="02020603050405020304" pitchFamily="18" charset="0"/>
              <a:ea typeface="Calibri" panose="020F0502020204030204" pitchFamily="34" charset="0"/>
            </a:endParaRPr>
          </a:p>
          <a:p>
            <a:pPr algn="ctr"/>
            <a:endParaRPr lang="en-US" sz="4000" b="1" dirty="0">
              <a:solidFill>
                <a:srgbClr val="FF0000"/>
              </a:solidFill>
              <a:effectLst/>
              <a:latin typeface="Times New Roman" panose="02020603050405020304" pitchFamily="18" charset="0"/>
              <a:ea typeface="Calibri" panose="020F0502020204030204" pitchFamily="34" charset="0"/>
            </a:endParaRPr>
          </a:p>
          <a:p>
            <a:pPr algn="ctr"/>
            <a:endParaRPr lang="en-GB" sz="4000" b="1" dirty="0">
              <a:solidFill>
                <a:srgbClr val="FF0000"/>
              </a:solidFill>
              <a:effectLst/>
              <a:latin typeface="Times New Roman" panose="02020603050405020304" pitchFamily="18" charset="0"/>
              <a:ea typeface="Calibri" panose="020F0502020204030204" pitchFamily="34" charset="0"/>
            </a:endParaRPr>
          </a:p>
        </p:txBody>
      </p:sp>
      <p:sp>
        <p:nvSpPr>
          <p:cNvPr id="4" name="TextBox 3">
            <a:extLst>
              <a:ext uri="{FF2B5EF4-FFF2-40B4-BE49-F238E27FC236}">
                <a16:creationId xmlns:a16="http://schemas.microsoft.com/office/drawing/2014/main" id="{12ECD38E-2C06-9F5C-DB4B-F0AC1A985A83}"/>
              </a:ext>
            </a:extLst>
          </p:cNvPr>
          <p:cNvSpPr txBox="1"/>
          <p:nvPr/>
        </p:nvSpPr>
        <p:spPr>
          <a:xfrm>
            <a:off x="171622" y="980628"/>
            <a:ext cx="4610240" cy="1077218"/>
          </a:xfrm>
          <a:prstGeom prst="rect">
            <a:avLst/>
          </a:prstGeom>
          <a:noFill/>
        </p:spPr>
        <p:txBody>
          <a:bodyPr wrap="square">
            <a:spAutoFit/>
          </a:bodyPr>
          <a:lstStyle/>
          <a:p>
            <a:pPr algn="ctr"/>
            <a:r>
              <a:rPr lang="en-GB" sz="3200" b="1">
                <a:solidFill>
                  <a:srgbClr val="FF0000"/>
                </a:solidFill>
                <a:effectLst/>
                <a:latin typeface="Times New Roman" panose="02020603050405020304" pitchFamily="18" charset="0"/>
                <a:ea typeface="Calibri" panose="020F0502020204030204" pitchFamily="34" charset="0"/>
                <a:hlinkClick r:id="rId2"/>
              </a:rPr>
              <a:t>T</a:t>
            </a:r>
            <a:r>
              <a:rPr lang="el-GR" sz="3200" b="1">
                <a:solidFill>
                  <a:srgbClr val="FF0000"/>
                </a:solidFill>
                <a:effectLst/>
                <a:latin typeface="Times New Roman" panose="02020603050405020304" pitchFamily="18" charset="0"/>
                <a:ea typeface="Calibri" panose="020F0502020204030204" pitchFamily="34" charset="0"/>
                <a:hlinkClick r:id="rId2"/>
              </a:rPr>
              <a:t>ο πείραμα του </a:t>
            </a:r>
            <a:r>
              <a:rPr lang="en-US" sz="3200" b="1">
                <a:solidFill>
                  <a:srgbClr val="FF0000"/>
                </a:solidFill>
                <a:effectLst/>
                <a:latin typeface="Times New Roman" panose="02020603050405020304" pitchFamily="18" charset="0"/>
                <a:ea typeface="Calibri" panose="020F0502020204030204" pitchFamily="34" charset="0"/>
                <a:hlinkClick r:id="rId2"/>
              </a:rPr>
              <a:t>Young</a:t>
            </a:r>
            <a:endParaRPr lang="el-GR" sz="3200" b="1">
              <a:solidFill>
                <a:srgbClr val="FF0000"/>
              </a:solidFill>
              <a:effectLst/>
              <a:latin typeface="Times New Roman" panose="02020603050405020304" pitchFamily="18" charset="0"/>
              <a:ea typeface="Calibri" panose="020F0502020204030204" pitchFamily="34" charset="0"/>
            </a:endParaRPr>
          </a:p>
          <a:p>
            <a:pPr algn="ctr"/>
            <a:r>
              <a:rPr lang="el-GR" sz="3200" b="1">
                <a:latin typeface="Times New Roman" panose="02020603050405020304" pitchFamily="18" charset="0"/>
                <a:ea typeface="Calibri" panose="020F0502020204030204" pitchFamily="34" charset="0"/>
              </a:rPr>
              <a:t>μ</a:t>
            </a:r>
            <a:r>
              <a:rPr lang="el-GR" sz="3200" b="1">
                <a:effectLst/>
                <a:latin typeface="Times New Roman" panose="02020603050405020304" pitchFamily="18" charset="0"/>
                <a:ea typeface="Calibri" panose="020F0502020204030204" pitchFamily="34" charset="0"/>
              </a:rPr>
              <a:t>ε ένα φωτόνιο</a:t>
            </a:r>
            <a:endParaRPr lang="en-US" sz="3200" b="1" dirty="0">
              <a:effectLst/>
              <a:latin typeface="Times New Roman" panose="02020603050405020304" pitchFamily="18" charset="0"/>
              <a:ea typeface="Calibri" panose="020F0502020204030204" pitchFamily="34" charset="0"/>
            </a:endParaRPr>
          </a:p>
        </p:txBody>
      </p:sp>
      <p:pic>
        <p:nvPicPr>
          <p:cNvPr id="5" name="Εικόνα 4">
            <a:extLst>
              <a:ext uri="{FF2B5EF4-FFF2-40B4-BE49-F238E27FC236}">
                <a16:creationId xmlns:a16="http://schemas.microsoft.com/office/drawing/2014/main" id="{C74A422D-34B8-370A-2852-D579B935A7A2}"/>
              </a:ext>
            </a:extLst>
          </p:cNvPr>
          <p:cNvPicPr>
            <a:picLocks noChangeAspect="1"/>
          </p:cNvPicPr>
          <p:nvPr/>
        </p:nvPicPr>
        <p:blipFill rotWithShape="1">
          <a:blip r:embed="rId3"/>
          <a:srcRect l="13503" t="9994" r="13385" b="11695"/>
          <a:stretch/>
        </p:blipFill>
        <p:spPr>
          <a:xfrm>
            <a:off x="8858823" y="3602913"/>
            <a:ext cx="1740604" cy="1480022"/>
          </a:xfrm>
          <a:prstGeom prst="rect">
            <a:avLst/>
          </a:prstGeom>
        </p:spPr>
      </p:pic>
      <p:pic>
        <p:nvPicPr>
          <p:cNvPr id="8" name="Εικόνα 7">
            <a:extLst>
              <a:ext uri="{FF2B5EF4-FFF2-40B4-BE49-F238E27FC236}">
                <a16:creationId xmlns:a16="http://schemas.microsoft.com/office/drawing/2014/main" id="{4FA38515-77EA-5814-8352-15F56A0764E5}"/>
              </a:ext>
            </a:extLst>
          </p:cNvPr>
          <p:cNvPicPr>
            <a:picLocks noChangeAspect="1"/>
          </p:cNvPicPr>
          <p:nvPr/>
        </p:nvPicPr>
        <p:blipFill rotWithShape="1">
          <a:blip r:embed="rId4"/>
          <a:srcRect t="7955" r="10172"/>
          <a:stretch/>
        </p:blipFill>
        <p:spPr>
          <a:xfrm>
            <a:off x="8950219" y="5082935"/>
            <a:ext cx="1649208" cy="1545067"/>
          </a:xfrm>
          <a:prstGeom prst="rect">
            <a:avLst/>
          </a:prstGeom>
        </p:spPr>
      </p:pic>
      <p:pic>
        <p:nvPicPr>
          <p:cNvPr id="10" name="Εικόνα 9">
            <a:extLst>
              <a:ext uri="{FF2B5EF4-FFF2-40B4-BE49-F238E27FC236}">
                <a16:creationId xmlns:a16="http://schemas.microsoft.com/office/drawing/2014/main" id="{8E05AB1E-1C3E-9FF9-EE5B-BCD50E005DFE}"/>
              </a:ext>
            </a:extLst>
          </p:cNvPr>
          <p:cNvPicPr>
            <a:picLocks noChangeAspect="1"/>
          </p:cNvPicPr>
          <p:nvPr/>
        </p:nvPicPr>
        <p:blipFill>
          <a:blip r:embed="rId5"/>
          <a:stretch>
            <a:fillRect/>
          </a:stretch>
        </p:blipFill>
        <p:spPr>
          <a:xfrm>
            <a:off x="8858823" y="2057846"/>
            <a:ext cx="1740604" cy="1570789"/>
          </a:xfrm>
          <a:prstGeom prst="rect">
            <a:avLst/>
          </a:prstGeom>
        </p:spPr>
      </p:pic>
      <p:pic>
        <p:nvPicPr>
          <p:cNvPr id="12" name="Εικόνα 11">
            <a:extLst>
              <a:ext uri="{FF2B5EF4-FFF2-40B4-BE49-F238E27FC236}">
                <a16:creationId xmlns:a16="http://schemas.microsoft.com/office/drawing/2014/main" id="{1F13BC67-EF5D-F93A-FE79-C901A861D372}"/>
              </a:ext>
            </a:extLst>
          </p:cNvPr>
          <p:cNvPicPr>
            <a:picLocks noChangeAspect="1"/>
          </p:cNvPicPr>
          <p:nvPr/>
        </p:nvPicPr>
        <p:blipFill rotWithShape="1">
          <a:blip r:embed="rId6"/>
          <a:srcRect l="8654"/>
          <a:stretch/>
        </p:blipFill>
        <p:spPr>
          <a:xfrm>
            <a:off x="8922963" y="229998"/>
            <a:ext cx="1676464" cy="1827848"/>
          </a:xfrm>
          <a:prstGeom prst="rect">
            <a:avLst/>
          </a:prstGeom>
        </p:spPr>
      </p:pic>
      <p:sp>
        <p:nvSpPr>
          <p:cNvPr id="6" name="TextBox 5">
            <a:extLst>
              <a:ext uri="{FF2B5EF4-FFF2-40B4-BE49-F238E27FC236}">
                <a16:creationId xmlns:a16="http://schemas.microsoft.com/office/drawing/2014/main" id="{4949197F-AA89-9808-76E8-046715DF2727}"/>
              </a:ext>
            </a:extLst>
          </p:cNvPr>
          <p:cNvSpPr txBox="1"/>
          <p:nvPr/>
        </p:nvSpPr>
        <p:spPr>
          <a:xfrm>
            <a:off x="4178820" y="229998"/>
            <a:ext cx="3834359" cy="830997"/>
          </a:xfrm>
          <a:prstGeom prst="rect">
            <a:avLst/>
          </a:prstGeom>
          <a:noFill/>
        </p:spPr>
        <p:txBody>
          <a:bodyPr wrap="square">
            <a:spAutoFit/>
          </a:bodyPr>
          <a:lstStyle/>
          <a:p>
            <a:r>
              <a:rPr lang="el-GR" sz="4800" b="1" i="1" dirty="0">
                <a:solidFill>
                  <a:srgbClr val="FF0000"/>
                </a:solidFill>
                <a:latin typeface="Times New Roman" panose="02020603050405020304" pitchFamily="18" charset="0"/>
                <a:cs typeface="Times New Roman" panose="02020603050405020304" pitchFamily="18" charset="0"/>
              </a:rPr>
              <a:t>Υλικά κύματα</a:t>
            </a:r>
            <a:endParaRPr lang="en-GB" sz="4800" dirty="0"/>
          </a:p>
        </p:txBody>
      </p:sp>
    </p:spTree>
    <p:extLst>
      <p:ext uri="{BB962C8B-B14F-4D97-AF65-F5344CB8AC3E}">
        <p14:creationId xmlns:p14="http://schemas.microsoft.com/office/powerpoint/2010/main" val="191140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3E498D-BEAD-E15F-2236-92AF9DA42C63}"/>
              </a:ext>
            </a:extLst>
          </p:cNvPr>
          <p:cNvSpPr txBox="1"/>
          <p:nvPr/>
        </p:nvSpPr>
        <p:spPr>
          <a:xfrm>
            <a:off x="210778" y="1411580"/>
            <a:ext cx="5885222" cy="5816977"/>
          </a:xfrm>
          <a:prstGeom prst="rect">
            <a:avLst/>
          </a:prstGeom>
          <a:noFill/>
        </p:spPr>
        <p:txBody>
          <a:bodyPr wrap="square">
            <a:spAutoFit/>
          </a:bodyPr>
          <a:lstStyle/>
          <a:p>
            <a:pPr marL="285750" indent="-285750">
              <a:buFont typeface="Wingdings" panose="05000000000000000000" pitchFamily="2" charset="2"/>
              <a:buChar char="Ø"/>
            </a:pPr>
            <a:r>
              <a:rPr lang="el-GR" sz="2400" dirty="0">
                <a:effectLst/>
                <a:latin typeface="Times New Roman" panose="02020603050405020304" pitchFamily="18" charset="0"/>
                <a:ea typeface="Calibri" panose="020F0502020204030204" pitchFamily="34" charset="0"/>
              </a:rPr>
              <a:t>Το ίδιο πείραμα γίνεται και με </a:t>
            </a:r>
            <a:r>
              <a:rPr lang="el-GR" sz="2400" b="1" dirty="0">
                <a:effectLst/>
                <a:latin typeface="Times New Roman" panose="02020603050405020304" pitchFamily="18" charset="0"/>
                <a:ea typeface="Calibri" panose="020F0502020204030204" pitchFamily="34" charset="0"/>
              </a:rPr>
              <a:t>υλικά σωματίδια</a:t>
            </a:r>
            <a:r>
              <a:rPr lang="el-GR" sz="2400" dirty="0">
                <a:effectLst/>
                <a:latin typeface="Times New Roman" panose="02020603050405020304" pitchFamily="18" charset="0"/>
                <a:ea typeface="Calibri" panose="020F0502020204030204" pitchFamily="34" charset="0"/>
              </a:rPr>
              <a:t>, όπως ηλεκτρόνια, αντί φωτονίων. Και στην περίπτωση των σωματιδίων παρατηρούνται ενισχυτική συμβολή και απόσβεση, κάτω από τις ίδιες συνθήκες, όπως και για το φως, με αντίστοιχο μήκος κύματος  αυτό το κατά </a:t>
            </a:r>
            <a:r>
              <a:rPr lang="en-US" sz="2400" dirty="0">
                <a:effectLst/>
                <a:latin typeface="Times New Roman" panose="02020603050405020304" pitchFamily="18" charset="0"/>
                <a:ea typeface="Calibri" panose="020F0502020204030204" pitchFamily="34" charset="0"/>
              </a:rPr>
              <a:t>de Broglie</a:t>
            </a:r>
            <a:r>
              <a:rPr lang="el-GR" sz="2400" dirty="0">
                <a:effectLst/>
                <a:latin typeface="Times New Roman" panose="02020603050405020304" pitchFamily="18" charset="0"/>
                <a:ea typeface="Calibri" panose="020F0502020204030204" pitchFamily="34" charset="0"/>
              </a:rPr>
              <a:t> για το σωματίδιο</a:t>
            </a:r>
            <a:r>
              <a:rPr lang="en-GB" sz="2400" dirty="0">
                <a:effectLst/>
                <a:latin typeface="Times New Roman" panose="02020603050405020304" pitchFamily="18" charset="0"/>
                <a:ea typeface="Calibri" panose="020F0502020204030204" pitchFamily="34" charset="0"/>
              </a:rPr>
              <a:t>.</a:t>
            </a:r>
          </a:p>
          <a:p>
            <a:pPr marL="285750" indent="-285750">
              <a:buFont typeface="Wingdings" panose="05000000000000000000" pitchFamily="2" charset="2"/>
              <a:buChar char="Ø"/>
            </a:pPr>
            <a:r>
              <a:rPr lang="el-GR" sz="2400" b="1" dirty="0">
                <a:effectLst/>
                <a:latin typeface="Times New Roman" panose="02020603050405020304" pitchFamily="18" charset="0"/>
                <a:ea typeface="Calibri" panose="020F0502020204030204" pitchFamily="34" charset="0"/>
              </a:rPr>
              <a:t> Συνεπώς τα υλικά κύματα συσχετίζονται με την πιθανότητα εύρεσης του σωματιδίου σε κάποια θέση</a:t>
            </a:r>
            <a:r>
              <a:rPr lang="el-GR" sz="2400" dirty="0">
                <a:effectLst/>
                <a:latin typeface="Times New Roman" panose="02020603050405020304" pitchFamily="18" charset="0"/>
                <a:ea typeface="Calibri" panose="020F0502020204030204" pitchFamily="34" charset="0"/>
              </a:rPr>
              <a:t>. Στο σχήμα φαίνεται το αποτύπωμα των ηλεκτρονίων στον ανιχνευτή, στο πείραμα της διπλής σχισμής με την πάροδο του χρόνου</a:t>
            </a:r>
            <a:endParaRPr lang="en-GB" sz="2400"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endParaRPr lang="en-GB" dirty="0">
              <a:latin typeface="Times New Roman" panose="02020603050405020304" pitchFamily="18" charset="0"/>
            </a:endParaRPr>
          </a:p>
          <a:p>
            <a:pPr marL="285750" indent="-285750">
              <a:buFont typeface="Wingdings" panose="05000000000000000000" pitchFamily="2" charset="2"/>
              <a:buChar char="Ø"/>
            </a:pPr>
            <a:endParaRPr lang="en-GB" dirty="0"/>
          </a:p>
        </p:txBody>
      </p:sp>
      <p:pic>
        <p:nvPicPr>
          <p:cNvPr id="4" name="Εικόνα 3">
            <a:extLst>
              <a:ext uri="{FF2B5EF4-FFF2-40B4-BE49-F238E27FC236}">
                <a16:creationId xmlns:a16="http://schemas.microsoft.com/office/drawing/2014/main" id="{DD275DB1-6BA0-6669-80C6-E9B7C6D81A09}"/>
              </a:ext>
            </a:extLst>
          </p:cNvPr>
          <p:cNvPicPr>
            <a:picLocks noChangeAspect="1"/>
          </p:cNvPicPr>
          <p:nvPr/>
        </p:nvPicPr>
        <p:blipFill rotWithShape="1">
          <a:blip r:embed="rId2">
            <a:extLst>
              <a:ext uri="{28A0092B-C50C-407E-A947-70E740481C1C}">
                <a14:useLocalDpi xmlns:a14="http://schemas.microsoft.com/office/drawing/2010/main" val="0"/>
              </a:ext>
            </a:extLst>
          </a:blip>
          <a:srcRect l="14711" t="11735" r="9091" b="19721"/>
          <a:stretch/>
        </p:blipFill>
        <p:spPr bwMode="auto">
          <a:xfrm>
            <a:off x="6313716" y="4862762"/>
            <a:ext cx="5242247" cy="1659783"/>
          </a:xfrm>
          <a:prstGeom prst="rect">
            <a:avLst/>
          </a:prstGeom>
          <a:ln>
            <a:noFill/>
          </a:ln>
          <a:extLst>
            <a:ext uri="{53640926-AAD7-44D8-BBD7-CCE9431645EC}">
              <a14:shadowObscured xmlns:a14="http://schemas.microsoft.com/office/drawing/2010/main"/>
            </a:ext>
          </a:extLst>
        </p:spPr>
      </p:pic>
      <p:pic>
        <p:nvPicPr>
          <p:cNvPr id="2" name="Picture 8">
            <a:extLst>
              <a:ext uri="{FF2B5EF4-FFF2-40B4-BE49-F238E27FC236}">
                <a16:creationId xmlns:a16="http://schemas.microsoft.com/office/drawing/2014/main" id="{8351938C-D178-46C9-5534-E76728D10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745" y="199451"/>
            <a:ext cx="2822122" cy="29674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61A72C-6EB5-1E84-CE9B-EAC2CAC77A1F}"/>
              </a:ext>
            </a:extLst>
          </p:cNvPr>
          <p:cNvSpPr txBox="1"/>
          <p:nvPr/>
        </p:nvSpPr>
        <p:spPr>
          <a:xfrm>
            <a:off x="7185620" y="2862214"/>
            <a:ext cx="3896247" cy="2000548"/>
          </a:xfrm>
          <a:prstGeom prst="rect">
            <a:avLst/>
          </a:prstGeom>
          <a:noFill/>
        </p:spPr>
        <p:txBody>
          <a:bodyPr wrap="square">
            <a:spAutoFit/>
          </a:bodyPr>
          <a:lstStyle/>
          <a:p>
            <a:pPr algn="l"/>
            <a:r>
              <a:rPr lang="el-GR" sz="1100" b="1" i="0" dirty="0">
                <a:solidFill>
                  <a:srgbClr val="202122"/>
                </a:solidFill>
                <a:effectLst/>
                <a:latin typeface="Arial" panose="020B0604020202020204" pitchFamily="34" charset="0"/>
              </a:rPr>
              <a:t>Το πείραμα των δύο σχισμών:</a:t>
            </a:r>
            <a:r>
              <a:rPr lang="el-GR" sz="1100" b="0" i="0" dirty="0">
                <a:solidFill>
                  <a:srgbClr val="202122"/>
                </a:solidFill>
                <a:effectLst/>
                <a:latin typeface="Arial" panose="020B0604020202020204" pitchFamily="34" charset="0"/>
              </a:rPr>
              <a:t> ελάχιστου μεγέθους σωματίδια ύλης ή φωτός εκπέμπονται από πηγή, διέρχονται μέσω διάταξης δύο παράλληλων σχισμών και πέφτουν σε οθόνη όπου αφήνουν ίχνος, ως σωματίδια.</a:t>
            </a:r>
            <a:br>
              <a:rPr lang="el-GR" sz="1100" b="0" i="0" dirty="0">
                <a:solidFill>
                  <a:srgbClr val="202122"/>
                </a:solidFill>
                <a:effectLst/>
                <a:latin typeface="Arial" panose="020B0604020202020204" pitchFamily="34" charset="0"/>
              </a:rPr>
            </a:br>
            <a:r>
              <a:rPr lang="el-GR" sz="1100" b="0" i="0" dirty="0">
                <a:solidFill>
                  <a:srgbClr val="202122"/>
                </a:solidFill>
                <a:effectLst/>
                <a:latin typeface="Arial" panose="020B0604020202020204" pitchFamily="34" charset="0"/>
              </a:rPr>
              <a:t>Το σχήμα που προκύπτει από την κατανομή των ιχνών είναι αποτέλεσμα </a:t>
            </a:r>
            <a:r>
              <a:rPr lang="el-GR" sz="1100" b="0" i="0" u="none" strike="noStrike" dirty="0">
                <a:solidFill>
                  <a:srgbClr val="3366CC"/>
                </a:solidFill>
                <a:effectLst/>
                <a:latin typeface="Arial" panose="020B0604020202020204" pitchFamily="34" charset="0"/>
                <a:hlinkClick r:id="rId4" tooltip="Συμβολή"/>
              </a:rPr>
              <a:t>συμβολής</a:t>
            </a:r>
            <a:r>
              <a:rPr lang="el-GR" sz="1100" b="0" i="0" dirty="0">
                <a:solidFill>
                  <a:srgbClr val="202122"/>
                </a:solidFill>
                <a:effectLst/>
                <a:latin typeface="Arial" panose="020B0604020202020204" pitchFamily="34" charset="0"/>
              </a:rPr>
              <a:t>, η οποία είναι κυματικό φαινόμενο.</a:t>
            </a:r>
          </a:p>
          <a:p>
            <a:pPr algn="l"/>
            <a:endParaRPr lang="el-GR" sz="1100" b="0" i="0" dirty="0">
              <a:solidFill>
                <a:srgbClr val="202122"/>
              </a:solidFill>
              <a:effectLst/>
              <a:latin typeface="Arial" panose="020B0604020202020204" pitchFamily="34" charset="0"/>
            </a:endParaRPr>
          </a:p>
          <a:p>
            <a:r>
              <a:rPr lang="en-GB" sz="900" dirty="0"/>
              <a:t>https://el.wikipedia.org/wiki/%CE%A0%CE%B5%CE%AF%CF%81%CE%B1%CE%BC%CE%B1_%CF%84%CF%89%CE%BD_%CE%B4%CF%8D%CE%BF_%CF%83%CF%87%CE%B9%CF%83%CE%BC%CF%8E%CE%BD</a:t>
            </a:r>
            <a:br>
              <a:rPr lang="el-GR" sz="900" dirty="0"/>
            </a:br>
            <a:endParaRPr lang="en-GB" sz="900" dirty="0"/>
          </a:p>
        </p:txBody>
      </p:sp>
      <p:sp>
        <p:nvSpPr>
          <p:cNvPr id="7" name="TextBox 6">
            <a:extLst>
              <a:ext uri="{FF2B5EF4-FFF2-40B4-BE49-F238E27FC236}">
                <a16:creationId xmlns:a16="http://schemas.microsoft.com/office/drawing/2014/main" id="{9F9708D5-171A-F1A4-EA23-5C86BE4778BE}"/>
              </a:ext>
            </a:extLst>
          </p:cNvPr>
          <p:cNvSpPr txBox="1"/>
          <p:nvPr/>
        </p:nvSpPr>
        <p:spPr>
          <a:xfrm>
            <a:off x="486808" y="365063"/>
            <a:ext cx="4373379" cy="1077218"/>
          </a:xfrm>
          <a:prstGeom prst="rect">
            <a:avLst/>
          </a:prstGeom>
          <a:noFill/>
        </p:spPr>
        <p:txBody>
          <a:bodyPr wrap="square">
            <a:spAutoFit/>
          </a:bodyPr>
          <a:lstStyle/>
          <a:p>
            <a:pPr algn="ctr"/>
            <a:r>
              <a:rPr lang="en-GB" sz="3200" b="1" dirty="0">
                <a:solidFill>
                  <a:srgbClr val="FF0000"/>
                </a:solidFill>
                <a:effectLst/>
                <a:latin typeface="Times New Roman" panose="02020603050405020304" pitchFamily="18" charset="0"/>
                <a:ea typeface="Calibri" panose="020F0502020204030204" pitchFamily="34" charset="0"/>
                <a:hlinkClick r:id="rId5"/>
              </a:rPr>
              <a:t>T</a:t>
            </a:r>
            <a:r>
              <a:rPr lang="el-GR" sz="3200" b="1" dirty="0">
                <a:solidFill>
                  <a:srgbClr val="FF0000"/>
                </a:solidFill>
                <a:effectLst/>
                <a:latin typeface="Times New Roman" panose="02020603050405020304" pitchFamily="18" charset="0"/>
                <a:ea typeface="Calibri" panose="020F0502020204030204" pitchFamily="34" charset="0"/>
                <a:hlinkClick r:id="rId5"/>
              </a:rPr>
              <a:t>ο πείραμα του </a:t>
            </a:r>
            <a:r>
              <a:rPr lang="en-US" sz="3200" b="1" dirty="0">
                <a:solidFill>
                  <a:srgbClr val="FF0000"/>
                </a:solidFill>
                <a:effectLst/>
                <a:latin typeface="Times New Roman" panose="02020603050405020304" pitchFamily="18" charset="0"/>
                <a:ea typeface="Calibri" panose="020F0502020204030204" pitchFamily="34" charset="0"/>
                <a:hlinkClick r:id="rId5"/>
              </a:rPr>
              <a:t>Young </a:t>
            </a:r>
            <a:r>
              <a:rPr lang="el-GR" sz="3200" b="1" dirty="0">
                <a:solidFill>
                  <a:srgbClr val="FF0000"/>
                </a:solidFill>
                <a:effectLst/>
                <a:latin typeface="Times New Roman" panose="02020603050405020304" pitchFamily="18" charset="0"/>
                <a:ea typeface="Calibri" panose="020F0502020204030204" pitchFamily="34" charset="0"/>
                <a:hlinkClick r:id="rId5"/>
              </a:rPr>
              <a:t>με υλικά σωματίδια</a:t>
            </a:r>
            <a:endParaRPr lang="en-GB" sz="3200" b="1" dirty="0">
              <a:solidFill>
                <a:srgbClr val="FF0000"/>
              </a:solidFill>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AD2F1DF3-19D3-811F-3881-9FDEFEF0E523}"/>
              </a:ext>
            </a:extLst>
          </p:cNvPr>
          <p:cNvSpPr txBox="1"/>
          <p:nvPr/>
        </p:nvSpPr>
        <p:spPr>
          <a:xfrm>
            <a:off x="4860187" y="199451"/>
            <a:ext cx="5058841" cy="830997"/>
          </a:xfrm>
          <a:prstGeom prst="rect">
            <a:avLst/>
          </a:prstGeom>
          <a:noFill/>
        </p:spPr>
        <p:txBody>
          <a:bodyPr wrap="square">
            <a:spAutoFit/>
          </a:bodyPr>
          <a:lstStyle/>
          <a:p>
            <a:r>
              <a:rPr lang="el-GR" sz="4800" b="1" i="1" dirty="0">
                <a:solidFill>
                  <a:srgbClr val="FF0000"/>
                </a:solidFill>
                <a:latin typeface="Times New Roman" panose="02020603050405020304" pitchFamily="18" charset="0"/>
                <a:cs typeface="Times New Roman" panose="02020603050405020304" pitchFamily="18" charset="0"/>
              </a:rPr>
              <a:t>Υλικά κύματα</a:t>
            </a:r>
            <a:endParaRPr lang="en-GB" sz="4800" dirty="0"/>
          </a:p>
        </p:txBody>
      </p:sp>
    </p:spTree>
    <p:extLst>
      <p:ext uri="{BB962C8B-B14F-4D97-AF65-F5344CB8AC3E}">
        <p14:creationId xmlns:p14="http://schemas.microsoft.com/office/powerpoint/2010/main" val="1651366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F39DF9E-8A05-EB56-D5AC-ECA3F7CEB3FE}"/>
              </a:ext>
            </a:extLst>
          </p:cNvPr>
          <p:cNvPicPr>
            <a:picLocks noChangeAspect="1"/>
          </p:cNvPicPr>
          <p:nvPr/>
        </p:nvPicPr>
        <p:blipFill>
          <a:blip r:embed="rId2"/>
          <a:stretch>
            <a:fillRect/>
          </a:stretch>
        </p:blipFill>
        <p:spPr>
          <a:xfrm>
            <a:off x="10697706" y="101600"/>
            <a:ext cx="1390579" cy="1818448"/>
          </a:xfrm>
          <a:prstGeom prst="rect">
            <a:avLst/>
          </a:prstGeom>
        </p:spPr>
      </p:pic>
      <p:pic>
        <p:nvPicPr>
          <p:cNvPr id="7" name="Εικόνα 6">
            <a:extLst>
              <a:ext uri="{FF2B5EF4-FFF2-40B4-BE49-F238E27FC236}">
                <a16:creationId xmlns:a16="http://schemas.microsoft.com/office/drawing/2014/main" id="{DC4EC46D-8F1F-B2F5-876D-2444D33BF2E2}"/>
              </a:ext>
            </a:extLst>
          </p:cNvPr>
          <p:cNvPicPr>
            <a:picLocks noChangeAspect="1"/>
          </p:cNvPicPr>
          <p:nvPr/>
        </p:nvPicPr>
        <p:blipFill>
          <a:blip r:embed="rId3"/>
          <a:stretch>
            <a:fillRect/>
          </a:stretch>
        </p:blipFill>
        <p:spPr>
          <a:xfrm>
            <a:off x="1598008" y="4246300"/>
            <a:ext cx="4497992" cy="2067797"/>
          </a:xfrm>
          <a:prstGeom prst="rect">
            <a:avLst/>
          </a:prstGeom>
        </p:spPr>
      </p:pic>
      <p:pic>
        <p:nvPicPr>
          <p:cNvPr id="9" name="Εικόνα 8">
            <a:extLst>
              <a:ext uri="{FF2B5EF4-FFF2-40B4-BE49-F238E27FC236}">
                <a16:creationId xmlns:a16="http://schemas.microsoft.com/office/drawing/2014/main" id="{9BB18761-72CD-03F2-5AC7-19D40211890E}"/>
              </a:ext>
            </a:extLst>
          </p:cNvPr>
          <p:cNvPicPr>
            <a:picLocks noChangeAspect="1"/>
          </p:cNvPicPr>
          <p:nvPr/>
        </p:nvPicPr>
        <p:blipFill>
          <a:blip r:embed="rId4"/>
          <a:stretch>
            <a:fillRect/>
          </a:stretch>
        </p:blipFill>
        <p:spPr>
          <a:xfrm>
            <a:off x="7288411" y="152218"/>
            <a:ext cx="2783950" cy="2251449"/>
          </a:xfrm>
          <a:prstGeom prst="rect">
            <a:avLst/>
          </a:prstGeom>
        </p:spPr>
      </p:pic>
      <p:sp>
        <p:nvSpPr>
          <p:cNvPr id="11" name="TextBox 10">
            <a:extLst>
              <a:ext uri="{FF2B5EF4-FFF2-40B4-BE49-F238E27FC236}">
                <a16:creationId xmlns:a16="http://schemas.microsoft.com/office/drawing/2014/main" id="{46E62C0D-CAD3-0933-FD7D-670CA266E9BE}"/>
              </a:ext>
            </a:extLst>
          </p:cNvPr>
          <p:cNvSpPr txBox="1"/>
          <p:nvPr/>
        </p:nvSpPr>
        <p:spPr>
          <a:xfrm>
            <a:off x="799004" y="411097"/>
            <a:ext cx="6096000" cy="4401205"/>
          </a:xfrm>
          <a:prstGeom prst="rect">
            <a:avLst/>
          </a:prstGeom>
          <a:noFill/>
        </p:spPr>
        <p:txBody>
          <a:bodyPr wrap="square">
            <a:spAutoFit/>
          </a:bodyPr>
          <a:lstStyle/>
          <a:p>
            <a:r>
              <a:rPr lang="el-GR" sz="2000" dirty="0">
                <a:effectLst/>
                <a:latin typeface="Times New Roman" panose="02020603050405020304" pitchFamily="18" charset="0"/>
                <a:ea typeface="Calibri" panose="020F0502020204030204" pitchFamily="34" charset="0"/>
              </a:rPr>
              <a:t>Στο πείραμα από </a:t>
            </a:r>
            <a:r>
              <a:rPr lang="el-GR" sz="2000" dirty="0">
                <a:solidFill>
                  <a:srgbClr val="FF0000"/>
                </a:solidFill>
                <a:effectLst/>
                <a:latin typeface="Times New Roman" panose="02020603050405020304" pitchFamily="18" charset="0"/>
                <a:ea typeface="Calibri" panose="020F0502020204030204" pitchFamily="34" charset="0"/>
              </a:rPr>
              <a:t>τον </a:t>
            </a:r>
            <a:r>
              <a:rPr lang="en-US" sz="2000" dirty="0">
                <a:solidFill>
                  <a:srgbClr val="FF0000"/>
                </a:solidFill>
                <a:effectLst/>
                <a:latin typeface="Times New Roman" panose="02020603050405020304" pitchFamily="18" charset="0"/>
                <a:ea typeface="Calibri" panose="020F0502020204030204" pitchFamily="34" charset="0"/>
              </a:rPr>
              <a:t>C</a:t>
            </a:r>
            <a:r>
              <a:rPr lang="el-GR" sz="2000" dirty="0">
                <a:solidFill>
                  <a:srgbClr val="FF0000"/>
                </a:solidFill>
                <a:effectLst/>
                <a:latin typeface="Times New Roman" panose="02020603050405020304" pitchFamily="18" charset="0"/>
                <a:ea typeface="Calibri" panose="020F0502020204030204" pitchFamily="34" charset="0"/>
              </a:rPr>
              <a:t>. </a:t>
            </a:r>
            <a:r>
              <a:rPr lang="en-US" sz="2000" dirty="0">
                <a:solidFill>
                  <a:srgbClr val="FF0000"/>
                </a:solidFill>
                <a:effectLst/>
                <a:latin typeface="Times New Roman" panose="02020603050405020304" pitchFamily="18" charset="0"/>
                <a:ea typeface="Calibri" panose="020F0502020204030204" pitchFamily="34" charset="0"/>
              </a:rPr>
              <a:t>J</a:t>
            </a:r>
            <a:r>
              <a:rPr lang="el-GR" sz="2000" dirty="0">
                <a:solidFill>
                  <a:srgbClr val="FF0000"/>
                </a:solidFill>
                <a:effectLst/>
                <a:latin typeface="Times New Roman" panose="02020603050405020304" pitchFamily="18" charset="0"/>
                <a:ea typeface="Calibri" panose="020F0502020204030204" pitchFamily="34" charset="0"/>
              </a:rPr>
              <a:t>. </a:t>
            </a:r>
            <a:r>
              <a:rPr lang="en-US" sz="2000" dirty="0">
                <a:solidFill>
                  <a:srgbClr val="FF0000"/>
                </a:solidFill>
                <a:effectLst/>
                <a:latin typeface="Times New Roman" panose="02020603050405020304" pitchFamily="18" charset="0"/>
                <a:ea typeface="Calibri" panose="020F0502020204030204" pitchFamily="34" charset="0"/>
              </a:rPr>
              <a:t>Davisson</a:t>
            </a:r>
            <a:r>
              <a:rPr lang="el-GR" sz="2000" dirty="0">
                <a:solidFill>
                  <a:srgbClr val="FF0000"/>
                </a:solidFill>
                <a:effectLst/>
                <a:latin typeface="Times New Roman" panose="02020603050405020304" pitchFamily="18" charset="0"/>
                <a:ea typeface="Calibri" panose="020F0502020204030204" pitchFamily="34" charset="0"/>
              </a:rPr>
              <a:t>, σε συνεργασία με τον </a:t>
            </a:r>
            <a:r>
              <a:rPr lang="en-US" sz="2000" dirty="0">
                <a:solidFill>
                  <a:srgbClr val="FF0000"/>
                </a:solidFill>
                <a:effectLst/>
                <a:latin typeface="Times New Roman" panose="02020603050405020304" pitchFamily="18" charset="0"/>
                <a:ea typeface="Calibri" panose="020F0502020204030204" pitchFamily="34" charset="0"/>
              </a:rPr>
              <a:t>L</a:t>
            </a:r>
            <a:r>
              <a:rPr lang="el-GR" sz="2000" dirty="0">
                <a:solidFill>
                  <a:srgbClr val="FF0000"/>
                </a:solidFill>
                <a:effectLst/>
                <a:latin typeface="Times New Roman" panose="02020603050405020304" pitchFamily="18" charset="0"/>
                <a:ea typeface="Calibri" panose="020F0502020204030204" pitchFamily="34" charset="0"/>
              </a:rPr>
              <a:t>. </a:t>
            </a:r>
            <a:r>
              <a:rPr lang="en-US" sz="2000" dirty="0">
                <a:solidFill>
                  <a:srgbClr val="FF0000"/>
                </a:solidFill>
                <a:effectLst/>
                <a:latin typeface="Times New Roman" panose="02020603050405020304" pitchFamily="18" charset="0"/>
                <a:ea typeface="Calibri" panose="020F0502020204030204" pitchFamily="34" charset="0"/>
              </a:rPr>
              <a:t>H</a:t>
            </a:r>
            <a:r>
              <a:rPr lang="el-GR" sz="2000" dirty="0">
                <a:solidFill>
                  <a:srgbClr val="FF0000"/>
                </a:solidFill>
                <a:effectLst/>
                <a:latin typeface="Times New Roman" panose="02020603050405020304" pitchFamily="18" charset="0"/>
                <a:ea typeface="Calibri" panose="020F0502020204030204" pitchFamily="34" charset="0"/>
              </a:rPr>
              <a:t>. </a:t>
            </a:r>
            <a:r>
              <a:rPr lang="en-US" sz="2000" dirty="0" err="1">
                <a:solidFill>
                  <a:srgbClr val="FF0000"/>
                </a:solidFill>
                <a:effectLst/>
                <a:latin typeface="Times New Roman" panose="02020603050405020304" pitchFamily="18" charset="0"/>
                <a:ea typeface="Calibri" panose="020F0502020204030204" pitchFamily="34" charset="0"/>
              </a:rPr>
              <a:t>Germer</a:t>
            </a:r>
            <a:r>
              <a:rPr lang="el-GR" sz="2000" dirty="0">
                <a:effectLst/>
                <a:latin typeface="Times New Roman" panose="02020603050405020304" pitchFamily="18" charset="0"/>
                <a:ea typeface="Calibri" panose="020F0502020204030204" pitchFamily="34" charset="0"/>
              </a:rPr>
              <a:t>, τα αποτελέσματα του οποίου δημοσιεύτηκαν το 1927, παρατηρήθηκαν φαινόμενα περίθλασης και συμβολής για τα ηλεκτρόνια. </a:t>
            </a:r>
            <a:r>
              <a:rPr lang="el-GR" sz="2000" dirty="0"/>
              <a:t>Η δέσμη δηλαδή των ηλεκτρονίων συμπεριφερόταν όπως και μια δέσμη </a:t>
            </a:r>
            <a:r>
              <a:rPr lang="el-GR" sz="2000" dirty="0" err="1"/>
              <a:t>ακτίνων</a:t>
            </a:r>
            <a:r>
              <a:rPr lang="el-GR" sz="2000" dirty="0"/>
              <a:t> Χ.</a:t>
            </a:r>
            <a:endParaRPr lang="el-GR" sz="2000" dirty="0">
              <a:effectLst/>
              <a:latin typeface="Times New Roman" panose="02020603050405020304" pitchFamily="18" charset="0"/>
              <a:ea typeface="Calibri" panose="020F0502020204030204" pitchFamily="34" charset="0"/>
            </a:endParaRPr>
          </a:p>
          <a:p>
            <a:r>
              <a:rPr lang="el-GR" sz="2000" dirty="0">
                <a:effectLst/>
                <a:latin typeface="Times New Roman" panose="02020603050405020304" pitchFamily="18" charset="0"/>
                <a:ea typeface="Calibri" panose="020F0502020204030204" pitchFamily="34" charset="0"/>
              </a:rPr>
              <a:t> Στο συγκεκριμένο πείραμα, σε επιφάνεια </a:t>
            </a:r>
            <a:r>
              <a:rPr lang="el-GR" sz="2000" dirty="0" err="1">
                <a:effectLst/>
                <a:latin typeface="Times New Roman" panose="02020603050405020304" pitchFamily="18" charset="0"/>
                <a:ea typeface="Calibri" panose="020F0502020204030204" pitchFamily="34" charset="0"/>
              </a:rPr>
              <a:t>μονοκρυστάλλου</a:t>
            </a:r>
            <a:r>
              <a:rPr lang="el-GR" sz="2000" dirty="0">
                <a:effectLst/>
                <a:latin typeface="Times New Roman" panose="02020603050405020304" pitchFamily="18" charset="0"/>
                <a:ea typeface="Calibri" panose="020F0502020204030204" pitchFamily="34" charset="0"/>
              </a:rPr>
              <a:t>, προσπίπτουν κάθετα ηλεκτρόνια συγκεκριμένης ενέργειας.</a:t>
            </a:r>
          </a:p>
          <a:p>
            <a:r>
              <a:rPr lang="el-GR" sz="2000" dirty="0"/>
              <a:t>Ο </a:t>
            </a:r>
            <a:r>
              <a:rPr lang="el-GR" sz="2000"/>
              <a:t>κρύσταλλος εξ </a:t>
            </a:r>
            <a:r>
              <a:rPr lang="el-GR" sz="2000" dirty="0"/>
              <a:t>αιτίας της περιοδικότητας των ατόμων δρα σαν φράγμα περίθλασης .Η ακτινοβολία ανακλάται στα επίπεδα του κρυστάλλου και παρατηρούνται μέγιστα της έντασης σε ορισμένες γωνίες.</a:t>
            </a:r>
            <a:endParaRPr lang="en-GB" sz="2000" dirty="0"/>
          </a:p>
          <a:p>
            <a:r>
              <a:rPr lang="el-GR" sz="2000" dirty="0">
                <a:effectLst/>
                <a:latin typeface="Times New Roman" panose="02020603050405020304" pitchFamily="18" charset="0"/>
                <a:ea typeface="Calibri" panose="020F0502020204030204" pitchFamily="34" charset="0"/>
              </a:rPr>
              <a:t> </a:t>
            </a:r>
            <a:endParaRPr lang="en-GB" sz="2000" dirty="0"/>
          </a:p>
        </p:txBody>
      </p:sp>
      <p:pic>
        <p:nvPicPr>
          <p:cNvPr id="13" name="Εικόνα 12">
            <a:extLst>
              <a:ext uri="{FF2B5EF4-FFF2-40B4-BE49-F238E27FC236}">
                <a16:creationId xmlns:a16="http://schemas.microsoft.com/office/drawing/2014/main" id="{017A64F5-E3DC-182C-3725-4F63C902C963}"/>
              </a:ext>
            </a:extLst>
          </p:cNvPr>
          <p:cNvPicPr>
            <a:picLocks noChangeAspect="1"/>
          </p:cNvPicPr>
          <p:nvPr/>
        </p:nvPicPr>
        <p:blipFill>
          <a:blip r:embed="rId5"/>
          <a:stretch>
            <a:fillRect/>
          </a:stretch>
        </p:blipFill>
        <p:spPr>
          <a:xfrm>
            <a:off x="7288411" y="2704576"/>
            <a:ext cx="4104585" cy="3413908"/>
          </a:xfrm>
          <a:prstGeom prst="rect">
            <a:avLst/>
          </a:prstGeom>
        </p:spPr>
      </p:pic>
    </p:spTree>
    <p:extLst>
      <p:ext uri="{BB962C8B-B14F-4D97-AF65-F5344CB8AC3E}">
        <p14:creationId xmlns:p14="http://schemas.microsoft.com/office/powerpoint/2010/main" val="2720287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B4499-054E-51E9-B78C-0242CA801DC8}"/>
              </a:ext>
            </a:extLst>
          </p:cNvPr>
          <p:cNvSpPr>
            <a:spLocks noGrp="1"/>
          </p:cNvSpPr>
          <p:nvPr>
            <p:ph type="title"/>
          </p:nvPr>
        </p:nvSpPr>
        <p:spPr>
          <a:xfrm>
            <a:off x="838200" y="365125"/>
            <a:ext cx="6731833" cy="1325563"/>
          </a:xfrm>
        </p:spPr>
        <p:txBody>
          <a:bodyPr/>
          <a:lstStyle/>
          <a:p>
            <a:r>
              <a:rPr lang="el-GR" b="1" i="1" dirty="0">
                <a:solidFill>
                  <a:srgbClr val="FF0000"/>
                </a:solidFill>
                <a:latin typeface="Times New Roman" panose="02020603050405020304" pitchFamily="18" charset="0"/>
                <a:cs typeface="Times New Roman" panose="02020603050405020304" pitchFamily="18" charset="0"/>
              </a:rPr>
              <a:t>Υλικά κύματα</a:t>
            </a:r>
            <a:r>
              <a:rPr lang="el-GR" b="1" i="1" dirty="0">
                <a:solidFill>
                  <a:srgbClr val="FF0000"/>
                </a:solidFill>
              </a:rPr>
              <a:t>. </a:t>
            </a:r>
            <a:r>
              <a:rPr lang="el-GR" sz="2400" b="1" i="1" dirty="0">
                <a:solidFill>
                  <a:srgbClr val="002060"/>
                </a:solidFill>
                <a:latin typeface="Times New Roman" panose="02020603050405020304" pitchFamily="18" charset="0"/>
                <a:cs typeface="Times New Roman" panose="02020603050405020304" pitchFamily="18" charset="0"/>
              </a:rPr>
              <a:t>Θεωρητικό μοντέλο</a:t>
            </a:r>
            <a:r>
              <a:rPr lang="el-GR" sz="2000" b="1" i="1" dirty="0">
                <a:solidFill>
                  <a:srgbClr val="002060"/>
                </a:solidFill>
                <a:latin typeface="Times New Roman" panose="02020603050405020304" pitchFamily="18" charset="0"/>
                <a:cs typeface="Times New Roman" panose="02020603050405020304" pitchFamily="18" charset="0"/>
              </a:rPr>
              <a:t>.</a:t>
            </a:r>
            <a:endParaRPr lang="el-GR" sz="2000" dirty="0">
              <a:solidFill>
                <a:srgbClr val="002060"/>
              </a:solidFill>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Θέση κειμένου 14">
                <a:extLst>
                  <a:ext uri="{FF2B5EF4-FFF2-40B4-BE49-F238E27FC236}">
                    <a16:creationId xmlns:a16="http://schemas.microsoft.com/office/drawing/2014/main" id="{E8E0CF90-73AE-EF9B-FE2E-1E4449914640}"/>
                  </a:ext>
                </a:extLst>
              </p:cNvPr>
              <p:cNvSpPr txBox="1">
                <a:spLocks/>
              </p:cNvSpPr>
              <p:nvPr/>
            </p:nvSpPr>
            <p:spPr>
              <a:xfrm>
                <a:off x="291812" y="1611458"/>
                <a:ext cx="7161933" cy="4155555"/>
              </a:xfrm>
              <a:prstGeom prst="rect">
                <a:avLst/>
              </a:prstGeom>
              <a:ln w="28575">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Υπόθεση </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de Broglie</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Γενίκευση και στα σωματίδια του κυματοσωματιδιακού δυϊσμού του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Einstein</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για το φως.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l-GR" sz="20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Κάθε κινούμενο σωματίδιο συνοδεύεται  πάντα  από τη διάδοση ενός κύματος</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Είναι:</a:t>
                </a:r>
              </a:p>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και  </a:t>
                </a:r>
                <a14:m>
                  <m:oMath xmlns:m="http://schemas.openxmlformats.org/officeDocument/2006/math">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h</m:t>
                        </m:r>
                      </m:num>
                      <m:den>
                        <m:r>
                          <a:rPr kumimoji="0" lang="el-GR" sz="2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den>
                    </m:f>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oMath>
                </a14:m>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και </a:t>
                </a:r>
                <a14:m>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𝑝</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l-GR"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η σχετικιστική ενέργεια και σχετικιστική ορμή αντίστοιχα.  </a:t>
                </a:r>
              </a:p>
            </p:txBody>
          </p:sp>
        </mc:Choice>
        <mc:Fallback xmlns="">
          <p:sp>
            <p:nvSpPr>
              <p:cNvPr id="4" name="Θέση κειμένου 14">
                <a:extLst>
                  <a:ext uri="{FF2B5EF4-FFF2-40B4-BE49-F238E27FC236}">
                    <a16:creationId xmlns:a16="http://schemas.microsoft.com/office/drawing/2014/main" id="{E8E0CF90-73AE-EF9B-FE2E-1E4449914640}"/>
                  </a:ext>
                </a:extLst>
              </p:cNvPr>
              <p:cNvSpPr txBox="1">
                <a:spLocks noRot="1" noChangeAspect="1" noMove="1" noResize="1" noEditPoints="1" noAdjustHandles="1" noChangeArrowheads="1" noChangeShapeType="1" noTextEdit="1"/>
              </p:cNvSpPr>
              <p:nvPr/>
            </p:nvSpPr>
            <p:spPr>
              <a:xfrm>
                <a:off x="291812" y="1611458"/>
                <a:ext cx="7161933" cy="4155555"/>
              </a:xfrm>
              <a:prstGeom prst="rect">
                <a:avLst/>
              </a:prstGeom>
              <a:blipFill>
                <a:blip r:embed="rId2"/>
                <a:stretch>
                  <a:fillRect l="-593" t="-1164" r="-763"/>
                </a:stretch>
              </a:blipFill>
              <a:ln w="28575">
                <a:solidFill>
                  <a:schemeClr val="bg1"/>
                </a:solidFill>
              </a:ln>
            </p:spPr>
            <p:txBody>
              <a:bodyPr/>
              <a:lstStyle/>
              <a:p>
                <a:r>
                  <a:rPr lang="en-GB">
                    <a:noFill/>
                  </a:rPr>
                  <a:t> </a:t>
                </a:r>
              </a:p>
            </p:txBody>
          </p:sp>
        </mc:Fallback>
      </mc:AlternateContent>
      <p:sp>
        <p:nvSpPr>
          <p:cNvPr id="10" name="TextBox 9">
            <a:extLst>
              <a:ext uri="{FF2B5EF4-FFF2-40B4-BE49-F238E27FC236}">
                <a16:creationId xmlns:a16="http://schemas.microsoft.com/office/drawing/2014/main" id="{2B711996-E349-31B3-181A-1CCEBBD7CCCB}"/>
              </a:ext>
            </a:extLst>
          </p:cNvPr>
          <p:cNvSpPr txBox="1"/>
          <p:nvPr/>
        </p:nvSpPr>
        <p:spPr>
          <a:xfrm>
            <a:off x="2979268" y="4971355"/>
            <a:ext cx="3933824" cy="1384995"/>
          </a:xfrm>
          <a:prstGeom prst="rect">
            <a:avLst/>
          </a:prstGeom>
          <a:solidFill>
            <a:schemeClr val="accent2">
              <a:lumMod val="60000"/>
              <a:lumOff val="40000"/>
              <a:alpha val="92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Τα υλικά κύματα λέγονται κυματοσυναρτήσεις και γράφονται Ψ(</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 name="Εικόνα 10">
            <a:extLst>
              <a:ext uri="{FF2B5EF4-FFF2-40B4-BE49-F238E27FC236}">
                <a16:creationId xmlns:a16="http://schemas.microsoft.com/office/drawing/2014/main" id="{594D6A0E-DA86-837B-78FD-0E8905680DC1}"/>
              </a:ext>
            </a:extLst>
          </p:cNvPr>
          <p:cNvPicPr>
            <a:picLocks noChangeAspect="1"/>
          </p:cNvPicPr>
          <p:nvPr/>
        </p:nvPicPr>
        <p:blipFill>
          <a:blip r:embed="rId3"/>
          <a:stretch>
            <a:fillRect/>
          </a:stretch>
        </p:blipFill>
        <p:spPr>
          <a:xfrm>
            <a:off x="9144881" y="524151"/>
            <a:ext cx="2446954" cy="2974314"/>
          </a:xfrm>
          <a:prstGeom prst="rect">
            <a:avLst/>
          </a:prstGeom>
          <a:ln>
            <a:noFill/>
          </a:ln>
          <a:effectLst>
            <a:softEdge rad="112500"/>
          </a:effectLst>
        </p:spPr>
      </p:pic>
    </p:spTree>
    <p:extLst>
      <p:ext uri="{BB962C8B-B14F-4D97-AF65-F5344CB8AC3E}">
        <p14:creationId xmlns:p14="http://schemas.microsoft.com/office/powerpoint/2010/main" val="5759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1661</Words>
  <Application>Microsoft Office PowerPoint</Application>
  <PresentationFormat>Ευρεία οθόνη</PresentationFormat>
  <Paragraphs>128</Paragraphs>
  <Slides>19</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Yu Gothic Medium</vt:lpstr>
      <vt:lpstr>Arial</vt:lpstr>
      <vt:lpstr>Calibri</vt:lpstr>
      <vt:lpstr>Calibri Light</vt:lpstr>
      <vt:lpstr>Cambria Math</vt:lpstr>
      <vt:lpstr>Times New Roman</vt:lpstr>
      <vt:lpstr>Wingdings</vt:lpstr>
      <vt:lpstr>Θέμα του Office</vt:lpstr>
      <vt:lpstr>Παρουσίαση του PowerPoint</vt:lpstr>
      <vt:lpstr>Παρουσίαση του PowerPoint</vt:lpstr>
      <vt:lpstr>Παρουσίαση του PowerPoint</vt:lpstr>
      <vt:lpstr>Υλικά κύματα. Έναυσμα ενδιαφέροντος.</vt:lpstr>
      <vt:lpstr>Παρουσίαση του PowerPoint</vt:lpstr>
      <vt:lpstr>Παρουσίαση του PowerPoint</vt:lpstr>
      <vt:lpstr>Παρουσίαση του PowerPoint</vt:lpstr>
      <vt:lpstr>Παρουσίαση του PowerPoint</vt:lpstr>
      <vt:lpstr>Υλικά κύματα. Θεωρητικό μοντέλο.</vt:lpstr>
      <vt:lpstr>Παρουσίαση του PowerPoint</vt:lpstr>
      <vt:lpstr>Υλικά κύματα. Θεωρητικό μοντέλο ερμηνείας.</vt:lpstr>
      <vt:lpstr>Υλικά κύματα. Πειραματική μελέτη.2ο Πείραμα. </vt:lpstr>
      <vt:lpstr>Υλικά κύματα. Πειραματική μελέτη.2ο Πείραμα. Επεξεργασία και ερμηνεία  αποτελεσμάτων </vt:lpstr>
      <vt:lpstr>Υλικά κύματα. Τεχνολογικές εφαρμογές.</vt:lpstr>
      <vt:lpstr>Υλικά κύματα. Απόπειρα ερμηνείας της κυματοσυνάρτησης</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Sofia Aravani</dc:creator>
  <cp:lastModifiedBy>Sofia Aravani</cp:lastModifiedBy>
  <cp:revision>55</cp:revision>
  <dcterms:created xsi:type="dcterms:W3CDTF">2023-03-17T15:53:42Z</dcterms:created>
  <dcterms:modified xsi:type="dcterms:W3CDTF">2023-10-20T17:23:56Z</dcterms:modified>
</cp:coreProperties>
</file>